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7"/>
  </p:notesMasterIdLst>
  <p:sldIdLst>
    <p:sldId id="271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1" r:id="rId10"/>
    <p:sldId id="262" r:id="rId11"/>
    <p:sldId id="263" r:id="rId12"/>
    <p:sldId id="264" r:id="rId13"/>
    <p:sldId id="268" r:id="rId14"/>
    <p:sldId id="270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657075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140183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623288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4106394" indent="-24155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64916" algn="l"/>
                <a:tab pos="1529833" algn="l"/>
                <a:tab pos="2294749" algn="l"/>
                <a:tab pos="3059666" algn="l"/>
              </a:tabLs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/>
            <a:fld id="{84BE3096-FF3B-1648-A643-D3909CD99245}" type="slidenum">
              <a:rPr lang="en-US" sz="1500">
                <a:solidFill>
                  <a:srgbClr val="000000"/>
                </a:solidFill>
                <a:latin typeface="Times New Roman" charset="0"/>
              </a:rPr>
              <a:pPr eaLnBrk="1"/>
              <a:t>1</a:t>
            </a:fld>
            <a:endParaRPr lang="en-US" sz="15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404040"/>
                </a:solidFill>
                <a:latin typeface="Calibri" charset="0"/>
                <a:ea typeface="+mn-ea"/>
              </a:rPr>
              <a:t>Univ of Chicago Review, Aug. 30, 2010</a:t>
            </a: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6" y="0"/>
            <a:ext cx="1694" cy="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95100" tIns="47553" rIns="95100" bIns="47553"/>
          <a:lstStyle/>
          <a:p>
            <a:pPr defTabSz="966423" fontAlgn="auto">
              <a:spcBef>
                <a:spcPts val="0"/>
              </a:spcBef>
              <a:spcAft>
                <a:spcPts val="0"/>
              </a:spcAft>
              <a:defRPr/>
            </a:pPr>
            <a:fld id="{D8C02FBE-B1A1-9949-B8FC-82EFBC57DDE8}" type="slidenum">
              <a:rPr lang="en-US">
                <a:solidFill>
                  <a:srgbClr val="404040"/>
                </a:solidFill>
                <a:latin typeface="Calibri" charset="0"/>
                <a:ea typeface="+mn-ea"/>
              </a:rPr>
              <a:pPr defTabSz="96642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dirty="0">
              <a:solidFill>
                <a:srgbClr val="404040"/>
              </a:solidFill>
              <a:latin typeface="Calibri" charset="0"/>
              <a:ea typeface="+mn-ea"/>
            </a:endParaRPr>
          </a:p>
        </p:txBody>
      </p:sp>
      <p:sp>
        <p:nvSpPr>
          <p:cNvPr id="16387" name="Text Box 3"/>
          <p:cNvSpPr>
            <a:spLocks noGrp="1" noChangeArrowheads="1"/>
          </p:cNvSpPr>
          <p:nvPr>
            <p:ph type="body"/>
          </p:nvPr>
        </p:nvSpPr>
        <p:spPr>
          <a:xfrm>
            <a:off x="7" y="2"/>
            <a:ext cx="301917" cy="47219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spcBef>
                <a:spcPct val="0"/>
              </a:spcBef>
              <a:defRPr/>
            </a:pPr>
            <a:endParaRPr lang="en-US" sz="2100" dirty="0">
              <a:latin typeface="Arial" charset="0"/>
              <a:cs typeface="WenQuanYi Zen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82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40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06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296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083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57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59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33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920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04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2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88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3e2b6a1b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23e2b6a1b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27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429816" indent="-223838">
              <a:defRPr>
                <a:solidFill>
                  <a:srgbClr val="000000"/>
                </a:solidFill>
              </a:defRPr>
            </a:lvl2pPr>
            <a:lvl3pPr marL="389335" indent="163116"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3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62975" y="4853600"/>
            <a:ext cx="457200" cy="137160"/>
          </a:xfrm>
          <a:ln/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pPr>
              <a:defRPr/>
            </a:pPr>
            <a:fld id="{D8294B01-9356-4A99-BF43-1EB6DE2E1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1" y="4841391"/>
            <a:ext cx="6824133" cy="161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823" y="4809594"/>
            <a:ext cx="832176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62975" y="4885351"/>
            <a:ext cx="457200" cy="137160"/>
          </a:xfrm>
        </p:spPr>
        <p:txBody>
          <a:bodyPr/>
          <a:lstStyle>
            <a:lvl1pPr>
              <a:defRPr>
                <a:solidFill>
                  <a:srgbClr val="232425"/>
                </a:solidFill>
              </a:defRPr>
            </a:lvl1pPr>
          </a:lstStyle>
          <a:p>
            <a:fld id="{AEFAAC5A-9C4F-4278-920D-DF2BAB595749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8765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274998"/>
            <a:ext cx="4023360" cy="3317081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 marL="429816" indent="-223838">
              <a:spcBef>
                <a:spcPts val="0"/>
              </a:spcBef>
              <a:defRPr sz="1500">
                <a:solidFill>
                  <a:srgbClr val="000000"/>
                </a:solidFill>
              </a:defRPr>
            </a:lvl2pPr>
            <a:lvl3pPr marL="511969" indent="-138113">
              <a:defRPr sz="1350">
                <a:solidFill>
                  <a:srgbClr val="000000"/>
                </a:solidFill>
              </a:defRPr>
            </a:lvl3pPr>
            <a:lvl4pPr marL="648891" indent="-128588">
              <a:defRPr sz="1200">
                <a:solidFill>
                  <a:srgbClr val="000000"/>
                </a:solidFill>
              </a:defRPr>
            </a:lvl4pPr>
            <a:lvl5pPr marL="813197" indent="-128588">
              <a:defRPr sz="105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264281"/>
            <a:ext cx="4023360" cy="3317081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 marL="429816" indent="-223838">
              <a:spcBef>
                <a:spcPts val="0"/>
              </a:spcBef>
              <a:defRPr sz="1500">
                <a:solidFill>
                  <a:srgbClr val="000000"/>
                </a:solidFill>
              </a:defRPr>
            </a:lvl2pPr>
            <a:lvl3pPr marL="511969" indent="-138113">
              <a:defRPr sz="1350">
                <a:solidFill>
                  <a:srgbClr val="000000"/>
                </a:solidFill>
              </a:defRPr>
            </a:lvl3pPr>
            <a:lvl4pPr marL="648891" indent="-128588">
              <a:defRPr sz="1200">
                <a:solidFill>
                  <a:srgbClr val="000000"/>
                </a:solidFill>
              </a:defRPr>
            </a:lvl4pPr>
            <a:lvl5pPr marL="813197" indent="-128588">
              <a:defRPr sz="105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 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8247" y="4873142"/>
            <a:ext cx="4899961" cy="161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232425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823" y="4809594"/>
            <a:ext cx="832176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ver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icon to insert an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" y="1266825"/>
            <a:ext cx="4863724" cy="2029968"/>
          </a:xfrm>
          <a:solidFill>
            <a:srgbClr val="004165"/>
          </a:solidFill>
        </p:spPr>
        <p:txBody>
          <a:bodyPr lIns="457200" rIns="91440" anchor="ctr">
            <a:normAutofit/>
          </a:bodyPr>
          <a:lstStyle>
            <a:lvl1pPr>
              <a:defRPr sz="2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-Cover option A</a:t>
            </a:r>
            <a:br>
              <a:rPr lang="en-US" dirty="0"/>
            </a:br>
            <a:r>
              <a:rPr lang="en-US" dirty="0"/>
              <a:t>can be up to four </a:t>
            </a:r>
            <a:br>
              <a:rPr lang="en-US" dirty="0"/>
            </a:br>
            <a:r>
              <a:rPr lang="en-US" dirty="0"/>
              <a:t>or five lines of text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tx2">
              <a:lumMod val="7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05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35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8379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050">
                <a:solidFill>
                  <a:schemeClr val="tx1"/>
                </a:solidFill>
              </a:defRPr>
            </a:lvl1pPr>
            <a:lvl2pPr marL="0" indent="0">
              <a:spcBef>
                <a:spcPts val="1350"/>
              </a:spcBef>
              <a:buNone/>
              <a:defRPr/>
            </a:lvl2pPr>
          </a:lstStyle>
          <a:p>
            <a:r>
              <a:rPr lang="en-US" dirty="0"/>
              <a:t>Add Presenter Title</a:t>
            </a:r>
            <a:br>
              <a:rPr lang="en-US" dirty="0"/>
            </a:br>
            <a:r>
              <a:rPr lang="en-US" dirty="0"/>
              <a:t>Optional Line 2</a:t>
            </a:r>
            <a:br>
              <a:rPr lang="en-US" dirty="0"/>
            </a:br>
            <a:r>
              <a:rPr lang="en-US" dirty="0"/>
              <a:t>Optional Line 3</a:t>
            </a:r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05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35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8379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050">
                <a:solidFill>
                  <a:schemeClr val="tx1"/>
                </a:solidFill>
              </a:defRPr>
            </a:lvl1pPr>
            <a:lvl2pPr marL="0" indent="0">
              <a:spcBef>
                <a:spcPts val="1350"/>
              </a:spcBef>
              <a:buNone/>
              <a:defRPr/>
            </a:lvl2pPr>
          </a:lstStyle>
          <a:p>
            <a:pPr lvl="0"/>
            <a:r>
              <a:rPr lang="en-US" dirty="0"/>
              <a:t>Remove second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05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350"/>
              </a:spcBef>
              <a:buNone/>
              <a:defRPr/>
            </a:lvl3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8379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050">
                <a:solidFill>
                  <a:schemeClr val="tx1"/>
                </a:solidFill>
              </a:defRPr>
            </a:lvl1pPr>
            <a:lvl2pPr marL="0" indent="0">
              <a:spcBef>
                <a:spcPts val="1350"/>
              </a:spcBef>
              <a:buNone/>
              <a:defRPr/>
            </a:lvl2pPr>
          </a:lstStyle>
          <a:p>
            <a:pPr lvl="0"/>
            <a:r>
              <a:rPr lang="en-US" dirty="0"/>
              <a:t>Remove third presenter </a:t>
            </a:r>
            <a:br>
              <a:rPr lang="en-US" dirty="0"/>
            </a:br>
            <a:r>
              <a:rPr lang="en-US" dirty="0"/>
              <a:t>info if not needed</a:t>
            </a:r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454588" y="4310865"/>
            <a:ext cx="589449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050" baseline="0">
                <a:solidFill>
                  <a:schemeClr val="tx1"/>
                </a:solidFill>
              </a:defRPr>
            </a:lvl1pPr>
            <a:lvl2pPr marL="0" indent="0">
              <a:spcBef>
                <a:spcPts val="1350"/>
              </a:spcBef>
              <a:buNone/>
              <a:defRPr/>
            </a:lvl2pPr>
          </a:lstStyle>
          <a:p>
            <a:pPr lvl="0"/>
            <a:r>
              <a:rPr lang="en-US" dirty="0"/>
              <a:t>Presentation Date</a:t>
            </a:r>
            <a:br>
              <a:rPr lang="en-US" dirty="0"/>
            </a:br>
            <a:r>
              <a:rPr lang="en-US" dirty="0"/>
              <a:t>City, State (presentation location)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547688"/>
            <a:ext cx="6188075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350" b="1" cap="all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350"/>
              </a:spcBef>
              <a:buNone/>
              <a:defRPr/>
            </a:lvl3pPr>
          </a:lstStyle>
          <a:p>
            <a:pPr lvl="0"/>
            <a:r>
              <a:rPr lang="en-US" dirty="0"/>
              <a:t>Optional one line subhead, </a:t>
            </a:r>
            <a:r>
              <a:rPr lang="en-US" dirty="0" err="1"/>
              <a:t>url</a:t>
            </a:r>
            <a:r>
              <a:rPr lang="en-US" dirty="0"/>
              <a:t> or date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2435" y="392907"/>
            <a:ext cx="1304398" cy="5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9755" y="4562476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Type in SECTION BREAK TITLE</a:t>
            </a:r>
          </a:p>
        </p:txBody>
      </p:sp>
    </p:spTree>
    <p:extLst>
      <p:ext uri="{BB962C8B-B14F-4D97-AF65-F5344CB8AC3E}">
        <p14:creationId xmlns:p14="http://schemas.microsoft.com/office/powerpoint/2010/main" val="305510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198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134794"/>
            <a:ext cx="8372901" cy="62171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Headline 32pt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561" y="905637"/>
            <a:ext cx="8320695" cy="3740524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2975" y="4866755"/>
            <a:ext cx="457200" cy="137160"/>
          </a:xfrm>
          <a:prstGeom prst="rect">
            <a:avLst/>
          </a:prstGeom>
          <a:ln>
            <a:noFill/>
          </a:ln>
        </p:spPr>
        <p:txBody>
          <a:bodyPr vert="horz" lIns="0" tIns="45720" rIns="0" bIns="0" rtlCol="0" anchor="b"/>
          <a:lstStyle>
            <a:lvl1pPr algn="ctr">
              <a:defRPr sz="750">
                <a:solidFill>
                  <a:srgbClr val="000000"/>
                </a:solidFill>
              </a:defRPr>
            </a:lvl1pPr>
          </a:lstStyle>
          <a:p>
            <a:fld id="{AEFAAC5A-9C4F-4278-920D-DF2BAB595749}" type="slidenum">
              <a:rPr lang="en-US" smtClean="0">
                <a:ea typeface="+mn-ea"/>
              </a:rPr>
              <a:pPr/>
              <a:t>‹#›</a:t>
            </a:fld>
            <a:endParaRPr lang="en-US" dirty="0">
              <a:ea typeface="+mn-ea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0" y="0"/>
            <a:ext cx="242782" cy="5143500"/>
          </a:xfrm>
          <a:prstGeom prst="rect">
            <a:avLst/>
          </a:prstGeom>
          <a:solidFill>
            <a:srgbClr val="094875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vert="horz" wrap="square" lIns="68580" tIns="34290" rIns="68580" bIns="0" numCol="1" anchor="b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00">
              <a:solidFill>
                <a:srgbClr val="7AB800"/>
              </a:solidFill>
              <a:latin typeface="Arial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3201" y="4854547"/>
            <a:ext cx="6925733" cy="161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000000"/>
                </a:solidFill>
              </a:defRPr>
            </a:lvl1pPr>
          </a:lstStyle>
          <a:p>
            <a:r>
              <a:rPr lang="en-US"/>
              <a:t>ANL Director's CD-2 Review of the APS-U Project - August 21-23,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ctr" defTabSz="342900" rtl="0" eaLnBrk="1" latinLnBrk="0" hangingPunct="1">
        <a:lnSpc>
          <a:spcPct val="100000"/>
        </a:lnSpc>
        <a:spcBef>
          <a:spcPct val="0"/>
        </a:spcBef>
        <a:buNone/>
        <a:defRPr sz="2400" b="1" i="0" kern="1200" cap="none" baseline="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342900" rtl="0" eaLnBrk="1" latinLnBrk="0" hangingPunct="1">
        <a:spcBef>
          <a:spcPts val="0"/>
        </a:spcBef>
        <a:spcAft>
          <a:spcPts val="450"/>
        </a:spcAft>
        <a:buClr>
          <a:schemeClr val="tx2">
            <a:lumMod val="75000"/>
          </a:schemeClr>
        </a:buClr>
        <a:buFont typeface="Wingdings" charset="2"/>
        <a:buChar char="§"/>
        <a:defRPr sz="18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29816" indent="-223838" algn="l" defTabSz="342900" rtl="0" eaLnBrk="1" latinLnBrk="0" hangingPunct="1">
        <a:spcBef>
          <a:spcPts val="0"/>
        </a:spcBef>
        <a:spcAft>
          <a:spcPts val="450"/>
        </a:spcAft>
        <a:buClr>
          <a:schemeClr val="tx2">
            <a:lumMod val="75000"/>
          </a:schemeClr>
        </a:buClr>
        <a:buFont typeface="Lucida Grande"/>
        <a:buChar char="–"/>
        <a:defRPr sz="1500" kern="1200">
          <a:solidFill>
            <a:srgbClr val="000000"/>
          </a:solidFill>
          <a:latin typeface="+mn-lt"/>
          <a:ea typeface="+mn-ea"/>
          <a:cs typeface="+mn-cs"/>
        </a:defRPr>
      </a:lvl2pPr>
      <a:lvl3pPr marL="389335" indent="163116" algn="l" defTabSz="342900" rtl="0" eaLnBrk="1" latinLnBrk="0" hangingPunct="1">
        <a:spcBef>
          <a:spcPts val="0"/>
        </a:spcBef>
        <a:spcAft>
          <a:spcPts val="45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350" kern="1200">
          <a:solidFill>
            <a:srgbClr val="000000"/>
          </a:solidFill>
          <a:latin typeface="+mn-lt"/>
          <a:ea typeface="+mn-ea"/>
          <a:cs typeface="+mn-cs"/>
        </a:defRPr>
      </a:lvl3pPr>
      <a:lvl4pPr marL="427435" indent="178308" algn="l" defTabSz="342900" rtl="0" eaLnBrk="1" latinLnBrk="0" hangingPunct="1">
        <a:spcBef>
          <a:spcPts val="0"/>
        </a:spcBef>
        <a:spcAft>
          <a:spcPts val="450"/>
        </a:spcAft>
        <a:buClr>
          <a:schemeClr val="tx2">
            <a:lumMod val="75000"/>
          </a:schemeClr>
        </a:buClr>
        <a:buFont typeface="Arial"/>
        <a:buChar char="•"/>
        <a:defRPr sz="1350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028700" indent="-128588" algn="l" defTabSz="342900" rtl="0" eaLnBrk="1" latinLnBrk="0" hangingPunct="1">
        <a:spcBef>
          <a:spcPts val="0"/>
        </a:spcBef>
        <a:spcAft>
          <a:spcPts val="0"/>
        </a:spcAft>
        <a:buClr>
          <a:schemeClr val="tx2">
            <a:lumMod val="75000"/>
          </a:schemeClr>
        </a:buClr>
        <a:buFont typeface="Wingdings" charset="2"/>
        <a:buChar char="§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45660" y="1164687"/>
            <a:ext cx="6855245" cy="2050190"/>
          </a:xfrm>
          <a:solidFill>
            <a:schemeClr val="accent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Thermal Load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C1AC6-7E6A-2011-7D42-41EAF463B5AD}"/>
              </a:ext>
            </a:extLst>
          </p:cNvPr>
          <p:cNvSpPr txBox="1"/>
          <p:nvPr/>
        </p:nvSpPr>
        <p:spPr>
          <a:xfrm>
            <a:off x="371935" y="3327618"/>
            <a:ext cx="10971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latin typeface="Arial"/>
                <a:ea typeface="+mn-ea"/>
                <a:cs typeface="Arial"/>
              </a:rPr>
              <a:t>Luca Rebuffi (ANL)</a:t>
            </a:r>
            <a:endParaRPr lang="en-US" dirty="0">
              <a:solidFill>
                <a:srgbClr val="000000"/>
              </a:solidFill>
              <a:latin typeface="Arial"/>
              <a:ea typeface="+mn-ea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</a:rPr>
              <a:t>Beamline Optics Design and Simulation Workshop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Hamburg, Germany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May 19-22, 2025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650EC-330B-533C-DFE7-A0FD79670B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19" t="24089" r="40058" b="29010"/>
          <a:stretch/>
        </p:blipFill>
        <p:spPr>
          <a:xfrm>
            <a:off x="7091478" y="1164687"/>
            <a:ext cx="2059617" cy="20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9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60"/>
    </mc:Choice>
    <mc:Fallback xmlns="">
      <p:transition advTm="43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38B5EFF6-2115-A3D3-D0F2-6BA044403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61" y="612321"/>
            <a:ext cx="8761039" cy="4527050"/>
          </a:xfrm>
          <a:prstGeom prst="rect">
            <a:avLst/>
          </a:prstGeom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3118" y="0"/>
            <a:ext cx="8954100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Mirrors, Monochromators and BDAs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21548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BE0B3F-3B2B-C73A-E647-F88DC4CA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1" y="180247"/>
            <a:ext cx="8857129" cy="4783005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8846" y="155754"/>
            <a:ext cx="6358757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Mirrors, Monochromators and BDAs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6142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768" y="18313"/>
            <a:ext cx="8685453" cy="55396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XPCS: Accidental Focusing on RSS components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473F4-F78D-BB49-286D-27AC1FD4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68" y="956247"/>
            <a:ext cx="5467313" cy="299183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F24EA4-A7A5-6C96-1FA5-565183999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413481"/>
              </p:ext>
            </p:extLst>
          </p:nvPr>
        </p:nvGraphicFramePr>
        <p:xfrm>
          <a:off x="4951298" y="643319"/>
          <a:ext cx="4069976" cy="2458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004">
                  <a:extLst>
                    <a:ext uri="{9D8B030D-6E8A-4147-A177-3AD203B41FA5}">
                      <a16:colId xmlns:a16="http://schemas.microsoft.com/office/drawing/2014/main" val="1967377351"/>
                    </a:ext>
                  </a:extLst>
                </a:gridCol>
                <a:gridCol w="1065124">
                  <a:extLst>
                    <a:ext uri="{9D8B030D-6E8A-4147-A177-3AD203B41FA5}">
                      <a16:colId xmlns:a16="http://schemas.microsoft.com/office/drawing/2014/main" val="2885113691"/>
                    </a:ext>
                  </a:extLst>
                </a:gridCol>
                <a:gridCol w="2136848">
                  <a:extLst>
                    <a:ext uri="{9D8B030D-6E8A-4147-A177-3AD203B41FA5}">
                      <a16:colId xmlns:a16="http://schemas.microsoft.com/office/drawing/2014/main" val="1642202323"/>
                    </a:ext>
                  </a:extLst>
                </a:gridCol>
              </a:tblGrid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Component</a:t>
                      </a:r>
                      <a:endParaRPr lang="en-US" sz="1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Distance (m)</a:t>
                      </a:r>
                    </a:p>
                  </a:txBody>
                  <a:tcPr marL="66515" marR="66515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Description/Comments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/>
                </a:tc>
                <a:extLst>
                  <a:ext uri="{0D108BD9-81ED-4DB2-BD59-A6C34878D82A}">
                    <a16:rowId xmlns:a16="http://schemas.microsoft.com/office/drawing/2014/main" val="643123110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Mask</a:t>
                      </a:r>
                      <a:endParaRPr lang="en-US" sz="1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25.5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Front end mask</a:t>
                      </a:r>
                      <a:endParaRPr lang="en-US" sz="1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2517086855"/>
                  </a:ext>
                </a:extLst>
              </a:tr>
              <a:tr h="209372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Mirror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28.0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Horizontal reflecting, flat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74121253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Mask</a:t>
                      </a: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29.6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WB Stop, 2x2 mm</a:t>
                      </a: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3536018171"/>
                  </a:ext>
                </a:extLst>
              </a:tr>
              <a:tr h="24388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Mirror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30.6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Horizontal reflecting, flat, bendable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3013546252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DMM</a:t>
                      </a:r>
                      <a:endParaRPr lang="en-US" sz="10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48.8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HDMM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1790778260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Mask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49.7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PB Stop, 2x2 mm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1348823267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CRL1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52.0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Transfocator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, focusing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425566493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SH3</a:t>
                      </a: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61.3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</a:rPr>
                        <a:t>Photon Shutter</a:t>
                      </a:r>
                      <a:endParaRPr lang="en-US" sz="1000" b="1" dirty="0">
                        <a:solidFill>
                          <a:srgbClr val="FF93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763464681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CRL2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62.0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Transfocator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, focusing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1885742100"/>
                  </a:ext>
                </a:extLst>
              </a:tr>
              <a:tr h="1884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BS1</a:t>
                      </a:r>
                    </a:p>
                  </a:txBody>
                  <a:tcPr marL="66515" marR="66515" marT="33258" marB="33258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80.0</a:t>
                      </a:r>
                    </a:p>
                  </a:txBody>
                  <a:tcPr marL="66515" marR="665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sz="1000" b="1" dirty="0">
                          <a:solidFill>
                            <a:srgbClr val="FF9300"/>
                          </a:solidFill>
                          <a:effectLst/>
                          <a:latin typeface="+mn-lt"/>
                        </a:rPr>
                        <a:t>Beam Stop</a:t>
                      </a:r>
                      <a:endParaRPr lang="en-US" sz="1000" b="1" dirty="0">
                        <a:solidFill>
                          <a:srgbClr val="FF9300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6515" marR="66515" marT="0" marB="0" anchor="ctr"/>
                </a:tc>
                <a:extLst>
                  <a:ext uri="{0D108BD9-81ED-4DB2-BD59-A6C34878D82A}">
                    <a16:rowId xmlns:a16="http://schemas.microsoft.com/office/drawing/2014/main" val="22068450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B12A91-E0AE-290A-150E-31439B49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39061"/>
              </p:ext>
            </p:extLst>
          </p:nvPr>
        </p:nvGraphicFramePr>
        <p:xfrm>
          <a:off x="1061551" y="3948082"/>
          <a:ext cx="7959724" cy="789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43">
                  <a:extLst>
                    <a:ext uri="{9D8B030D-6E8A-4147-A177-3AD203B41FA5}">
                      <a16:colId xmlns:a16="http://schemas.microsoft.com/office/drawing/2014/main" val="4094576447"/>
                    </a:ext>
                  </a:extLst>
                </a:gridCol>
                <a:gridCol w="1017666">
                  <a:extLst>
                    <a:ext uri="{9D8B030D-6E8A-4147-A177-3AD203B41FA5}">
                      <a16:colId xmlns:a16="http://schemas.microsoft.com/office/drawing/2014/main" val="4070613470"/>
                    </a:ext>
                  </a:extLst>
                </a:gridCol>
                <a:gridCol w="778532">
                  <a:extLst>
                    <a:ext uri="{9D8B030D-6E8A-4147-A177-3AD203B41FA5}">
                      <a16:colId xmlns:a16="http://schemas.microsoft.com/office/drawing/2014/main" val="3991953367"/>
                    </a:ext>
                  </a:extLst>
                </a:gridCol>
                <a:gridCol w="753360">
                  <a:extLst>
                    <a:ext uri="{9D8B030D-6E8A-4147-A177-3AD203B41FA5}">
                      <a16:colId xmlns:a16="http://schemas.microsoft.com/office/drawing/2014/main" val="4255432398"/>
                    </a:ext>
                  </a:extLst>
                </a:gridCol>
                <a:gridCol w="858543">
                  <a:extLst>
                    <a:ext uri="{9D8B030D-6E8A-4147-A177-3AD203B41FA5}">
                      <a16:colId xmlns:a16="http://schemas.microsoft.com/office/drawing/2014/main" val="3926876212"/>
                    </a:ext>
                  </a:extLst>
                </a:gridCol>
                <a:gridCol w="852250">
                  <a:extLst>
                    <a:ext uri="{9D8B030D-6E8A-4147-A177-3AD203B41FA5}">
                      <a16:colId xmlns:a16="http://schemas.microsoft.com/office/drawing/2014/main" val="1301031432"/>
                    </a:ext>
                  </a:extLst>
                </a:gridCol>
                <a:gridCol w="709309">
                  <a:extLst>
                    <a:ext uri="{9D8B030D-6E8A-4147-A177-3AD203B41FA5}">
                      <a16:colId xmlns:a16="http://schemas.microsoft.com/office/drawing/2014/main" val="4043437084"/>
                    </a:ext>
                  </a:extLst>
                </a:gridCol>
                <a:gridCol w="709309">
                  <a:extLst>
                    <a:ext uri="{9D8B030D-6E8A-4147-A177-3AD203B41FA5}">
                      <a16:colId xmlns:a16="http://schemas.microsoft.com/office/drawing/2014/main" val="495722190"/>
                    </a:ext>
                  </a:extLst>
                </a:gridCol>
                <a:gridCol w="711106">
                  <a:extLst>
                    <a:ext uri="{9D8B030D-6E8A-4147-A177-3AD203B41FA5}">
                      <a16:colId xmlns:a16="http://schemas.microsoft.com/office/drawing/2014/main" val="2930658600"/>
                    </a:ext>
                  </a:extLst>
                </a:gridCol>
                <a:gridCol w="711106">
                  <a:extLst>
                    <a:ext uri="{9D8B030D-6E8A-4147-A177-3AD203B41FA5}">
                      <a16:colId xmlns:a16="http://schemas.microsoft.com/office/drawing/2014/main" val="4156838877"/>
                    </a:ext>
                  </a:extLst>
                </a:gridCol>
              </a:tblGrid>
              <a:tr h="1708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Period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(mm)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 of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Periods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</a:t>
                      </a:r>
                      <a:r>
                        <a:rPr lang="en-GB" sz="1000" baseline="-25000">
                          <a:effectLst/>
                        </a:rPr>
                        <a:t>1st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(keV)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Electron Beam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96108"/>
                  </a:ext>
                </a:extLst>
              </a:tr>
              <a:tr h="34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 (GeV)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 (mA)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x </a:t>
                      </a:r>
                      <a:r>
                        <a:rPr lang="en-GB" sz="1000" dirty="0">
                          <a:effectLst/>
                        </a:rPr>
                        <a:t>(µm)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y </a:t>
                      </a:r>
                      <a:r>
                        <a:rPr lang="en-GB" sz="1000" dirty="0">
                          <a:effectLst/>
                        </a:rPr>
                        <a:t>(µm)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x</a:t>
                      </a:r>
                      <a:r>
                        <a:rPr lang="en-GB" sz="1000" dirty="0">
                          <a:effectLst/>
                        </a:rPr>
                        <a:t>’ (µrad)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y</a:t>
                      </a:r>
                      <a:r>
                        <a:rPr lang="en-GB" sz="1000" dirty="0">
                          <a:effectLst/>
                        </a:rPr>
                        <a:t>’ (µrad)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00814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21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224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0.9797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11.0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6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200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14.8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latin typeface="+mn-lt"/>
                        </a:rPr>
                        <a:t>3.7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1.5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77949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43DC8437-422D-340D-AD73-B75E7CAB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43" y="3569267"/>
            <a:ext cx="227498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12775" algn="l"/>
                <a:tab pos="914400" algn="l"/>
              </a:tabLst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FF9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Undulator U21 at APS-U </a:t>
            </a:r>
            <a:endParaRPr kumimoji="0" lang="en-GB" altLang="en-US" b="1" i="0" u="none" strike="noStrike" cap="none" normalizeH="0" baseline="0" dirty="0">
              <a:ln>
                <a:noFill/>
              </a:ln>
              <a:solidFill>
                <a:srgbClr val="FF93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C2ED2F-9F61-A98F-CDC9-8F361F6F740C}"/>
              </a:ext>
            </a:extLst>
          </p:cNvPr>
          <p:cNvSpPr txBox="1"/>
          <p:nvPr/>
        </p:nvSpPr>
        <p:spPr>
          <a:xfrm>
            <a:off x="270768" y="3072083"/>
            <a:ext cx="2063385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5C98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baseline="30000" dirty="0">
                <a:solidFill>
                  <a:srgbClr val="FF0000"/>
                </a:solidFill>
              </a:rPr>
              <a:t>1st</a:t>
            </a:r>
            <a:r>
              <a:rPr lang="en-US" sz="2400" b="1" dirty="0">
                <a:solidFill>
                  <a:srgbClr val="FF0000"/>
                </a:solidFill>
              </a:rPr>
              <a:t> = 11 KeV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90D81B-C9D0-A49B-FB22-837D94B95654}"/>
              </a:ext>
            </a:extLst>
          </p:cNvPr>
          <p:cNvCxnSpPr>
            <a:cxnSpLocks/>
          </p:cNvCxnSpPr>
          <p:nvPr/>
        </p:nvCxnSpPr>
        <p:spPr>
          <a:xfrm>
            <a:off x="4541318" y="2571750"/>
            <a:ext cx="29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8A3453-9026-4C74-1785-8C6FCDA39DA5}"/>
              </a:ext>
            </a:extLst>
          </p:cNvPr>
          <p:cNvCxnSpPr>
            <a:cxnSpLocks/>
          </p:cNvCxnSpPr>
          <p:nvPr/>
        </p:nvCxnSpPr>
        <p:spPr>
          <a:xfrm>
            <a:off x="4541317" y="2975161"/>
            <a:ext cx="2996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34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iagram, font, screenshot&#10;&#10;Description automatically generated">
            <a:extLst>
              <a:ext uri="{FF2B5EF4-FFF2-40B4-BE49-F238E27FC236}">
                <a16:creationId xmlns:a16="http://schemas.microsoft.com/office/drawing/2014/main" id="{D0E12E42-07F4-8818-453D-326FB654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44" y="323425"/>
            <a:ext cx="8873356" cy="4659274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363" y="46441"/>
            <a:ext cx="8959911" cy="55396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XPCS: OASYS Simulation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2665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557" y="46441"/>
            <a:ext cx="8645717" cy="55396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XPCS: Without realistic features</a:t>
            </a:r>
            <a:endParaRPr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E1D22-29B2-C757-378F-62DD1F58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2000" y="991234"/>
            <a:ext cx="4494884" cy="2733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F8463-A8AE-D010-FEAE-781F0681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4818" y="1030941"/>
            <a:ext cx="4364297" cy="26540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9B1FA-B29C-6215-19EA-FFD92C4C8806}"/>
              </a:ext>
            </a:extLst>
          </p:cNvPr>
          <p:cNvSpPr txBox="1"/>
          <p:nvPr/>
        </p:nvSpPr>
        <p:spPr>
          <a:xfrm>
            <a:off x="915900" y="3679839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Power: 9.0 W</a:t>
            </a:r>
          </a:p>
          <a:p>
            <a:r>
              <a:rPr lang="en-US" dirty="0"/>
              <a:t>Peak Power Density: </a:t>
            </a:r>
            <a:r>
              <a:rPr lang="en-US" b="1" dirty="0">
                <a:solidFill>
                  <a:srgbClr val="FF0000"/>
                </a:solidFill>
              </a:rPr>
              <a:t>254.4 kW/mm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808DF-59DC-FE52-A595-76FEEF9E9D4E}"/>
              </a:ext>
            </a:extLst>
          </p:cNvPr>
          <p:cNvSpPr txBox="1"/>
          <p:nvPr/>
        </p:nvSpPr>
        <p:spPr>
          <a:xfrm>
            <a:off x="2053397" y="66178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F0A93-05D9-7620-9DA1-969B58022048}"/>
              </a:ext>
            </a:extLst>
          </p:cNvPr>
          <p:cNvSpPr txBox="1"/>
          <p:nvPr/>
        </p:nvSpPr>
        <p:spPr>
          <a:xfrm>
            <a:off x="5336249" y="3668753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Power: 6.7 W</a:t>
            </a:r>
          </a:p>
          <a:p>
            <a:r>
              <a:rPr lang="en-US" dirty="0"/>
              <a:t>Peak Power Density: </a:t>
            </a:r>
            <a:r>
              <a:rPr lang="en-US" b="1" dirty="0">
                <a:solidFill>
                  <a:srgbClr val="FF0000"/>
                </a:solidFill>
              </a:rPr>
              <a:t>40.9 kW/mm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05051-730A-B21F-C696-014C5A765DDB}"/>
              </a:ext>
            </a:extLst>
          </p:cNvPr>
          <p:cNvSpPr txBox="1"/>
          <p:nvPr/>
        </p:nvSpPr>
        <p:spPr>
          <a:xfrm>
            <a:off x="6372054" y="62748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BS1</a:t>
            </a:r>
          </a:p>
        </p:txBody>
      </p:sp>
    </p:spTree>
    <p:extLst>
      <p:ext uri="{BB962C8B-B14F-4D97-AF65-F5344CB8AC3E}">
        <p14:creationId xmlns:p14="http://schemas.microsoft.com/office/powerpoint/2010/main" val="161295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6441"/>
            <a:ext cx="8564074" cy="55396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XPCS: Accidental Focusing on RSS components</a:t>
            </a:r>
            <a:endParaRPr sz="2400" dirty="0"/>
          </a:p>
        </p:txBody>
      </p:sp>
      <p:pic>
        <p:nvPicPr>
          <p:cNvPr id="7" name="Picture 6" descr="A picture containing text, screenshot, colorfulness&#10;&#10;Description automatically generated">
            <a:extLst>
              <a:ext uri="{FF2B5EF4-FFF2-40B4-BE49-F238E27FC236}">
                <a16:creationId xmlns:a16="http://schemas.microsoft.com/office/drawing/2014/main" id="{536E1D22-29B2-C757-378F-62DD1F586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15" y="991234"/>
            <a:ext cx="4494885" cy="2733488"/>
          </a:xfrm>
          <a:prstGeom prst="rect">
            <a:avLst/>
          </a:prstGeom>
        </p:spPr>
      </p:pic>
      <p:pic>
        <p:nvPicPr>
          <p:cNvPr id="9" name="Picture 8" descr="A picture containing text, screenshot, software, colorfulness&#10;&#10;Description automatically generated">
            <a:extLst>
              <a:ext uri="{FF2B5EF4-FFF2-40B4-BE49-F238E27FC236}">
                <a16:creationId xmlns:a16="http://schemas.microsoft.com/office/drawing/2014/main" id="{E56F8463-A8AE-D010-FEAE-781F06814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17" y="1070648"/>
            <a:ext cx="4364298" cy="26540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9B1FA-B29C-6215-19EA-FFD92C4C8806}"/>
              </a:ext>
            </a:extLst>
          </p:cNvPr>
          <p:cNvSpPr txBox="1"/>
          <p:nvPr/>
        </p:nvSpPr>
        <p:spPr>
          <a:xfrm>
            <a:off x="915900" y="3725243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Power: 8.3 W</a:t>
            </a:r>
          </a:p>
          <a:p>
            <a:r>
              <a:rPr lang="en-US" dirty="0"/>
              <a:t>Peak Power Density: </a:t>
            </a:r>
            <a:r>
              <a:rPr lang="en-US" b="1" dirty="0">
                <a:solidFill>
                  <a:srgbClr val="FF0000"/>
                </a:solidFill>
              </a:rPr>
              <a:t>142.0 kW/mm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808DF-59DC-FE52-A595-76FEEF9E9D4E}"/>
              </a:ext>
            </a:extLst>
          </p:cNvPr>
          <p:cNvSpPr txBox="1"/>
          <p:nvPr/>
        </p:nvSpPr>
        <p:spPr>
          <a:xfrm>
            <a:off x="2068793" y="667195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SH3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F0A93-05D9-7620-9DA1-969B58022048}"/>
              </a:ext>
            </a:extLst>
          </p:cNvPr>
          <p:cNvSpPr txBox="1"/>
          <p:nvPr/>
        </p:nvSpPr>
        <p:spPr>
          <a:xfrm>
            <a:off x="5336249" y="3668753"/>
            <a:ext cx="3002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Power: 6.0 W</a:t>
            </a:r>
          </a:p>
          <a:p>
            <a:r>
              <a:rPr lang="en-US" dirty="0"/>
              <a:t>Peak Power Density: </a:t>
            </a:r>
            <a:r>
              <a:rPr lang="en-US" b="1" dirty="0">
                <a:solidFill>
                  <a:srgbClr val="FF0000"/>
                </a:solidFill>
              </a:rPr>
              <a:t>24.4 kW/mm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05051-730A-B21F-C696-014C5A765DDB}"/>
              </a:ext>
            </a:extLst>
          </p:cNvPr>
          <p:cNvSpPr txBox="1"/>
          <p:nvPr/>
        </p:nvSpPr>
        <p:spPr>
          <a:xfrm>
            <a:off x="6372054" y="62748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BS1</a:t>
            </a:r>
          </a:p>
        </p:txBody>
      </p:sp>
    </p:spTree>
    <p:extLst>
      <p:ext uri="{BB962C8B-B14F-4D97-AF65-F5344CB8AC3E}">
        <p14:creationId xmlns:p14="http://schemas.microsoft.com/office/powerpoint/2010/main" val="25151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95461" y="10352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Thermal Load Loops</a:t>
            </a:r>
            <a:endParaRPr sz="2400" dirty="0"/>
          </a:p>
        </p:txBody>
      </p:sp>
      <p:pic>
        <p:nvPicPr>
          <p:cNvPr id="2" name="Picture 1" descr="A picture containing text, screenshot, website, web page&#10;&#10;Description automatically generated">
            <a:extLst>
              <a:ext uri="{FF2B5EF4-FFF2-40B4-BE49-F238E27FC236}">
                <a16:creationId xmlns:a16="http://schemas.microsoft.com/office/drawing/2014/main" id="{A6E52D84-D55D-C67D-AC47-3899D2D757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0" t="10338"/>
          <a:stretch/>
        </p:blipFill>
        <p:spPr>
          <a:xfrm>
            <a:off x="332695" y="657625"/>
            <a:ext cx="8328013" cy="44375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54953" y="46375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Thermal Load Loops: Undulator Source</a:t>
            </a:r>
            <a:endParaRPr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0BF887-A8D9-0A57-FB25-E0F1EA30B489}"/>
              </a:ext>
            </a:extLst>
          </p:cNvPr>
          <p:cNvGrpSpPr/>
          <p:nvPr/>
        </p:nvGrpSpPr>
        <p:grpSpPr>
          <a:xfrm>
            <a:off x="321848" y="746130"/>
            <a:ext cx="8444753" cy="4350995"/>
            <a:chOff x="349623" y="515157"/>
            <a:chExt cx="8444753" cy="4350995"/>
          </a:xfrm>
        </p:grpSpPr>
        <p:pic>
          <p:nvPicPr>
            <p:cNvPr id="4" name="Picture 3" descr="A picture containing text, screenshot, software, diagram&#10;&#10;Description automatically generated">
              <a:extLst>
                <a:ext uri="{FF2B5EF4-FFF2-40B4-BE49-F238E27FC236}">
                  <a16:creationId xmlns:a16="http://schemas.microsoft.com/office/drawing/2014/main" id="{91BE4CCC-3CE6-7B69-F543-EA7CD4DED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623" y="515157"/>
              <a:ext cx="8444753" cy="43509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EED0944-885A-93FB-5522-D6D9398AD58A}"/>
                </a:ext>
              </a:extLst>
            </p:cNvPr>
            <p:cNvSpPr/>
            <p:nvPr/>
          </p:nvSpPr>
          <p:spPr>
            <a:xfrm>
              <a:off x="349623" y="4466076"/>
              <a:ext cx="6122895" cy="4000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281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3A0332-0DAC-F19D-71D8-917E8D87FA26}"/>
              </a:ext>
            </a:extLst>
          </p:cNvPr>
          <p:cNvGrpSpPr/>
          <p:nvPr/>
        </p:nvGrpSpPr>
        <p:grpSpPr>
          <a:xfrm>
            <a:off x="465364" y="229002"/>
            <a:ext cx="8464860" cy="4419600"/>
            <a:chOff x="67175" y="46375"/>
            <a:chExt cx="8863850" cy="47856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58A8E3-8158-9923-F4FF-C6EFD3998E38}"/>
                </a:ext>
              </a:extLst>
            </p:cNvPr>
            <p:cNvGrpSpPr/>
            <p:nvPr/>
          </p:nvGrpSpPr>
          <p:grpSpPr>
            <a:xfrm>
              <a:off x="67175" y="46375"/>
              <a:ext cx="8863850" cy="4785601"/>
              <a:chOff x="67175" y="46375"/>
              <a:chExt cx="8863850" cy="4785601"/>
            </a:xfrm>
          </p:grpSpPr>
          <p:pic>
            <p:nvPicPr>
              <p:cNvPr id="3" name="Picture 2" descr="A picture containing text, screenshot, font, diagram&#10;&#10;Description automatically generated">
                <a:extLst>
                  <a:ext uri="{FF2B5EF4-FFF2-40B4-BE49-F238E27FC236}">
                    <a16:creationId xmlns:a16="http://schemas.microsoft.com/office/drawing/2014/main" id="{779516CE-C7BF-EC8F-7311-53C96CAB36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284"/>
              <a:stretch/>
            </p:blipFill>
            <p:spPr>
              <a:xfrm>
                <a:off x="212974" y="46375"/>
                <a:ext cx="8718051" cy="4785601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8982EA9-679C-4BA0-A785-CA83E0A62E5B}"/>
                  </a:ext>
                </a:extLst>
              </p:cNvPr>
              <p:cNvSpPr/>
              <p:nvPr/>
            </p:nvSpPr>
            <p:spPr>
              <a:xfrm>
                <a:off x="67175" y="200399"/>
                <a:ext cx="5374401" cy="4000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3C0C13-D7B3-2C9B-BA82-762EA2CCA539}"/>
                </a:ext>
              </a:extLst>
            </p:cNvPr>
            <p:cNvSpPr/>
            <p:nvPr/>
          </p:nvSpPr>
          <p:spPr>
            <a:xfrm>
              <a:off x="67175" y="4625788"/>
              <a:ext cx="2008094" cy="206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02078" y="72693"/>
            <a:ext cx="8954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Thermal Load Loops: Power Density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8B0024-272D-7E4D-D9C0-D333AE730B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1" t="93829" r="3856" b="1231"/>
          <a:stretch/>
        </p:blipFill>
        <p:spPr>
          <a:xfrm>
            <a:off x="302078" y="4772254"/>
            <a:ext cx="8628145" cy="2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38827" y="47888"/>
            <a:ext cx="8954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 Beamline</a:t>
            </a:r>
            <a:endParaRPr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D80CA1-07FE-0BD7-945A-1EE4E1003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39555"/>
              </p:ext>
            </p:extLst>
          </p:nvPr>
        </p:nvGraphicFramePr>
        <p:xfrm>
          <a:off x="4239789" y="506600"/>
          <a:ext cx="4836076" cy="3216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448">
                  <a:extLst>
                    <a:ext uri="{9D8B030D-6E8A-4147-A177-3AD203B41FA5}">
                      <a16:colId xmlns:a16="http://schemas.microsoft.com/office/drawing/2014/main" val="2302192358"/>
                    </a:ext>
                  </a:extLst>
                </a:gridCol>
                <a:gridCol w="798752">
                  <a:extLst>
                    <a:ext uri="{9D8B030D-6E8A-4147-A177-3AD203B41FA5}">
                      <a16:colId xmlns:a16="http://schemas.microsoft.com/office/drawing/2014/main" val="1970047207"/>
                    </a:ext>
                  </a:extLst>
                </a:gridCol>
                <a:gridCol w="755577">
                  <a:extLst>
                    <a:ext uri="{9D8B030D-6E8A-4147-A177-3AD203B41FA5}">
                      <a16:colId xmlns:a16="http://schemas.microsoft.com/office/drawing/2014/main" val="440315318"/>
                    </a:ext>
                  </a:extLst>
                </a:gridCol>
                <a:gridCol w="2626299">
                  <a:extLst>
                    <a:ext uri="{9D8B030D-6E8A-4147-A177-3AD203B41FA5}">
                      <a16:colId xmlns:a16="http://schemas.microsoft.com/office/drawing/2014/main" val="2738480346"/>
                    </a:ext>
                  </a:extLst>
                </a:gridCol>
              </a:tblGrid>
              <a:tr h="5580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Distance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(m)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Component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Dimension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(mm</a:t>
                      </a:r>
                      <a:r>
                        <a:rPr lang="en-GB" sz="900" baseline="30000" dirty="0">
                          <a:effectLst/>
                        </a:rPr>
                        <a:t>2</a:t>
                      </a:r>
                      <a:r>
                        <a:rPr lang="en-GB" sz="900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Description/Comments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136044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27.0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Slit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 × 1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White beam slit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82739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28.0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Mirror (M1)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 × 400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Vertical, upward reflecting, flat mirror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6780480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29.0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Mirror (M2)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 × 400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Vertically focusing mirror, downward reflecting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028931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31.7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DCM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200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Double crystal monochromator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385471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32.7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DMM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200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Double multilayer monochromator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8838308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34.0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Mirror (M3)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400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Horizontally focusing, outward reflecting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4846863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55.0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BDA-V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Vertical beam defining aperture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3786624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64.0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BDA-H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Horizontal beam defining aperture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45976334"/>
                  </a:ext>
                </a:extLst>
              </a:tr>
              <a:tr h="258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effectLst/>
                        </a:rPr>
                        <a:t>219.604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V-KB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400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900" dirty="0" err="1">
                          <a:effectLst/>
                        </a:rPr>
                        <a:t>Nanofocusing</a:t>
                      </a:r>
                      <a:r>
                        <a:rPr lang="en-GB" sz="900" dirty="0">
                          <a:effectLst/>
                        </a:rPr>
                        <a:t> Vertical K-B mirror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6467671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effectLst/>
                        </a:rPr>
                        <a:t>219.8745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H-KB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10 × 125 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 err="1">
                          <a:effectLst/>
                        </a:rPr>
                        <a:t>Nanofocusing</a:t>
                      </a:r>
                      <a:r>
                        <a:rPr lang="en-GB" sz="900" dirty="0">
                          <a:effectLst/>
                        </a:rPr>
                        <a:t> Horizontal K-B mirror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979646"/>
                  </a:ext>
                </a:extLst>
              </a:tr>
              <a:tr h="2400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220.0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Sample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Sample Position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5674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6C5EB2-09BB-6D2F-C74B-46DCA8BBD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816216"/>
              </p:ext>
            </p:extLst>
          </p:nvPr>
        </p:nvGraphicFramePr>
        <p:xfrm>
          <a:off x="1116141" y="3949770"/>
          <a:ext cx="7959724" cy="7893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8543">
                  <a:extLst>
                    <a:ext uri="{9D8B030D-6E8A-4147-A177-3AD203B41FA5}">
                      <a16:colId xmlns:a16="http://schemas.microsoft.com/office/drawing/2014/main" val="4094576447"/>
                    </a:ext>
                  </a:extLst>
                </a:gridCol>
                <a:gridCol w="1017666">
                  <a:extLst>
                    <a:ext uri="{9D8B030D-6E8A-4147-A177-3AD203B41FA5}">
                      <a16:colId xmlns:a16="http://schemas.microsoft.com/office/drawing/2014/main" val="4070613470"/>
                    </a:ext>
                  </a:extLst>
                </a:gridCol>
                <a:gridCol w="778532">
                  <a:extLst>
                    <a:ext uri="{9D8B030D-6E8A-4147-A177-3AD203B41FA5}">
                      <a16:colId xmlns:a16="http://schemas.microsoft.com/office/drawing/2014/main" val="3991953367"/>
                    </a:ext>
                  </a:extLst>
                </a:gridCol>
                <a:gridCol w="753360">
                  <a:extLst>
                    <a:ext uri="{9D8B030D-6E8A-4147-A177-3AD203B41FA5}">
                      <a16:colId xmlns:a16="http://schemas.microsoft.com/office/drawing/2014/main" val="4255432398"/>
                    </a:ext>
                  </a:extLst>
                </a:gridCol>
                <a:gridCol w="858543">
                  <a:extLst>
                    <a:ext uri="{9D8B030D-6E8A-4147-A177-3AD203B41FA5}">
                      <a16:colId xmlns:a16="http://schemas.microsoft.com/office/drawing/2014/main" val="3926876212"/>
                    </a:ext>
                  </a:extLst>
                </a:gridCol>
                <a:gridCol w="852250">
                  <a:extLst>
                    <a:ext uri="{9D8B030D-6E8A-4147-A177-3AD203B41FA5}">
                      <a16:colId xmlns:a16="http://schemas.microsoft.com/office/drawing/2014/main" val="1301031432"/>
                    </a:ext>
                  </a:extLst>
                </a:gridCol>
                <a:gridCol w="709309">
                  <a:extLst>
                    <a:ext uri="{9D8B030D-6E8A-4147-A177-3AD203B41FA5}">
                      <a16:colId xmlns:a16="http://schemas.microsoft.com/office/drawing/2014/main" val="4043437084"/>
                    </a:ext>
                  </a:extLst>
                </a:gridCol>
                <a:gridCol w="709309">
                  <a:extLst>
                    <a:ext uri="{9D8B030D-6E8A-4147-A177-3AD203B41FA5}">
                      <a16:colId xmlns:a16="http://schemas.microsoft.com/office/drawing/2014/main" val="495722190"/>
                    </a:ext>
                  </a:extLst>
                </a:gridCol>
                <a:gridCol w="711106">
                  <a:extLst>
                    <a:ext uri="{9D8B030D-6E8A-4147-A177-3AD203B41FA5}">
                      <a16:colId xmlns:a16="http://schemas.microsoft.com/office/drawing/2014/main" val="2930658600"/>
                    </a:ext>
                  </a:extLst>
                </a:gridCol>
                <a:gridCol w="711106">
                  <a:extLst>
                    <a:ext uri="{9D8B030D-6E8A-4147-A177-3AD203B41FA5}">
                      <a16:colId xmlns:a16="http://schemas.microsoft.com/office/drawing/2014/main" val="4156838877"/>
                    </a:ext>
                  </a:extLst>
                </a:gridCol>
              </a:tblGrid>
              <a:tr h="170815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Period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(mm)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 of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Periods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K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</a:t>
                      </a:r>
                      <a:r>
                        <a:rPr lang="en-GB" sz="1000" baseline="-25000">
                          <a:effectLst/>
                        </a:rPr>
                        <a:t>1st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(keV)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Electron Beam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096108"/>
                  </a:ext>
                </a:extLst>
              </a:tr>
              <a:tr h="3406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E (GeV)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I (mA)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x </a:t>
                      </a:r>
                      <a:r>
                        <a:rPr lang="en-GB" sz="1000" dirty="0">
                          <a:effectLst/>
                        </a:rPr>
                        <a:t>(µm)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y </a:t>
                      </a:r>
                      <a:r>
                        <a:rPr lang="en-GB" sz="1000" dirty="0">
                          <a:effectLst/>
                        </a:rPr>
                        <a:t>(µm)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x</a:t>
                      </a:r>
                      <a:r>
                        <a:rPr lang="en-GB" sz="1000" dirty="0">
                          <a:effectLst/>
                        </a:rPr>
                        <a:t>’ (µrad)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  <a:sym typeface="Symbol" pitchFamily="2" charset="2"/>
                        </a:rPr>
                        <a:t></a:t>
                      </a:r>
                      <a:r>
                        <a:rPr lang="en-GB" sz="1000" baseline="-25000" dirty="0">
                          <a:effectLst/>
                        </a:rPr>
                        <a:t>y</a:t>
                      </a:r>
                      <a:r>
                        <a:rPr lang="en-GB" sz="1000" dirty="0">
                          <a:effectLst/>
                        </a:rPr>
                        <a:t>’ (µrad)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00814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184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1.6812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5.667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14.8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3.7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2.8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1.5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7794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09848E2-4BCD-D218-8FB5-2A74BCE46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43" y="3569267"/>
            <a:ext cx="2274982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12775" algn="l"/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612775" algn="l"/>
                <a:tab pos="914400" algn="l"/>
              </a:tabLst>
            </a:pPr>
            <a:r>
              <a:rPr kumimoji="0" lang="en-GB" altLang="en-US" b="1" i="0" u="none" strike="noStrike" cap="none" normalizeH="0" baseline="0" dirty="0">
                <a:ln>
                  <a:noFill/>
                </a:ln>
                <a:solidFill>
                  <a:srgbClr val="FF93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Undulator U25 at APS-U </a:t>
            </a:r>
            <a:endParaRPr kumimoji="0" lang="en-GB" altLang="en-US" b="1" i="0" u="none" strike="noStrike" cap="none" normalizeH="0" baseline="0" dirty="0">
              <a:ln>
                <a:noFill/>
              </a:ln>
              <a:solidFill>
                <a:srgbClr val="FF93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A75A2-6646-8450-9553-14ED58A8CB41}"/>
              </a:ext>
            </a:extLst>
          </p:cNvPr>
          <p:cNvSpPr txBox="1"/>
          <p:nvPr/>
        </p:nvSpPr>
        <p:spPr>
          <a:xfrm>
            <a:off x="368544" y="2905743"/>
            <a:ext cx="2169042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5C98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</a:t>
            </a:r>
            <a:r>
              <a:rPr lang="en-US" sz="2400" b="1" baseline="30000" dirty="0">
                <a:solidFill>
                  <a:srgbClr val="FF0000"/>
                </a:solidFill>
              </a:rPr>
              <a:t>3rd</a:t>
            </a:r>
            <a:r>
              <a:rPr lang="en-US" sz="2400" b="1" dirty="0">
                <a:solidFill>
                  <a:srgbClr val="FF0000"/>
                </a:solidFill>
              </a:rPr>
              <a:t> = 17 KeV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38579E-A5B4-0172-F0D2-37AC8B6EA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14" y="601988"/>
            <a:ext cx="3998275" cy="24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78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D7BAB4-CC53-392F-734C-9EFB8EE8D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2" y="47481"/>
            <a:ext cx="7268755" cy="4889181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585" y="70868"/>
            <a:ext cx="4408714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OASYS Simulation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1AE03-B233-014A-4905-E240FBDF19BE}"/>
              </a:ext>
            </a:extLst>
          </p:cNvPr>
          <p:cNvSpPr txBox="1"/>
          <p:nvPr/>
        </p:nvSpPr>
        <p:spPr>
          <a:xfrm>
            <a:off x="6451582" y="3119718"/>
            <a:ext cx="2390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Mirrors and Monochromator</a:t>
            </a:r>
          </a:p>
        </p:txBody>
      </p:sp>
    </p:spTree>
    <p:extLst>
      <p:ext uri="{BB962C8B-B14F-4D97-AF65-F5344CB8AC3E}">
        <p14:creationId xmlns:p14="http://schemas.microsoft.com/office/powerpoint/2010/main" val="342025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iagram, screenshot&#10;&#10;Description automatically generated">
            <a:extLst>
              <a:ext uri="{FF2B5EF4-FFF2-40B4-BE49-F238E27FC236}">
                <a16:creationId xmlns:a16="http://schemas.microsoft.com/office/drawing/2014/main" id="{1B9BE3A3-1164-BA39-CA39-2EA054FB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18093"/>
            <a:ext cx="7488005" cy="4755385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80" y="0"/>
            <a:ext cx="4043081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OASYS Simulation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362C2-ED3A-039D-37C5-44619641C0ED}"/>
              </a:ext>
            </a:extLst>
          </p:cNvPr>
          <p:cNvSpPr txBox="1"/>
          <p:nvPr/>
        </p:nvSpPr>
        <p:spPr>
          <a:xfrm>
            <a:off x="6980500" y="3594847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BDAs + DCM</a:t>
            </a:r>
          </a:p>
        </p:txBody>
      </p:sp>
    </p:spTree>
    <p:extLst>
      <p:ext uri="{BB962C8B-B14F-4D97-AF65-F5344CB8AC3E}">
        <p14:creationId xmlns:p14="http://schemas.microsoft.com/office/powerpoint/2010/main" val="139610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screenshot&#10;&#10;Description automatically generated">
            <a:extLst>
              <a:ext uri="{FF2B5EF4-FFF2-40B4-BE49-F238E27FC236}">
                <a16:creationId xmlns:a16="http://schemas.microsoft.com/office/drawing/2014/main" id="{335E8A7D-27E2-ED08-2FF5-F99BB50B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0" y="0"/>
            <a:ext cx="7491339" cy="4925101"/>
          </a:xfrm>
          <a:prstGeom prst="rect">
            <a:avLst/>
          </a:prstGeom>
        </p:spPr>
      </p:pic>
      <p:sp>
        <p:nvSpPr>
          <p:cNvPr id="6" name="Google Shape;41;p8">
            <a:extLst>
              <a:ext uri="{FF2B5EF4-FFF2-40B4-BE49-F238E27FC236}">
                <a16:creationId xmlns:a16="http://schemas.microsoft.com/office/drawing/2014/main" id="{9943B865-49FD-8BC7-94EF-A4B68A0DB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79" y="0"/>
            <a:ext cx="4043081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OASYS Simulation</a:t>
            </a:r>
            <a:endParaRPr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362C2-ED3A-039D-37C5-44619641C0ED}"/>
              </a:ext>
            </a:extLst>
          </p:cNvPr>
          <p:cNvSpPr txBox="1"/>
          <p:nvPr/>
        </p:nvSpPr>
        <p:spPr>
          <a:xfrm>
            <a:off x="7041358" y="3523130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BDAs + DMM</a:t>
            </a:r>
          </a:p>
        </p:txBody>
      </p:sp>
    </p:spTree>
    <p:extLst>
      <p:ext uri="{BB962C8B-B14F-4D97-AF65-F5344CB8AC3E}">
        <p14:creationId xmlns:p14="http://schemas.microsoft.com/office/powerpoint/2010/main" val="151298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9DEB18-1C52-C7C2-0A30-78F6D1792E21}"/>
              </a:ext>
            </a:extLst>
          </p:cNvPr>
          <p:cNvGrpSpPr/>
          <p:nvPr/>
        </p:nvGrpSpPr>
        <p:grpSpPr>
          <a:xfrm>
            <a:off x="269421" y="465364"/>
            <a:ext cx="8807404" cy="4678136"/>
            <a:chOff x="67175" y="132113"/>
            <a:chExt cx="9009650" cy="471779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E438B45-C552-27CC-1CDA-A426D8F48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0"/>
            <a:stretch/>
          </p:blipFill>
          <p:spPr>
            <a:xfrm>
              <a:off x="67175" y="132113"/>
              <a:ext cx="9009650" cy="471779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FC03F1-21E2-C169-A458-61516001F81F}"/>
                </a:ext>
              </a:extLst>
            </p:cNvPr>
            <p:cNvSpPr/>
            <p:nvPr/>
          </p:nvSpPr>
          <p:spPr>
            <a:xfrm>
              <a:off x="2519083" y="4611311"/>
              <a:ext cx="6490446" cy="238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251A46-EC23-7B31-0E23-5800A9A75B10}"/>
                </a:ext>
              </a:extLst>
            </p:cNvPr>
            <p:cNvSpPr/>
            <p:nvPr/>
          </p:nvSpPr>
          <p:spPr>
            <a:xfrm>
              <a:off x="134471" y="4486500"/>
              <a:ext cx="1057835" cy="3634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9421" y="5914"/>
            <a:ext cx="6288801" cy="554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ISN: Mirrors, Monochromators and BDAs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8213700"/>
      </p:ext>
    </p:extLst>
  </p:cSld>
  <p:clrMapOvr>
    <a:masterClrMapping/>
  </p:clrMapOvr>
</p:sld>
</file>

<file path=ppt/theme/theme1.xml><?xml version="1.0" encoding="utf-8"?>
<a:theme xmlns:a="http://schemas.openxmlformats.org/drawingml/2006/main" name="2_presentation_4x3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472</Words>
  <Application>Microsoft Macintosh PowerPoint</Application>
  <PresentationFormat>On-screen Show (16:9)</PresentationFormat>
  <Paragraphs>174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Lucida Grande</vt:lpstr>
      <vt:lpstr>Symbol</vt:lpstr>
      <vt:lpstr>Times New Roman</vt:lpstr>
      <vt:lpstr>Wingdings</vt:lpstr>
      <vt:lpstr>2_presentation_4x3</vt:lpstr>
      <vt:lpstr>Thermal Load Loops</vt:lpstr>
      <vt:lpstr>Thermal Load Loops</vt:lpstr>
      <vt:lpstr>Thermal Load Loops: Undulator Source</vt:lpstr>
      <vt:lpstr>Thermal Load Loops: Power Density</vt:lpstr>
      <vt:lpstr>ISN Beamline</vt:lpstr>
      <vt:lpstr>ISN: OASYS Simulation</vt:lpstr>
      <vt:lpstr>ISN: OASYS Simulation</vt:lpstr>
      <vt:lpstr>ISN: OASYS Simulation</vt:lpstr>
      <vt:lpstr>ISN: Mirrors, Monochromators and BDAs</vt:lpstr>
      <vt:lpstr>ISN: Mirrors, Monochromators and BDAs</vt:lpstr>
      <vt:lpstr>ISN: Mirrors, Monochromators and BDAs</vt:lpstr>
      <vt:lpstr>XPCS: Accidental Focusing on RSS components</vt:lpstr>
      <vt:lpstr>XPCS: OASYS Simulation</vt:lpstr>
      <vt:lpstr>XPCS: Without realistic features</vt:lpstr>
      <vt:lpstr>XPCS: Accidental Focusing on RSS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OASYS</dc:title>
  <cp:lastModifiedBy>Luca Rebuffi</cp:lastModifiedBy>
  <cp:revision>34</cp:revision>
  <dcterms:modified xsi:type="dcterms:W3CDTF">2025-05-09T18:43:35Z</dcterms:modified>
</cp:coreProperties>
</file>