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06" r:id="rId5"/>
    <p:sldId id="307" r:id="rId6"/>
    <p:sldId id="308" r:id="rId7"/>
    <p:sldId id="260" r:id="rId8"/>
    <p:sldId id="309" r:id="rId9"/>
    <p:sldId id="310" r:id="rId10"/>
    <p:sldId id="265" r:id="rId11"/>
    <p:sldId id="311" r:id="rId12"/>
    <p:sldId id="312" r:id="rId13"/>
    <p:sldId id="313" r:id="rId14"/>
    <p:sldId id="269" r:id="rId15"/>
    <p:sldId id="270" r:id="rId16"/>
    <p:sldId id="271" r:id="rId17"/>
    <p:sldId id="272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281" r:id="rId26"/>
    <p:sldId id="282" r:id="rId27"/>
    <p:sldId id="283" r:id="rId28"/>
    <p:sldId id="284" r:id="rId29"/>
    <p:sldId id="322" r:id="rId30"/>
    <p:sldId id="323" r:id="rId31"/>
    <p:sldId id="324" r:id="rId32"/>
    <p:sldId id="325" r:id="rId33"/>
    <p:sldId id="290" r:id="rId34"/>
    <p:sldId id="327" r:id="rId35"/>
    <p:sldId id="326" r:id="rId36"/>
    <p:sldId id="292" r:id="rId37"/>
    <p:sldId id="296" r:id="rId38"/>
    <p:sldId id="297" r:id="rId39"/>
    <p:sldId id="299" r:id="rId40"/>
    <p:sldId id="328" r:id="rId41"/>
    <p:sldId id="300" r:id="rId42"/>
    <p:sldId id="301" r:id="rId43"/>
    <p:sldId id="302" r:id="rId44"/>
    <p:sldId id="303" r:id="rId45"/>
    <p:sldId id="304" r:id="rId4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9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8978900"/>
            <a:ext cx="11137900" cy="7747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5684" y="254000"/>
            <a:ext cx="83934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5D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5D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5D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5D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200" y="8978900"/>
            <a:ext cx="11137900" cy="774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240" y="254000"/>
            <a:ext cx="10688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5D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938" y="2862995"/>
            <a:ext cx="6724015" cy="288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09700" y="9356923"/>
            <a:ext cx="6002020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115800" y="9368408"/>
            <a:ext cx="26924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BCBC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S0168-9002(97)00401-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jp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S0168-9002(97)00401-4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nima.2004.09.007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g"/><Relationship Id="rId3" Type="http://schemas.openxmlformats.org/officeDocument/2006/relationships/image" Target="../media/image65.jpg"/><Relationship Id="rId7" Type="http://schemas.openxmlformats.org/officeDocument/2006/relationships/image" Target="../media/image6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700" y="9182100"/>
            <a:ext cx="1371600" cy="330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690100"/>
            <a:ext cx="12598400" cy="63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600" y="0"/>
            <a:ext cx="12268200" cy="1574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1968500"/>
            <a:ext cx="101485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4520" algn="l"/>
              </a:tabLst>
            </a:pPr>
            <a:r>
              <a:rPr sz="4200" dirty="0"/>
              <a:t>Advances</a:t>
            </a:r>
            <a:r>
              <a:rPr sz="4200" spc="-110" dirty="0"/>
              <a:t> </a:t>
            </a:r>
            <a:r>
              <a:rPr sz="4200" spc="-25" dirty="0"/>
              <a:t>in</a:t>
            </a:r>
            <a:r>
              <a:rPr sz="4200" dirty="0"/>
              <a:t>	Soft</a:t>
            </a:r>
            <a:r>
              <a:rPr sz="4200" spc="-55" dirty="0"/>
              <a:t> </a:t>
            </a:r>
            <a:r>
              <a:rPr sz="4200" spc="-20" dirty="0"/>
              <a:t>X-</a:t>
            </a:r>
            <a:r>
              <a:rPr sz="4200" dirty="0"/>
              <a:t>Ray</a:t>
            </a:r>
            <a:r>
              <a:rPr sz="4200" spc="-50" dirty="0"/>
              <a:t> </a:t>
            </a:r>
            <a:r>
              <a:rPr sz="4200" dirty="0"/>
              <a:t>beamlines</a:t>
            </a:r>
            <a:r>
              <a:rPr sz="4200" spc="-55" dirty="0"/>
              <a:t> </a:t>
            </a:r>
            <a:r>
              <a:rPr sz="4200" spc="-10" dirty="0"/>
              <a:t>design</a:t>
            </a:r>
            <a:endParaRPr sz="4200"/>
          </a:p>
        </p:txBody>
      </p:sp>
      <p:sp>
        <p:nvSpPr>
          <p:cNvPr id="6" name="object 6"/>
          <p:cNvSpPr txBox="1"/>
          <p:nvPr/>
        </p:nvSpPr>
        <p:spPr>
          <a:xfrm>
            <a:off x="850316" y="4127842"/>
            <a:ext cx="113030" cy="108839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50" b="1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250" b="1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3800" y="4178300"/>
            <a:ext cx="7115809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10" dirty="0">
                <a:solidFill>
                  <a:srgbClr val="424242"/>
                </a:solidFill>
                <a:latin typeface="Calibri"/>
                <a:cs typeface="Calibri"/>
              </a:rPr>
              <a:t>Software</a:t>
            </a:r>
            <a:r>
              <a:rPr sz="3000" b="1" spc="-1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sz="3000" b="1" spc="-10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24242"/>
                </a:solidFill>
                <a:latin typeface="Calibri"/>
                <a:cs typeface="Calibri"/>
              </a:rPr>
              <a:t>Optical</a:t>
            </a:r>
            <a:r>
              <a:rPr sz="3000" b="1" spc="-1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24242"/>
                </a:solidFill>
                <a:latin typeface="Calibri"/>
                <a:cs typeface="Calibri"/>
              </a:rPr>
              <a:t>Simulations</a:t>
            </a:r>
            <a:r>
              <a:rPr sz="3000" b="1" spc="-10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424242"/>
                </a:solidFill>
                <a:latin typeface="Calibri"/>
                <a:cs typeface="Calibri"/>
              </a:rPr>
              <a:t>WORKSHOP </a:t>
            </a:r>
            <a:r>
              <a:rPr sz="3000" b="1" spc="-25" dirty="0">
                <a:solidFill>
                  <a:srgbClr val="424242"/>
                </a:solidFill>
                <a:latin typeface="Calibri"/>
                <a:cs typeface="Calibri"/>
              </a:rPr>
              <a:t>Trieste</a:t>
            </a:r>
            <a:r>
              <a:rPr sz="3000" b="1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424242"/>
                </a:solidFill>
                <a:latin typeface="Calibri"/>
                <a:cs typeface="Calibri"/>
              </a:rPr>
              <a:t>October</a:t>
            </a:r>
            <a:r>
              <a:rPr sz="3000" b="1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24242"/>
                </a:solidFill>
                <a:latin typeface="Calibri"/>
                <a:cs typeface="Calibri"/>
              </a:rPr>
              <a:t>3-</a:t>
            </a:r>
            <a:r>
              <a:rPr sz="3000" b="1" dirty="0">
                <a:solidFill>
                  <a:srgbClr val="424242"/>
                </a:solidFill>
                <a:latin typeface="Calibri"/>
                <a:cs typeface="Calibri"/>
              </a:rPr>
              <a:t>7,</a:t>
            </a:r>
            <a:r>
              <a:rPr sz="3000" b="1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424242"/>
                </a:solidFill>
                <a:latin typeface="Calibri"/>
                <a:cs typeface="Calibri"/>
              </a:rPr>
              <a:t>2016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316" y="6253087"/>
            <a:ext cx="113030" cy="161988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25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25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25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6311900"/>
            <a:ext cx="7527290" cy="16129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Ruben</a:t>
            </a:r>
            <a:r>
              <a:rPr sz="3000" spc="-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24242"/>
                </a:solidFill>
                <a:latin typeface="Calibri"/>
                <a:cs typeface="Calibri"/>
              </a:rPr>
              <a:t>Reininger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X</a:t>
            </a:r>
            <a:r>
              <a:rPr sz="30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ray</a:t>
            </a:r>
            <a:r>
              <a:rPr sz="30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Science</a:t>
            </a:r>
            <a:r>
              <a:rPr sz="30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Division</a:t>
            </a:r>
            <a:r>
              <a:rPr sz="30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/</a:t>
            </a:r>
            <a:r>
              <a:rPr sz="30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Advanced</a:t>
            </a:r>
            <a:r>
              <a:rPr sz="30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Photon</a:t>
            </a:r>
            <a:r>
              <a:rPr sz="30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24242"/>
                </a:solidFill>
                <a:latin typeface="Calibri"/>
                <a:cs typeface="Calibri"/>
              </a:rPr>
              <a:t>Source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Argonne</a:t>
            </a:r>
            <a:r>
              <a:rPr sz="3000" spc="-12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424242"/>
                </a:solidFill>
                <a:latin typeface="Calibri"/>
                <a:cs typeface="Calibri"/>
              </a:rPr>
              <a:t>National</a:t>
            </a:r>
            <a:r>
              <a:rPr sz="3000" spc="-1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424242"/>
                </a:solidFill>
                <a:latin typeface="Calibri"/>
                <a:cs typeface="Calibri"/>
              </a:rPr>
              <a:t>Laboratory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88941-C4B9-40EB-AA19-C9474DE284C0}"/>
              </a:ext>
            </a:extLst>
          </p:cNvPr>
          <p:cNvSpPr txBox="1"/>
          <p:nvPr/>
        </p:nvSpPr>
        <p:spPr>
          <a:xfrm>
            <a:off x="850316" y="8458200"/>
            <a:ext cx="944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version has been edited and adapted by Manuel Sanchez del Rio for: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Beamline Optics Design and Simulation Workshop, DESY, Hamburg  19-22 May 2025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Resolution</a:t>
            </a:r>
            <a:r>
              <a:rPr spc="-175" dirty="0"/>
              <a:t> </a:t>
            </a:r>
            <a:r>
              <a:rPr spc="-55" dirty="0"/>
              <a:t>Terms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Magnification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B7D394-8F56-4B91-AB98-785835A3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83126"/>
            <a:ext cx="9422033" cy="73873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444F19-E806-4CEC-9E7E-407D3C291E3E}"/>
              </a:ext>
            </a:extLst>
          </p:cNvPr>
          <p:cNvSpPr/>
          <p:nvPr/>
        </p:nvSpPr>
        <p:spPr>
          <a:xfrm>
            <a:off x="2387600" y="3657600"/>
            <a:ext cx="5539367" cy="1380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0A1821-E161-4A53-B848-C13C7D131771}"/>
              </a:ext>
            </a:extLst>
          </p:cNvPr>
          <p:cNvSpPr/>
          <p:nvPr/>
        </p:nvSpPr>
        <p:spPr>
          <a:xfrm>
            <a:off x="1549400" y="2180927"/>
            <a:ext cx="10134600" cy="6744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Resolution</a:t>
            </a:r>
            <a:r>
              <a:rPr spc="-175" dirty="0"/>
              <a:t> </a:t>
            </a:r>
            <a:r>
              <a:rPr spc="-55" dirty="0"/>
              <a:t>Terms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Magnification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B7D394-8F56-4B91-AB98-785835A3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83126"/>
            <a:ext cx="9422033" cy="73873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444F19-E806-4CEC-9E7E-407D3C291E3E}"/>
              </a:ext>
            </a:extLst>
          </p:cNvPr>
          <p:cNvSpPr/>
          <p:nvPr/>
        </p:nvSpPr>
        <p:spPr>
          <a:xfrm>
            <a:off x="2387601" y="3962400"/>
            <a:ext cx="5486400" cy="1075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0A1821-E161-4A53-B848-C13C7D131771}"/>
              </a:ext>
            </a:extLst>
          </p:cNvPr>
          <p:cNvSpPr/>
          <p:nvPr/>
        </p:nvSpPr>
        <p:spPr>
          <a:xfrm>
            <a:off x="1549400" y="3962400"/>
            <a:ext cx="10134600" cy="496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Resolution</a:t>
            </a:r>
            <a:r>
              <a:rPr spc="-175" dirty="0"/>
              <a:t> </a:t>
            </a:r>
            <a:r>
              <a:rPr spc="-55" dirty="0"/>
              <a:t>Terms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Magnification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B7D394-8F56-4B91-AB98-785835A3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83126"/>
            <a:ext cx="9422033" cy="73873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0A1821-E161-4A53-B848-C13C7D131771}"/>
              </a:ext>
            </a:extLst>
          </p:cNvPr>
          <p:cNvSpPr/>
          <p:nvPr/>
        </p:nvSpPr>
        <p:spPr>
          <a:xfrm>
            <a:off x="1549400" y="7545112"/>
            <a:ext cx="10134600" cy="1380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2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dirty="0"/>
              <a:t>Resolution</a:t>
            </a:r>
            <a:r>
              <a:rPr spc="-175" dirty="0"/>
              <a:t> </a:t>
            </a:r>
            <a:r>
              <a:rPr spc="-55" dirty="0"/>
              <a:t>Terms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Magnification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B7D394-8F56-4B91-AB98-785835A3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183126"/>
            <a:ext cx="9422033" cy="73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9025">
              <a:lnSpc>
                <a:spcPct val="100000"/>
              </a:lnSpc>
              <a:spcBef>
                <a:spcPts val="100"/>
              </a:spcBef>
            </a:pPr>
            <a:r>
              <a:rPr dirty="0"/>
              <a:t>Source:</a:t>
            </a:r>
            <a:r>
              <a:rPr spc="-35" dirty="0"/>
              <a:t> </a:t>
            </a:r>
            <a:r>
              <a:rPr spc="-10" dirty="0"/>
              <a:t>present</a:t>
            </a:r>
            <a:r>
              <a:rPr spc="-220" dirty="0"/>
              <a:t> </a:t>
            </a:r>
            <a:r>
              <a:rPr dirty="0"/>
              <a:t>APS,</a:t>
            </a:r>
            <a:r>
              <a:rPr spc="-35" dirty="0"/>
              <a:t> </a:t>
            </a:r>
            <a:r>
              <a:rPr dirty="0"/>
              <a:t>2</a:t>
            </a:r>
            <a:r>
              <a:rPr spc="-25" dirty="0"/>
              <a:t> </a:t>
            </a:r>
            <a:r>
              <a:rPr dirty="0"/>
              <a:t>m</a:t>
            </a:r>
            <a:r>
              <a:rPr spc="-30" dirty="0"/>
              <a:t> </a:t>
            </a:r>
            <a:r>
              <a:rPr spc="-25" dirty="0"/>
              <a:t>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900" y="1651000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Unless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examples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8A2745-FE09-4233-A44E-AB7BC0DC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2865120"/>
            <a:ext cx="3257572" cy="28030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0300" y="254000"/>
            <a:ext cx="820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7885" algn="l"/>
                <a:tab pos="7310755" algn="l"/>
              </a:tabLst>
            </a:pPr>
            <a:r>
              <a:rPr spc="-10" dirty="0"/>
              <a:t>Spherical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Monochromator</a:t>
            </a:r>
            <a:r>
              <a:rPr dirty="0"/>
              <a:t>	</a:t>
            </a:r>
            <a:r>
              <a:rPr spc="-25" dirty="0"/>
              <a:t>SGM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300346" y="1485178"/>
            <a:ext cx="4004945" cy="1808480"/>
            <a:chOff x="4300346" y="1485178"/>
            <a:chExt cx="4004945" cy="1808480"/>
          </a:xfrm>
        </p:grpSpPr>
        <p:sp>
          <p:nvSpPr>
            <p:cNvPr id="5" name="object 5"/>
            <p:cNvSpPr/>
            <p:nvPr/>
          </p:nvSpPr>
          <p:spPr>
            <a:xfrm>
              <a:off x="4691880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1880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1880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1880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1295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1295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0712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70712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0712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712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6012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6012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3046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3046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13046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13046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0246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246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8377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8377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8377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28377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1779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1779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7209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7209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0720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720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96626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6626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49544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9544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49544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9544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38961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38961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68663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8663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866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8663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5807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58079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47495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47495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47495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7495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6912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36912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89830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89830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9830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89830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79247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79247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05161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05161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05161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05161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726328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4"/>
                  </a:lnTo>
                  <a:lnTo>
                    <a:pt x="0" y="190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726328" y="2896699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26328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6" y="0"/>
                  </a:lnTo>
                  <a:lnTo>
                    <a:pt x="186916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26328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915744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4" y="0"/>
                  </a:lnTo>
                  <a:lnTo>
                    <a:pt x="186914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15744" y="3089904"/>
              <a:ext cx="187325" cy="191135"/>
            </a:xfrm>
            <a:custGeom>
              <a:avLst/>
              <a:gdLst/>
              <a:ahLst/>
              <a:cxnLst/>
              <a:rect l="l" t="t" r="r" b="b"/>
              <a:pathLst>
                <a:path w="187325" h="191135">
                  <a:moveTo>
                    <a:pt x="0" y="0"/>
                  </a:moveTo>
                  <a:lnTo>
                    <a:pt x="186915" y="0"/>
                  </a:lnTo>
                  <a:lnTo>
                    <a:pt x="186915" y="190703"/>
                  </a:lnTo>
                  <a:lnTo>
                    <a:pt x="0" y="19070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45068" y="1609678"/>
              <a:ext cx="1165225" cy="1165225"/>
            </a:xfrm>
            <a:custGeom>
              <a:avLst/>
              <a:gdLst/>
              <a:ahLst/>
              <a:cxnLst/>
              <a:rect l="l" t="t" r="r" b="b"/>
              <a:pathLst>
                <a:path w="1165225" h="1165225">
                  <a:moveTo>
                    <a:pt x="0" y="0"/>
                  </a:moveTo>
                  <a:lnTo>
                    <a:pt x="1151461" y="1151461"/>
                  </a:lnTo>
                  <a:lnTo>
                    <a:pt x="1164931" y="1164931"/>
                  </a:lnTo>
                </a:path>
              </a:pathLst>
            </a:custGeom>
            <a:ln w="381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7259" y="270186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118539" y="0"/>
                  </a:moveTo>
                  <a:lnTo>
                    <a:pt x="0" y="118540"/>
                  </a:lnTo>
                  <a:lnTo>
                    <a:pt x="177808" y="177810"/>
                  </a:lnTo>
                  <a:lnTo>
                    <a:pt x="11853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02562" y="1504228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17216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880100" y="1879600"/>
            <a:ext cx="21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0" dirty="0">
                <a:solidFill>
                  <a:srgbClr val="FF2600"/>
                </a:solidFill>
                <a:latin typeface="Times New Roman"/>
                <a:cs typeface="Times New Roman"/>
              </a:rPr>
              <a:t>α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53200" y="1143000"/>
            <a:ext cx="32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2600"/>
                </a:solidFill>
                <a:latin typeface="Times New Roman"/>
                <a:cs typeface="Times New Roman"/>
              </a:rPr>
              <a:t>2</a:t>
            </a:r>
            <a:r>
              <a:rPr sz="2400" i="1" spc="-25" dirty="0">
                <a:solidFill>
                  <a:srgbClr val="FF260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321247" y="2284590"/>
            <a:ext cx="1692275" cy="542290"/>
            <a:chOff x="6321247" y="2284590"/>
            <a:chExt cx="1692275" cy="542290"/>
          </a:xfrm>
        </p:grpSpPr>
        <p:sp>
          <p:nvSpPr>
            <p:cNvPr id="75" name="object 75"/>
            <p:cNvSpPr/>
            <p:nvPr/>
          </p:nvSpPr>
          <p:spPr>
            <a:xfrm>
              <a:off x="6340297" y="2359693"/>
              <a:ext cx="1530985" cy="447675"/>
            </a:xfrm>
            <a:custGeom>
              <a:avLst/>
              <a:gdLst/>
              <a:ahLst/>
              <a:cxnLst/>
              <a:rect l="l" t="t" r="r" b="b"/>
              <a:pathLst>
                <a:path w="1530984" h="447675">
                  <a:moveTo>
                    <a:pt x="0" y="447599"/>
                  </a:moveTo>
                  <a:lnTo>
                    <a:pt x="1512115" y="5347"/>
                  </a:lnTo>
                  <a:lnTo>
                    <a:pt x="1530399" y="0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28884" y="2284590"/>
              <a:ext cx="184785" cy="161290"/>
            </a:xfrm>
            <a:custGeom>
              <a:avLst/>
              <a:gdLst/>
              <a:ahLst/>
              <a:cxnLst/>
              <a:rect l="l" t="t" r="r" b="b"/>
              <a:pathLst>
                <a:path w="184784" h="161289">
                  <a:moveTo>
                    <a:pt x="0" y="0"/>
                  </a:moveTo>
                  <a:lnTo>
                    <a:pt x="47058" y="160898"/>
                  </a:lnTo>
                  <a:lnTo>
                    <a:pt x="184429" y="33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988300" y="2311400"/>
            <a:ext cx="2926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25" dirty="0">
                <a:solidFill>
                  <a:srgbClr val="FF2600"/>
                </a:solidFill>
                <a:latin typeface="Times New Roman"/>
                <a:cs typeface="Times New Roman"/>
              </a:rPr>
              <a:t>m</a:t>
            </a:r>
            <a:r>
              <a:rPr sz="2800" spc="-25" dirty="0">
                <a:solidFill>
                  <a:srgbClr val="FF2600"/>
                </a:solidFill>
                <a:latin typeface="Times New Roman"/>
                <a:cs typeface="Times New Roman"/>
              </a:rPr>
              <a:t>=-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1</a:t>
            </a:r>
            <a:r>
              <a:rPr sz="2800" spc="-4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2600"/>
                </a:solidFill>
                <a:latin typeface="Times New Roman"/>
                <a:cs typeface="Times New Roman"/>
              </a:rPr>
              <a:t>(SHADOW</a:t>
            </a:r>
            <a:r>
              <a:rPr sz="2800" spc="-9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2600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69100" y="1917700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0" dirty="0">
                <a:solidFill>
                  <a:srgbClr val="FF2600"/>
                </a:solidFill>
                <a:latin typeface="Times New Roman"/>
                <a:cs typeface="Times New Roman"/>
              </a:rPr>
              <a:t>β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00921" y="1601020"/>
            <a:ext cx="2207260" cy="807720"/>
          </a:xfrm>
          <a:custGeom>
            <a:avLst/>
            <a:gdLst/>
            <a:ahLst/>
            <a:cxnLst/>
            <a:rect l="l" t="t" r="r" b="b"/>
            <a:pathLst>
              <a:path w="2207259" h="807719">
                <a:moveTo>
                  <a:pt x="0" y="303557"/>
                </a:moveTo>
                <a:lnTo>
                  <a:pt x="47822" y="275704"/>
                </a:lnTo>
                <a:lnTo>
                  <a:pt x="95339" y="249191"/>
                </a:lnTo>
                <a:lnTo>
                  <a:pt x="142549" y="224018"/>
                </a:lnTo>
                <a:lnTo>
                  <a:pt x="189454" y="200186"/>
                </a:lnTo>
                <a:lnTo>
                  <a:pt x="236053" y="177693"/>
                </a:lnTo>
                <a:lnTo>
                  <a:pt x="282346" y="156540"/>
                </a:lnTo>
                <a:lnTo>
                  <a:pt x="328332" y="136727"/>
                </a:lnTo>
                <a:lnTo>
                  <a:pt x="374013" y="118255"/>
                </a:lnTo>
                <a:lnTo>
                  <a:pt x="419388" y="101122"/>
                </a:lnTo>
                <a:lnTo>
                  <a:pt x="464457" y="85330"/>
                </a:lnTo>
                <a:lnTo>
                  <a:pt x="509220" y="70877"/>
                </a:lnTo>
                <a:lnTo>
                  <a:pt x="553677" y="57765"/>
                </a:lnTo>
                <a:lnTo>
                  <a:pt x="597827" y="45992"/>
                </a:lnTo>
                <a:lnTo>
                  <a:pt x="641672" y="35560"/>
                </a:lnTo>
                <a:lnTo>
                  <a:pt x="685211" y="26467"/>
                </a:lnTo>
                <a:lnTo>
                  <a:pt x="728444" y="18715"/>
                </a:lnTo>
                <a:lnTo>
                  <a:pt x="771371" y="12303"/>
                </a:lnTo>
                <a:lnTo>
                  <a:pt x="813992" y="7230"/>
                </a:lnTo>
                <a:lnTo>
                  <a:pt x="856307" y="3498"/>
                </a:lnTo>
                <a:lnTo>
                  <a:pt x="898317" y="1106"/>
                </a:lnTo>
                <a:lnTo>
                  <a:pt x="940020" y="54"/>
                </a:lnTo>
                <a:lnTo>
                  <a:pt x="981417" y="342"/>
                </a:lnTo>
                <a:lnTo>
                  <a:pt x="1022508" y="1970"/>
                </a:lnTo>
                <a:lnTo>
                  <a:pt x="1063293" y="4938"/>
                </a:lnTo>
                <a:lnTo>
                  <a:pt x="1103772" y="9246"/>
                </a:lnTo>
                <a:lnTo>
                  <a:pt x="1143946" y="14894"/>
                </a:lnTo>
                <a:lnTo>
                  <a:pt x="1183813" y="21882"/>
                </a:lnTo>
                <a:lnTo>
                  <a:pt x="1223374" y="30210"/>
                </a:lnTo>
                <a:lnTo>
                  <a:pt x="1262630" y="39878"/>
                </a:lnTo>
                <a:lnTo>
                  <a:pt x="1301579" y="50887"/>
                </a:lnTo>
                <a:lnTo>
                  <a:pt x="1340222" y="63235"/>
                </a:lnTo>
                <a:lnTo>
                  <a:pt x="1378560" y="76923"/>
                </a:lnTo>
                <a:lnTo>
                  <a:pt x="1416591" y="91952"/>
                </a:lnTo>
                <a:lnTo>
                  <a:pt x="1454317" y="108320"/>
                </a:lnTo>
                <a:lnTo>
                  <a:pt x="1491736" y="126028"/>
                </a:lnTo>
                <a:lnTo>
                  <a:pt x="1528850" y="145077"/>
                </a:lnTo>
                <a:lnTo>
                  <a:pt x="1565657" y="165466"/>
                </a:lnTo>
                <a:lnTo>
                  <a:pt x="1602159" y="187194"/>
                </a:lnTo>
                <a:lnTo>
                  <a:pt x="1638355" y="210263"/>
                </a:lnTo>
                <a:lnTo>
                  <a:pt x="1674244" y="234671"/>
                </a:lnTo>
                <a:lnTo>
                  <a:pt x="1709828" y="260420"/>
                </a:lnTo>
                <a:lnTo>
                  <a:pt x="1745105" y="287509"/>
                </a:lnTo>
                <a:lnTo>
                  <a:pt x="1780077" y="315938"/>
                </a:lnTo>
                <a:lnTo>
                  <a:pt x="1814743" y="345706"/>
                </a:lnTo>
                <a:lnTo>
                  <a:pt x="1849103" y="376815"/>
                </a:lnTo>
                <a:lnTo>
                  <a:pt x="1883156" y="409264"/>
                </a:lnTo>
                <a:lnTo>
                  <a:pt x="1916904" y="443053"/>
                </a:lnTo>
                <a:lnTo>
                  <a:pt x="1950346" y="478182"/>
                </a:lnTo>
                <a:lnTo>
                  <a:pt x="1983482" y="514651"/>
                </a:lnTo>
                <a:lnTo>
                  <a:pt x="2016312" y="552460"/>
                </a:lnTo>
                <a:lnTo>
                  <a:pt x="2048836" y="591609"/>
                </a:lnTo>
                <a:lnTo>
                  <a:pt x="2081054" y="632098"/>
                </a:lnTo>
                <a:lnTo>
                  <a:pt x="2112966" y="673928"/>
                </a:lnTo>
                <a:lnTo>
                  <a:pt x="2144572" y="717097"/>
                </a:lnTo>
                <a:lnTo>
                  <a:pt x="2175872" y="761606"/>
                </a:lnTo>
                <a:lnTo>
                  <a:pt x="2206866" y="807455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3" name="object 8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6D67C0D-B71E-40A0-8AF4-87C83FAB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36" y="4117253"/>
            <a:ext cx="5521272" cy="33911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1ECCF9A-7936-4C1B-8517-FEDAE1A8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24" y="1089914"/>
            <a:ext cx="11155251" cy="396584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5100" y="254000"/>
            <a:ext cx="252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Slitless</a:t>
            </a:r>
            <a:r>
              <a:rPr spc="-105" dirty="0"/>
              <a:t> </a:t>
            </a:r>
            <a:r>
              <a:rPr spc="-25" dirty="0"/>
              <a:t>SGM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2997200" y="798282"/>
            <a:ext cx="6550299" cy="649227"/>
            <a:chOff x="3089549" y="798282"/>
            <a:chExt cx="6457950" cy="447675"/>
          </a:xfrm>
        </p:grpSpPr>
        <p:sp>
          <p:nvSpPr>
            <p:cNvPr id="16" name="object 16"/>
            <p:cNvSpPr/>
            <p:nvPr/>
          </p:nvSpPr>
          <p:spPr>
            <a:xfrm>
              <a:off x="3238139" y="1021896"/>
              <a:ext cx="3249295" cy="0"/>
            </a:xfrm>
            <a:custGeom>
              <a:avLst/>
              <a:gdLst/>
              <a:ahLst/>
              <a:cxnLst/>
              <a:rect l="l" t="t" r="r" b="b"/>
              <a:pathLst>
                <a:path w="3249295">
                  <a:moveTo>
                    <a:pt x="0" y="0"/>
                  </a:moveTo>
                  <a:lnTo>
                    <a:pt x="1357099" y="0"/>
                  </a:lnTo>
                </a:path>
                <a:path w="3249295">
                  <a:moveTo>
                    <a:pt x="2206812" y="0"/>
                  </a:moveTo>
                  <a:lnTo>
                    <a:pt x="3249109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9541" y="938085"/>
              <a:ext cx="3546475" cy="167640"/>
            </a:xfrm>
            <a:custGeom>
              <a:avLst/>
              <a:gdLst/>
              <a:ahLst/>
              <a:cxnLst/>
              <a:rect l="l" t="t" r="r" b="b"/>
              <a:pathLst>
                <a:path w="3546475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3546475" h="167640">
                  <a:moveTo>
                    <a:pt x="3546284" y="83820"/>
                  </a:moveTo>
                  <a:lnTo>
                    <a:pt x="3378657" y="0"/>
                  </a:lnTo>
                  <a:lnTo>
                    <a:pt x="3378657" y="167640"/>
                  </a:lnTo>
                  <a:lnTo>
                    <a:pt x="3546284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7956" y="1021896"/>
              <a:ext cx="2570480" cy="0"/>
            </a:xfrm>
            <a:custGeom>
              <a:avLst/>
              <a:gdLst/>
              <a:ahLst/>
              <a:cxnLst/>
              <a:rect l="l" t="t" r="r" b="b"/>
              <a:pathLst>
                <a:path w="2570479">
                  <a:moveTo>
                    <a:pt x="0" y="0"/>
                  </a:moveTo>
                  <a:lnTo>
                    <a:pt x="945102" y="0"/>
                  </a:lnTo>
                </a:path>
                <a:path w="2570479">
                  <a:moveTo>
                    <a:pt x="1879499" y="0"/>
                  </a:moveTo>
                  <a:lnTo>
                    <a:pt x="2570402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9362" y="938085"/>
              <a:ext cx="2867660" cy="167640"/>
            </a:xfrm>
            <a:custGeom>
              <a:avLst/>
              <a:gdLst/>
              <a:ahLst/>
              <a:cxnLst/>
              <a:rect l="l" t="t" r="r" b="b"/>
              <a:pathLst>
                <a:path w="2867659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867659" h="167640">
                  <a:moveTo>
                    <a:pt x="2867583" y="83820"/>
                  </a:moveTo>
                  <a:lnTo>
                    <a:pt x="2699943" y="0"/>
                  </a:lnTo>
                  <a:lnTo>
                    <a:pt x="2699943" y="167640"/>
                  </a:lnTo>
                  <a:lnTo>
                    <a:pt x="2867583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5238" y="798282"/>
              <a:ext cx="850265" cy="447675"/>
            </a:xfrm>
            <a:custGeom>
              <a:avLst/>
              <a:gdLst/>
              <a:ahLst/>
              <a:cxnLst/>
              <a:rect l="l" t="t" r="r" b="b"/>
              <a:pathLst>
                <a:path w="850264" h="447675">
                  <a:moveTo>
                    <a:pt x="0" y="0"/>
                  </a:moveTo>
                  <a:lnTo>
                    <a:pt x="849713" y="0"/>
                  </a:lnTo>
                  <a:lnTo>
                    <a:pt x="849713" y="447229"/>
                  </a:lnTo>
                  <a:lnTo>
                    <a:pt x="0" y="447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86300" y="8128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30</a:t>
            </a:r>
            <a:r>
              <a:rPr sz="2400" spc="-30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FF2600"/>
                </a:solidFill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73058" y="798282"/>
            <a:ext cx="934719" cy="447675"/>
          </a:xfrm>
          <a:custGeom>
            <a:avLst/>
            <a:gdLst/>
            <a:ahLst/>
            <a:cxnLst/>
            <a:rect l="l" t="t" r="r" b="b"/>
            <a:pathLst>
              <a:path w="934720" h="447675">
                <a:moveTo>
                  <a:pt x="0" y="0"/>
                </a:moveTo>
                <a:lnTo>
                  <a:pt x="934397" y="0"/>
                </a:lnTo>
                <a:lnTo>
                  <a:pt x="934397" y="447229"/>
                </a:lnTo>
                <a:lnTo>
                  <a:pt x="0" y="447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74000" y="8128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9.9</a:t>
            </a:r>
            <a:r>
              <a:rPr sz="2400" spc="-3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FF2600"/>
                </a:solidFill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2600" y="852735"/>
            <a:ext cx="56515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800" spc="-50" dirty="0">
                <a:latin typeface="Arial MT"/>
                <a:cs typeface="Arial MT"/>
              </a:rPr>
              <a:t>≈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44820" y="3313451"/>
            <a:ext cx="232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2600"/>
                </a:solidFill>
                <a:latin typeface="Arial"/>
                <a:cs typeface="Arial"/>
              </a:rPr>
              <a:t>α</a:t>
            </a: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=87.3°,</a:t>
            </a:r>
            <a:r>
              <a:rPr sz="2400" spc="-90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i="1" spc="-10" dirty="0">
                <a:solidFill>
                  <a:srgbClr val="FF2600"/>
                </a:solidFill>
                <a:latin typeface="Arial"/>
                <a:cs typeface="Arial"/>
              </a:rPr>
              <a:t>β</a:t>
            </a: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=89.1°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1" name="object 3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4A042-B98F-4EE7-BC5A-DB4094FA20C9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D87122B-0308-4481-97A4-6F69909B2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4" y="4369667"/>
            <a:ext cx="10832312" cy="43829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9334500"/>
            <a:ext cx="342900" cy="342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1000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8903C-AC21-49CA-AC23-BB9597AA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2514600"/>
            <a:ext cx="5452850" cy="432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7A49-E0DB-45D0-9CB2-B853FB989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3940624"/>
            <a:ext cx="3188850" cy="936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8CDD2-889A-46DC-812C-A1946C58D5B4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9334500"/>
            <a:ext cx="342900" cy="342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1000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8903C-AC21-49CA-AC23-BB9597AA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2514600"/>
            <a:ext cx="5452850" cy="432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7A49-E0DB-45D0-9CB2-B853FB989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3940624"/>
            <a:ext cx="3188850" cy="936176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2522B477-814B-4767-8377-820A638F323D}"/>
              </a:ext>
            </a:extLst>
          </p:cNvPr>
          <p:cNvSpPr/>
          <p:nvPr/>
        </p:nvSpPr>
        <p:spPr>
          <a:xfrm>
            <a:off x="9300905" y="6002035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043" y="0"/>
                </a:lnTo>
              </a:path>
            </a:pathLst>
          </a:custGeom>
          <a:ln w="142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65FAF63-3BF6-4401-ADDD-186B8B823B18}"/>
              </a:ext>
            </a:extLst>
          </p:cNvPr>
          <p:cNvSpPr txBox="1"/>
          <p:nvPr/>
        </p:nvSpPr>
        <p:spPr>
          <a:xfrm>
            <a:off x="8271438" y="5722170"/>
            <a:ext cx="1353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40"/>
              </a:lnSpc>
              <a:spcBef>
                <a:spcPts val="105"/>
              </a:spcBef>
            </a:pPr>
            <a:r>
              <a:rPr sz="2800" spc="475" dirty="0">
                <a:solidFill>
                  <a:srgbClr val="FF0000"/>
                </a:solidFill>
                <a:latin typeface="Cambria"/>
                <a:cs typeface="Cambria"/>
              </a:rPr>
              <a:t>∆</a:t>
            </a:r>
            <a:r>
              <a:rPr sz="2800" i="1" spc="475" dirty="0">
                <a:solidFill>
                  <a:srgbClr val="FF0000"/>
                </a:solidFill>
                <a:latin typeface="Cambria"/>
                <a:cs typeface="Cambria"/>
              </a:rPr>
              <a:t>λ</a:t>
            </a:r>
            <a:r>
              <a:rPr sz="2800" i="1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5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endParaRPr sz="2800">
              <a:latin typeface="Cambria"/>
              <a:cs typeface="Cambria"/>
            </a:endParaRPr>
          </a:p>
          <a:p>
            <a:pPr marL="1029335">
              <a:lnSpc>
                <a:spcPts val="2640"/>
              </a:lnSpc>
            </a:pPr>
            <a:r>
              <a:rPr sz="2800" i="1" spc="15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C566FE0-B7F5-47F6-9B4D-E582EE5AD45C}"/>
              </a:ext>
            </a:extLst>
          </p:cNvPr>
          <p:cNvSpPr txBox="1"/>
          <p:nvPr/>
        </p:nvSpPr>
        <p:spPr>
          <a:xfrm>
            <a:off x="9351538" y="5481200"/>
            <a:ext cx="1544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4805" algn="l"/>
              </a:tabLst>
            </a:pPr>
            <a:r>
              <a:rPr sz="2800" i="1" spc="-5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800" i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2800" spc="229" dirty="0">
                <a:solidFill>
                  <a:srgbClr val="FF0000"/>
                </a:solidFill>
                <a:latin typeface="Cambria"/>
                <a:cs typeface="Cambria"/>
              </a:rPr>
              <a:t>FWHM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EAAF0D6-144E-4961-B241-73DE93974390}"/>
              </a:ext>
            </a:extLst>
          </p:cNvPr>
          <p:cNvSpPr/>
          <p:nvPr/>
        </p:nvSpPr>
        <p:spPr>
          <a:xfrm>
            <a:off x="9696973" y="6002035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19" y="0"/>
                </a:lnTo>
              </a:path>
            </a:pathLst>
          </a:custGeom>
          <a:ln w="142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DEAAC36-1B06-46B8-930F-78B24D20264F}"/>
              </a:ext>
            </a:extLst>
          </p:cNvPr>
          <p:cNvSpPr txBox="1"/>
          <p:nvPr/>
        </p:nvSpPr>
        <p:spPr>
          <a:xfrm>
            <a:off x="10117277" y="5863605"/>
            <a:ext cx="3276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i="1" spc="-37" baseline="-15873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195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B31401F-511B-41BB-A8CA-AB5FC531C3EA}"/>
              </a:ext>
            </a:extLst>
          </p:cNvPr>
          <p:cNvSpPr txBox="1"/>
          <p:nvPr/>
        </p:nvSpPr>
        <p:spPr>
          <a:xfrm>
            <a:off x="10971687" y="5722170"/>
            <a:ext cx="7594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80" dirty="0">
                <a:solidFill>
                  <a:srgbClr val="FF0000"/>
                </a:solidFill>
                <a:latin typeface="Cambria"/>
                <a:cs typeface="Cambria"/>
              </a:rPr>
              <a:t>cos</a:t>
            </a:r>
            <a:r>
              <a:rPr sz="2800" spc="-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i="1" spc="35" dirty="0">
                <a:solidFill>
                  <a:srgbClr val="FF0000"/>
                </a:solidFill>
                <a:latin typeface="Cambria"/>
                <a:cs typeface="Cambria"/>
              </a:rPr>
              <a:t>β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3FA8A452-45C4-48F4-9223-569CE81E174C}"/>
              </a:ext>
            </a:extLst>
          </p:cNvPr>
          <p:cNvSpPr txBox="1"/>
          <p:nvPr/>
        </p:nvSpPr>
        <p:spPr>
          <a:xfrm>
            <a:off x="8271438" y="6673532"/>
            <a:ext cx="948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9130" algn="l"/>
              </a:tabLst>
            </a:pPr>
            <a:r>
              <a:rPr sz="2800" i="1" spc="335" dirty="0">
                <a:solidFill>
                  <a:srgbClr val="FF0000"/>
                </a:solidFill>
                <a:latin typeface="Cambria"/>
                <a:cs typeface="Cambria"/>
              </a:rPr>
              <a:t>RP</a:t>
            </a:r>
            <a:r>
              <a:rPr sz="2800" i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2800" spc="55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F942692-CC49-4875-BBB1-64D9129AEFAE}"/>
              </a:ext>
            </a:extLst>
          </p:cNvPr>
          <p:cNvSpPr txBox="1"/>
          <p:nvPr/>
        </p:nvSpPr>
        <p:spPr>
          <a:xfrm>
            <a:off x="9482328" y="6432563"/>
            <a:ext cx="232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250" dirty="0">
                <a:solidFill>
                  <a:srgbClr val="FF0000"/>
                </a:solidFill>
                <a:latin typeface="Cambria"/>
                <a:cs typeface="Cambria"/>
              </a:rPr>
              <a:t>λ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AE6F512C-AB9F-497A-A0CE-2BEB5D4F625E}"/>
              </a:ext>
            </a:extLst>
          </p:cNvPr>
          <p:cNvSpPr/>
          <p:nvPr/>
        </p:nvSpPr>
        <p:spPr>
          <a:xfrm>
            <a:off x="9347418" y="6953363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4">
                <a:moveTo>
                  <a:pt x="0" y="0"/>
                </a:moveTo>
                <a:lnTo>
                  <a:pt x="501893" y="0"/>
                </a:lnTo>
              </a:path>
            </a:pathLst>
          </a:custGeom>
          <a:ln w="142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CAC32F9E-F067-4BF9-9252-7453841E15B7}"/>
              </a:ext>
            </a:extLst>
          </p:cNvPr>
          <p:cNvSpPr txBox="1"/>
          <p:nvPr/>
        </p:nvSpPr>
        <p:spPr>
          <a:xfrm>
            <a:off x="9334718" y="6917863"/>
            <a:ext cx="5276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450" dirty="0">
                <a:solidFill>
                  <a:srgbClr val="FF0000"/>
                </a:solidFill>
                <a:latin typeface="Cambria"/>
                <a:cs typeface="Cambria"/>
              </a:rPr>
              <a:t>∆</a:t>
            </a:r>
            <a:r>
              <a:rPr sz="2800" i="1" spc="450" dirty="0">
                <a:solidFill>
                  <a:srgbClr val="FF0000"/>
                </a:solidFill>
                <a:latin typeface="Cambria"/>
                <a:cs typeface="Cambria"/>
              </a:rPr>
              <a:t>λ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DA502F55-D2CC-4D45-AB44-7314D6C8B9CC}"/>
              </a:ext>
            </a:extLst>
          </p:cNvPr>
          <p:cNvSpPr txBox="1"/>
          <p:nvPr/>
        </p:nvSpPr>
        <p:spPr>
          <a:xfrm>
            <a:off x="9977501" y="6673532"/>
            <a:ext cx="1285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60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-150" dirty="0">
                <a:solidFill>
                  <a:srgbClr val="FF0000"/>
                </a:solidFill>
                <a:latin typeface="Cambria"/>
                <a:cs typeface="Cambria"/>
              </a:rPr>
              <a:t>18000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F4439-E60E-4B95-A0BA-0D9828B449CE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85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9334500"/>
            <a:ext cx="342900" cy="342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1000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8903C-AC21-49CA-AC23-BB9597AA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2514600"/>
            <a:ext cx="5452850" cy="432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7A49-E0DB-45D0-9CB2-B853FB989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0" y="3940624"/>
            <a:ext cx="3188850" cy="936176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A2CD15CA-5824-4432-909F-5DE349487105}"/>
              </a:ext>
            </a:extLst>
          </p:cNvPr>
          <p:cNvSpPr txBox="1"/>
          <p:nvPr/>
        </p:nvSpPr>
        <p:spPr>
          <a:xfrm>
            <a:off x="2044700" y="7658100"/>
            <a:ext cx="97472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Sanity Check!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4DBF40E-186E-4856-BEC1-F4897E265A55}"/>
              </a:ext>
            </a:extLst>
          </p:cNvPr>
          <p:cNvSpPr/>
          <p:nvPr/>
        </p:nvSpPr>
        <p:spPr>
          <a:xfrm>
            <a:off x="5914669" y="7742396"/>
            <a:ext cx="1745614" cy="0"/>
          </a:xfrm>
          <a:custGeom>
            <a:avLst/>
            <a:gdLst/>
            <a:ahLst/>
            <a:cxnLst/>
            <a:rect l="l" t="t" r="r" b="b"/>
            <a:pathLst>
              <a:path w="1745615">
                <a:moveTo>
                  <a:pt x="0" y="0"/>
                </a:moveTo>
                <a:lnTo>
                  <a:pt x="1745391" y="0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35277E8-0941-45A6-964D-EF167ECB1F31}"/>
              </a:ext>
            </a:extLst>
          </p:cNvPr>
          <p:cNvSpPr/>
          <p:nvPr/>
        </p:nvSpPr>
        <p:spPr>
          <a:xfrm>
            <a:off x="7745084" y="774239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082" y="0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D6EFFB0-C06C-4370-B77A-F55EE1C9192D}"/>
              </a:ext>
            </a:extLst>
          </p:cNvPr>
          <p:cNvSpPr txBox="1"/>
          <p:nvPr/>
        </p:nvSpPr>
        <p:spPr>
          <a:xfrm>
            <a:off x="3801038" y="7225365"/>
            <a:ext cx="5763260" cy="688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45465" algn="ctr">
              <a:lnSpc>
                <a:spcPts val="2590"/>
              </a:lnSpc>
              <a:spcBef>
                <a:spcPts val="130"/>
              </a:spcBef>
            </a:pPr>
            <a:r>
              <a:rPr sz="2750" spc="-50" dirty="0">
                <a:latin typeface="Cambria"/>
                <a:cs typeface="Cambria"/>
              </a:rPr>
              <a:t>cos</a:t>
            </a:r>
            <a:r>
              <a:rPr sz="2750" spc="-140" dirty="0">
                <a:latin typeface="Cambria"/>
                <a:cs typeface="Cambria"/>
              </a:rPr>
              <a:t> </a:t>
            </a:r>
            <a:r>
              <a:rPr sz="2750" i="1" spc="-10" dirty="0">
                <a:latin typeface="Cambria"/>
                <a:cs typeface="Cambria"/>
              </a:rPr>
              <a:t>α</a:t>
            </a:r>
            <a:r>
              <a:rPr sz="2750" spc="-10" dirty="0">
                <a:latin typeface="Cambria"/>
                <a:cs typeface="Cambria"/>
              </a:rPr>
              <a:t>(1000)</a:t>
            </a:r>
            <a:r>
              <a:rPr sz="2750" spc="-80" dirty="0">
                <a:latin typeface="Cambria"/>
                <a:cs typeface="Cambria"/>
              </a:rPr>
              <a:t> </a:t>
            </a:r>
            <a:r>
              <a:rPr sz="2750" i="1" spc="-25" dirty="0">
                <a:latin typeface="Cambria"/>
                <a:cs typeface="Cambria"/>
              </a:rPr>
              <a:t>r</a:t>
            </a:r>
            <a:r>
              <a:rPr lang="en-US" sz="2925" i="1" spc="-37" baseline="28490" dirty="0">
                <a:latin typeface="Times New Roman"/>
                <a:cs typeface="Times New Roman"/>
              </a:rPr>
              <a:t>'</a:t>
            </a:r>
            <a:endParaRPr sz="2925" baseline="28490" dirty="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  <a:tabLst>
                <a:tab pos="3993515" algn="l"/>
                <a:tab pos="4353560" algn="l"/>
              </a:tabLst>
            </a:pPr>
            <a:r>
              <a:rPr sz="2750" spc="95" dirty="0">
                <a:latin typeface="Cambria"/>
                <a:cs typeface="Cambria"/>
              </a:rPr>
              <a:t>2</a:t>
            </a:r>
            <a:r>
              <a:rPr sz="2750" i="1" spc="95" dirty="0">
                <a:latin typeface="Cambria"/>
                <a:cs typeface="Cambria"/>
              </a:rPr>
              <a:t>.</a:t>
            </a:r>
            <a:r>
              <a:rPr sz="2750" spc="95" dirty="0">
                <a:latin typeface="Cambria"/>
                <a:cs typeface="Cambria"/>
              </a:rPr>
              <a:t>35</a:t>
            </a:r>
            <a:r>
              <a:rPr lang="en-US" sz="2750" spc="95" dirty="0">
                <a:latin typeface="Symbol" panose="05050102010706020507" pitchFamily="18" charset="2"/>
                <a:cs typeface="Cambria"/>
              </a:rPr>
              <a:t>S</a:t>
            </a:r>
            <a:r>
              <a:rPr sz="2925" i="1" spc="142" baseline="-11396" dirty="0">
                <a:latin typeface="Calibri"/>
                <a:cs typeface="Calibri"/>
              </a:rPr>
              <a:t>z</a:t>
            </a:r>
            <a:r>
              <a:rPr sz="2925" i="1" spc="-315" baseline="-11396" dirty="0">
                <a:latin typeface="Calibri"/>
                <a:cs typeface="Calibri"/>
              </a:rPr>
              <a:t> </a:t>
            </a:r>
            <a:r>
              <a:rPr sz="2750" spc="-85" dirty="0">
                <a:latin typeface="Cambria"/>
                <a:cs typeface="Cambria"/>
              </a:rPr>
              <a:t>(1000)</a:t>
            </a:r>
            <a:r>
              <a:rPr sz="2750" spc="-210" dirty="0">
                <a:latin typeface="Cambria"/>
                <a:cs typeface="Cambria"/>
              </a:rPr>
              <a:t> </a:t>
            </a:r>
            <a:r>
              <a:rPr sz="4125" spc="-75" baseline="-38383" dirty="0">
                <a:latin typeface="Cambria"/>
                <a:cs typeface="Cambria"/>
              </a:rPr>
              <a:t>cos</a:t>
            </a:r>
            <a:r>
              <a:rPr sz="4125" spc="-165" baseline="-38383" dirty="0">
                <a:latin typeface="Cambria"/>
                <a:cs typeface="Cambria"/>
              </a:rPr>
              <a:t> </a:t>
            </a:r>
            <a:r>
              <a:rPr sz="4125" i="1" spc="-15" baseline="-38383" dirty="0">
                <a:latin typeface="Cambria"/>
                <a:cs typeface="Cambria"/>
              </a:rPr>
              <a:t>β</a:t>
            </a:r>
            <a:r>
              <a:rPr sz="4125" spc="-15" baseline="-38383" dirty="0">
                <a:latin typeface="Cambria"/>
                <a:cs typeface="Cambria"/>
              </a:rPr>
              <a:t>(1000)</a:t>
            </a:r>
            <a:r>
              <a:rPr sz="4125" baseline="-38383" dirty="0">
                <a:latin typeface="Cambria"/>
                <a:cs typeface="Cambria"/>
              </a:rPr>
              <a:t>	</a:t>
            </a:r>
            <a:r>
              <a:rPr sz="4125" i="1" spc="104" baseline="-38383" dirty="0">
                <a:latin typeface="Cambria"/>
                <a:cs typeface="Cambria"/>
              </a:rPr>
              <a:t>r</a:t>
            </a:r>
            <a:r>
              <a:rPr sz="4125" i="1" baseline="-38383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40" dirty="0">
                <a:latin typeface="Cambria"/>
                <a:cs typeface="Cambria"/>
              </a:rPr>
              <a:t> </a:t>
            </a:r>
            <a:r>
              <a:rPr sz="2750" dirty="0">
                <a:latin typeface="Cambria"/>
                <a:cs typeface="Cambria"/>
              </a:rPr>
              <a:t>36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µm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4251BAF-826C-4691-A516-1B5BE0EAD32F}"/>
              </a:ext>
            </a:extLst>
          </p:cNvPr>
          <p:cNvSpPr/>
          <p:nvPr/>
        </p:nvSpPr>
        <p:spPr>
          <a:xfrm>
            <a:off x="5929817" y="8706980"/>
            <a:ext cx="269240" cy="0"/>
          </a:xfrm>
          <a:custGeom>
            <a:avLst/>
            <a:gdLst/>
            <a:ahLst/>
            <a:cxnLst/>
            <a:rect l="l" t="t" r="r" b="b"/>
            <a:pathLst>
              <a:path w="269239">
                <a:moveTo>
                  <a:pt x="0" y="0"/>
                </a:moveTo>
                <a:lnTo>
                  <a:pt x="269082" y="0"/>
                </a:lnTo>
              </a:path>
            </a:pathLst>
          </a:custGeom>
          <a:ln w="14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4B19517-3DC6-4A90-892B-C7CF0A02C128}"/>
              </a:ext>
            </a:extLst>
          </p:cNvPr>
          <p:cNvSpPr txBox="1"/>
          <p:nvPr/>
        </p:nvSpPr>
        <p:spPr>
          <a:xfrm>
            <a:off x="3801038" y="8061628"/>
            <a:ext cx="4125595" cy="8117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algn="ctr">
              <a:lnSpc>
                <a:spcPts val="3095"/>
              </a:lnSpc>
              <a:spcBef>
                <a:spcPts val="130"/>
              </a:spcBef>
            </a:pPr>
            <a:r>
              <a:rPr lang="en-GB" sz="4125" i="1" spc="-37" baseline="-20202" dirty="0">
                <a:latin typeface="Cambria"/>
                <a:cs typeface="Cambria"/>
              </a:rPr>
              <a:t>   r’</a:t>
            </a:r>
            <a:endParaRPr lang="pt-BR" sz="1950" dirty="0">
              <a:latin typeface="Times New Roman"/>
              <a:cs typeface="Times New Roman"/>
            </a:endParaRPr>
          </a:p>
          <a:p>
            <a:pPr marL="38100">
              <a:lnSpc>
                <a:spcPts val="3095"/>
              </a:lnSpc>
              <a:tabLst>
                <a:tab pos="2538095" algn="l"/>
              </a:tabLst>
            </a:pPr>
            <a:r>
              <a:rPr lang="pt-BR" sz="2750" dirty="0">
                <a:latin typeface="Cambria"/>
                <a:cs typeface="Cambria"/>
              </a:rPr>
              <a:t>2</a:t>
            </a:r>
            <a:r>
              <a:rPr lang="pt-BR" sz="2750" i="1" dirty="0">
                <a:latin typeface="Cambria"/>
                <a:cs typeface="Cambria"/>
              </a:rPr>
              <a:t>.</a:t>
            </a:r>
            <a:r>
              <a:rPr lang="pt-BR" sz="2750" dirty="0">
                <a:latin typeface="Cambria"/>
                <a:cs typeface="Cambria"/>
              </a:rPr>
              <a:t>35</a:t>
            </a:r>
            <a:r>
              <a:rPr lang="pt-BR" sz="2750" spc="95" dirty="0">
                <a:latin typeface="Symbol" panose="05050102010706020507" pitchFamily="18" charset="2"/>
                <a:cs typeface="Cambria"/>
              </a:rPr>
              <a:t> S</a:t>
            </a:r>
            <a:r>
              <a:rPr lang="pt-BR" sz="2925" i="1" baseline="-11396" dirty="0">
                <a:latin typeface="Calibri"/>
                <a:cs typeface="Calibri"/>
              </a:rPr>
              <a:t>x</a:t>
            </a:r>
            <a:r>
              <a:rPr lang="pt-BR" sz="2750" dirty="0">
                <a:latin typeface="Cambria"/>
                <a:cs typeface="Cambria"/>
              </a:rPr>
              <a:t>(1000)</a:t>
            </a:r>
            <a:r>
              <a:rPr lang="pt-BR" sz="2750" spc="495" dirty="0">
                <a:latin typeface="Cambria"/>
                <a:cs typeface="Cambria"/>
              </a:rPr>
              <a:t> </a:t>
            </a:r>
            <a:r>
              <a:rPr lang="pt-BR" sz="4125" i="1" spc="104" baseline="-38383" dirty="0">
                <a:latin typeface="Cambria"/>
                <a:cs typeface="Cambria"/>
              </a:rPr>
              <a:t>r</a:t>
            </a:r>
            <a:r>
              <a:rPr lang="pt-BR" sz="4125" i="1" baseline="-38383" dirty="0">
                <a:latin typeface="Cambria"/>
                <a:cs typeface="Cambria"/>
              </a:rPr>
              <a:t>	</a:t>
            </a:r>
            <a:r>
              <a:rPr lang="pt-BR" sz="2750" spc="640" dirty="0">
                <a:latin typeface="Cambria"/>
                <a:cs typeface="Cambria"/>
              </a:rPr>
              <a:t>=</a:t>
            </a:r>
            <a:r>
              <a:rPr lang="pt-BR" sz="2750" spc="35" dirty="0">
                <a:latin typeface="Cambria"/>
                <a:cs typeface="Cambria"/>
              </a:rPr>
              <a:t> </a:t>
            </a:r>
            <a:r>
              <a:rPr lang="pt-BR" sz="2750" spc="-40" dirty="0">
                <a:latin typeface="Cambria"/>
                <a:cs typeface="Cambria"/>
              </a:rPr>
              <a:t>217</a:t>
            </a:r>
            <a:r>
              <a:rPr lang="pt-BR" sz="2750" spc="155" dirty="0">
                <a:latin typeface="Cambria"/>
                <a:cs typeface="Cambria"/>
              </a:rPr>
              <a:t> </a:t>
            </a:r>
            <a:r>
              <a:rPr lang="pt-BR" sz="2750" i="1" spc="175" dirty="0">
                <a:latin typeface="Cambria"/>
                <a:cs typeface="Cambria"/>
              </a:rPr>
              <a:t>µm</a:t>
            </a:r>
            <a:endParaRPr lang="pt-BR" sz="2750" dirty="0">
              <a:latin typeface="Cambria"/>
              <a:cs typeface="Cambri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5E9D8-8E34-4AB5-9C09-373BAC105B50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5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Outlook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2436415"/>
            <a:ext cx="372070" cy="334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3074689"/>
            <a:ext cx="372070" cy="3348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3712963"/>
            <a:ext cx="372070" cy="3348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4351237"/>
            <a:ext cx="372070" cy="334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4989511"/>
            <a:ext cx="372070" cy="334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2186939"/>
            <a:ext cx="669226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Toroidal</a:t>
            </a:r>
            <a:r>
              <a:rPr sz="36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3600" spc="-1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Optical</a:t>
            </a:r>
            <a:r>
              <a:rPr sz="3600" spc="-1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Path</a:t>
            </a:r>
            <a:r>
              <a:rPr sz="36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Length Formulas</a:t>
            </a:r>
            <a:endParaRPr sz="3600">
              <a:latin typeface="Calibri"/>
              <a:cs typeface="Calibri"/>
            </a:endParaRPr>
          </a:p>
          <a:p>
            <a:pPr marL="12700" marR="4958715">
              <a:lnSpc>
                <a:spcPct val="115700"/>
              </a:lnSpc>
              <a:spcBef>
                <a:spcPts val="5"/>
              </a:spcBef>
            </a:pP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Formulas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SGM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Vertical</a:t>
            </a:r>
            <a:r>
              <a:rPr sz="3600" spc="-1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collimated</a:t>
            </a:r>
            <a:r>
              <a:rPr sz="3600" spc="-1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5627784"/>
            <a:ext cx="372070" cy="3348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6266058"/>
            <a:ext cx="372070" cy="3348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92200" y="5400040"/>
            <a:ext cx="435229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Follath</a:t>
            </a:r>
            <a:r>
              <a:rPr sz="3600" spc="-1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collimated</a:t>
            </a:r>
            <a:r>
              <a:rPr sz="3600" spc="-1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FVLS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899" y="5651500"/>
            <a:ext cx="694689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Follath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Senf,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NIM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390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388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(1997)</a:t>
            </a:r>
            <a:endParaRPr lang="en-US" sz="24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dirty="0">
                <a:latin typeface="Arial MT"/>
                <a:cs typeface="Arial MT"/>
                <a:hlinkClick r:id="rId4"/>
              </a:rPr>
              <a:t>https://doi.org/10.1016/S0168-9002(97)00401-4</a:t>
            </a:r>
            <a:r>
              <a:rPr lang="en-GB" sz="2400" dirty="0">
                <a:latin typeface="Arial MT"/>
                <a:cs typeface="Arial MT"/>
              </a:rPr>
              <a:t> 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9800" y="254000"/>
            <a:ext cx="605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204" dirty="0"/>
              <a:t> </a:t>
            </a:r>
            <a:r>
              <a:rPr spc="-40" dirty="0"/>
              <a:t>Tracings</a:t>
            </a:r>
            <a:r>
              <a:rPr spc="-145" dirty="0"/>
              <a:t> </a:t>
            </a:r>
            <a:r>
              <a:rPr spc="-10" dirty="0"/>
              <a:t>Resolution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432" y="4332225"/>
            <a:ext cx="3804267" cy="9354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98798" y="2829986"/>
            <a:ext cx="6949096" cy="2516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Source</a:t>
            </a:r>
          </a:p>
          <a:p>
            <a:pPr marL="12700">
              <a:lnSpc>
                <a:spcPts val="3350"/>
              </a:lnSpc>
              <a:spcBef>
                <a:spcPts val="30"/>
              </a:spcBef>
            </a:pPr>
            <a:r>
              <a:rPr spc="-50" dirty="0"/>
              <a:t>999</a:t>
            </a:r>
            <a:r>
              <a:rPr i="1" spc="-50" dirty="0">
                <a:latin typeface="Cambria"/>
                <a:cs typeface="Cambria"/>
              </a:rPr>
              <a:t>.</a:t>
            </a:r>
            <a:r>
              <a:rPr spc="-50" dirty="0"/>
              <a:t>8</a:t>
            </a:r>
            <a:r>
              <a:rPr spc="60" dirty="0"/>
              <a:t> </a:t>
            </a:r>
            <a:r>
              <a:rPr i="1" spc="675" dirty="0">
                <a:latin typeface="Cambria"/>
                <a:cs typeface="Cambria"/>
              </a:rPr>
              <a:t>&lt;</a:t>
            </a:r>
            <a:r>
              <a:rPr i="1" spc="65" dirty="0">
                <a:latin typeface="Cambria"/>
                <a:cs typeface="Cambria"/>
              </a:rPr>
              <a:t> </a:t>
            </a:r>
            <a:r>
              <a:rPr i="1" spc="459" dirty="0">
                <a:latin typeface="Cambria"/>
                <a:cs typeface="Cambria"/>
              </a:rPr>
              <a:t>E</a:t>
            </a:r>
            <a:r>
              <a:rPr i="1" spc="200" dirty="0">
                <a:latin typeface="Cambria"/>
                <a:cs typeface="Cambria"/>
              </a:rPr>
              <a:t> </a:t>
            </a:r>
            <a:r>
              <a:rPr i="1" spc="675" dirty="0">
                <a:latin typeface="Cambria"/>
                <a:cs typeface="Cambria"/>
              </a:rPr>
              <a:t>&lt;</a:t>
            </a:r>
            <a:r>
              <a:rPr i="1" spc="65" dirty="0">
                <a:latin typeface="Cambria"/>
                <a:cs typeface="Cambria"/>
              </a:rPr>
              <a:t> </a:t>
            </a:r>
            <a:r>
              <a:rPr spc="-60" dirty="0"/>
              <a:t>1000</a:t>
            </a:r>
            <a:r>
              <a:rPr i="1" spc="-60" dirty="0">
                <a:latin typeface="Cambria"/>
                <a:cs typeface="Cambria"/>
              </a:rPr>
              <a:t>.</a:t>
            </a:r>
            <a:r>
              <a:rPr spc="-60" dirty="0"/>
              <a:t>2</a:t>
            </a:r>
            <a:r>
              <a:rPr spc="195" dirty="0"/>
              <a:t> </a:t>
            </a:r>
            <a:r>
              <a:rPr spc="110" dirty="0"/>
              <a:t>eV</a:t>
            </a:r>
          </a:p>
          <a:p>
            <a:pPr marL="3056890">
              <a:lnSpc>
                <a:spcPts val="2870"/>
              </a:lnSpc>
            </a:pP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At</a:t>
            </a:r>
            <a:r>
              <a:rPr sz="24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1000</a:t>
            </a:r>
            <a:r>
              <a:rPr sz="2400" spc="-25" dirty="0">
                <a:solidFill>
                  <a:srgbClr val="000000"/>
                </a:solidFill>
                <a:latin typeface="Arial MT"/>
                <a:cs typeface="Arial MT"/>
              </a:rPr>
              <a:t> eV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4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55</a:t>
            </a:r>
            <a:r>
              <a:rPr sz="240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Arial MT"/>
                <a:cs typeface="Arial MT"/>
              </a:rPr>
              <a:t>meV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B7FB5-9CCE-4B49-B6C0-3D2706A000C1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8F36A5-E0EA-4209-A5F3-3140D8146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118055"/>
            <a:ext cx="6584294" cy="1581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FE5050-870D-4890-89C6-0EA0BBE54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00" y="957192"/>
            <a:ext cx="4352602" cy="3096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E82336-F6EB-4ED4-96C6-9C9B3F5DB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161" y="4091371"/>
            <a:ext cx="4437639" cy="1302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A2EA0-30B3-4C9F-8721-759291077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068284"/>
            <a:ext cx="2825454" cy="2332944"/>
          </a:xfrm>
          <a:prstGeom prst="rect">
            <a:avLst/>
          </a:prstGeom>
        </p:spPr>
      </p:pic>
      <p:sp>
        <p:nvSpPr>
          <p:cNvPr id="24" name="object 15">
            <a:extLst>
              <a:ext uri="{FF2B5EF4-FFF2-40B4-BE49-F238E27FC236}">
                <a16:creationId xmlns:a16="http://schemas.microsoft.com/office/drawing/2014/main" id="{26C17AC0-A9AB-4E7A-AD25-E757BDAF298A}"/>
              </a:ext>
            </a:extLst>
          </p:cNvPr>
          <p:cNvSpPr txBox="1"/>
          <p:nvPr/>
        </p:nvSpPr>
        <p:spPr>
          <a:xfrm>
            <a:off x="1320800" y="5562600"/>
            <a:ext cx="951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59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9800" y="254000"/>
            <a:ext cx="6052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204" dirty="0"/>
              <a:t> </a:t>
            </a:r>
            <a:r>
              <a:rPr spc="-40" dirty="0"/>
              <a:t>Tracings</a:t>
            </a:r>
            <a:r>
              <a:rPr spc="-145" dirty="0"/>
              <a:t> </a:t>
            </a:r>
            <a:r>
              <a:rPr spc="-10" dirty="0"/>
              <a:t>Resolution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432" y="4332225"/>
            <a:ext cx="3804267" cy="9354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98798" y="2829986"/>
            <a:ext cx="6949096" cy="2516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Source</a:t>
            </a:r>
          </a:p>
          <a:p>
            <a:pPr marL="12700">
              <a:lnSpc>
                <a:spcPts val="3350"/>
              </a:lnSpc>
              <a:spcBef>
                <a:spcPts val="30"/>
              </a:spcBef>
            </a:pPr>
            <a:r>
              <a:rPr spc="-50" dirty="0"/>
              <a:t>999</a:t>
            </a:r>
            <a:r>
              <a:rPr i="1" spc="-50" dirty="0">
                <a:latin typeface="Cambria"/>
                <a:cs typeface="Cambria"/>
              </a:rPr>
              <a:t>.</a:t>
            </a:r>
            <a:r>
              <a:rPr spc="-50" dirty="0"/>
              <a:t>8</a:t>
            </a:r>
            <a:r>
              <a:rPr spc="60" dirty="0"/>
              <a:t> </a:t>
            </a:r>
            <a:r>
              <a:rPr i="1" spc="675" dirty="0">
                <a:latin typeface="Cambria"/>
                <a:cs typeface="Cambria"/>
              </a:rPr>
              <a:t>&lt;</a:t>
            </a:r>
            <a:r>
              <a:rPr i="1" spc="65" dirty="0">
                <a:latin typeface="Cambria"/>
                <a:cs typeface="Cambria"/>
              </a:rPr>
              <a:t> </a:t>
            </a:r>
            <a:r>
              <a:rPr i="1" spc="459" dirty="0">
                <a:latin typeface="Cambria"/>
                <a:cs typeface="Cambria"/>
              </a:rPr>
              <a:t>E</a:t>
            </a:r>
            <a:r>
              <a:rPr i="1" spc="200" dirty="0">
                <a:latin typeface="Cambria"/>
                <a:cs typeface="Cambria"/>
              </a:rPr>
              <a:t> </a:t>
            </a:r>
            <a:r>
              <a:rPr i="1" spc="675" dirty="0">
                <a:latin typeface="Cambria"/>
                <a:cs typeface="Cambria"/>
              </a:rPr>
              <a:t>&lt;</a:t>
            </a:r>
            <a:r>
              <a:rPr i="1" spc="65" dirty="0">
                <a:latin typeface="Cambria"/>
                <a:cs typeface="Cambria"/>
              </a:rPr>
              <a:t> </a:t>
            </a:r>
            <a:r>
              <a:rPr spc="-60" dirty="0"/>
              <a:t>1000</a:t>
            </a:r>
            <a:r>
              <a:rPr i="1" spc="-60" dirty="0">
                <a:latin typeface="Cambria"/>
                <a:cs typeface="Cambria"/>
              </a:rPr>
              <a:t>.</a:t>
            </a:r>
            <a:r>
              <a:rPr spc="-60" dirty="0"/>
              <a:t>2</a:t>
            </a:r>
            <a:r>
              <a:rPr spc="195" dirty="0"/>
              <a:t> </a:t>
            </a:r>
            <a:r>
              <a:rPr spc="110" dirty="0"/>
              <a:t>eV</a:t>
            </a:r>
          </a:p>
          <a:p>
            <a:pPr marL="3056890">
              <a:lnSpc>
                <a:spcPts val="2870"/>
              </a:lnSpc>
            </a:pP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At</a:t>
            </a:r>
            <a:r>
              <a:rPr sz="240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1000</a:t>
            </a:r>
            <a:r>
              <a:rPr sz="2400" spc="-25" dirty="0">
                <a:solidFill>
                  <a:srgbClr val="000000"/>
                </a:solidFill>
                <a:latin typeface="Arial MT"/>
                <a:cs typeface="Arial MT"/>
              </a:rPr>
              <a:t> eV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4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000000"/>
                </a:solidFill>
                <a:latin typeface="Arial MT"/>
                <a:cs typeface="Arial MT"/>
              </a:rPr>
              <a:t>55</a:t>
            </a:r>
            <a:r>
              <a:rPr sz="240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Arial MT"/>
                <a:cs typeface="Arial MT"/>
              </a:rPr>
              <a:t>meV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B7FB5-9CCE-4B49-B6C0-3D2706A000C1}"/>
              </a:ext>
            </a:extLst>
          </p:cNvPr>
          <p:cNvSpPr txBox="1"/>
          <p:nvPr/>
        </p:nvSpPr>
        <p:spPr>
          <a:xfrm>
            <a:off x="200353" y="295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01_SGM_1000eV.ows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8F36A5-E0EA-4209-A5F3-3140D8146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1118055"/>
            <a:ext cx="6584294" cy="15817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FE5050-870D-4890-89C6-0EA0BBE54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00" y="957192"/>
            <a:ext cx="4352602" cy="3096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E82336-F6EB-4ED4-96C6-9C9B3F5DB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161" y="3981009"/>
            <a:ext cx="4813560" cy="14131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A2EA0-30B3-4C9F-8721-759291077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068284"/>
            <a:ext cx="2825454" cy="2332944"/>
          </a:xfrm>
          <a:prstGeom prst="rect">
            <a:avLst/>
          </a:prstGeom>
        </p:spPr>
      </p:pic>
      <p:sp>
        <p:nvSpPr>
          <p:cNvPr id="17" name="object 13">
            <a:extLst>
              <a:ext uri="{FF2B5EF4-FFF2-40B4-BE49-F238E27FC236}">
                <a16:creationId xmlns:a16="http://schemas.microsoft.com/office/drawing/2014/main" id="{730EBD7A-1FB8-4864-9753-5A760F116A59}"/>
              </a:ext>
            </a:extLst>
          </p:cNvPr>
          <p:cNvSpPr txBox="1"/>
          <p:nvPr/>
        </p:nvSpPr>
        <p:spPr>
          <a:xfrm>
            <a:off x="6658192" y="5671239"/>
            <a:ext cx="951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50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80A34678-4821-4D6E-8C66-813EDA4BD8F8}"/>
              </a:ext>
            </a:extLst>
          </p:cNvPr>
          <p:cNvSpPr txBox="1"/>
          <p:nvPr/>
        </p:nvSpPr>
        <p:spPr>
          <a:xfrm>
            <a:off x="8967152" y="5671239"/>
            <a:ext cx="1129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100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70AB7FF0-C416-4946-AA15-822089370D29}"/>
              </a:ext>
            </a:extLst>
          </p:cNvPr>
          <p:cNvSpPr txBox="1"/>
          <p:nvPr/>
        </p:nvSpPr>
        <p:spPr>
          <a:xfrm>
            <a:off x="3789958" y="5582460"/>
            <a:ext cx="951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20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C9935BCD-56BA-4454-9F6F-655148B96D89}"/>
              </a:ext>
            </a:extLst>
          </p:cNvPr>
          <p:cNvSpPr txBox="1"/>
          <p:nvPr/>
        </p:nvSpPr>
        <p:spPr>
          <a:xfrm>
            <a:off x="8547100" y="8648700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Slit</a:t>
            </a:r>
            <a:r>
              <a:rPr sz="2400" spc="-40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limited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7EA916D9-B1C1-45BB-82B2-38C21E5E6827}"/>
              </a:ext>
            </a:extLst>
          </p:cNvPr>
          <p:cNvSpPr txBox="1"/>
          <p:nvPr/>
        </p:nvSpPr>
        <p:spPr>
          <a:xfrm>
            <a:off x="3162300" y="8648700"/>
            <a:ext cx="195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Source</a:t>
            </a:r>
            <a:r>
              <a:rPr sz="2400" spc="-9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limited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3B35C736-23A1-4759-B47D-FA0A307E7D9B}"/>
              </a:ext>
            </a:extLst>
          </p:cNvPr>
          <p:cNvSpPr txBox="1"/>
          <p:nvPr/>
        </p:nvSpPr>
        <p:spPr>
          <a:xfrm>
            <a:off x="11270080" y="5800642"/>
            <a:ext cx="1129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200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86EE-0A7F-4403-B143-8C2E24F1B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877" y="6094886"/>
            <a:ext cx="2613343" cy="2309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142787-D7ED-4C20-8E7A-554B2E479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121" y="6123359"/>
            <a:ext cx="2499054" cy="21735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C77400-364F-41EF-B823-C5A120868D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2175" y="6162821"/>
            <a:ext cx="2436714" cy="2173595"/>
          </a:xfrm>
          <a:prstGeom prst="rect">
            <a:avLst/>
          </a:prstGeom>
        </p:spPr>
      </p:pic>
      <p:sp>
        <p:nvSpPr>
          <p:cNvPr id="24" name="object 15">
            <a:extLst>
              <a:ext uri="{FF2B5EF4-FFF2-40B4-BE49-F238E27FC236}">
                <a16:creationId xmlns:a16="http://schemas.microsoft.com/office/drawing/2014/main" id="{26C17AC0-A9AB-4E7A-AD25-E757BDAF298A}"/>
              </a:ext>
            </a:extLst>
          </p:cNvPr>
          <p:cNvSpPr txBox="1"/>
          <p:nvPr/>
        </p:nvSpPr>
        <p:spPr>
          <a:xfrm>
            <a:off x="1320800" y="5562600"/>
            <a:ext cx="951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µm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4EE3D5-E8BE-40B0-AE56-92B0C4AEDA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01229" y="6241876"/>
            <a:ext cx="2378751" cy="21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4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FD60FA-ED90-406F-89CD-D04143DD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486" y="2382764"/>
            <a:ext cx="3526836" cy="115394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1600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4638" y="4420468"/>
            <a:ext cx="1991360" cy="87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i="1" spc="114" dirty="0">
                <a:solidFill>
                  <a:srgbClr val="0000FF"/>
                </a:solidFill>
                <a:latin typeface="Cambria"/>
                <a:cs typeface="Cambria"/>
              </a:rPr>
              <a:t>β</a:t>
            </a:r>
            <a:r>
              <a:rPr sz="2750" i="1" spc="3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i="1" spc="-605" dirty="0">
                <a:solidFill>
                  <a:srgbClr val="0000FF"/>
                </a:solidFill>
                <a:latin typeface="Arial"/>
                <a:cs typeface="Arial"/>
              </a:rPr>
              <a:t>—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88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77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750" i="1" spc="229" dirty="0">
                <a:solidFill>
                  <a:srgbClr val="0000FF"/>
                </a:solidFill>
                <a:latin typeface="Cambria"/>
                <a:cs typeface="Cambria"/>
              </a:rPr>
              <a:t>α</a:t>
            </a:r>
            <a:r>
              <a:rPr sz="2750" i="1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87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63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838" y="1143960"/>
            <a:ext cx="105029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472A029-8678-447E-BF3B-A46CB497332A}"/>
              </a:ext>
            </a:extLst>
          </p:cNvPr>
          <p:cNvSpPr txBox="1"/>
          <p:nvPr/>
        </p:nvSpPr>
        <p:spPr>
          <a:xfrm>
            <a:off x="892738" y="1143960"/>
            <a:ext cx="2409262" cy="21589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2750" i="1" spc="48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750" i="1" spc="3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1600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eV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925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280</a:t>
            </a:r>
            <a:r>
              <a:rPr lang="en-US" sz="275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2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925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154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16F513CB-12B7-450E-B50B-AEBCCBAE6E77}"/>
              </a:ext>
            </a:extLst>
          </p:cNvPr>
          <p:cNvSpPr txBox="1"/>
          <p:nvPr/>
        </p:nvSpPr>
        <p:spPr>
          <a:xfrm>
            <a:off x="905438" y="3249289"/>
            <a:ext cx="2650562" cy="9534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32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600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3600" i="1" spc="66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600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 18 </a:t>
            </a:r>
            <a:r>
              <a:rPr lang="en-GB" sz="32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r>
              <a:rPr lang="en-US" sz="320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28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200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lang="en-US" sz="3200" i="1" spc="57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200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 14 </a:t>
            </a:r>
            <a:r>
              <a:rPr lang="en-GB" sz="28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endParaRPr sz="2800" dirty="0">
              <a:latin typeface="+mj-lt"/>
              <a:cs typeface="Trebuchet M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7CA5C-7A02-4C9F-B5E1-0AF5BAD4AB5D}"/>
              </a:ext>
            </a:extLst>
          </p:cNvPr>
          <p:cNvSpPr/>
          <p:nvPr/>
        </p:nvSpPr>
        <p:spPr>
          <a:xfrm>
            <a:off x="71328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02_SGM_1600eV.ows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231F85-14A5-414B-A204-E4DC8AE5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361" y="1521056"/>
            <a:ext cx="4664078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0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FD60FA-ED90-406F-89CD-D04143DD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486" y="2382764"/>
            <a:ext cx="3526836" cy="115394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1600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42600" y="5722788"/>
            <a:ext cx="14903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Times New Roman"/>
                <a:cs typeface="Times New Roman"/>
              </a:rPr>
              <a:t>focus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5638800"/>
            <a:ext cx="97472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Sanity Check!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41200" y="3111500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2600"/>
                </a:solidFill>
                <a:latin typeface="Segoe UI Symbol"/>
                <a:cs typeface="Segoe UI Symbol"/>
              </a:rPr>
              <a:t>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38" y="4420468"/>
            <a:ext cx="1991360" cy="87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i="1" spc="114" dirty="0">
                <a:solidFill>
                  <a:srgbClr val="0000FF"/>
                </a:solidFill>
                <a:latin typeface="Cambria"/>
                <a:cs typeface="Cambria"/>
              </a:rPr>
              <a:t>β</a:t>
            </a:r>
            <a:r>
              <a:rPr sz="2750" i="1" spc="3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i="1" spc="-605" dirty="0">
                <a:solidFill>
                  <a:srgbClr val="0000FF"/>
                </a:solidFill>
                <a:latin typeface="Arial"/>
                <a:cs typeface="Arial"/>
              </a:rPr>
              <a:t>—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88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77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750" i="1" spc="229" dirty="0">
                <a:solidFill>
                  <a:srgbClr val="0000FF"/>
                </a:solidFill>
                <a:latin typeface="Cambria"/>
                <a:cs typeface="Cambria"/>
              </a:rPr>
              <a:t>α</a:t>
            </a:r>
            <a:r>
              <a:rPr sz="2750" i="1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87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63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6769" y="6013566"/>
            <a:ext cx="1745614" cy="0"/>
          </a:xfrm>
          <a:custGeom>
            <a:avLst/>
            <a:gdLst/>
            <a:ahLst/>
            <a:cxnLst/>
            <a:rect l="l" t="t" r="r" b="b"/>
            <a:pathLst>
              <a:path w="1745615">
                <a:moveTo>
                  <a:pt x="0" y="0"/>
                </a:moveTo>
                <a:lnTo>
                  <a:pt x="1745391" y="0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7184" y="601356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082" y="0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3138" y="5490094"/>
            <a:ext cx="5763260" cy="697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45465" algn="ctr">
              <a:lnSpc>
                <a:spcPts val="2635"/>
              </a:lnSpc>
              <a:spcBef>
                <a:spcPts val="120"/>
              </a:spcBef>
            </a:pPr>
            <a:r>
              <a:rPr sz="2800" spc="-80" dirty="0">
                <a:latin typeface="Cambria"/>
                <a:cs typeface="Cambria"/>
              </a:rPr>
              <a:t>cos</a:t>
            </a:r>
            <a:r>
              <a:rPr sz="2800" spc="-155" dirty="0">
                <a:latin typeface="Cambria"/>
                <a:cs typeface="Cambria"/>
              </a:rPr>
              <a:t> </a:t>
            </a:r>
            <a:r>
              <a:rPr sz="2800" i="1" spc="-40" dirty="0">
                <a:latin typeface="Cambria"/>
                <a:cs typeface="Cambria"/>
              </a:rPr>
              <a:t>α</a:t>
            </a:r>
            <a:r>
              <a:rPr sz="2800" spc="-40" dirty="0">
                <a:latin typeface="Cambria"/>
                <a:cs typeface="Cambria"/>
              </a:rPr>
              <a:t>(1600)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i="1" spc="-25" dirty="0">
                <a:latin typeface="Cambria"/>
                <a:cs typeface="Cambria"/>
              </a:rPr>
              <a:t>r</a:t>
            </a:r>
            <a:r>
              <a:rPr lang="en-US" sz="2925" i="1" spc="-37" baseline="28490" dirty="0">
                <a:latin typeface="Times New Roman"/>
                <a:cs typeface="Times New Roman"/>
              </a:rPr>
              <a:t>'</a:t>
            </a:r>
            <a:endParaRPr sz="2925" baseline="28490" dirty="0">
              <a:latin typeface="Times New Roman"/>
              <a:cs typeface="Times New Roman"/>
            </a:endParaRPr>
          </a:p>
          <a:p>
            <a:pPr marL="38100">
              <a:lnSpc>
                <a:spcPts val="2635"/>
              </a:lnSpc>
              <a:tabLst>
                <a:tab pos="3993515" algn="l"/>
                <a:tab pos="4353560" algn="l"/>
              </a:tabLst>
            </a:pPr>
            <a:r>
              <a:rPr sz="2800" spc="70" dirty="0">
                <a:latin typeface="Cambria"/>
                <a:cs typeface="Cambria"/>
              </a:rPr>
              <a:t>2</a:t>
            </a:r>
            <a:r>
              <a:rPr sz="2800" i="1" spc="70" dirty="0">
                <a:latin typeface="Cambria"/>
                <a:cs typeface="Cambria"/>
              </a:rPr>
              <a:t>.</a:t>
            </a:r>
            <a:r>
              <a:rPr sz="2800" spc="70" dirty="0">
                <a:latin typeface="Cambria"/>
                <a:cs typeface="Cambria"/>
              </a:rPr>
              <a:t>35</a:t>
            </a:r>
            <a:r>
              <a:rPr lang="en-US" sz="2800" spc="70" dirty="0">
                <a:latin typeface="Symbol" panose="05050102010706020507" pitchFamily="18" charset="2"/>
                <a:cs typeface="Cambria"/>
              </a:rPr>
              <a:t>S</a:t>
            </a:r>
            <a:r>
              <a:rPr sz="2925" i="1" spc="104" baseline="-11396" dirty="0">
                <a:latin typeface="Calibri"/>
                <a:cs typeface="Calibri"/>
              </a:rPr>
              <a:t>z</a:t>
            </a:r>
            <a:r>
              <a:rPr sz="2925" i="1" spc="-307" baseline="-11396" dirty="0">
                <a:latin typeface="Calibri"/>
                <a:cs typeface="Calibri"/>
              </a:rPr>
              <a:t> </a:t>
            </a:r>
            <a:r>
              <a:rPr sz="2800" spc="-114" dirty="0">
                <a:latin typeface="Cambria"/>
                <a:cs typeface="Cambria"/>
              </a:rPr>
              <a:t>(1600)</a:t>
            </a:r>
            <a:r>
              <a:rPr sz="2800" spc="-220" dirty="0">
                <a:latin typeface="Cambria"/>
                <a:cs typeface="Cambria"/>
              </a:rPr>
              <a:t> </a:t>
            </a:r>
            <a:r>
              <a:rPr sz="4200" spc="-120" baseline="-38690" dirty="0">
                <a:latin typeface="Cambria"/>
                <a:cs typeface="Cambria"/>
              </a:rPr>
              <a:t>cos</a:t>
            </a:r>
            <a:r>
              <a:rPr sz="4200" spc="-187" baseline="-38690" dirty="0">
                <a:latin typeface="Cambria"/>
                <a:cs typeface="Cambria"/>
              </a:rPr>
              <a:t> </a:t>
            </a:r>
            <a:r>
              <a:rPr sz="4200" i="1" spc="-15" baseline="-38690" dirty="0">
                <a:latin typeface="Cambria"/>
                <a:cs typeface="Cambria"/>
              </a:rPr>
              <a:t>β</a:t>
            </a:r>
            <a:r>
              <a:rPr sz="4200" spc="-15" baseline="-38690" dirty="0">
                <a:latin typeface="Cambria"/>
                <a:cs typeface="Cambria"/>
              </a:rPr>
              <a:t>(1600)</a:t>
            </a:r>
            <a:r>
              <a:rPr sz="4200" baseline="-38690" dirty="0">
                <a:latin typeface="Cambria"/>
                <a:cs typeface="Cambria"/>
              </a:rPr>
              <a:t>	</a:t>
            </a:r>
            <a:r>
              <a:rPr sz="4200" i="1" spc="89" baseline="-38690" dirty="0">
                <a:latin typeface="Cambria"/>
                <a:cs typeface="Cambria"/>
              </a:rPr>
              <a:t>r</a:t>
            </a:r>
            <a:r>
              <a:rPr sz="4200" i="1" baseline="-38690" dirty="0">
                <a:latin typeface="Cambria"/>
                <a:cs typeface="Cambria"/>
              </a:rPr>
              <a:t>	</a:t>
            </a:r>
            <a:r>
              <a:rPr sz="2800" spc="600" dirty="0">
                <a:latin typeface="Cambria"/>
                <a:cs typeface="Cambria"/>
              </a:rPr>
              <a:t>=</a:t>
            </a:r>
            <a:r>
              <a:rPr sz="2800" spc="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20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i="1" spc="140" dirty="0">
                <a:latin typeface="Cambria"/>
                <a:cs typeface="Cambria"/>
              </a:rPr>
              <a:t>µm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8174" y="5683912"/>
            <a:ext cx="1662430" cy="444500"/>
          </a:xfrm>
          <a:prstGeom prst="rect">
            <a:avLst/>
          </a:prstGeom>
          <a:solidFill>
            <a:srgbClr val="FFFDBB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Times New Roman"/>
                <a:cs typeface="Times New Roman"/>
              </a:rPr>
              <a:t>focus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8100" y="5803900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2600"/>
                </a:solidFill>
                <a:latin typeface="Segoe UI Symbol"/>
                <a:cs typeface="Segoe UI Symbol"/>
              </a:rPr>
              <a:t>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838" y="1143960"/>
            <a:ext cx="105029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472A029-8678-447E-BF3B-A46CB497332A}"/>
              </a:ext>
            </a:extLst>
          </p:cNvPr>
          <p:cNvSpPr txBox="1"/>
          <p:nvPr/>
        </p:nvSpPr>
        <p:spPr>
          <a:xfrm>
            <a:off x="892738" y="1143960"/>
            <a:ext cx="2409262" cy="21589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2750" i="1" spc="48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750" i="1" spc="3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1600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eV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925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280</a:t>
            </a:r>
            <a:r>
              <a:rPr lang="en-US" sz="275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2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925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154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16F513CB-12B7-450E-B50B-AEBCCBAE6E77}"/>
              </a:ext>
            </a:extLst>
          </p:cNvPr>
          <p:cNvSpPr txBox="1"/>
          <p:nvPr/>
        </p:nvSpPr>
        <p:spPr>
          <a:xfrm>
            <a:off x="905438" y="3249289"/>
            <a:ext cx="2650562" cy="9534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32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600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3600" i="1" spc="66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600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 18 </a:t>
            </a:r>
            <a:r>
              <a:rPr lang="en-GB" sz="32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r>
              <a:rPr lang="en-US" sz="320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28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200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lang="en-US" sz="3200" i="1" spc="57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200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 14 </a:t>
            </a:r>
            <a:r>
              <a:rPr lang="en-GB" sz="28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endParaRPr sz="2800" dirty="0">
              <a:latin typeface="+mj-lt"/>
              <a:cs typeface="Trebuchet M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7CA5C-7A02-4C9F-B5E1-0AF5BAD4AB5D}"/>
              </a:ext>
            </a:extLst>
          </p:cNvPr>
          <p:cNvSpPr/>
          <p:nvPr/>
        </p:nvSpPr>
        <p:spPr>
          <a:xfrm>
            <a:off x="71328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02_SGM_1600eV.ows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231F85-14A5-414B-A204-E4DC8AE5C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361" y="1521056"/>
            <a:ext cx="4664078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1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FD60FA-ED90-406F-89CD-D04143DD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486" y="2382764"/>
            <a:ext cx="3526836" cy="115394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300" y="254000"/>
            <a:ext cx="592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1600</a:t>
            </a:r>
            <a:r>
              <a:rPr dirty="0"/>
              <a:t>	</a:t>
            </a:r>
            <a:r>
              <a:rPr spc="-25" dirty="0"/>
              <a:t>eV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42600" y="5722788"/>
            <a:ext cx="14903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Times New Roman"/>
                <a:cs typeface="Times New Roman"/>
              </a:rPr>
              <a:t>focus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300" y="5638800"/>
            <a:ext cx="97472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Sanity Check!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41200" y="3111500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2600"/>
                </a:solidFill>
                <a:latin typeface="Segoe UI Symbol"/>
                <a:cs typeface="Segoe UI Symbol"/>
              </a:rPr>
              <a:t>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38" y="4420468"/>
            <a:ext cx="1991360" cy="871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i="1" spc="114" dirty="0">
                <a:solidFill>
                  <a:srgbClr val="0000FF"/>
                </a:solidFill>
                <a:latin typeface="Cambria"/>
                <a:cs typeface="Cambria"/>
              </a:rPr>
              <a:t>β</a:t>
            </a:r>
            <a:r>
              <a:rPr sz="2750" i="1" spc="3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i="1" spc="-605" dirty="0">
                <a:solidFill>
                  <a:srgbClr val="0000FF"/>
                </a:solidFill>
                <a:latin typeface="Arial"/>
                <a:cs typeface="Arial"/>
              </a:rPr>
              <a:t>—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88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77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2750" i="1" spc="229" dirty="0">
                <a:solidFill>
                  <a:srgbClr val="0000FF"/>
                </a:solidFill>
                <a:latin typeface="Cambria"/>
                <a:cs typeface="Cambria"/>
              </a:rPr>
              <a:t>α</a:t>
            </a:r>
            <a:r>
              <a:rPr sz="2750" i="1" spc="1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87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.</a:t>
            </a:r>
            <a:r>
              <a:rPr sz="2750" spc="-10" dirty="0">
                <a:solidFill>
                  <a:srgbClr val="0000FF"/>
                </a:solidFill>
                <a:latin typeface="Cambria"/>
                <a:cs typeface="Cambria"/>
              </a:rPr>
              <a:t>63</a:t>
            </a:r>
            <a:r>
              <a:rPr sz="2925" spc="-15" baseline="32763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endParaRPr sz="2925" baseline="3276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6769" y="6013566"/>
            <a:ext cx="1745614" cy="0"/>
          </a:xfrm>
          <a:custGeom>
            <a:avLst/>
            <a:gdLst/>
            <a:ahLst/>
            <a:cxnLst/>
            <a:rect l="l" t="t" r="r" b="b"/>
            <a:pathLst>
              <a:path w="1745615">
                <a:moveTo>
                  <a:pt x="0" y="0"/>
                </a:moveTo>
                <a:lnTo>
                  <a:pt x="1745391" y="0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7184" y="601356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082" y="0"/>
                </a:lnTo>
              </a:path>
            </a:pathLst>
          </a:custGeom>
          <a:ln w="14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3138" y="5490094"/>
            <a:ext cx="5763260" cy="697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45465" algn="ctr">
              <a:lnSpc>
                <a:spcPts val="2635"/>
              </a:lnSpc>
              <a:spcBef>
                <a:spcPts val="120"/>
              </a:spcBef>
            </a:pPr>
            <a:r>
              <a:rPr sz="2800" spc="-80" dirty="0">
                <a:latin typeface="Cambria"/>
                <a:cs typeface="Cambria"/>
              </a:rPr>
              <a:t>cos</a:t>
            </a:r>
            <a:r>
              <a:rPr sz="2800" spc="-155" dirty="0">
                <a:latin typeface="Cambria"/>
                <a:cs typeface="Cambria"/>
              </a:rPr>
              <a:t> </a:t>
            </a:r>
            <a:r>
              <a:rPr sz="2800" i="1" spc="-40" dirty="0">
                <a:latin typeface="Cambria"/>
                <a:cs typeface="Cambria"/>
              </a:rPr>
              <a:t>α</a:t>
            </a:r>
            <a:r>
              <a:rPr sz="2800" spc="-40" dirty="0">
                <a:latin typeface="Cambria"/>
                <a:cs typeface="Cambria"/>
              </a:rPr>
              <a:t>(1600)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i="1" spc="-25" dirty="0">
                <a:latin typeface="Cambria"/>
                <a:cs typeface="Cambria"/>
              </a:rPr>
              <a:t>r</a:t>
            </a:r>
            <a:r>
              <a:rPr lang="en-US" sz="2925" i="1" spc="-37" baseline="28490" dirty="0">
                <a:latin typeface="Times New Roman"/>
                <a:cs typeface="Times New Roman"/>
              </a:rPr>
              <a:t>'</a:t>
            </a:r>
            <a:endParaRPr sz="2925" baseline="28490" dirty="0">
              <a:latin typeface="Times New Roman"/>
              <a:cs typeface="Times New Roman"/>
            </a:endParaRPr>
          </a:p>
          <a:p>
            <a:pPr marL="38100">
              <a:lnSpc>
                <a:spcPts val="2635"/>
              </a:lnSpc>
              <a:tabLst>
                <a:tab pos="3993515" algn="l"/>
                <a:tab pos="4353560" algn="l"/>
              </a:tabLst>
            </a:pPr>
            <a:r>
              <a:rPr sz="2800" spc="70" dirty="0">
                <a:latin typeface="Cambria"/>
                <a:cs typeface="Cambria"/>
              </a:rPr>
              <a:t>2</a:t>
            </a:r>
            <a:r>
              <a:rPr sz="2800" i="1" spc="70" dirty="0">
                <a:latin typeface="Cambria"/>
                <a:cs typeface="Cambria"/>
              </a:rPr>
              <a:t>.</a:t>
            </a:r>
            <a:r>
              <a:rPr sz="2800" spc="70" dirty="0">
                <a:latin typeface="Cambria"/>
                <a:cs typeface="Cambria"/>
              </a:rPr>
              <a:t>35</a:t>
            </a:r>
            <a:r>
              <a:rPr lang="en-US" sz="2800" spc="70" dirty="0">
                <a:latin typeface="Symbol" panose="05050102010706020507" pitchFamily="18" charset="2"/>
                <a:cs typeface="Cambria"/>
              </a:rPr>
              <a:t>S</a:t>
            </a:r>
            <a:r>
              <a:rPr sz="2925" i="1" spc="104" baseline="-11396" dirty="0">
                <a:latin typeface="Calibri"/>
                <a:cs typeface="Calibri"/>
              </a:rPr>
              <a:t>z</a:t>
            </a:r>
            <a:r>
              <a:rPr sz="2925" i="1" spc="-307" baseline="-11396" dirty="0">
                <a:latin typeface="Calibri"/>
                <a:cs typeface="Calibri"/>
              </a:rPr>
              <a:t> </a:t>
            </a:r>
            <a:r>
              <a:rPr sz="2800" spc="-114" dirty="0">
                <a:latin typeface="Cambria"/>
                <a:cs typeface="Cambria"/>
              </a:rPr>
              <a:t>(1600)</a:t>
            </a:r>
            <a:r>
              <a:rPr sz="2800" spc="-220" dirty="0">
                <a:latin typeface="Cambria"/>
                <a:cs typeface="Cambria"/>
              </a:rPr>
              <a:t> </a:t>
            </a:r>
            <a:r>
              <a:rPr sz="4200" spc="-120" baseline="-38690" dirty="0">
                <a:latin typeface="Cambria"/>
                <a:cs typeface="Cambria"/>
              </a:rPr>
              <a:t>cos</a:t>
            </a:r>
            <a:r>
              <a:rPr sz="4200" spc="-187" baseline="-38690" dirty="0">
                <a:latin typeface="Cambria"/>
                <a:cs typeface="Cambria"/>
              </a:rPr>
              <a:t> </a:t>
            </a:r>
            <a:r>
              <a:rPr sz="4200" i="1" spc="-15" baseline="-38690" dirty="0">
                <a:latin typeface="Cambria"/>
                <a:cs typeface="Cambria"/>
              </a:rPr>
              <a:t>β</a:t>
            </a:r>
            <a:r>
              <a:rPr sz="4200" spc="-15" baseline="-38690" dirty="0">
                <a:latin typeface="Cambria"/>
                <a:cs typeface="Cambria"/>
              </a:rPr>
              <a:t>(1600)</a:t>
            </a:r>
            <a:r>
              <a:rPr sz="4200" baseline="-38690" dirty="0">
                <a:latin typeface="Cambria"/>
                <a:cs typeface="Cambria"/>
              </a:rPr>
              <a:t>	</a:t>
            </a:r>
            <a:r>
              <a:rPr sz="4200" i="1" spc="89" baseline="-38690" dirty="0">
                <a:latin typeface="Cambria"/>
                <a:cs typeface="Cambria"/>
              </a:rPr>
              <a:t>r</a:t>
            </a:r>
            <a:r>
              <a:rPr sz="4200" i="1" baseline="-38690" dirty="0">
                <a:latin typeface="Cambria"/>
                <a:cs typeface="Cambria"/>
              </a:rPr>
              <a:t>	</a:t>
            </a:r>
            <a:r>
              <a:rPr sz="2800" spc="600" dirty="0">
                <a:latin typeface="Cambria"/>
                <a:cs typeface="Cambria"/>
              </a:rPr>
              <a:t>=</a:t>
            </a:r>
            <a:r>
              <a:rPr sz="2800" spc="1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20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i="1" spc="140" dirty="0">
                <a:latin typeface="Cambria"/>
                <a:cs typeface="Cambria"/>
              </a:rPr>
              <a:t>µm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8174" y="5683912"/>
            <a:ext cx="1662430" cy="444500"/>
          </a:xfrm>
          <a:prstGeom prst="rect">
            <a:avLst/>
          </a:prstGeom>
          <a:solidFill>
            <a:srgbClr val="FFFDBB"/>
          </a:solidFill>
        </p:spPr>
        <p:txBody>
          <a:bodyPr vert="horz" wrap="square" lIns="0" tIns="184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2600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Times New Roman"/>
                <a:cs typeface="Times New Roman"/>
              </a:rPr>
              <a:t>focus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98100" y="5803900"/>
            <a:ext cx="25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2600"/>
                </a:solidFill>
                <a:latin typeface="Segoe UI Symbol"/>
                <a:cs typeface="Segoe UI Symbol"/>
              </a:rPr>
              <a:t>✖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838" y="1143960"/>
            <a:ext cx="105029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F472A029-8678-447E-BF3B-A46CB497332A}"/>
              </a:ext>
            </a:extLst>
          </p:cNvPr>
          <p:cNvSpPr txBox="1"/>
          <p:nvPr/>
        </p:nvSpPr>
        <p:spPr>
          <a:xfrm>
            <a:off x="892738" y="1143960"/>
            <a:ext cx="2409262" cy="215892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Source</a:t>
            </a:r>
            <a:endParaRPr sz="27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</a:pPr>
            <a:r>
              <a:rPr sz="2750" i="1" spc="48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750" i="1" spc="3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1600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eV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925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280</a:t>
            </a:r>
            <a:r>
              <a:rPr lang="en-US" sz="275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2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2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lang="en-US" sz="275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sz="2925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925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154</a:t>
            </a:r>
            <a:r>
              <a:rPr lang="en-US" sz="275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sz="2750" spc="-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16F513CB-12B7-450E-B50B-AEBCCBAE6E77}"/>
              </a:ext>
            </a:extLst>
          </p:cNvPr>
          <p:cNvSpPr txBox="1"/>
          <p:nvPr/>
        </p:nvSpPr>
        <p:spPr>
          <a:xfrm>
            <a:off x="905438" y="3249289"/>
            <a:ext cx="2650562" cy="9534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32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600" i="1" spc="667" baseline="-11396" dirty="0" err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lang="en-US" sz="3600" i="1" spc="66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600" i="1" spc="69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 18 </a:t>
            </a:r>
            <a:r>
              <a:rPr lang="en-GB" sz="32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32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r>
              <a:rPr lang="en-US" sz="3200" spc="1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US" sz="2800" spc="445" dirty="0" err="1">
                <a:solidFill>
                  <a:srgbClr val="FF0000"/>
                </a:solidFill>
                <a:latin typeface="Symbol" panose="05050102010706020507" pitchFamily="18" charset="2"/>
                <a:cs typeface="Cambria"/>
              </a:rPr>
              <a:t>S</a:t>
            </a:r>
            <a:r>
              <a:rPr lang="en-US" sz="3200" i="1" spc="577" baseline="-11396" dirty="0" err="1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lang="en-US" sz="3200" i="1" spc="577" baseline="-11396" dirty="0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lang="en-US" sz="3200" i="1" spc="817" baseline="-1139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 14 </a:t>
            </a:r>
            <a:r>
              <a:rPr lang="en-GB" sz="2800" i="1" spc="-10" dirty="0">
                <a:solidFill>
                  <a:srgbClr val="FF0000"/>
                </a:solidFill>
                <a:latin typeface="Cambria"/>
                <a:cs typeface="Cambria"/>
              </a:rPr>
              <a:t>µ</a:t>
            </a:r>
            <a:r>
              <a:rPr lang="en-GB" sz="2800" spc="-10" dirty="0">
                <a:solidFill>
                  <a:srgbClr val="FF0000"/>
                </a:solidFill>
                <a:latin typeface="Cambria"/>
                <a:cs typeface="Cambria"/>
              </a:rPr>
              <a:t>rad</a:t>
            </a:r>
            <a:endParaRPr sz="2800" dirty="0">
              <a:latin typeface="+mj-lt"/>
              <a:cs typeface="Trebuchet MS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7413FF74-EC37-4280-B977-CF08BC429298}"/>
              </a:ext>
            </a:extLst>
          </p:cNvPr>
          <p:cNvSpPr txBox="1"/>
          <p:nvPr/>
        </p:nvSpPr>
        <p:spPr>
          <a:xfrm>
            <a:off x="6210300" y="6972300"/>
            <a:ext cx="302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Second</a:t>
            </a:r>
            <a:r>
              <a:rPr sz="2400" spc="-80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Sanity</a:t>
            </a:r>
            <a:r>
              <a:rPr sz="2400" spc="-7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Check!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7CA5C-7A02-4C9F-B5E1-0AF5BAD4AB5D}"/>
              </a:ext>
            </a:extLst>
          </p:cNvPr>
          <p:cNvSpPr/>
          <p:nvPr/>
        </p:nvSpPr>
        <p:spPr>
          <a:xfrm>
            <a:off x="71328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02_SGM_1600eV.ows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67361D-7ADF-4FEB-BCBD-78A063B7B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929" y="7637838"/>
            <a:ext cx="5569418" cy="817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E70755-6502-417F-9217-910A61F55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776" y="6549516"/>
            <a:ext cx="2549234" cy="23351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EA9290-8451-4560-9EDD-31644C769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863" y="7508507"/>
            <a:ext cx="3170295" cy="11011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231F85-14A5-414B-A204-E4DC8AE5C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361" y="1521056"/>
            <a:ext cx="4664078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254000"/>
            <a:ext cx="1104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240" algn="l"/>
                <a:tab pos="5364480" algn="l"/>
              </a:tabLst>
            </a:pPr>
            <a:r>
              <a:rPr spc="-25" dirty="0"/>
              <a:t>SGM</a:t>
            </a:r>
            <a:r>
              <a:rPr dirty="0"/>
              <a:t>	Ray</a:t>
            </a:r>
            <a:r>
              <a:rPr spc="-155" dirty="0"/>
              <a:t> </a:t>
            </a:r>
            <a:r>
              <a:rPr spc="-45" dirty="0"/>
              <a:t>Tracing</a:t>
            </a:r>
            <a:r>
              <a:rPr spc="-95" dirty="0"/>
              <a:t> </a:t>
            </a:r>
            <a:r>
              <a:rPr dirty="0"/>
              <a:t>at</a:t>
            </a:r>
            <a:r>
              <a:rPr spc="-95" dirty="0"/>
              <a:t> </a:t>
            </a:r>
            <a:r>
              <a:rPr spc="-20" dirty="0"/>
              <a:t>1600</a:t>
            </a:r>
            <a:r>
              <a:rPr dirty="0"/>
              <a:t>	</a:t>
            </a:r>
            <a:r>
              <a:rPr spc="-90" dirty="0"/>
              <a:t>eV,</a:t>
            </a:r>
            <a:r>
              <a:rPr spc="-170" dirty="0"/>
              <a:t> </a:t>
            </a:r>
            <a:r>
              <a:rPr lang="en-US" spc="-170" dirty="0"/>
              <a:t>slit moved, </a:t>
            </a:r>
            <a:r>
              <a:rPr spc="-10" dirty="0"/>
              <a:t>corrected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4650" y="7302420"/>
            <a:ext cx="5203825" cy="1158875"/>
          </a:xfrm>
          <a:prstGeom prst="rect">
            <a:avLst/>
          </a:prstGeom>
          <a:solidFill>
            <a:srgbClr val="EFEA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111125">
              <a:lnSpc>
                <a:spcPts val="2840"/>
              </a:lnSpc>
              <a:spcBef>
                <a:spcPts val="200"/>
              </a:spcBef>
            </a:pP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5493"/>
                </a:solidFill>
                <a:latin typeface="Arial MT"/>
                <a:cs typeface="Arial MT"/>
              </a:rPr>
              <a:t>SGM:</a:t>
            </a:r>
            <a:endParaRPr sz="2400" dirty="0">
              <a:latin typeface="Arial MT"/>
              <a:cs typeface="Arial MT"/>
            </a:endParaRPr>
          </a:p>
          <a:p>
            <a:pPr marL="111125" marR="137795">
              <a:lnSpc>
                <a:spcPts val="2800"/>
              </a:lnSpc>
              <a:spcBef>
                <a:spcPts val="120"/>
              </a:spcBef>
            </a:pP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Exit</a:t>
            </a:r>
            <a:r>
              <a:rPr sz="2400" spc="-5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slit</a:t>
            </a:r>
            <a:r>
              <a:rPr sz="2400" spc="-45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need</a:t>
            </a:r>
            <a:r>
              <a:rPr sz="2400" spc="-45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move</a:t>
            </a:r>
            <a:r>
              <a:rPr sz="2400" spc="-4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to</a:t>
            </a:r>
            <a:r>
              <a:rPr sz="2400" spc="-45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keep</a:t>
            </a:r>
            <a:r>
              <a:rPr sz="2400" spc="-4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493"/>
                </a:solidFill>
                <a:latin typeface="Arial MT"/>
                <a:cs typeface="Arial MT"/>
              </a:rPr>
              <a:t>focus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(does</a:t>
            </a:r>
            <a:r>
              <a:rPr sz="2400" spc="-6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not</a:t>
            </a:r>
            <a:r>
              <a:rPr sz="2400" spc="-6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493"/>
                </a:solidFill>
                <a:latin typeface="Arial MT"/>
                <a:cs typeface="Arial MT"/>
              </a:rPr>
              <a:t>coma</a:t>
            </a:r>
            <a:r>
              <a:rPr sz="2400" spc="-55" dirty="0">
                <a:solidFill>
                  <a:srgbClr val="00549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493"/>
                </a:solidFill>
                <a:latin typeface="Arial MT"/>
                <a:cs typeface="Arial MT"/>
              </a:rPr>
              <a:t>aberration)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238" y="3733739"/>
            <a:ext cx="6134100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311525" algn="l"/>
              </a:tabLst>
            </a:pPr>
            <a:r>
              <a:rPr sz="2750" i="1" spc="80" dirty="0">
                <a:latin typeface="Cambria"/>
                <a:cs typeface="Cambria"/>
              </a:rPr>
              <a:t>F</a:t>
            </a:r>
            <a:r>
              <a:rPr sz="2850" spc="120" baseline="-11695" dirty="0">
                <a:latin typeface="Calibri"/>
                <a:cs typeface="Calibri"/>
              </a:rPr>
              <a:t>20</a:t>
            </a:r>
            <a:r>
              <a:rPr sz="2750" spc="80" dirty="0">
                <a:latin typeface="Cambria"/>
                <a:cs typeface="Cambria"/>
              </a:rPr>
              <a:t>(1600eV)=0</a:t>
            </a:r>
            <a:r>
              <a:rPr sz="2750" spc="210" dirty="0">
                <a:latin typeface="Cambria"/>
                <a:cs typeface="Cambria"/>
              </a:rPr>
              <a:t> </a:t>
            </a:r>
            <a:r>
              <a:rPr lang="en-US" sz="2750" spc="994" dirty="0">
                <a:latin typeface="Cambria"/>
                <a:cs typeface="Cambria"/>
              </a:rPr>
              <a:t> </a:t>
            </a:r>
            <a:r>
              <a:rPr sz="2750" i="1" dirty="0">
                <a:latin typeface="Arial"/>
                <a:cs typeface="Arial"/>
              </a:rPr>
              <a:t>	</a:t>
            </a:r>
            <a:r>
              <a:rPr sz="2750" i="1" dirty="0">
                <a:latin typeface="Cambria"/>
                <a:cs typeface="Cambria"/>
              </a:rPr>
              <a:t>r</a:t>
            </a:r>
            <a:r>
              <a:rPr lang="en-US" sz="2850" i="1" baseline="33625" dirty="0">
                <a:latin typeface="Times New Roman"/>
                <a:cs typeface="Times New Roman"/>
              </a:rPr>
              <a:t>'</a:t>
            </a:r>
            <a:r>
              <a:rPr sz="2850" i="1" spc="419" baseline="33625" dirty="0">
                <a:latin typeface="Times New Roman"/>
                <a:cs typeface="Times New Roman"/>
              </a:rPr>
              <a:t> 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55" dirty="0">
                <a:latin typeface="Cambria"/>
                <a:cs typeface="Cambria"/>
              </a:rPr>
              <a:t> </a:t>
            </a:r>
            <a:r>
              <a:rPr sz="2750" spc="-80" dirty="0">
                <a:latin typeface="Cambria"/>
                <a:cs typeface="Cambria"/>
              </a:rPr>
              <a:t>11046</a:t>
            </a:r>
            <a:r>
              <a:rPr sz="2750" spc="175" dirty="0">
                <a:latin typeface="Cambria"/>
                <a:cs typeface="Cambria"/>
              </a:rPr>
              <a:t> </a:t>
            </a:r>
            <a:r>
              <a:rPr sz="2750" spc="-25" dirty="0">
                <a:latin typeface="Cambria"/>
                <a:cs typeface="Cambria"/>
              </a:rPr>
              <a:t>mm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88069" y="4762708"/>
            <a:ext cx="1745614" cy="0"/>
          </a:xfrm>
          <a:custGeom>
            <a:avLst/>
            <a:gdLst/>
            <a:ahLst/>
            <a:cxnLst/>
            <a:rect l="l" t="t" r="r" b="b"/>
            <a:pathLst>
              <a:path w="1745615">
                <a:moveTo>
                  <a:pt x="0" y="0"/>
                </a:moveTo>
                <a:lnTo>
                  <a:pt x="1745391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8484" y="4762708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082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74438" y="3429000"/>
            <a:ext cx="5763260" cy="15055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713990" marR="2092325" indent="-102235" algn="ctr">
              <a:lnSpc>
                <a:spcPts val="2800"/>
              </a:lnSpc>
              <a:spcBef>
                <a:spcPts val="260"/>
              </a:spcBef>
            </a:pP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Sanity Check!</a:t>
            </a:r>
            <a:endParaRPr sz="2400" dirty="0">
              <a:latin typeface="Arial MT"/>
              <a:cs typeface="Arial MT"/>
            </a:endParaRPr>
          </a:p>
          <a:p>
            <a:pPr marL="545465" algn="ctr">
              <a:lnSpc>
                <a:spcPts val="2590"/>
              </a:lnSpc>
              <a:spcBef>
                <a:spcPts val="705"/>
              </a:spcBef>
            </a:pPr>
            <a:r>
              <a:rPr sz="2750" spc="-50" dirty="0">
                <a:latin typeface="Cambria"/>
                <a:cs typeface="Cambria"/>
              </a:rPr>
              <a:t>cos</a:t>
            </a:r>
            <a:r>
              <a:rPr sz="2750" spc="-140" dirty="0">
                <a:latin typeface="Cambria"/>
                <a:cs typeface="Cambria"/>
              </a:rPr>
              <a:t> </a:t>
            </a:r>
            <a:r>
              <a:rPr sz="2750" i="1" spc="-10" dirty="0">
                <a:latin typeface="Cambria"/>
                <a:cs typeface="Cambria"/>
              </a:rPr>
              <a:t>α</a:t>
            </a:r>
            <a:r>
              <a:rPr sz="2750" spc="-10" dirty="0">
                <a:latin typeface="Cambria"/>
                <a:cs typeface="Cambria"/>
              </a:rPr>
              <a:t>(1600)</a:t>
            </a:r>
            <a:r>
              <a:rPr sz="2750" spc="-80" dirty="0">
                <a:latin typeface="Cambria"/>
                <a:cs typeface="Cambria"/>
              </a:rPr>
              <a:t> </a:t>
            </a:r>
            <a:r>
              <a:rPr sz="2750" i="1" spc="-25" dirty="0">
                <a:latin typeface="Cambria"/>
                <a:cs typeface="Cambria"/>
              </a:rPr>
              <a:t>r</a:t>
            </a:r>
            <a:r>
              <a:rPr lang="en-US" sz="2925" i="1" spc="-37" baseline="28490" dirty="0">
                <a:latin typeface="Times New Roman"/>
                <a:cs typeface="Times New Roman"/>
              </a:rPr>
              <a:t>'</a:t>
            </a:r>
            <a:endParaRPr sz="2925" baseline="28490" dirty="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  <a:tabLst>
                <a:tab pos="3993515" algn="l"/>
                <a:tab pos="4353560" algn="l"/>
              </a:tabLst>
            </a:pPr>
            <a:r>
              <a:rPr sz="2750" spc="95" dirty="0">
                <a:latin typeface="Cambria"/>
                <a:cs typeface="Cambria"/>
              </a:rPr>
              <a:t>2</a:t>
            </a:r>
            <a:r>
              <a:rPr sz="2750" i="1" spc="95" dirty="0">
                <a:latin typeface="Cambria"/>
                <a:cs typeface="Cambria"/>
              </a:rPr>
              <a:t>.</a:t>
            </a:r>
            <a:r>
              <a:rPr sz="2750" spc="95" dirty="0">
                <a:latin typeface="Cambria"/>
                <a:cs typeface="Cambria"/>
              </a:rPr>
              <a:t>35</a:t>
            </a:r>
            <a:r>
              <a:rPr lang="en-US" sz="2750" spc="95" dirty="0">
                <a:latin typeface="Symbol" panose="05050102010706020507" pitchFamily="18" charset="2"/>
                <a:cs typeface="Cambria"/>
              </a:rPr>
              <a:t>S</a:t>
            </a:r>
            <a:r>
              <a:rPr sz="2925" i="1" spc="142" baseline="-11396" dirty="0">
                <a:latin typeface="Calibri"/>
                <a:cs typeface="Calibri"/>
              </a:rPr>
              <a:t>z</a:t>
            </a:r>
            <a:r>
              <a:rPr sz="2925" i="1" spc="-315" baseline="-11396" dirty="0">
                <a:latin typeface="Calibri"/>
                <a:cs typeface="Calibri"/>
              </a:rPr>
              <a:t> </a:t>
            </a:r>
            <a:r>
              <a:rPr sz="2750" spc="-85" dirty="0">
                <a:latin typeface="Cambria"/>
                <a:cs typeface="Cambria"/>
              </a:rPr>
              <a:t>(1600)</a:t>
            </a:r>
            <a:r>
              <a:rPr sz="2750" spc="-210" dirty="0">
                <a:latin typeface="Cambria"/>
                <a:cs typeface="Cambria"/>
              </a:rPr>
              <a:t> </a:t>
            </a:r>
            <a:r>
              <a:rPr sz="4125" spc="-75" baseline="-38383" dirty="0">
                <a:latin typeface="Cambria"/>
                <a:cs typeface="Cambria"/>
              </a:rPr>
              <a:t>cos</a:t>
            </a:r>
            <a:r>
              <a:rPr sz="4125" spc="-165" baseline="-38383" dirty="0">
                <a:latin typeface="Cambria"/>
                <a:cs typeface="Cambria"/>
              </a:rPr>
              <a:t> </a:t>
            </a:r>
            <a:r>
              <a:rPr sz="4125" i="1" spc="-15" baseline="-38383" dirty="0">
                <a:latin typeface="Cambria"/>
                <a:cs typeface="Cambria"/>
              </a:rPr>
              <a:t>β</a:t>
            </a:r>
            <a:r>
              <a:rPr sz="4125" spc="-15" baseline="-38383" dirty="0">
                <a:latin typeface="Cambria"/>
                <a:cs typeface="Cambria"/>
              </a:rPr>
              <a:t>(1600)</a:t>
            </a:r>
            <a:r>
              <a:rPr sz="4125" baseline="-38383" dirty="0">
                <a:latin typeface="Cambria"/>
                <a:cs typeface="Cambria"/>
              </a:rPr>
              <a:t>	</a:t>
            </a:r>
            <a:r>
              <a:rPr sz="4125" i="1" spc="104" baseline="-38383" dirty="0">
                <a:latin typeface="Cambria"/>
                <a:cs typeface="Cambria"/>
              </a:rPr>
              <a:t>r</a:t>
            </a:r>
            <a:r>
              <a:rPr sz="4125" i="1" baseline="-38383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40" dirty="0">
                <a:latin typeface="Cambria"/>
                <a:cs typeface="Cambria"/>
              </a:rPr>
              <a:t> </a:t>
            </a:r>
            <a:r>
              <a:rPr sz="2750" dirty="0">
                <a:latin typeface="Cambria"/>
                <a:cs typeface="Cambria"/>
              </a:rPr>
              <a:t>22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µm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CD9C0B-D05F-4FE4-A513-E7E30136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11" y="2020796"/>
            <a:ext cx="5569418" cy="817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D47B77-51B0-4362-84DB-14DD6134F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464" y="1005088"/>
            <a:ext cx="2549234" cy="2335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CE2A46-6219-4521-9862-54AD2B7BA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45" y="1891465"/>
            <a:ext cx="3170295" cy="11011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40FC2A-9276-4119-A064-907DB2DAF5D2}"/>
              </a:ext>
            </a:extLst>
          </p:cNvPr>
          <p:cNvSpPr/>
          <p:nvPr/>
        </p:nvSpPr>
        <p:spPr>
          <a:xfrm>
            <a:off x="71328" y="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02_SGM_1600eV.ows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0DD08D-74AA-46BA-B2B5-8BA282DB6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59" y="4514731"/>
            <a:ext cx="4120423" cy="10543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0E671E-ACEE-486B-BA26-E7EC473E1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598" y="5898297"/>
            <a:ext cx="3505201" cy="28997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E0BA79-E502-4621-8D8B-385ED92A00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8948" y="5444412"/>
            <a:ext cx="4700254" cy="15162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90" y="1705843"/>
            <a:ext cx="289388" cy="260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90" y="2229817"/>
            <a:ext cx="289388" cy="260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90" y="2753790"/>
            <a:ext cx="289388" cy="260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0100" y="1493519"/>
            <a:ext cx="8513445" cy="16002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Plane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28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(without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VLS)</a:t>
            </a:r>
            <a:r>
              <a:rPr sz="28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does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not</a:t>
            </a:r>
            <a:r>
              <a:rPr sz="28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Calibri"/>
                <a:cs typeface="Calibri"/>
              </a:rPr>
              <a:t>focus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Focus</a:t>
            </a:r>
            <a:r>
              <a:rPr sz="28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independent</a:t>
            </a:r>
            <a:r>
              <a:rPr sz="2800" spc="-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of</a:t>
            </a:r>
            <a:r>
              <a:rPr sz="2800" spc="-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2800" spc="-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spc="-365" dirty="0">
                <a:solidFill>
                  <a:srgbClr val="424242"/>
                </a:solidFill>
                <a:latin typeface="Segoe UI Symbol"/>
                <a:cs typeface="Segoe UI Symbol"/>
              </a:rPr>
              <a:t>➠</a:t>
            </a:r>
            <a:r>
              <a:rPr sz="2800" spc="-135" dirty="0">
                <a:solidFill>
                  <a:srgbClr val="424242"/>
                </a:solidFill>
                <a:latin typeface="Segoe UI Symbol"/>
                <a:cs typeface="Segoe UI Symbol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Fixed</a:t>
            </a:r>
            <a:r>
              <a:rPr sz="2800" spc="-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focal</a:t>
            </a:r>
            <a:r>
              <a:rPr sz="2800" spc="-8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Calibri"/>
                <a:cs typeface="Calibri"/>
              </a:rPr>
              <a:t>plane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Calibri"/>
                <a:cs typeface="Calibri"/>
              </a:rPr>
              <a:t>magnification</a:t>
            </a:r>
            <a:r>
              <a:rPr sz="28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24242"/>
                </a:solidFill>
                <a:latin typeface="Calibri"/>
                <a:cs typeface="Calibri"/>
              </a:rPr>
              <a:t>c</a:t>
            </a:r>
            <a:r>
              <a:rPr sz="2775" baseline="27027" dirty="0">
                <a:solidFill>
                  <a:srgbClr val="424242"/>
                </a:solidFill>
                <a:latin typeface="Calibri"/>
                <a:cs typeface="Calibri"/>
              </a:rPr>
              <a:t>-1</a:t>
            </a:r>
            <a:r>
              <a:rPr sz="2775" spc="-52" baseline="27027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changed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24242"/>
                </a:solidFill>
                <a:latin typeface="Calibri"/>
                <a:cs typeface="Calibri"/>
              </a:rPr>
              <a:t>plane</a:t>
            </a:r>
            <a:r>
              <a:rPr sz="2800" spc="-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Calibri"/>
                <a:cs typeface="Calibri"/>
              </a:rPr>
              <a:t>mirror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8425">
              <a:lnSpc>
                <a:spcPct val="100000"/>
              </a:lnSpc>
              <a:spcBef>
                <a:spcPts val="100"/>
              </a:spcBef>
            </a:pPr>
            <a:r>
              <a:rPr dirty="0"/>
              <a:t>Plane</a:t>
            </a:r>
            <a:r>
              <a:rPr spc="-100" dirty="0"/>
              <a:t> </a:t>
            </a:r>
            <a:r>
              <a:rPr spc="-10" dirty="0"/>
              <a:t>Grating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0838" y="3765458"/>
            <a:ext cx="55245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750" i="1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59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3456" y="3526160"/>
            <a:ext cx="75946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0" dirty="0">
                <a:solidFill>
                  <a:srgbClr val="FF0000"/>
                </a:solidFill>
                <a:latin typeface="Cambria"/>
                <a:cs typeface="Cambria"/>
              </a:rPr>
              <a:t>cos</a:t>
            </a:r>
            <a:r>
              <a:rPr sz="2750" spc="-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65" dirty="0">
                <a:solidFill>
                  <a:srgbClr val="FF0000"/>
                </a:solidFill>
                <a:latin typeface="Cambria"/>
                <a:cs typeface="Cambria"/>
              </a:rPr>
              <a:t>β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1746" y="4043470"/>
            <a:ext cx="761365" cy="0"/>
          </a:xfrm>
          <a:custGeom>
            <a:avLst/>
            <a:gdLst/>
            <a:ahLst/>
            <a:cxnLst/>
            <a:rect l="l" t="t" r="r" b="b"/>
            <a:pathLst>
              <a:path w="761364">
                <a:moveTo>
                  <a:pt x="0" y="0"/>
                </a:moveTo>
                <a:lnTo>
                  <a:pt x="761304" y="0"/>
                </a:lnTo>
              </a:path>
            </a:pathLst>
          </a:custGeom>
          <a:ln w="141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9046" y="4008093"/>
            <a:ext cx="7854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0" dirty="0">
                <a:solidFill>
                  <a:srgbClr val="FF0000"/>
                </a:solidFill>
                <a:latin typeface="Cambria"/>
                <a:cs typeface="Cambria"/>
              </a:rPr>
              <a:t>cos</a:t>
            </a:r>
            <a:r>
              <a:rPr sz="2750" spc="-1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170" dirty="0">
                <a:solidFill>
                  <a:srgbClr val="FF0000"/>
                </a:solidFill>
                <a:latin typeface="Cambria"/>
                <a:cs typeface="Cambria"/>
              </a:rPr>
              <a:t>α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0838" y="4614398"/>
            <a:ext cx="285813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95" dirty="0">
                <a:solidFill>
                  <a:srgbClr val="FF0000"/>
                </a:solidFill>
                <a:latin typeface="Cambria"/>
                <a:cs typeface="Cambria"/>
              </a:rPr>
              <a:t>Grating</a:t>
            </a:r>
            <a:r>
              <a:rPr sz="2750" spc="3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spc="45" dirty="0">
                <a:solidFill>
                  <a:srgbClr val="FF0000"/>
                </a:solidFill>
                <a:latin typeface="Cambria"/>
                <a:cs typeface="Cambria"/>
              </a:rPr>
              <a:t>Equation: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1128" y="5026885"/>
            <a:ext cx="54356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260" dirty="0">
                <a:solidFill>
                  <a:srgbClr val="FF0000"/>
                </a:solidFill>
                <a:latin typeface="Cambria"/>
                <a:cs typeface="Cambria"/>
              </a:rPr>
              <a:t>mλ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3828" y="5544159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7718" y="0"/>
                </a:lnTo>
              </a:path>
            </a:pathLst>
          </a:custGeom>
          <a:ln w="141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5234" y="5226234"/>
            <a:ext cx="16700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6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838" y="5266183"/>
            <a:ext cx="3212465" cy="692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135"/>
              </a:spcBef>
              <a:tabLst>
                <a:tab pos="831850" algn="l"/>
                <a:tab pos="2294255" algn="l"/>
              </a:tabLst>
            </a:pPr>
            <a:r>
              <a:rPr sz="2750" spc="-50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sz="275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2750" i="1" spc="-605" dirty="0">
                <a:solidFill>
                  <a:srgbClr val="FF0000"/>
                </a:solidFill>
                <a:latin typeface="Arial"/>
                <a:cs typeface="Arial"/>
              </a:rPr>
              <a:t>—</a:t>
            </a:r>
            <a:r>
              <a:rPr sz="2750" i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spc="-25" dirty="0">
                <a:solidFill>
                  <a:srgbClr val="FF0000"/>
                </a:solidFill>
                <a:latin typeface="Cambria"/>
                <a:cs typeface="Cambria"/>
              </a:rPr>
              <a:t>sin</a:t>
            </a:r>
            <a:r>
              <a:rPr sz="2750" spc="-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120" dirty="0">
                <a:solidFill>
                  <a:srgbClr val="FF0000"/>
                </a:solidFill>
                <a:latin typeface="Cambria"/>
                <a:cs typeface="Cambria"/>
              </a:rPr>
              <a:t>β</a:t>
            </a:r>
            <a:r>
              <a:rPr sz="2750" spc="12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sz="275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2750" spc="64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75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sz="275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655" dirty="0">
                <a:solidFill>
                  <a:srgbClr val="FF0000"/>
                </a:solidFill>
                <a:latin typeface="Arial"/>
                <a:cs typeface="Arial"/>
              </a:rPr>
              <a:t>—</a:t>
            </a:r>
            <a:endParaRPr sz="2750">
              <a:latin typeface="Arial"/>
              <a:cs typeface="Arial"/>
            </a:endParaRPr>
          </a:p>
          <a:p>
            <a:pPr marL="359410">
              <a:lnSpc>
                <a:spcPts val="2605"/>
              </a:lnSpc>
            </a:pPr>
            <a:r>
              <a:rPr sz="2750" i="1" spc="-5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3763" y="5026885"/>
            <a:ext cx="167767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  <a:latin typeface="Cambria"/>
                <a:cs typeface="Cambria"/>
              </a:rPr>
              <a:t>(1</a:t>
            </a:r>
            <a:r>
              <a:rPr sz="275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750" i="1" spc="-605" dirty="0">
                <a:solidFill>
                  <a:srgbClr val="FF0000"/>
                </a:solidFill>
                <a:latin typeface="Arial"/>
                <a:cs typeface="Arial"/>
              </a:rPr>
              <a:t>—</a:t>
            </a:r>
            <a:r>
              <a:rPr sz="2750" i="1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50" dirty="0">
                <a:solidFill>
                  <a:srgbClr val="FF0000"/>
                </a:solidFill>
                <a:latin typeface="Cambria"/>
                <a:cs typeface="Cambria"/>
              </a:rPr>
              <a:t>sin</a:t>
            </a:r>
            <a:r>
              <a:rPr sz="2925" baseline="32763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925" spc="217" baseline="3276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i="1" spc="55" dirty="0">
                <a:solidFill>
                  <a:srgbClr val="FF0000"/>
                </a:solidFill>
                <a:latin typeface="Cambria"/>
                <a:cs typeface="Cambria"/>
              </a:rPr>
              <a:t>β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51863" y="5544159"/>
            <a:ext cx="1620520" cy="0"/>
          </a:xfrm>
          <a:custGeom>
            <a:avLst/>
            <a:gdLst/>
            <a:ahLst/>
            <a:cxnLst/>
            <a:rect l="l" t="t" r="r" b="b"/>
            <a:pathLst>
              <a:path w="1620520">
                <a:moveTo>
                  <a:pt x="0" y="0"/>
                </a:moveTo>
                <a:lnTo>
                  <a:pt x="1619935" y="0"/>
                </a:lnTo>
              </a:path>
            </a:pathLst>
          </a:custGeom>
          <a:ln w="141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7605" y="5406602"/>
            <a:ext cx="37084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125" i="1" spc="60" baseline="-16161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950" spc="4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1593" y="5266183"/>
            <a:ext cx="16319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939" y="3517930"/>
            <a:ext cx="372070" cy="334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139" y="4141718"/>
            <a:ext cx="310058" cy="2790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139" y="4691092"/>
            <a:ext cx="310058" cy="279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939" y="5254951"/>
            <a:ext cx="372070" cy="334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139" y="5878740"/>
            <a:ext cx="310058" cy="279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939" y="6442599"/>
            <a:ext cx="372070" cy="3348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4139" y="7066387"/>
            <a:ext cx="310058" cy="279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939" y="7630246"/>
            <a:ext cx="372070" cy="3348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66800" y="3246627"/>
            <a:ext cx="10488930" cy="53670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35"/>
              </a:spcBef>
            </a:pP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Toroidal</a:t>
            </a:r>
            <a:r>
              <a:rPr sz="36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Mirror:</a:t>
            </a:r>
            <a:endParaRPr sz="3600">
              <a:latin typeface="Calibri"/>
              <a:cs typeface="Calibri"/>
            </a:endParaRPr>
          </a:p>
          <a:p>
            <a:pPr marL="863600" marR="1736089">
              <a:lnSpc>
                <a:spcPts val="4400"/>
              </a:lnSpc>
              <a:spcBef>
                <a:spcPts val="260"/>
              </a:spcBef>
            </a:pPr>
            <a:r>
              <a:rPr sz="3000" dirty="0">
                <a:latin typeface="Calibri"/>
                <a:cs typeface="Calibri"/>
              </a:rPr>
              <a:t>Collimates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beam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meridional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direction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(vertically) </a:t>
            </a:r>
            <a:r>
              <a:rPr sz="3000" dirty="0">
                <a:latin typeface="Calibri"/>
                <a:cs typeface="Calibri"/>
              </a:rPr>
              <a:t>Focuses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sagittal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direction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slit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(horizontally)</a:t>
            </a:r>
            <a:endParaRPr sz="3000">
              <a:latin typeface="Calibri"/>
              <a:cs typeface="Calibri"/>
            </a:endParaRPr>
          </a:p>
          <a:p>
            <a:pPr marL="215900">
              <a:lnSpc>
                <a:spcPct val="100000"/>
              </a:lnSpc>
              <a:spcBef>
                <a:spcPts val="320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Plane</a:t>
            </a:r>
            <a:r>
              <a:rPr sz="36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Mirror</a:t>
            </a: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+</a:t>
            </a: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Plane</a:t>
            </a: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endParaRPr sz="3600">
              <a:latin typeface="Calibri"/>
              <a:cs typeface="Calibri"/>
            </a:endParaRPr>
          </a:p>
          <a:p>
            <a:pPr marL="863600">
              <a:lnSpc>
                <a:spcPct val="100000"/>
              </a:lnSpc>
              <a:spcBef>
                <a:spcPts val="780"/>
              </a:spcBef>
            </a:pPr>
            <a:r>
              <a:rPr sz="3000" dirty="0">
                <a:latin typeface="Calibri"/>
                <a:cs typeface="Calibri"/>
              </a:rPr>
              <a:t>Controls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grating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magnification,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c</a:t>
            </a:r>
            <a:r>
              <a:rPr sz="3000" spc="-15" baseline="26388" dirty="0">
                <a:latin typeface="Calibri"/>
                <a:cs typeface="Calibri"/>
              </a:rPr>
              <a:t>-</a:t>
            </a:r>
            <a:r>
              <a:rPr sz="3000" baseline="26388" dirty="0">
                <a:latin typeface="Calibri"/>
                <a:cs typeface="Calibri"/>
              </a:rPr>
              <a:t>1</a:t>
            </a:r>
            <a:r>
              <a:rPr sz="3000" spc="-75" baseline="26388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wavelength</a:t>
            </a:r>
            <a:endParaRPr sz="3000">
              <a:latin typeface="Calibri"/>
              <a:cs typeface="Calibri"/>
            </a:endParaRPr>
          </a:p>
          <a:p>
            <a:pPr marL="215900">
              <a:lnSpc>
                <a:spcPct val="100000"/>
              </a:lnSpc>
              <a:spcBef>
                <a:spcPts val="700"/>
              </a:spcBef>
            </a:pPr>
            <a:r>
              <a:rPr sz="3600" dirty="0">
                <a:solidFill>
                  <a:srgbClr val="0096FF"/>
                </a:solidFill>
                <a:latin typeface="Calibri"/>
                <a:cs typeface="Calibri"/>
              </a:rPr>
              <a:t>Cylindrical</a:t>
            </a:r>
            <a:r>
              <a:rPr sz="3600" spc="-8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96FF"/>
                </a:solidFill>
                <a:latin typeface="Calibri"/>
                <a:cs typeface="Calibri"/>
              </a:rPr>
              <a:t>Mirror</a:t>
            </a:r>
            <a:endParaRPr sz="3600">
              <a:latin typeface="Calibri"/>
              <a:cs typeface="Calibri"/>
            </a:endParaRPr>
          </a:p>
          <a:p>
            <a:pPr marL="38100" marR="30480" indent="825500">
              <a:lnSpc>
                <a:spcPct val="109300"/>
              </a:lnSpc>
              <a:spcBef>
                <a:spcPts val="445"/>
              </a:spcBef>
            </a:pP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Focuses</a:t>
            </a:r>
            <a:r>
              <a:rPr sz="3000" spc="-75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collimated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beam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onto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fixed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96FF"/>
                </a:solidFill>
                <a:latin typeface="Calibri"/>
                <a:cs typeface="Calibri"/>
              </a:rPr>
              <a:t>exit</a:t>
            </a:r>
            <a:r>
              <a:rPr sz="3000" spc="-70" dirty="0">
                <a:solidFill>
                  <a:srgbClr val="0096F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96FF"/>
                </a:solidFill>
                <a:latin typeface="Calibri"/>
                <a:cs typeface="Calibri"/>
              </a:rPr>
              <a:t>slit </a:t>
            </a:r>
            <a:r>
              <a:rPr sz="3600" spc="-10" dirty="0">
                <a:solidFill>
                  <a:srgbClr val="FF2600"/>
                </a:solidFill>
                <a:latin typeface="Calibri"/>
                <a:cs typeface="Calibri"/>
              </a:rPr>
              <a:t>Reflectivities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in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SXR</a:t>
            </a:r>
            <a:r>
              <a:rPr sz="3600" spc="-40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not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optimal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due</a:t>
            </a:r>
            <a:r>
              <a:rPr sz="3600" spc="-40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to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many</a:t>
            </a:r>
            <a:r>
              <a:rPr sz="3600" spc="-4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2600"/>
                </a:solidFill>
                <a:latin typeface="Calibri"/>
                <a:cs typeface="Calibri"/>
              </a:rPr>
              <a:t>electronic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transition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in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this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2600"/>
                </a:solidFill>
                <a:latin typeface="Calibri"/>
                <a:cs typeface="Calibri"/>
              </a:rPr>
              <a:t>range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44" name="object 44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356322-7E3B-4423-9851-95AA19711346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A6D63E-A04A-4ADD-9393-BF8B548AFA57}"/>
              </a:ext>
            </a:extLst>
          </p:cNvPr>
          <p:cNvGrpSpPr/>
          <p:nvPr/>
        </p:nvGrpSpPr>
        <p:grpSpPr>
          <a:xfrm>
            <a:off x="254000" y="952500"/>
            <a:ext cx="12374775" cy="2416129"/>
            <a:chOff x="254000" y="952500"/>
            <a:chExt cx="12374775" cy="2416129"/>
          </a:xfrm>
        </p:grpSpPr>
        <p:grpSp>
          <p:nvGrpSpPr>
            <p:cNvPr id="13" name="object 13"/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" name="object 16"/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0" name="object 30"/>
            <p:cNvGrpSpPr/>
            <p:nvPr/>
          </p:nvGrpSpPr>
          <p:grpSpPr>
            <a:xfrm>
              <a:off x="9062844" y="1099626"/>
              <a:ext cx="1096152" cy="167640"/>
              <a:chOff x="9062844" y="1099626"/>
              <a:chExt cx="1536700" cy="167640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5" name="object 35"/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36" name="object 36"/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2019300" y="977900"/>
              <a:ext cx="699833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A639C3A-7CE2-4013-95E4-543D6831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000" y="1387224"/>
              <a:ext cx="12374775" cy="1981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7200" y="3251200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444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91100" y="325120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8100" y="3251200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9900" y="325120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42B1AD-A97D-4B69-BE3A-72F47C7E1E77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E1E25F-4F48-4AF3-9DDF-C6D787BCB50A}"/>
              </a:ext>
            </a:extLst>
          </p:cNvPr>
          <p:cNvGrpSpPr/>
          <p:nvPr/>
        </p:nvGrpSpPr>
        <p:grpSpPr>
          <a:xfrm>
            <a:off x="254000" y="838200"/>
            <a:ext cx="12374775" cy="2416129"/>
            <a:chOff x="254000" y="952500"/>
            <a:chExt cx="12374775" cy="2416129"/>
          </a:xfrm>
        </p:grpSpPr>
        <p:grpSp>
          <p:nvGrpSpPr>
            <p:cNvPr id="41" name="object 13">
              <a:extLst>
                <a:ext uri="{FF2B5EF4-FFF2-40B4-BE49-F238E27FC236}">
                  <a16:creationId xmlns:a16="http://schemas.microsoft.com/office/drawing/2014/main" id="{86C8B863-C63A-4912-82A4-8FA491D96230}"/>
                </a:ext>
              </a:extLst>
            </p:cNvPr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65" name="object 14">
                <a:extLst>
                  <a:ext uri="{FF2B5EF4-FFF2-40B4-BE49-F238E27FC236}">
                    <a16:creationId xmlns:a16="http://schemas.microsoft.com/office/drawing/2014/main" id="{9020442C-9203-4E4A-903A-FD4C2523378B}"/>
                  </a:ext>
                </a:extLst>
              </p:cNvPr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5">
                <a:extLst>
                  <a:ext uri="{FF2B5EF4-FFF2-40B4-BE49-F238E27FC236}">
                    <a16:creationId xmlns:a16="http://schemas.microsoft.com/office/drawing/2014/main" id="{34A50115-9489-472F-86C9-96D057AD087F}"/>
                  </a:ext>
                </a:extLst>
              </p:cNvPr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16">
              <a:extLst>
                <a:ext uri="{FF2B5EF4-FFF2-40B4-BE49-F238E27FC236}">
                  <a16:creationId xmlns:a16="http://schemas.microsoft.com/office/drawing/2014/main" id="{0224C423-950E-4615-9F8E-CC103E8BEEC7}"/>
                </a:ext>
              </a:extLst>
            </p:cNvPr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61" name="object 17">
                <a:extLst>
                  <a:ext uri="{FF2B5EF4-FFF2-40B4-BE49-F238E27FC236}">
                    <a16:creationId xmlns:a16="http://schemas.microsoft.com/office/drawing/2014/main" id="{0DAFCA25-26A8-41CB-BFFB-3523CAE076B0}"/>
                  </a:ext>
                </a:extLst>
              </p:cNvPr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8">
                <a:extLst>
                  <a:ext uri="{FF2B5EF4-FFF2-40B4-BE49-F238E27FC236}">
                    <a16:creationId xmlns:a16="http://schemas.microsoft.com/office/drawing/2014/main" id="{562569D6-8128-40A3-AC90-31D9A7DB25A2}"/>
                  </a:ext>
                </a:extLst>
              </p:cNvPr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9">
                <a:extLst>
                  <a:ext uri="{FF2B5EF4-FFF2-40B4-BE49-F238E27FC236}">
                    <a16:creationId xmlns:a16="http://schemas.microsoft.com/office/drawing/2014/main" id="{38B21427-D332-4792-B0DB-E8F5DA52B7E1}"/>
                  </a:ext>
                </a:extLst>
              </p:cNvPr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0">
                <a:extLst>
                  <a:ext uri="{FF2B5EF4-FFF2-40B4-BE49-F238E27FC236}">
                    <a16:creationId xmlns:a16="http://schemas.microsoft.com/office/drawing/2014/main" id="{61F235B4-6402-4CA4-8ED9-468AF51D3372}"/>
                  </a:ext>
                </a:extLst>
              </p:cNvPr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21">
              <a:extLst>
                <a:ext uri="{FF2B5EF4-FFF2-40B4-BE49-F238E27FC236}">
                  <a16:creationId xmlns:a16="http://schemas.microsoft.com/office/drawing/2014/main" id="{D4260C79-4B06-4C21-9CAC-4F27E6BB532F}"/>
                </a:ext>
              </a:extLst>
            </p:cNvPr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57" name="object 22">
                <a:extLst>
                  <a:ext uri="{FF2B5EF4-FFF2-40B4-BE49-F238E27FC236}">
                    <a16:creationId xmlns:a16="http://schemas.microsoft.com/office/drawing/2014/main" id="{A36E2FDB-7604-4AB7-8F57-FDA2CFB86A60}"/>
                  </a:ext>
                </a:extLst>
              </p:cNvPr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3">
                <a:extLst>
                  <a:ext uri="{FF2B5EF4-FFF2-40B4-BE49-F238E27FC236}">
                    <a16:creationId xmlns:a16="http://schemas.microsoft.com/office/drawing/2014/main" id="{0380EB37-B6DD-45C9-AC04-88097A69BB8E}"/>
                  </a:ext>
                </a:extLst>
              </p:cNvPr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4">
                <a:extLst>
                  <a:ext uri="{FF2B5EF4-FFF2-40B4-BE49-F238E27FC236}">
                    <a16:creationId xmlns:a16="http://schemas.microsoft.com/office/drawing/2014/main" id="{C89BB008-74C8-4B2D-B7EA-FEF1B29735E5}"/>
                  </a:ext>
                </a:extLst>
              </p:cNvPr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25">
                <a:extLst>
                  <a:ext uri="{FF2B5EF4-FFF2-40B4-BE49-F238E27FC236}">
                    <a16:creationId xmlns:a16="http://schemas.microsoft.com/office/drawing/2014/main" id="{1BC46879-B8D1-4DA4-AE10-2CBB34F4676E}"/>
                  </a:ext>
                </a:extLst>
              </p:cNvPr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30">
              <a:extLst>
                <a:ext uri="{FF2B5EF4-FFF2-40B4-BE49-F238E27FC236}">
                  <a16:creationId xmlns:a16="http://schemas.microsoft.com/office/drawing/2014/main" id="{1E494234-53A0-4D0A-8EBA-92EC70FF1C65}"/>
                </a:ext>
              </a:extLst>
            </p:cNvPr>
            <p:cNvGrpSpPr/>
            <p:nvPr/>
          </p:nvGrpSpPr>
          <p:grpSpPr>
            <a:xfrm>
              <a:off x="9062844" y="1099626"/>
              <a:ext cx="1096152" cy="167640"/>
              <a:chOff x="9062844" y="1099626"/>
              <a:chExt cx="1536700" cy="167640"/>
            </a:xfrm>
          </p:grpSpPr>
          <p:sp>
            <p:nvSpPr>
              <p:cNvPr id="53" name="object 31">
                <a:extLst>
                  <a:ext uri="{FF2B5EF4-FFF2-40B4-BE49-F238E27FC236}">
                    <a16:creationId xmlns:a16="http://schemas.microsoft.com/office/drawing/2014/main" id="{ED89CFC9-E0C5-4D5A-A960-2C5334212F43}"/>
                  </a:ext>
                </a:extLst>
              </p:cNvPr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2">
                <a:extLst>
                  <a:ext uri="{FF2B5EF4-FFF2-40B4-BE49-F238E27FC236}">
                    <a16:creationId xmlns:a16="http://schemas.microsoft.com/office/drawing/2014/main" id="{E91545C8-2800-4126-9928-13719E52C928}"/>
                  </a:ext>
                </a:extLst>
              </p:cNvPr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3">
                <a:extLst>
                  <a:ext uri="{FF2B5EF4-FFF2-40B4-BE49-F238E27FC236}">
                    <a16:creationId xmlns:a16="http://schemas.microsoft.com/office/drawing/2014/main" id="{C41B358F-433D-457D-A8E2-9720B08FAAE1}"/>
                  </a:ext>
                </a:extLst>
              </p:cNvPr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34">
                <a:extLst>
                  <a:ext uri="{FF2B5EF4-FFF2-40B4-BE49-F238E27FC236}">
                    <a16:creationId xmlns:a16="http://schemas.microsoft.com/office/drawing/2014/main" id="{1886C725-7698-403F-B308-1030F4F178D1}"/>
                  </a:ext>
                </a:extLst>
              </p:cNvPr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5" name="object 35">
              <a:extLst>
                <a:ext uri="{FF2B5EF4-FFF2-40B4-BE49-F238E27FC236}">
                  <a16:creationId xmlns:a16="http://schemas.microsoft.com/office/drawing/2014/main" id="{87753F8F-A2BC-4286-BBF4-9EFD6D9B4056}"/>
                </a:ext>
              </a:extLst>
            </p:cNvPr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51" name="object 36">
                <a:extLst>
                  <a:ext uri="{FF2B5EF4-FFF2-40B4-BE49-F238E27FC236}">
                    <a16:creationId xmlns:a16="http://schemas.microsoft.com/office/drawing/2014/main" id="{92A36CF6-1B3B-481E-B860-41C76F9074CB}"/>
                  </a:ext>
                </a:extLst>
              </p:cNvPr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7">
                <a:extLst>
                  <a:ext uri="{FF2B5EF4-FFF2-40B4-BE49-F238E27FC236}">
                    <a16:creationId xmlns:a16="http://schemas.microsoft.com/office/drawing/2014/main" id="{E0C3CB11-D9D0-4067-825B-FE11C4A0B2FB}"/>
                  </a:ext>
                </a:extLst>
              </p:cNvPr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59638881-D025-4B3D-AECD-4B576D375A15}"/>
                </a:ext>
              </a:extLst>
            </p:cNvPr>
            <p:cNvSpPr txBox="1"/>
            <p:nvPr/>
          </p:nvSpPr>
          <p:spPr>
            <a:xfrm>
              <a:off x="2019300" y="977900"/>
              <a:ext cx="699833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47" name="object 39">
              <a:extLst>
                <a:ext uri="{FF2B5EF4-FFF2-40B4-BE49-F238E27FC236}">
                  <a16:creationId xmlns:a16="http://schemas.microsoft.com/office/drawing/2014/main" id="{243487F8-4AE3-46CF-9337-39D44FB33C1A}"/>
                </a:ext>
              </a:extLst>
            </p:cNvPr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48" name="object 40">
              <a:extLst>
                <a:ext uri="{FF2B5EF4-FFF2-40B4-BE49-F238E27FC236}">
                  <a16:creationId xmlns:a16="http://schemas.microsoft.com/office/drawing/2014/main" id="{9D73EAEC-E012-4DF2-8670-91F34602301E}"/>
                </a:ext>
              </a:extLst>
            </p:cNvPr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49" name="object 41">
              <a:extLst>
                <a:ext uri="{FF2B5EF4-FFF2-40B4-BE49-F238E27FC236}">
                  <a16:creationId xmlns:a16="http://schemas.microsoft.com/office/drawing/2014/main" id="{BAC277CC-D1EA-4590-B403-B8AA17692CD0}"/>
                </a:ext>
              </a:extLst>
            </p:cNvPr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87C0F27-FBBF-493C-88C7-20D3DCA52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00" y="1387224"/>
              <a:ext cx="12374775" cy="1981405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3766625-C26C-42C9-B281-3C955A3E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94" y="4127505"/>
            <a:ext cx="5526811" cy="47688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7200" y="3251200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444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91100" y="325120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8100" y="3251200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9900" y="325120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42B1AD-A97D-4B69-BE3A-72F47C7E1E77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E1E25F-4F48-4AF3-9DDF-C6D787BCB50A}"/>
              </a:ext>
            </a:extLst>
          </p:cNvPr>
          <p:cNvGrpSpPr/>
          <p:nvPr/>
        </p:nvGrpSpPr>
        <p:grpSpPr>
          <a:xfrm>
            <a:off x="254000" y="838200"/>
            <a:ext cx="12374775" cy="2416129"/>
            <a:chOff x="254000" y="952500"/>
            <a:chExt cx="12374775" cy="2416129"/>
          </a:xfrm>
        </p:grpSpPr>
        <p:grpSp>
          <p:nvGrpSpPr>
            <p:cNvPr id="41" name="object 13">
              <a:extLst>
                <a:ext uri="{FF2B5EF4-FFF2-40B4-BE49-F238E27FC236}">
                  <a16:creationId xmlns:a16="http://schemas.microsoft.com/office/drawing/2014/main" id="{86C8B863-C63A-4912-82A4-8FA491D96230}"/>
                </a:ext>
              </a:extLst>
            </p:cNvPr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65" name="object 14">
                <a:extLst>
                  <a:ext uri="{FF2B5EF4-FFF2-40B4-BE49-F238E27FC236}">
                    <a16:creationId xmlns:a16="http://schemas.microsoft.com/office/drawing/2014/main" id="{9020442C-9203-4E4A-903A-FD4C2523378B}"/>
                  </a:ext>
                </a:extLst>
              </p:cNvPr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5">
                <a:extLst>
                  <a:ext uri="{FF2B5EF4-FFF2-40B4-BE49-F238E27FC236}">
                    <a16:creationId xmlns:a16="http://schemas.microsoft.com/office/drawing/2014/main" id="{34A50115-9489-472F-86C9-96D057AD087F}"/>
                  </a:ext>
                </a:extLst>
              </p:cNvPr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16">
              <a:extLst>
                <a:ext uri="{FF2B5EF4-FFF2-40B4-BE49-F238E27FC236}">
                  <a16:creationId xmlns:a16="http://schemas.microsoft.com/office/drawing/2014/main" id="{0224C423-950E-4615-9F8E-CC103E8BEEC7}"/>
                </a:ext>
              </a:extLst>
            </p:cNvPr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61" name="object 17">
                <a:extLst>
                  <a:ext uri="{FF2B5EF4-FFF2-40B4-BE49-F238E27FC236}">
                    <a16:creationId xmlns:a16="http://schemas.microsoft.com/office/drawing/2014/main" id="{0DAFCA25-26A8-41CB-BFFB-3523CAE076B0}"/>
                  </a:ext>
                </a:extLst>
              </p:cNvPr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8">
                <a:extLst>
                  <a:ext uri="{FF2B5EF4-FFF2-40B4-BE49-F238E27FC236}">
                    <a16:creationId xmlns:a16="http://schemas.microsoft.com/office/drawing/2014/main" id="{562569D6-8128-40A3-AC90-31D9A7DB25A2}"/>
                  </a:ext>
                </a:extLst>
              </p:cNvPr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9">
                <a:extLst>
                  <a:ext uri="{FF2B5EF4-FFF2-40B4-BE49-F238E27FC236}">
                    <a16:creationId xmlns:a16="http://schemas.microsoft.com/office/drawing/2014/main" id="{38B21427-D332-4792-B0DB-E8F5DA52B7E1}"/>
                  </a:ext>
                </a:extLst>
              </p:cNvPr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0">
                <a:extLst>
                  <a:ext uri="{FF2B5EF4-FFF2-40B4-BE49-F238E27FC236}">
                    <a16:creationId xmlns:a16="http://schemas.microsoft.com/office/drawing/2014/main" id="{61F235B4-6402-4CA4-8ED9-468AF51D3372}"/>
                  </a:ext>
                </a:extLst>
              </p:cNvPr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21">
              <a:extLst>
                <a:ext uri="{FF2B5EF4-FFF2-40B4-BE49-F238E27FC236}">
                  <a16:creationId xmlns:a16="http://schemas.microsoft.com/office/drawing/2014/main" id="{D4260C79-4B06-4C21-9CAC-4F27E6BB532F}"/>
                </a:ext>
              </a:extLst>
            </p:cNvPr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57" name="object 22">
                <a:extLst>
                  <a:ext uri="{FF2B5EF4-FFF2-40B4-BE49-F238E27FC236}">
                    <a16:creationId xmlns:a16="http://schemas.microsoft.com/office/drawing/2014/main" id="{A36E2FDB-7604-4AB7-8F57-FDA2CFB86A60}"/>
                  </a:ext>
                </a:extLst>
              </p:cNvPr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3">
                <a:extLst>
                  <a:ext uri="{FF2B5EF4-FFF2-40B4-BE49-F238E27FC236}">
                    <a16:creationId xmlns:a16="http://schemas.microsoft.com/office/drawing/2014/main" id="{0380EB37-B6DD-45C9-AC04-88097A69BB8E}"/>
                  </a:ext>
                </a:extLst>
              </p:cNvPr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4">
                <a:extLst>
                  <a:ext uri="{FF2B5EF4-FFF2-40B4-BE49-F238E27FC236}">
                    <a16:creationId xmlns:a16="http://schemas.microsoft.com/office/drawing/2014/main" id="{C89BB008-74C8-4B2D-B7EA-FEF1B29735E5}"/>
                  </a:ext>
                </a:extLst>
              </p:cNvPr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25">
                <a:extLst>
                  <a:ext uri="{FF2B5EF4-FFF2-40B4-BE49-F238E27FC236}">
                    <a16:creationId xmlns:a16="http://schemas.microsoft.com/office/drawing/2014/main" id="{1BC46879-B8D1-4DA4-AE10-2CBB34F4676E}"/>
                  </a:ext>
                </a:extLst>
              </p:cNvPr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30">
              <a:extLst>
                <a:ext uri="{FF2B5EF4-FFF2-40B4-BE49-F238E27FC236}">
                  <a16:creationId xmlns:a16="http://schemas.microsoft.com/office/drawing/2014/main" id="{1E494234-53A0-4D0A-8EBA-92EC70FF1C65}"/>
                </a:ext>
              </a:extLst>
            </p:cNvPr>
            <p:cNvGrpSpPr/>
            <p:nvPr/>
          </p:nvGrpSpPr>
          <p:grpSpPr>
            <a:xfrm>
              <a:off x="9062844" y="1099626"/>
              <a:ext cx="1096152" cy="167640"/>
              <a:chOff x="9062844" y="1099626"/>
              <a:chExt cx="1536700" cy="167640"/>
            </a:xfrm>
          </p:grpSpPr>
          <p:sp>
            <p:nvSpPr>
              <p:cNvPr id="53" name="object 31">
                <a:extLst>
                  <a:ext uri="{FF2B5EF4-FFF2-40B4-BE49-F238E27FC236}">
                    <a16:creationId xmlns:a16="http://schemas.microsoft.com/office/drawing/2014/main" id="{ED89CFC9-E0C5-4D5A-A960-2C5334212F43}"/>
                  </a:ext>
                </a:extLst>
              </p:cNvPr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32">
                <a:extLst>
                  <a:ext uri="{FF2B5EF4-FFF2-40B4-BE49-F238E27FC236}">
                    <a16:creationId xmlns:a16="http://schemas.microsoft.com/office/drawing/2014/main" id="{E91545C8-2800-4126-9928-13719E52C928}"/>
                  </a:ext>
                </a:extLst>
              </p:cNvPr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3">
                <a:extLst>
                  <a:ext uri="{FF2B5EF4-FFF2-40B4-BE49-F238E27FC236}">
                    <a16:creationId xmlns:a16="http://schemas.microsoft.com/office/drawing/2014/main" id="{C41B358F-433D-457D-A8E2-9720B08FAAE1}"/>
                  </a:ext>
                </a:extLst>
              </p:cNvPr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34">
                <a:extLst>
                  <a:ext uri="{FF2B5EF4-FFF2-40B4-BE49-F238E27FC236}">
                    <a16:creationId xmlns:a16="http://schemas.microsoft.com/office/drawing/2014/main" id="{1886C725-7698-403F-B308-1030F4F178D1}"/>
                  </a:ext>
                </a:extLst>
              </p:cNvPr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5" name="object 35">
              <a:extLst>
                <a:ext uri="{FF2B5EF4-FFF2-40B4-BE49-F238E27FC236}">
                  <a16:creationId xmlns:a16="http://schemas.microsoft.com/office/drawing/2014/main" id="{87753F8F-A2BC-4286-BBF4-9EFD6D9B4056}"/>
                </a:ext>
              </a:extLst>
            </p:cNvPr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51" name="object 36">
                <a:extLst>
                  <a:ext uri="{FF2B5EF4-FFF2-40B4-BE49-F238E27FC236}">
                    <a16:creationId xmlns:a16="http://schemas.microsoft.com/office/drawing/2014/main" id="{92A36CF6-1B3B-481E-B860-41C76F9074CB}"/>
                  </a:ext>
                </a:extLst>
              </p:cNvPr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7">
                <a:extLst>
                  <a:ext uri="{FF2B5EF4-FFF2-40B4-BE49-F238E27FC236}">
                    <a16:creationId xmlns:a16="http://schemas.microsoft.com/office/drawing/2014/main" id="{E0C3CB11-D9D0-4067-825B-FE11C4A0B2FB}"/>
                  </a:ext>
                </a:extLst>
              </p:cNvPr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38">
              <a:extLst>
                <a:ext uri="{FF2B5EF4-FFF2-40B4-BE49-F238E27FC236}">
                  <a16:creationId xmlns:a16="http://schemas.microsoft.com/office/drawing/2014/main" id="{59638881-D025-4B3D-AECD-4B576D375A15}"/>
                </a:ext>
              </a:extLst>
            </p:cNvPr>
            <p:cNvSpPr txBox="1"/>
            <p:nvPr/>
          </p:nvSpPr>
          <p:spPr>
            <a:xfrm>
              <a:off x="2019300" y="977900"/>
              <a:ext cx="6998334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47" name="object 39">
              <a:extLst>
                <a:ext uri="{FF2B5EF4-FFF2-40B4-BE49-F238E27FC236}">
                  <a16:creationId xmlns:a16="http://schemas.microsoft.com/office/drawing/2014/main" id="{243487F8-4AE3-46CF-9337-39D44FB33C1A}"/>
                </a:ext>
              </a:extLst>
            </p:cNvPr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48" name="object 40">
              <a:extLst>
                <a:ext uri="{FF2B5EF4-FFF2-40B4-BE49-F238E27FC236}">
                  <a16:creationId xmlns:a16="http://schemas.microsoft.com/office/drawing/2014/main" id="{9D73EAEC-E012-4DF2-8670-91F34602301E}"/>
                </a:ext>
              </a:extLst>
            </p:cNvPr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49" name="object 41">
              <a:extLst>
                <a:ext uri="{FF2B5EF4-FFF2-40B4-BE49-F238E27FC236}">
                  <a16:creationId xmlns:a16="http://schemas.microsoft.com/office/drawing/2014/main" id="{BAC277CC-D1EA-4590-B403-B8AA17692CD0}"/>
                </a:ext>
              </a:extLst>
            </p:cNvPr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87C0F27-FBBF-493C-88C7-20D3DCA52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00" y="1387224"/>
              <a:ext cx="12374775" cy="1981405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3766625-C26C-42C9-B281-3C955A3E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94" y="4127505"/>
            <a:ext cx="5526811" cy="4768848"/>
          </a:xfrm>
          <a:prstGeom prst="rect">
            <a:avLst/>
          </a:prstGeom>
        </p:spPr>
      </p:pic>
      <p:sp>
        <p:nvSpPr>
          <p:cNvPr id="68" name="object 34">
            <a:extLst>
              <a:ext uri="{FF2B5EF4-FFF2-40B4-BE49-F238E27FC236}">
                <a16:creationId xmlns:a16="http://schemas.microsoft.com/office/drawing/2014/main" id="{737D048A-DDFF-4D8E-B7BD-E057212A5404}"/>
              </a:ext>
            </a:extLst>
          </p:cNvPr>
          <p:cNvSpPr txBox="1"/>
          <p:nvPr/>
        </p:nvSpPr>
        <p:spPr>
          <a:xfrm>
            <a:off x="10307315" y="8288654"/>
            <a:ext cx="1469462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31110" algn="l"/>
                <a:tab pos="3862704" algn="l"/>
              </a:tabLst>
            </a:pPr>
            <a:r>
              <a:rPr sz="2750" dirty="0">
                <a:latin typeface="Cambria"/>
                <a:cs typeface="Cambria"/>
              </a:rPr>
              <a:t>5</a:t>
            </a:r>
            <a:r>
              <a:rPr sz="2750" i="1" dirty="0">
                <a:latin typeface="Cambria"/>
                <a:cs typeface="Cambria"/>
              </a:rPr>
              <a:t>.</a:t>
            </a:r>
            <a:r>
              <a:rPr sz="2750" dirty="0">
                <a:latin typeface="Cambria"/>
                <a:cs typeface="Cambria"/>
              </a:rPr>
              <a:t>8</a:t>
            </a:r>
            <a:r>
              <a:rPr sz="2750" spc="285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µm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D228F0F1-92D5-4429-93A2-1A32B632231A}"/>
              </a:ext>
            </a:extLst>
          </p:cNvPr>
          <p:cNvSpPr txBox="1"/>
          <p:nvPr/>
        </p:nvSpPr>
        <p:spPr>
          <a:xfrm>
            <a:off x="8026400" y="7543800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2600"/>
                </a:solidFill>
                <a:latin typeface="Arial MT"/>
                <a:cs typeface="Arial MT"/>
              </a:rPr>
              <a:t>Coma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0" name="object 36">
            <a:extLst>
              <a:ext uri="{FF2B5EF4-FFF2-40B4-BE49-F238E27FC236}">
                <a16:creationId xmlns:a16="http://schemas.microsoft.com/office/drawing/2014/main" id="{A72A0557-5C51-4571-B029-897F06842019}"/>
              </a:ext>
            </a:extLst>
          </p:cNvPr>
          <p:cNvGrpSpPr/>
          <p:nvPr/>
        </p:nvGrpSpPr>
        <p:grpSpPr>
          <a:xfrm>
            <a:off x="8575176" y="6730132"/>
            <a:ext cx="1698625" cy="878205"/>
            <a:chOff x="8575176" y="6730132"/>
            <a:chExt cx="1698625" cy="878205"/>
          </a:xfrm>
        </p:grpSpPr>
        <p:sp>
          <p:nvSpPr>
            <p:cNvPr id="71" name="object 37">
              <a:extLst>
                <a:ext uri="{FF2B5EF4-FFF2-40B4-BE49-F238E27FC236}">
                  <a16:creationId xmlns:a16="http://schemas.microsoft.com/office/drawing/2014/main" id="{64FA468C-D2E7-4699-8BD5-8F836D44A253}"/>
                </a:ext>
              </a:extLst>
            </p:cNvPr>
            <p:cNvSpPr/>
            <p:nvPr/>
          </p:nvSpPr>
          <p:spPr>
            <a:xfrm>
              <a:off x="8587876" y="6780004"/>
              <a:ext cx="1588770" cy="815340"/>
            </a:xfrm>
            <a:custGeom>
              <a:avLst/>
              <a:gdLst/>
              <a:ahLst/>
              <a:cxnLst/>
              <a:rect l="l" t="t" r="r" b="b"/>
              <a:pathLst>
                <a:path w="1588770" h="815340">
                  <a:moveTo>
                    <a:pt x="0" y="815114"/>
                  </a:moveTo>
                  <a:lnTo>
                    <a:pt x="1576896" y="5798"/>
                  </a:lnTo>
                  <a:lnTo>
                    <a:pt x="1588195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8">
              <a:extLst>
                <a:ext uri="{FF2B5EF4-FFF2-40B4-BE49-F238E27FC236}">
                  <a16:creationId xmlns:a16="http://schemas.microsoft.com/office/drawing/2014/main" id="{2F84FD00-F11A-477D-8F04-72ED21BD2FD7}"/>
                </a:ext>
              </a:extLst>
            </p:cNvPr>
            <p:cNvSpPr/>
            <p:nvPr/>
          </p:nvSpPr>
          <p:spPr>
            <a:xfrm>
              <a:off x="10136939" y="6730132"/>
              <a:ext cx="136525" cy="110489"/>
            </a:xfrm>
            <a:custGeom>
              <a:avLst/>
              <a:gdLst/>
              <a:ahLst/>
              <a:cxnLst/>
              <a:rect l="l" t="t" r="r" b="b"/>
              <a:pathLst>
                <a:path w="136525" h="110490">
                  <a:moveTo>
                    <a:pt x="136302" y="0"/>
                  </a:moveTo>
                  <a:lnTo>
                    <a:pt x="0" y="1436"/>
                  </a:lnTo>
                  <a:lnTo>
                    <a:pt x="55669" y="109904"/>
                  </a:lnTo>
                  <a:lnTo>
                    <a:pt x="13630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39">
            <a:extLst>
              <a:ext uri="{FF2B5EF4-FFF2-40B4-BE49-F238E27FC236}">
                <a16:creationId xmlns:a16="http://schemas.microsoft.com/office/drawing/2014/main" id="{6C208CBA-2FC0-4E8A-9BA3-55BF1310C3A7}"/>
              </a:ext>
            </a:extLst>
          </p:cNvPr>
          <p:cNvGrpSpPr/>
          <p:nvPr/>
        </p:nvGrpSpPr>
        <p:grpSpPr>
          <a:xfrm>
            <a:off x="4874661" y="6582022"/>
            <a:ext cx="3608278" cy="1060932"/>
            <a:chOff x="4874661" y="6582022"/>
            <a:chExt cx="3608278" cy="1060932"/>
          </a:xfrm>
        </p:grpSpPr>
        <p:sp>
          <p:nvSpPr>
            <p:cNvPr id="74" name="object 40">
              <a:extLst>
                <a:ext uri="{FF2B5EF4-FFF2-40B4-BE49-F238E27FC236}">
                  <a16:creationId xmlns:a16="http://schemas.microsoft.com/office/drawing/2014/main" id="{735EA0BF-DB6D-440A-B103-C07B80F01B59}"/>
                </a:ext>
              </a:extLst>
            </p:cNvPr>
            <p:cNvSpPr/>
            <p:nvPr/>
          </p:nvSpPr>
          <p:spPr>
            <a:xfrm>
              <a:off x="4979644" y="6637114"/>
              <a:ext cx="3503295" cy="1005840"/>
            </a:xfrm>
            <a:custGeom>
              <a:avLst/>
              <a:gdLst/>
              <a:ahLst/>
              <a:cxnLst/>
              <a:rect l="l" t="t" r="r" b="b"/>
              <a:pathLst>
                <a:path w="3503295" h="1005840">
                  <a:moveTo>
                    <a:pt x="3502929" y="1005232"/>
                  </a:moveTo>
                  <a:lnTo>
                    <a:pt x="12207" y="350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41">
              <a:extLst>
                <a:ext uri="{FF2B5EF4-FFF2-40B4-BE49-F238E27FC236}">
                  <a16:creationId xmlns:a16="http://schemas.microsoft.com/office/drawing/2014/main" id="{44139C33-B665-4540-9D5C-0E23FFB7432D}"/>
                </a:ext>
              </a:extLst>
            </p:cNvPr>
            <p:cNvSpPr/>
            <p:nvPr/>
          </p:nvSpPr>
          <p:spPr>
            <a:xfrm>
              <a:off x="4874661" y="6582022"/>
              <a:ext cx="134620" cy="117475"/>
            </a:xfrm>
            <a:custGeom>
              <a:avLst/>
              <a:gdLst/>
              <a:ahLst/>
              <a:cxnLst/>
              <a:rect l="l" t="t" r="r" b="b"/>
              <a:pathLst>
                <a:path w="134620" h="117475">
                  <a:moveTo>
                    <a:pt x="134005" y="0"/>
                  </a:moveTo>
                  <a:lnTo>
                    <a:pt x="0" y="24965"/>
                  </a:lnTo>
                  <a:lnTo>
                    <a:pt x="100375" y="117190"/>
                  </a:lnTo>
                  <a:lnTo>
                    <a:pt x="13400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6003619-5EF7-4E5E-A045-42B2220DE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49" y="7990116"/>
            <a:ext cx="3390217" cy="959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41996-D1D3-46A9-8410-BBBD73378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690" y="4999392"/>
            <a:ext cx="3787624" cy="12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5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Outlook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2436415"/>
            <a:ext cx="372070" cy="334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3074689"/>
            <a:ext cx="372070" cy="3348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3712963"/>
            <a:ext cx="372070" cy="3348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4351237"/>
            <a:ext cx="372070" cy="3348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4989511"/>
            <a:ext cx="372070" cy="3348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2186939"/>
            <a:ext cx="669226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95"/>
              </a:spcBef>
            </a:pPr>
            <a:r>
              <a:rPr sz="3600" spc="-35" dirty="0">
                <a:solidFill>
                  <a:srgbClr val="424242"/>
                </a:solidFill>
                <a:latin typeface="Calibri"/>
                <a:cs typeface="Calibri"/>
              </a:rPr>
              <a:t>Toroidal</a:t>
            </a:r>
            <a:r>
              <a:rPr sz="36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3600" spc="-1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Optical</a:t>
            </a:r>
            <a:r>
              <a:rPr sz="3600" spc="-15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Path</a:t>
            </a:r>
            <a:r>
              <a:rPr sz="3600" spc="-1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Length Formulas</a:t>
            </a:r>
            <a:endParaRPr sz="3600">
              <a:latin typeface="Calibri"/>
              <a:cs typeface="Calibri"/>
            </a:endParaRPr>
          </a:p>
          <a:p>
            <a:pPr marL="12700" marR="4958715">
              <a:lnSpc>
                <a:spcPct val="115700"/>
              </a:lnSpc>
              <a:spcBef>
                <a:spcPts val="5"/>
              </a:spcBef>
            </a:pP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Formulas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SGM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Vertical</a:t>
            </a:r>
            <a:r>
              <a:rPr sz="3600" spc="-1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collimated</a:t>
            </a:r>
            <a:r>
              <a:rPr sz="3600" spc="-1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5627784"/>
            <a:ext cx="372070" cy="3348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6266058"/>
            <a:ext cx="372070" cy="3348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92200" y="5400040"/>
            <a:ext cx="435229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Follath</a:t>
            </a:r>
            <a:r>
              <a:rPr sz="3600" spc="-1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collimated</a:t>
            </a:r>
            <a:r>
              <a:rPr sz="3600" spc="-1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FVLS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9320000">
            <a:off x="3397128" y="3556727"/>
            <a:ext cx="13948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spc="-35" dirty="0">
                <a:solidFill>
                  <a:srgbClr val="FF2600"/>
                </a:solidFill>
                <a:latin typeface="Arial"/>
                <a:cs typeface="Arial"/>
              </a:rPr>
              <a:t>SORRY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7899" y="5651500"/>
            <a:ext cx="669226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R.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Follath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10" dirty="0">
                <a:latin typeface="Arial MT"/>
                <a:cs typeface="Arial MT"/>
              </a:rPr>
              <a:t>F.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Senf,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NIM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390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388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(1997)</a:t>
            </a:r>
            <a:endParaRPr lang="en-US" sz="24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  <a:hlinkClick r:id="rId4"/>
              </a:rPr>
              <a:t>https://doi.org/10.1016/S0168-9002(97)00401-4</a:t>
            </a:r>
            <a:r>
              <a:rPr lang="en-US" sz="2400" dirty="0">
                <a:latin typeface="Arial MT"/>
                <a:cs typeface="Arial MT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28389C9-F6E6-4F69-9D4D-26432C6C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7" y="901890"/>
            <a:ext cx="9987671" cy="3122946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3AC17-26C5-48CD-A617-482A8D2D5831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2BC5D9-3890-4653-A940-DB2EBC0A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67" y="4024836"/>
            <a:ext cx="4635501" cy="51616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77B4ED-4022-494C-8F33-36EA456184DF}"/>
              </a:ext>
            </a:extLst>
          </p:cNvPr>
          <p:cNvCxnSpPr/>
          <p:nvPr/>
        </p:nvCxnSpPr>
        <p:spPr>
          <a:xfrm flipH="1" flipV="1">
            <a:off x="3987800" y="2463363"/>
            <a:ext cx="533400" cy="256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12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28389C9-F6E6-4F69-9D4D-26432C6C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7" y="901890"/>
            <a:ext cx="9987671" cy="3122946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14100" y="6692900"/>
            <a:ext cx="1550035" cy="150297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2806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Toroid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3AC17-26C5-48CD-A617-482A8D2D5831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2BC5D9-3890-4653-A940-DB2EBC0A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67" y="4024836"/>
            <a:ext cx="4635501" cy="51616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77B4ED-4022-494C-8F33-36EA456184DF}"/>
              </a:ext>
            </a:extLst>
          </p:cNvPr>
          <p:cNvCxnSpPr/>
          <p:nvPr/>
        </p:nvCxnSpPr>
        <p:spPr>
          <a:xfrm flipH="1" flipV="1">
            <a:off x="3987800" y="2463363"/>
            <a:ext cx="533400" cy="256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DDB0F4-05FD-47DD-A957-D3BE134B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902" y="2602153"/>
            <a:ext cx="4497755" cy="3903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4D52E-29E9-461A-A00F-D5188987C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16" y="6631846"/>
            <a:ext cx="3662388" cy="10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4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28389C9-F6E6-4F69-9D4D-26432C6C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97" y="901890"/>
            <a:ext cx="9987671" cy="3122946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100" dirty="0"/>
              <a:t> </a:t>
            </a:r>
            <a:r>
              <a:rPr dirty="0"/>
              <a:t>PGM,</a:t>
            </a:r>
            <a:r>
              <a:rPr spc="-95" dirty="0"/>
              <a:t> </a:t>
            </a:r>
            <a:r>
              <a:rPr dirty="0">
                <a:solidFill>
                  <a:srgbClr val="FF2600"/>
                </a:solidFill>
              </a:rPr>
              <a:t>vertical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14100" y="6692900"/>
            <a:ext cx="1550035" cy="21691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280670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Toroid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800"/>
              </a:lnSpc>
            </a:pPr>
            <a:r>
              <a:rPr sz="2400" dirty="0">
                <a:latin typeface="Arial MT"/>
                <a:cs typeface="Arial MT"/>
              </a:rPr>
              <a:t>Without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Toroid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13AC17-26C5-48CD-A617-482A8D2D5831}"/>
              </a:ext>
            </a:extLst>
          </p:cNvPr>
          <p:cNvSpPr/>
          <p:nvPr/>
        </p:nvSpPr>
        <p:spPr>
          <a:xfrm>
            <a:off x="26762" y="46041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03_CollimatedPGM1000eVc2_Vertical.ows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2BC5D9-3890-4653-A940-DB2EBC0A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67" y="4024836"/>
            <a:ext cx="4635501" cy="516161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77B4ED-4022-494C-8F33-36EA456184DF}"/>
              </a:ext>
            </a:extLst>
          </p:cNvPr>
          <p:cNvCxnSpPr/>
          <p:nvPr/>
        </p:nvCxnSpPr>
        <p:spPr>
          <a:xfrm flipH="1" flipV="1">
            <a:off x="3987800" y="2463363"/>
            <a:ext cx="533400" cy="256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FDDB0F4-05FD-47DD-A957-D3BE134B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902" y="2602153"/>
            <a:ext cx="4497755" cy="3903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FF4D52E-29E9-461A-A00F-D5188987C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16" y="6631846"/>
            <a:ext cx="3662388" cy="1097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ACFCC9-1D9A-4DF6-B7EB-AE1BB529C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4459" y="7866304"/>
            <a:ext cx="3501583" cy="12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/>
              <a:t>Follath</a:t>
            </a:r>
            <a:r>
              <a:rPr spc="-100" dirty="0"/>
              <a:t> </a:t>
            </a:r>
            <a:r>
              <a:rPr dirty="0"/>
              <a:t>Collimated</a:t>
            </a:r>
            <a:r>
              <a:rPr spc="-95" dirty="0"/>
              <a:t> </a:t>
            </a:r>
            <a:r>
              <a:rPr dirty="0"/>
              <a:t>PGM,</a:t>
            </a:r>
            <a:r>
              <a:rPr spc="-155" dirty="0"/>
              <a:t> </a:t>
            </a:r>
            <a:r>
              <a:rPr dirty="0">
                <a:solidFill>
                  <a:srgbClr val="FF2600"/>
                </a:solidFill>
              </a:rPr>
              <a:t>TM,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CM: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hor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938553" y="2870102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778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2453" y="2870102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29453" y="2870102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13953" y="2870102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651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8E7F49-E9C0-405F-BA8A-DCE6A548217D}"/>
              </a:ext>
            </a:extLst>
          </p:cNvPr>
          <p:cNvSpPr/>
          <p:nvPr/>
        </p:nvSpPr>
        <p:spPr>
          <a:xfrm>
            <a:off x="0" y="-3246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04_CollimatedPGM1000eVc2.ows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424FA0-340B-4B1F-B782-ECAEFE37FFA2}"/>
              </a:ext>
            </a:extLst>
          </p:cNvPr>
          <p:cNvGrpSpPr/>
          <p:nvPr/>
        </p:nvGrpSpPr>
        <p:grpSpPr>
          <a:xfrm>
            <a:off x="637785" y="952500"/>
            <a:ext cx="11732558" cy="1873925"/>
            <a:chOff x="637785" y="952500"/>
            <a:chExt cx="11732558" cy="1873925"/>
          </a:xfrm>
        </p:grpSpPr>
        <p:grpSp>
          <p:nvGrpSpPr>
            <p:cNvPr id="7" name="object 7"/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object 10"/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9165680" y="1099625"/>
              <a:ext cx="943577" cy="164543"/>
              <a:chOff x="9062844" y="1099626"/>
              <a:chExt cx="1536700" cy="16764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6"/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2019300" y="977900"/>
              <a:ext cx="7065242" cy="391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 dirty="0">
                <a:latin typeface="Arial MT"/>
                <a:cs typeface="Arial MT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D48B0C3-BC17-4F33-B579-517BE2D3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785" y="1343660"/>
              <a:ext cx="11732558" cy="1482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FC2837A6-4BFB-4807-8799-2443D5FA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72" y="4466739"/>
            <a:ext cx="4926827" cy="3956979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/>
              <a:t>Follath</a:t>
            </a:r>
            <a:r>
              <a:rPr spc="-100" dirty="0"/>
              <a:t> </a:t>
            </a:r>
            <a:r>
              <a:rPr dirty="0"/>
              <a:t>Collimated</a:t>
            </a:r>
            <a:r>
              <a:rPr spc="-95" dirty="0"/>
              <a:t> </a:t>
            </a:r>
            <a:r>
              <a:rPr dirty="0"/>
              <a:t>PGM,</a:t>
            </a:r>
            <a:r>
              <a:rPr spc="-155" dirty="0"/>
              <a:t> </a:t>
            </a:r>
            <a:r>
              <a:rPr dirty="0">
                <a:solidFill>
                  <a:srgbClr val="FF2600"/>
                </a:solidFill>
              </a:rPr>
              <a:t>TM,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CM: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hor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0403878" y="6898738"/>
            <a:ext cx="153670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31110" algn="l"/>
                <a:tab pos="3862704" algn="l"/>
              </a:tabLst>
            </a:pPr>
            <a:r>
              <a:rPr sz="2750" dirty="0">
                <a:latin typeface="Cambria"/>
                <a:cs typeface="Cambria"/>
              </a:rPr>
              <a:t>5</a:t>
            </a:r>
            <a:r>
              <a:rPr sz="2750" i="1" dirty="0">
                <a:latin typeface="Cambria"/>
                <a:cs typeface="Cambria"/>
              </a:rPr>
              <a:t>.</a:t>
            </a:r>
            <a:r>
              <a:rPr sz="2750" dirty="0">
                <a:latin typeface="Cambria"/>
                <a:cs typeface="Cambria"/>
              </a:rPr>
              <a:t>8</a:t>
            </a:r>
            <a:r>
              <a:rPr sz="2750" spc="285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µm</a:t>
            </a:r>
            <a:endParaRPr sz="2750" dirty="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27900" y="8115300"/>
            <a:ext cx="4345305" cy="769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900"/>
              </a:lnSpc>
              <a:spcBef>
                <a:spcPts val="180"/>
              </a:spcBef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Mirror</a:t>
            </a:r>
            <a:r>
              <a:rPr sz="2400" spc="-7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rotation</a:t>
            </a:r>
            <a:r>
              <a:rPr sz="2400" spc="-6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relative</a:t>
            </a:r>
            <a:r>
              <a:rPr sz="2400" spc="-6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to</a:t>
            </a:r>
            <a:r>
              <a:rPr sz="2400" spc="-6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2600"/>
                </a:solidFill>
                <a:latin typeface="Arial MT"/>
                <a:cs typeface="Arial MT"/>
              </a:rPr>
              <a:t>grating </a:t>
            </a:r>
            <a:r>
              <a:rPr sz="2400" spc="65" dirty="0">
                <a:solidFill>
                  <a:srgbClr val="FF2600"/>
                </a:solidFill>
                <a:latin typeface="Arial MT"/>
                <a:cs typeface="Arial MT"/>
              </a:rPr>
              <a:t>x</a:t>
            </a:r>
            <a:r>
              <a:rPr sz="2800" spc="65" dirty="0">
                <a:solidFill>
                  <a:srgbClr val="FF2600"/>
                </a:solidFill>
                <a:latin typeface="Symbol"/>
                <a:cs typeface="Symbol"/>
              </a:rPr>
              <a:t></a:t>
            </a:r>
            <a:r>
              <a:rPr sz="2400" spc="65" dirty="0">
                <a:solidFill>
                  <a:srgbClr val="FF2600"/>
                </a:solidFill>
                <a:latin typeface="Yu Gothic"/>
                <a:cs typeface="Yu Gothic"/>
              </a:rPr>
              <a:t>z</a:t>
            </a:r>
            <a:endParaRPr sz="2400">
              <a:latin typeface="Yu Gothic"/>
              <a:cs typeface="Yu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38553" y="2870102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778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2453" y="2870102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29453" y="2870102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13953" y="2870102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651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 rot="21060000">
            <a:off x="2539731" y="6501250"/>
            <a:ext cx="132521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FF2600"/>
                </a:solidFill>
                <a:latin typeface="Arial MT"/>
                <a:cs typeface="Arial MT"/>
              </a:rPr>
              <a:t>No</a:t>
            </a:r>
            <a:r>
              <a:rPr sz="2400" spc="-75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2600"/>
                </a:solidFill>
                <a:latin typeface="Arial MT"/>
                <a:cs typeface="Arial MT"/>
              </a:rPr>
              <a:t>C</a:t>
            </a:r>
            <a:r>
              <a:rPr sz="3600" spc="-30" baseline="1157" dirty="0">
                <a:solidFill>
                  <a:srgbClr val="FF2600"/>
                </a:solidFill>
                <a:latin typeface="Arial MT"/>
                <a:cs typeface="Arial MT"/>
              </a:rPr>
              <a:t>oma</a:t>
            </a:r>
            <a:endParaRPr sz="3600" baseline="1157">
              <a:latin typeface="Arial MT"/>
              <a:cs typeface="Arial MT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98DCD2-21AB-46A0-9CD5-448E80CBE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50" y="6471227"/>
            <a:ext cx="4423826" cy="121630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08E7F49-E9C0-405F-BA8A-DCE6A548217D}"/>
              </a:ext>
            </a:extLst>
          </p:cNvPr>
          <p:cNvSpPr/>
          <p:nvPr/>
        </p:nvSpPr>
        <p:spPr>
          <a:xfrm>
            <a:off x="0" y="-3246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04_CollimatedPGM1000eVc2.ows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424FA0-340B-4B1F-B782-ECAEFE37FFA2}"/>
              </a:ext>
            </a:extLst>
          </p:cNvPr>
          <p:cNvGrpSpPr/>
          <p:nvPr/>
        </p:nvGrpSpPr>
        <p:grpSpPr>
          <a:xfrm>
            <a:off x="637785" y="952500"/>
            <a:ext cx="11732558" cy="1873925"/>
            <a:chOff x="637785" y="952500"/>
            <a:chExt cx="11732558" cy="1873925"/>
          </a:xfrm>
        </p:grpSpPr>
        <p:grpSp>
          <p:nvGrpSpPr>
            <p:cNvPr id="7" name="object 7"/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object 10"/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9165680" y="1099625"/>
              <a:ext cx="943577" cy="164543"/>
              <a:chOff x="9062844" y="1099626"/>
              <a:chExt cx="1536700" cy="16764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6"/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2019300" y="977900"/>
              <a:ext cx="7065242" cy="391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 dirty="0">
                <a:latin typeface="Arial MT"/>
                <a:cs typeface="Arial MT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D48B0C3-BC17-4F33-B579-517BE2D3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785" y="1343660"/>
              <a:ext cx="11732558" cy="148276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A3F74DFC-9DD3-4727-A250-900AD7AC9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417" y="4847736"/>
            <a:ext cx="3845677" cy="12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978FD1-F7D8-4604-BE80-3599C2E0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642" y="4406058"/>
            <a:ext cx="3763806" cy="1170962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00"/>
              </a:spcBef>
            </a:pPr>
            <a:r>
              <a:rPr dirty="0"/>
              <a:t>Follath</a:t>
            </a:r>
            <a:r>
              <a:rPr spc="-100" dirty="0"/>
              <a:t> </a:t>
            </a:r>
            <a:r>
              <a:rPr dirty="0"/>
              <a:t>Collimated</a:t>
            </a:r>
            <a:r>
              <a:rPr spc="-95" dirty="0"/>
              <a:t> </a:t>
            </a:r>
            <a:r>
              <a:rPr dirty="0"/>
              <a:t>PGM,</a:t>
            </a:r>
            <a:r>
              <a:rPr spc="-155" dirty="0"/>
              <a:t> </a:t>
            </a:r>
            <a:r>
              <a:rPr dirty="0">
                <a:solidFill>
                  <a:srgbClr val="FF2600"/>
                </a:solidFill>
              </a:rPr>
              <a:t>TM,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CM: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hor</a:t>
            </a:r>
            <a:r>
              <a:rPr spc="-9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100" dirty="0"/>
              <a:t> </a:t>
            </a:r>
            <a:r>
              <a:rPr spc="-25" dirty="0"/>
              <a:t>c=2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8E7F49-E9C0-405F-BA8A-DCE6A548217D}"/>
              </a:ext>
            </a:extLst>
          </p:cNvPr>
          <p:cNvSpPr/>
          <p:nvPr/>
        </p:nvSpPr>
        <p:spPr>
          <a:xfrm>
            <a:off x="0" y="-3246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04_CollimatedPGM1000eVc2.ows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424FA0-340B-4B1F-B782-ECAEFE37FFA2}"/>
              </a:ext>
            </a:extLst>
          </p:cNvPr>
          <p:cNvGrpSpPr/>
          <p:nvPr/>
        </p:nvGrpSpPr>
        <p:grpSpPr>
          <a:xfrm>
            <a:off x="637785" y="952500"/>
            <a:ext cx="11732558" cy="1873925"/>
            <a:chOff x="637785" y="952500"/>
            <a:chExt cx="11732558" cy="1873925"/>
          </a:xfrm>
        </p:grpSpPr>
        <p:grpSp>
          <p:nvGrpSpPr>
            <p:cNvPr id="7" name="object 7"/>
            <p:cNvGrpSpPr/>
            <p:nvPr/>
          </p:nvGrpSpPr>
          <p:grpSpPr>
            <a:xfrm>
              <a:off x="1133094" y="1099626"/>
              <a:ext cx="795020" cy="167640"/>
              <a:chOff x="1133094" y="1099626"/>
              <a:chExt cx="795020" cy="16764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281684" y="1183446"/>
                <a:ext cx="6464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46430">
                    <a:moveTo>
                      <a:pt x="0" y="0"/>
                    </a:moveTo>
                    <a:lnTo>
                      <a:pt x="64589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1133094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" name="object 10"/>
            <p:cNvGrpSpPr/>
            <p:nvPr/>
          </p:nvGrpSpPr>
          <p:grpSpPr>
            <a:xfrm>
              <a:off x="2777298" y="1099626"/>
              <a:ext cx="3039745" cy="167640"/>
              <a:chOff x="2777298" y="1099626"/>
              <a:chExt cx="3039745" cy="16764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777298" y="1183446"/>
                <a:ext cx="31623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16230">
                    <a:moveTo>
                      <a:pt x="0" y="0"/>
                    </a:moveTo>
                    <a:lnTo>
                      <a:pt x="31569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3073947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3290026" y="1183446"/>
                <a:ext cx="25266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526665">
                    <a:moveTo>
                      <a:pt x="0" y="0"/>
                    </a:moveTo>
                    <a:lnTo>
                      <a:pt x="2526578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314143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39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6496803" y="1099626"/>
              <a:ext cx="1885950" cy="167640"/>
              <a:chOff x="6496803" y="1099626"/>
              <a:chExt cx="1885950" cy="1676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6496803" y="1183446"/>
                <a:ext cx="945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945515">
                    <a:moveTo>
                      <a:pt x="0" y="0"/>
                    </a:moveTo>
                    <a:lnTo>
                      <a:pt x="945102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742285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39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7706906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9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7558316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39" y="0"/>
                    </a:moveTo>
                    <a:lnTo>
                      <a:pt x="0" y="83820"/>
                    </a:lnTo>
                    <a:lnTo>
                      <a:pt x="167639" y="167640"/>
                    </a:lnTo>
                    <a:lnTo>
                      <a:pt x="167639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9165680" y="1099625"/>
              <a:ext cx="943577" cy="164543"/>
              <a:chOff x="9062844" y="1099626"/>
              <a:chExt cx="1536700" cy="16764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10019315" y="1183446"/>
                <a:ext cx="580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80390">
                    <a:moveTo>
                      <a:pt x="0" y="0"/>
                    </a:moveTo>
                    <a:lnTo>
                      <a:pt x="580030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9870725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167640" y="0"/>
                    </a:moveTo>
                    <a:lnTo>
                      <a:pt x="0" y="83820"/>
                    </a:lnTo>
                    <a:lnTo>
                      <a:pt x="167640" y="167640"/>
                    </a:ln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9062844" y="1183446"/>
                <a:ext cx="676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76275">
                    <a:moveTo>
                      <a:pt x="0" y="0"/>
                    </a:moveTo>
                    <a:lnTo>
                      <a:pt x="675737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9719533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6"/>
            <p:cNvGrpSpPr/>
            <p:nvPr/>
          </p:nvGrpSpPr>
          <p:grpSpPr>
            <a:xfrm>
              <a:off x="11375604" y="1099626"/>
              <a:ext cx="603885" cy="167640"/>
              <a:chOff x="11375604" y="1099626"/>
              <a:chExt cx="603885" cy="167640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11375604" y="1183446"/>
                <a:ext cx="4552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55295">
                    <a:moveTo>
                      <a:pt x="0" y="0"/>
                    </a:moveTo>
                    <a:lnTo>
                      <a:pt x="455023" y="0"/>
                    </a:lnTo>
                  </a:path>
                </a:pathLst>
              </a:custGeom>
              <a:ln w="38100">
                <a:solidFill>
                  <a:srgbClr val="919191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811578" y="1099626"/>
                <a:ext cx="167640" cy="167640"/>
              </a:xfrm>
              <a:custGeom>
                <a:avLst/>
                <a:gdLst/>
                <a:ahLst/>
                <a:cxnLst/>
                <a:rect l="l" t="t" r="r" b="b"/>
                <a:pathLst>
                  <a:path w="167640" h="167640">
                    <a:moveTo>
                      <a:pt x="0" y="0"/>
                    </a:moveTo>
                    <a:lnTo>
                      <a:pt x="0" y="167640"/>
                    </a:lnTo>
                    <a:lnTo>
                      <a:pt x="167640" y="838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9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2019300" y="977900"/>
              <a:ext cx="7065242" cy="391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910965" algn="l"/>
                  <a:tab pos="6476365" algn="l"/>
                </a:tabLst>
              </a:pPr>
              <a:r>
                <a:rPr sz="2400" dirty="0">
                  <a:latin typeface="Arial MT"/>
                  <a:cs typeface="Arial MT"/>
                </a:rPr>
                <a:t>28</a:t>
              </a:r>
              <a:r>
                <a:rPr sz="2400" spc="-30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2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r>
                <a:rPr sz="2400" dirty="0">
                  <a:latin typeface="Arial MT"/>
                  <a:cs typeface="Arial MT"/>
                </a:rPr>
                <a:t>	1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 dirty="0">
                <a:latin typeface="Arial MT"/>
                <a:cs typeface="Arial MT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633215" y="10178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693400" y="952500"/>
              <a:ext cx="53403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Arial MT"/>
                  <a:cs typeface="Arial MT"/>
                </a:rPr>
                <a:t>9</a:t>
              </a:r>
              <a:r>
                <a:rPr sz="2400" spc="-15" dirty="0">
                  <a:latin typeface="Arial MT"/>
                  <a:cs typeface="Arial MT"/>
                </a:rPr>
                <a:t> </a:t>
              </a:r>
              <a:r>
                <a:rPr sz="2400" spc="-50" dirty="0">
                  <a:latin typeface="Arial MT"/>
                  <a:cs typeface="Arial MT"/>
                </a:rPr>
                <a:t>m</a:t>
              </a:r>
              <a:endParaRPr sz="2400">
                <a:latin typeface="Arial MT"/>
                <a:cs typeface="Arial MT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0307315" y="1005135"/>
              <a:ext cx="565150" cy="290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4300"/>
                </a:lnSpc>
              </a:pPr>
              <a:r>
                <a:rPr sz="3800" spc="-50" dirty="0">
                  <a:latin typeface="Arial MT"/>
                  <a:cs typeface="Arial MT"/>
                </a:rPr>
                <a:t>≈</a:t>
              </a:r>
              <a:endParaRPr sz="3800">
                <a:latin typeface="Arial MT"/>
                <a:cs typeface="Arial MT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D48B0C3-BC17-4F33-B579-517BE2D3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785" y="1343660"/>
              <a:ext cx="11732558" cy="1482765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A3F74DFC-9DD3-4727-A250-900AD7AC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051" y="7304138"/>
            <a:ext cx="3845677" cy="1216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F3668-16C9-4111-8732-093B30E0D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87" y="3411108"/>
            <a:ext cx="2921841" cy="33500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180535-DD04-4AB3-BDB5-C704D610E71F}"/>
              </a:ext>
            </a:extLst>
          </p:cNvPr>
          <p:cNvCxnSpPr/>
          <p:nvPr/>
        </p:nvCxnSpPr>
        <p:spPr>
          <a:xfrm flipV="1">
            <a:off x="2777298" y="2826425"/>
            <a:ext cx="600902" cy="90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A9B99-D31A-4CC0-82AD-E7F1ADEEC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840" y="3434749"/>
            <a:ext cx="4867094" cy="4060393"/>
          </a:xfrm>
          <a:prstGeom prst="rect">
            <a:avLst/>
          </a:prstGeom>
        </p:spPr>
      </p:pic>
      <p:sp>
        <p:nvSpPr>
          <p:cNvPr id="49" name="object 8">
            <a:extLst>
              <a:ext uri="{FF2B5EF4-FFF2-40B4-BE49-F238E27FC236}">
                <a16:creationId xmlns:a16="http://schemas.microsoft.com/office/drawing/2014/main" id="{8E948CEE-81B5-4642-B7B1-D6CAFAB66718}"/>
              </a:ext>
            </a:extLst>
          </p:cNvPr>
          <p:cNvSpPr txBox="1"/>
          <p:nvPr/>
        </p:nvSpPr>
        <p:spPr>
          <a:xfrm>
            <a:off x="11061700" y="3835400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4" name="object 15">
            <a:extLst>
              <a:ext uri="{FF2B5EF4-FFF2-40B4-BE49-F238E27FC236}">
                <a16:creationId xmlns:a16="http://schemas.microsoft.com/office/drawing/2014/main" id="{8646E698-6D29-406B-82E7-C5C3EFB57F83}"/>
              </a:ext>
            </a:extLst>
          </p:cNvPr>
          <p:cNvSpPr txBox="1"/>
          <p:nvPr/>
        </p:nvSpPr>
        <p:spPr>
          <a:xfrm>
            <a:off x="11171555" y="6729150"/>
            <a:ext cx="90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14E485BA-F906-4DDD-AA9A-B6BDE0700419}"/>
              </a:ext>
            </a:extLst>
          </p:cNvPr>
          <p:cNvSpPr/>
          <p:nvPr/>
        </p:nvSpPr>
        <p:spPr>
          <a:xfrm>
            <a:off x="8960356" y="5463761"/>
            <a:ext cx="3489960" cy="1003300"/>
          </a:xfrm>
          <a:custGeom>
            <a:avLst/>
            <a:gdLst/>
            <a:ahLst/>
            <a:cxnLst/>
            <a:rect l="l" t="t" r="r" b="b"/>
            <a:pathLst>
              <a:path w="3489959" h="1003300">
                <a:moveTo>
                  <a:pt x="3416853" y="0"/>
                </a:moveTo>
                <a:lnTo>
                  <a:pt x="0" y="561839"/>
                </a:lnTo>
                <a:lnTo>
                  <a:pt x="72563" y="1003141"/>
                </a:lnTo>
                <a:lnTo>
                  <a:pt x="3489418" y="441302"/>
                </a:lnTo>
                <a:lnTo>
                  <a:pt x="3416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7A22E02E-E37E-413F-9A54-7BA431280FE2}"/>
              </a:ext>
            </a:extLst>
          </p:cNvPr>
          <p:cNvSpPr txBox="1"/>
          <p:nvPr/>
        </p:nvSpPr>
        <p:spPr>
          <a:xfrm rot="21060000">
            <a:off x="9072250" y="5800692"/>
            <a:ext cx="3144174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sz="2400" spc="-10" dirty="0">
                <a:solidFill>
                  <a:srgbClr val="FFFC79"/>
                </a:solidFill>
                <a:latin typeface="Arial MT"/>
                <a:cs typeface="Arial MT"/>
              </a:rPr>
              <a:t>Forg</a:t>
            </a:r>
            <a:r>
              <a:rPr sz="3600" spc="-15" baseline="1157" dirty="0">
                <a:solidFill>
                  <a:srgbClr val="FFFC79"/>
                </a:solidFill>
                <a:latin typeface="Arial MT"/>
                <a:cs typeface="Arial MT"/>
              </a:rPr>
              <a:t>iveness</a:t>
            </a:r>
            <a:r>
              <a:rPr sz="3600" spc="-209" baseline="1157" dirty="0">
                <a:solidFill>
                  <a:srgbClr val="FFFC79"/>
                </a:solidFill>
                <a:latin typeface="Arial MT"/>
                <a:cs typeface="Arial MT"/>
              </a:rPr>
              <a:t> </a:t>
            </a:r>
            <a:r>
              <a:rPr sz="3600" baseline="2314" dirty="0">
                <a:solidFill>
                  <a:srgbClr val="FFFC79"/>
                </a:solidFill>
                <a:latin typeface="Arial MT"/>
                <a:cs typeface="Arial MT"/>
              </a:rPr>
              <a:t>Factor:</a:t>
            </a:r>
            <a:r>
              <a:rPr sz="3600" spc="-209" baseline="2314" dirty="0">
                <a:solidFill>
                  <a:srgbClr val="FFFC79"/>
                </a:solidFill>
                <a:latin typeface="Arial MT"/>
                <a:cs typeface="Arial MT"/>
              </a:rPr>
              <a:t> </a:t>
            </a:r>
            <a:r>
              <a:rPr sz="3600" spc="-37" baseline="3472" dirty="0">
                <a:solidFill>
                  <a:srgbClr val="FFFC79"/>
                </a:solidFill>
                <a:latin typeface="Arial MT"/>
                <a:cs typeface="Arial MT"/>
              </a:rPr>
              <a:t>×</a:t>
            </a:r>
            <a:r>
              <a:rPr sz="3600" i="1" spc="-37" baseline="3472" dirty="0">
                <a:solidFill>
                  <a:srgbClr val="FFFC79"/>
                </a:solidFill>
                <a:latin typeface="Arial"/>
                <a:cs typeface="Arial"/>
              </a:rPr>
              <a:t>θ</a:t>
            </a:r>
            <a:endParaRPr sz="3600" baseline="347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021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D8E8A96-B0C9-45A3-AAF6-9815326F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5" y="1343660"/>
            <a:ext cx="11732558" cy="1482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CBCF95-736E-40F6-9AEF-3F403407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50" y="3898900"/>
            <a:ext cx="5466217" cy="4439414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</a:pPr>
            <a:r>
              <a:rPr dirty="0"/>
              <a:t>Collimated</a:t>
            </a:r>
            <a:r>
              <a:rPr spc="-85" dirty="0"/>
              <a:t> </a:t>
            </a:r>
            <a:r>
              <a:rPr dirty="0"/>
              <a:t>PGM,</a:t>
            </a:r>
            <a:r>
              <a:rPr spc="-145" dirty="0"/>
              <a:t> </a:t>
            </a:r>
            <a:r>
              <a:rPr dirty="0">
                <a:solidFill>
                  <a:srgbClr val="FF2600"/>
                </a:solidFill>
              </a:rPr>
              <a:t>TM,</a:t>
            </a:r>
            <a:r>
              <a:rPr spc="-8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CM:</a:t>
            </a:r>
            <a:r>
              <a:rPr spc="-8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horizontal</a:t>
            </a:r>
            <a:r>
              <a:rPr spc="-85" dirty="0">
                <a:solidFill>
                  <a:srgbClr val="FF2600"/>
                </a:solidFill>
              </a:rPr>
              <a:t> </a:t>
            </a:r>
            <a:r>
              <a:rPr dirty="0">
                <a:solidFill>
                  <a:srgbClr val="FF2600"/>
                </a:solidFill>
              </a:rPr>
              <a:t>plane</a:t>
            </a:r>
            <a:r>
              <a:rPr dirty="0"/>
              <a:t>;</a:t>
            </a:r>
            <a:r>
              <a:rPr spc="-90" dirty="0"/>
              <a:t> </a:t>
            </a:r>
            <a:r>
              <a:rPr spc="-25" dirty="0"/>
              <a:t>c=5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81133" y="2634696"/>
            <a:ext cx="6768641" cy="5347229"/>
            <a:chOff x="2480816" y="2587748"/>
            <a:chExt cx="6768641" cy="5347229"/>
          </a:xfrm>
        </p:grpSpPr>
        <p:sp>
          <p:nvSpPr>
            <p:cNvPr id="7" name="object 7"/>
            <p:cNvSpPr/>
            <p:nvPr/>
          </p:nvSpPr>
          <p:spPr>
            <a:xfrm>
              <a:off x="2480816" y="2688852"/>
              <a:ext cx="568960" cy="1391920"/>
            </a:xfrm>
            <a:custGeom>
              <a:avLst/>
              <a:gdLst/>
              <a:ahLst/>
              <a:cxnLst/>
              <a:rect l="l" t="t" r="r" b="b"/>
              <a:pathLst>
                <a:path w="568960" h="1391920">
                  <a:moveTo>
                    <a:pt x="0" y="1391610"/>
                  </a:moveTo>
                  <a:lnTo>
                    <a:pt x="563855" y="11756"/>
                  </a:lnTo>
                  <a:lnTo>
                    <a:pt x="568659" y="0"/>
                  </a:lnTo>
                </a:path>
              </a:pathLst>
            </a:custGeom>
            <a:ln w="254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8242" y="2587748"/>
              <a:ext cx="113030" cy="136525"/>
            </a:xfrm>
            <a:custGeom>
              <a:avLst/>
              <a:gdLst/>
              <a:ahLst/>
              <a:cxnLst/>
              <a:rect l="l" t="t" r="r" b="b"/>
              <a:pathLst>
                <a:path w="113030" h="136525">
                  <a:moveTo>
                    <a:pt x="102548" y="0"/>
                  </a:moveTo>
                  <a:lnTo>
                    <a:pt x="0" y="89801"/>
                  </a:lnTo>
                  <a:lnTo>
                    <a:pt x="112861" y="135920"/>
                  </a:lnTo>
                  <a:lnTo>
                    <a:pt x="10254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6552" y="6282072"/>
              <a:ext cx="1652905" cy="1652905"/>
            </a:xfrm>
            <a:custGeom>
              <a:avLst/>
              <a:gdLst/>
              <a:ahLst/>
              <a:cxnLst/>
              <a:rect l="l" t="t" r="r" b="b"/>
              <a:pathLst>
                <a:path w="1652904" h="1652904">
                  <a:moveTo>
                    <a:pt x="1652535" y="1652535"/>
                  </a:moveTo>
                  <a:lnTo>
                    <a:pt x="8980" y="898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9322" y="6204842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0" y="0"/>
                  </a:moveTo>
                  <a:lnTo>
                    <a:pt x="43105" y="129316"/>
                  </a:lnTo>
                  <a:lnTo>
                    <a:pt x="129315" y="43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334500" y="5702300"/>
            <a:ext cx="275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Without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slope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errors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468511" y="9347057"/>
            <a:ext cx="6002020" cy="2736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4500" y="7569200"/>
            <a:ext cx="2713355" cy="858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</a:pPr>
            <a:r>
              <a:rPr sz="2800" spc="-10" dirty="0">
                <a:solidFill>
                  <a:srgbClr val="FF2600"/>
                </a:solidFill>
                <a:latin typeface="Arial MT"/>
                <a:cs typeface="Arial MT"/>
              </a:rPr>
              <a:t>5.8/(5/2)=2.32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279"/>
              </a:lnSpc>
            </a:pPr>
            <a:r>
              <a:rPr sz="2800" dirty="0">
                <a:solidFill>
                  <a:srgbClr val="FF2600"/>
                </a:solidFill>
                <a:latin typeface="Arial MT"/>
                <a:cs typeface="Arial MT"/>
              </a:rPr>
              <a:t>Astigmatic</a:t>
            </a:r>
            <a:r>
              <a:rPr sz="2800" spc="-90" dirty="0">
                <a:solidFill>
                  <a:srgbClr val="FF2600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FF2600"/>
                </a:solidFill>
                <a:latin typeface="Arial MT"/>
                <a:cs typeface="Arial MT"/>
              </a:rPr>
              <a:t>Coma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91300" y="3060700"/>
            <a:ext cx="5072380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=89.5°,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=87.4°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400">
              <a:latin typeface="Arial MT"/>
              <a:cs typeface="Arial MT"/>
            </a:endParaRPr>
          </a:p>
          <a:p>
            <a:pPr marL="27559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slope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errors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A7B26-749D-4EAB-8F6E-2B6B58943203}"/>
              </a:ext>
            </a:extLst>
          </p:cNvPr>
          <p:cNvSpPr/>
          <p:nvPr/>
        </p:nvSpPr>
        <p:spPr>
          <a:xfrm>
            <a:off x="19065" y="1878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05_CollimatedPGM1000eVc5.ows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A3EED0-F91B-461D-96C3-2AFE1624C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221" y="6237499"/>
            <a:ext cx="2426365" cy="8543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38E8CC-7EA9-4A09-B502-0E3F512D1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674" y="4541289"/>
            <a:ext cx="2616464" cy="835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51413F-3E16-43FF-9430-7A94ABBD4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02" y="4226560"/>
            <a:ext cx="2786359" cy="31881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5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FVLSPGM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0" y="1143000"/>
            <a:ext cx="845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Focusing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Variable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Plane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Grating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Monochromator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50" name="object 50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BAA2B61-906C-415C-A846-FC369229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97" y="1797961"/>
            <a:ext cx="10192657" cy="75263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5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FVLSPGM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2433027"/>
            <a:ext cx="337542" cy="3037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3548446"/>
            <a:ext cx="281285" cy="2531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4059720"/>
            <a:ext cx="281285" cy="2531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4586714"/>
            <a:ext cx="281285" cy="2531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5113708"/>
            <a:ext cx="281285" cy="2531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5640701"/>
            <a:ext cx="281285" cy="2531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0654" y="2357319"/>
            <a:ext cx="11967210" cy="359136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 marR="43180" indent="152400">
              <a:lnSpc>
                <a:spcPts val="4200"/>
              </a:lnSpc>
              <a:spcBef>
                <a:spcPts val="340"/>
              </a:spcBef>
            </a:pP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The</a:t>
            </a:r>
            <a:r>
              <a:rPr sz="3600" spc="-6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defocus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equation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can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be</a:t>
            </a:r>
            <a:r>
              <a:rPr sz="3600" spc="-6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solved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for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all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wavelengths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Times New Roman"/>
                <a:cs typeface="Times New Roman"/>
              </a:rPr>
              <a:t>by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illuminating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the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grating</a:t>
            </a:r>
            <a:r>
              <a:rPr sz="3600" spc="-5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at</a:t>
            </a:r>
            <a:r>
              <a:rPr sz="3600" spc="-6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the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correct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angle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424242"/>
                </a:solidFill>
                <a:latin typeface="Times New Roman"/>
                <a:cs typeface="Times New Roman"/>
              </a:rPr>
              <a:t>of</a:t>
            </a:r>
            <a:r>
              <a:rPr sz="3600" spc="-5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Times New Roman"/>
                <a:cs typeface="Times New Roman"/>
              </a:rPr>
              <a:t>incidence.</a:t>
            </a:r>
            <a:endParaRPr sz="3600" dirty="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260"/>
              </a:spcBef>
            </a:pPr>
            <a:r>
              <a:rPr sz="3000" i="1" dirty="0">
                <a:latin typeface="Times New Roman"/>
                <a:cs typeface="Times New Roman"/>
              </a:rPr>
              <a:t>c</a:t>
            </a:r>
            <a:r>
              <a:rPr sz="3000" i="1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free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parameter.</a:t>
            </a:r>
            <a:endParaRPr sz="3000" dirty="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500"/>
              </a:spcBef>
            </a:pPr>
            <a:r>
              <a:rPr lang="en-GB" sz="2400" dirty="0">
                <a:latin typeface="Times New Roman"/>
                <a:cs typeface="Times New Roman"/>
                <a:hlinkClick r:id="rId4"/>
              </a:rPr>
              <a:t>https://doi.org/10.1016/j.nima.2004.09.007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 R </a:t>
            </a:r>
            <a:r>
              <a:rPr sz="2400" spc="-30" dirty="0">
                <a:latin typeface="Times New Roman"/>
                <a:cs typeface="Times New Roman"/>
              </a:rPr>
              <a:t>&amp;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 R. B. C, NIM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538, 760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spc="-10" dirty="0">
                <a:latin typeface="Times New Roman"/>
                <a:cs typeface="Times New Roman"/>
              </a:rPr>
              <a:t>(2005)</a:t>
            </a:r>
            <a:r>
              <a:rPr lang="en-US" sz="2400" spc="-10" dirty="0">
                <a:latin typeface="Times New Roman"/>
                <a:cs typeface="Times New Roman"/>
              </a:rPr>
              <a:t>  </a:t>
            </a:r>
            <a:endParaRPr sz="2400" dirty="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400"/>
              </a:spcBef>
              <a:tabLst>
                <a:tab pos="3210560" algn="l"/>
              </a:tabLst>
            </a:pPr>
            <a:r>
              <a:rPr sz="3000" i="1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=2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600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eV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Symbol"/>
                <a:cs typeface="Symbol"/>
              </a:rPr>
              <a:t>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i="1" spc="-10" dirty="0">
                <a:latin typeface="Times New Roman"/>
                <a:cs typeface="Times New Roman"/>
              </a:rPr>
              <a:t>b</a:t>
            </a:r>
            <a:r>
              <a:rPr sz="3000" spc="-10" dirty="0">
                <a:latin typeface="Times New Roman"/>
                <a:cs typeface="Times New Roman"/>
              </a:rPr>
              <a:t>2=1.44×10</a:t>
            </a:r>
            <a:r>
              <a:rPr sz="3000" spc="-15" baseline="25000" dirty="0">
                <a:latin typeface="Times New Roman"/>
                <a:cs typeface="Times New Roman"/>
              </a:rPr>
              <a:t>-</a:t>
            </a:r>
            <a:r>
              <a:rPr sz="3000" baseline="25000" dirty="0">
                <a:latin typeface="Times New Roman"/>
                <a:cs typeface="Times New Roman"/>
              </a:rPr>
              <a:t>4</a:t>
            </a:r>
            <a:r>
              <a:rPr sz="3000" spc="60" baseline="25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mm</a:t>
            </a:r>
            <a:r>
              <a:rPr sz="3000" spc="-37" baseline="25000" dirty="0">
                <a:latin typeface="Times New Roman"/>
                <a:cs typeface="Times New Roman"/>
              </a:rPr>
              <a:t>-</a:t>
            </a:r>
            <a:r>
              <a:rPr sz="3000" spc="-75" baseline="25000" dirty="0">
                <a:latin typeface="Times New Roman"/>
                <a:cs typeface="Times New Roman"/>
              </a:rPr>
              <a:t>1</a:t>
            </a:r>
            <a:endParaRPr sz="3000" baseline="25000" dirty="0">
              <a:latin typeface="Times New Roman"/>
              <a:cs typeface="Times New Roman"/>
            </a:endParaRPr>
          </a:p>
          <a:p>
            <a:pPr marL="876300" marR="3362960">
              <a:lnSpc>
                <a:spcPct val="111100"/>
              </a:lnSpc>
              <a:spcBef>
                <a:spcPts val="300"/>
              </a:spcBef>
              <a:tabLst>
                <a:tab pos="4392295" algn="l"/>
              </a:tabLst>
            </a:pPr>
            <a:r>
              <a:rPr sz="3000" dirty="0">
                <a:latin typeface="Times New Roman"/>
                <a:cs typeface="Times New Roman"/>
              </a:rPr>
              <a:t>Solving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coma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wavelength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enough </a:t>
            </a:r>
            <a:r>
              <a:rPr sz="3000" dirty="0">
                <a:latin typeface="Times New Roman"/>
                <a:cs typeface="Times New Roman"/>
              </a:rPr>
              <a:t>Coma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zero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600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eV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Symbol"/>
                <a:cs typeface="Symbol"/>
              </a:rPr>
              <a:t>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i="1" spc="-10" dirty="0">
                <a:latin typeface="Times New Roman"/>
                <a:cs typeface="Times New Roman"/>
              </a:rPr>
              <a:t>b3</a:t>
            </a:r>
            <a:r>
              <a:rPr sz="3000" spc="-10" dirty="0">
                <a:latin typeface="Times New Roman"/>
                <a:cs typeface="Times New Roman"/>
              </a:rPr>
              <a:t>=1.3×10</a:t>
            </a:r>
            <a:r>
              <a:rPr sz="3000" spc="-15" baseline="25000" dirty="0">
                <a:latin typeface="Times New Roman"/>
                <a:cs typeface="Times New Roman"/>
              </a:rPr>
              <a:t>-</a:t>
            </a:r>
            <a:r>
              <a:rPr sz="3000" baseline="25000" dirty="0">
                <a:latin typeface="Times New Roman"/>
                <a:cs typeface="Times New Roman"/>
              </a:rPr>
              <a:t>8</a:t>
            </a:r>
            <a:r>
              <a:rPr sz="3000" spc="52" baseline="25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mm</a:t>
            </a:r>
            <a:r>
              <a:rPr sz="3000" spc="-37" baseline="25000" dirty="0">
                <a:latin typeface="Times New Roman"/>
                <a:cs typeface="Times New Roman"/>
              </a:rPr>
              <a:t>-</a:t>
            </a:r>
            <a:r>
              <a:rPr sz="3000" spc="-75" baseline="25000" dirty="0">
                <a:latin typeface="Times New Roman"/>
                <a:cs typeface="Times New Roman"/>
              </a:rPr>
              <a:t>2</a:t>
            </a:r>
            <a:endParaRPr sz="3000" baseline="25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4DC2FAA-CA93-43FD-B5DA-0CDF291B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8" y="1291801"/>
            <a:ext cx="9347200" cy="380068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5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FVLSPGM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3141" y="911368"/>
            <a:ext cx="4218305" cy="447675"/>
            <a:chOff x="1763141" y="911368"/>
            <a:chExt cx="4218305" cy="447675"/>
          </a:xfrm>
        </p:grpSpPr>
        <p:sp>
          <p:nvSpPr>
            <p:cNvPr id="6" name="object 6"/>
            <p:cNvSpPr/>
            <p:nvPr/>
          </p:nvSpPr>
          <p:spPr>
            <a:xfrm>
              <a:off x="1911731" y="1134982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1495612" y="0"/>
                  </a:moveTo>
                  <a:lnTo>
                    <a:pt x="1811312" y="0"/>
                  </a:lnTo>
                </a:path>
                <a:path w="1811654">
                  <a:moveTo>
                    <a:pt x="0" y="0"/>
                  </a:moveTo>
                  <a:lnTo>
                    <a:pt x="645899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3141" y="1051165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5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5" h="167640">
                  <a:moveTo>
                    <a:pt x="2108492" y="83820"/>
                  </a:moveTo>
                  <a:lnTo>
                    <a:pt x="1940852" y="0"/>
                  </a:lnTo>
                  <a:lnTo>
                    <a:pt x="1940852" y="167640"/>
                  </a:lnTo>
                  <a:lnTo>
                    <a:pt x="2108492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1215" y="1116681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0" y="0"/>
                  </a:moveTo>
                  <a:lnTo>
                    <a:pt x="565683" y="0"/>
                  </a:lnTo>
                </a:path>
                <a:path w="1811654">
                  <a:moveTo>
                    <a:pt x="1245881" y="0"/>
                  </a:moveTo>
                  <a:lnTo>
                    <a:pt x="1811566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2623" y="1032865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5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5" h="167640">
                  <a:moveTo>
                    <a:pt x="2108746" y="83820"/>
                  </a:moveTo>
                  <a:lnTo>
                    <a:pt x="1941106" y="0"/>
                  </a:lnTo>
                  <a:lnTo>
                    <a:pt x="1941106" y="167640"/>
                  </a:lnTo>
                  <a:lnTo>
                    <a:pt x="2108746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630" y="911368"/>
              <a:ext cx="850265" cy="447675"/>
            </a:xfrm>
            <a:custGeom>
              <a:avLst/>
              <a:gdLst/>
              <a:ahLst/>
              <a:cxnLst/>
              <a:rect l="l" t="t" r="r" b="b"/>
              <a:pathLst>
                <a:path w="850264" h="447675">
                  <a:moveTo>
                    <a:pt x="0" y="0"/>
                  </a:moveTo>
                  <a:lnTo>
                    <a:pt x="849713" y="0"/>
                  </a:lnTo>
                  <a:lnTo>
                    <a:pt x="849713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54300" y="9271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28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6898" y="893067"/>
            <a:ext cx="680720" cy="447675"/>
          </a:xfrm>
          <a:custGeom>
            <a:avLst/>
            <a:gdLst/>
            <a:ahLst/>
            <a:cxnLst/>
            <a:rect l="l" t="t" r="r" b="b"/>
            <a:pathLst>
              <a:path w="680720" h="447675">
                <a:moveTo>
                  <a:pt x="0" y="0"/>
                </a:moveTo>
                <a:lnTo>
                  <a:pt x="680198" y="0"/>
                </a:lnTo>
                <a:lnTo>
                  <a:pt x="680198" y="447227"/>
                </a:lnTo>
                <a:lnTo>
                  <a:pt x="0" y="447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86300" y="9017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21774" y="893067"/>
            <a:ext cx="2045970" cy="447675"/>
            <a:chOff x="6021774" y="893067"/>
            <a:chExt cx="2045970" cy="447675"/>
          </a:xfrm>
        </p:grpSpPr>
        <p:sp>
          <p:nvSpPr>
            <p:cNvPr id="15" name="object 15"/>
            <p:cNvSpPr/>
            <p:nvPr/>
          </p:nvSpPr>
          <p:spPr>
            <a:xfrm>
              <a:off x="6170364" y="1116681"/>
              <a:ext cx="1748789" cy="0"/>
            </a:xfrm>
            <a:custGeom>
              <a:avLst/>
              <a:gdLst/>
              <a:ahLst/>
              <a:cxnLst/>
              <a:rect l="l" t="t" r="r" b="b"/>
              <a:pathLst>
                <a:path w="1748790">
                  <a:moveTo>
                    <a:pt x="0" y="0"/>
                  </a:moveTo>
                  <a:lnTo>
                    <a:pt x="649441" y="0"/>
                  </a:lnTo>
                </a:path>
                <a:path w="1748790">
                  <a:moveTo>
                    <a:pt x="1583838" y="0"/>
                  </a:moveTo>
                  <a:lnTo>
                    <a:pt x="1748580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1768" y="1032865"/>
              <a:ext cx="2045970" cy="167640"/>
            </a:xfrm>
            <a:custGeom>
              <a:avLst/>
              <a:gdLst/>
              <a:ahLst/>
              <a:cxnLst/>
              <a:rect l="l" t="t" r="r" b="b"/>
              <a:pathLst>
                <a:path w="2045970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045970" h="167640">
                  <a:moveTo>
                    <a:pt x="2045754" y="83820"/>
                  </a:moveTo>
                  <a:lnTo>
                    <a:pt x="1878114" y="0"/>
                  </a:lnTo>
                  <a:lnTo>
                    <a:pt x="1878114" y="167640"/>
                  </a:lnTo>
                  <a:lnTo>
                    <a:pt x="2045754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9805" y="893067"/>
              <a:ext cx="934719" cy="447675"/>
            </a:xfrm>
            <a:custGeom>
              <a:avLst/>
              <a:gdLst/>
              <a:ahLst/>
              <a:cxnLst/>
              <a:rect l="l" t="t" r="r" b="b"/>
              <a:pathLst>
                <a:path w="934720" h="447675">
                  <a:moveTo>
                    <a:pt x="0" y="0"/>
                  </a:moveTo>
                  <a:lnTo>
                    <a:pt x="934397" y="0"/>
                  </a:lnTo>
                  <a:lnTo>
                    <a:pt x="934397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21500" y="9017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0.3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5515" y="967035"/>
            <a:ext cx="56515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800" spc="-50" dirty="0">
                <a:latin typeface="Arial MT"/>
                <a:cs typeface="Arial MT"/>
              </a:rPr>
              <a:t>≈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71938" y="893067"/>
            <a:ext cx="2108835" cy="447675"/>
            <a:chOff x="8071938" y="893067"/>
            <a:chExt cx="2108835" cy="447675"/>
          </a:xfrm>
        </p:grpSpPr>
        <p:sp>
          <p:nvSpPr>
            <p:cNvPr id="21" name="object 21"/>
            <p:cNvSpPr/>
            <p:nvPr/>
          </p:nvSpPr>
          <p:spPr>
            <a:xfrm>
              <a:off x="8220528" y="1132933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0" y="0"/>
                  </a:moveTo>
                  <a:lnTo>
                    <a:pt x="580029" y="0"/>
                  </a:lnTo>
                </a:path>
                <a:path w="1811654">
                  <a:moveTo>
                    <a:pt x="1514426" y="0"/>
                  </a:moveTo>
                  <a:lnTo>
                    <a:pt x="1811312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71929" y="1049121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4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4" h="167640">
                  <a:moveTo>
                    <a:pt x="2108492" y="83820"/>
                  </a:moveTo>
                  <a:lnTo>
                    <a:pt x="1940852" y="0"/>
                  </a:lnTo>
                  <a:lnTo>
                    <a:pt x="1940852" y="167640"/>
                  </a:lnTo>
                  <a:lnTo>
                    <a:pt x="2108492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0557" y="893067"/>
              <a:ext cx="934719" cy="447675"/>
            </a:xfrm>
            <a:custGeom>
              <a:avLst/>
              <a:gdLst/>
              <a:ahLst/>
              <a:cxnLst/>
              <a:rect l="l" t="t" r="r" b="b"/>
              <a:pathLst>
                <a:path w="934720" h="447675">
                  <a:moveTo>
                    <a:pt x="0" y="0"/>
                  </a:moveTo>
                  <a:lnTo>
                    <a:pt x="934397" y="0"/>
                  </a:lnTo>
                  <a:lnTo>
                    <a:pt x="934397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902700" y="9017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78515" y="941635"/>
            <a:ext cx="56515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800" spc="-50" dirty="0">
                <a:latin typeface="Arial MT"/>
                <a:cs typeface="Arial MT"/>
              </a:rPr>
              <a:t>≈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6300" y="1295400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Slit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plane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6000" y="2910840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778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49900" y="291084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46900" y="2910840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50500" y="2910840"/>
            <a:ext cx="221107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 MT"/>
                <a:cs typeface="Arial MT"/>
              </a:rPr>
              <a:t>Horizontal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focus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slit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BB95A7-5C62-4C67-9A4C-CDF91FF93FC1}"/>
              </a:ext>
            </a:extLst>
          </p:cNvPr>
          <p:cNvGrpSpPr/>
          <p:nvPr/>
        </p:nvGrpSpPr>
        <p:grpSpPr>
          <a:xfrm>
            <a:off x="3006090" y="1720936"/>
            <a:ext cx="2165350" cy="785495"/>
            <a:chOff x="4586898" y="4819689"/>
            <a:chExt cx="2165350" cy="785495"/>
          </a:xfrm>
        </p:grpSpPr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4A8ABDD8-1FFC-4C9F-8AF0-E472EE0F1C3B}"/>
                </a:ext>
              </a:extLst>
            </p:cNvPr>
            <p:cNvSpPr/>
            <p:nvPr/>
          </p:nvSpPr>
          <p:spPr>
            <a:xfrm>
              <a:off x="4586898" y="4819689"/>
              <a:ext cx="2165350" cy="785495"/>
            </a:xfrm>
            <a:custGeom>
              <a:avLst/>
              <a:gdLst/>
              <a:ahLst/>
              <a:cxnLst/>
              <a:rect l="l" t="t" r="r" b="b"/>
              <a:pathLst>
                <a:path w="2165350" h="785494">
                  <a:moveTo>
                    <a:pt x="2092458" y="0"/>
                  </a:moveTo>
                  <a:lnTo>
                    <a:pt x="0" y="344065"/>
                  </a:lnTo>
                  <a:lnTo>
                    <a:pt x="72563" y="785369"/>
                  </a:lnTo>
                  <a:lnTo>
                    <a:pt x="2165022" y="441302"/>
                  </a:lnTo>
                  <a:lnTo>
                    <a:pt x="2092458" y="0"/>
                  </a:lnTo>
                  <a:close/>
                </a:path>
              </a:pathLst>
            </a:custGeom>
            <a:solidFill>
              <a:srgbClr val="FFF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2">
              <a:extLst>
                <a:ext uri="{FF2B5EF4-FFF2-40B4-BE49-F238E27FC236}">
                  <a16:creationId xmlns:a16="http://schemas.microsoft.com/office/drawing/2014/main" id="{52DC7BA0-4B23-4850-BFC4-326C6911CAB5}"/>
                </a:ext>
              </a:extLst>
            </p:cNvPr>
            <p:cNvSpPr txBox="1"/>
            <p:nvPr/>
          </p:nvSpPr>
          <p:spPr>
            <a:xfrm rot="21060000">
              <a:off x="4706870" y="5070492"/>
              <a:ext cx="1974388" cy="3048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spc="-30" dirty="0">
                  <a:solidFill>
                    <a:srgbClr val="FF2600"/>
                  </a:solidFill>
                  <a:latin typeface="Arial MT"/>
                  <a:cs typeface="Arial MT"/>
                </a:rPr>
                <a:t>Hea</a:t>
              </a:r>
              <a:r>
                <a:rPr sz="3600" spc="-44" baseline="1157" dirty="0">
                  <a:solidFill>
                    <a:srgbClr val="FF2600"/>
                  </a:solidFill>
                  <a:latin typeface="Arial MT"/>
                  <a:cs typeface="Arial MT"/>
                </a:rPr>
                <a:t>t</a:t>
              </a:r>
              <a:r>
                <a:rPr sz="3600" spc="-202" baseline="1157" dirty="0">
                  <a:solidFill>
                    <a:srgbClr val="FF2600"/>
                  </a:solidFill>
                  <a:latin typeface="Arial MT"/>
                  <a:cs typeface="Arial MT"/>
                </a:rPr>
                <a:t> </a:t>
              </a:r>
              <a:r>
                <a:rPr sz="3600" spc="-15" baseline="1157" dirty="0">
                  <a:solidFill>
                    <a:srgbClr val="FF2600"/>
                  </a:solidFill>
                  <a:latin typeface="Arial MT"/>
                  <a:cs typeface="Arial MT"/>
                </a:rPr>
                <a:t>Absorb</a:t>
              </a:r>
              <a:r>
                <a:rPr sz="3600" spc="-15" baseline="2314" dirty="0">
                  <a:solidFill>
                    <a:srgbClr val="FF2600"/>
                  </a:solidFill>
                  <a:latin typeface="Arial MT"/>
                  <a:cs typeface="Arial MT"/>
                </a:rPr>
                <a:t>er</a:t>
              </a:r>
              <a:endParaRPr sz="3600" baseline="2314" dirty="0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8600" y="6983421"/>
            <a:ext cx="1030033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929">
              <a:lnSpc>
                <a:spcPts val="1935"/>
              </a:lnSpc>
              <a:tabLst>
                <a:tab pos="4514850" algn="l"/>
                <a:tab pos="5149215" algn="l"/>
                <a:tab pos="6009640" algn="l"/>
                <a:tab pos="6644005" algn="l"/>
                <a:tab pos="7654925" algn="l"/>
                <a:tab pos="8289290" algn="l"/>
                <a:tab pos="9300210" algn="l"/>
              </a:tabLst>
            </a:pP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3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endParaRPr sz="2925" baseline="-21367">
              <a:latin typeface="Calibri"/>
              <a:cs typeface="Calibri"/>
            </a:endParaRPr>
          </a:p>
          <a:p>
            <a:pPr marL="527050">
              <a:lnSpc>
                <a:spcPts val="2595"/>
              </a:lnSpc>
              <a:tabLst>
                <a:tab pos="902335" algn="l"/>
                <a:tab pos="4752340" algn="l"/>
                <a:tab pos="6247130" algn="l"/>
                <a:tab pos="7892415" algn="l"/>
                <a:tab pos="9458960" algn="l"/>
              </a:tabLst>
            </a:pPr>
            <a:r>
              <a:rPr sz="2750" i="1" spc="280" dirty="0">
                <a:latin typeface="Cambria"/>
                <a:cs typeface="Cambria"/>
              </a:rPr>
              <a:t>F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90" dirty="0">
                <a:latin typeface="Cambria"/>
                <a:cs typeface="Cambria"/>
              </a:rPr>
              <a:t>F</a:t>
            </a:r>
            <a:r>
              <a:rPr sz="2925" spc="284" baseline="-11396" dirty="0">
                <a:latin typeface="Calibri"/>
                <a:cs typeface="Calibri"/>
              </a:rPr>
              <a:t>00</a:t>
            </a:r>
            <a:r>
              <a:rPr sz="2925" spc="472" baseline="-11396" dirty="0">
                <a:latin typeface="Calibri"/>
                <a:cs typeface="Calibri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20" dirty="0">
                <a:latin typeface="Cambria"/>
                <a:cs typeface="Cambria"/>
              </a:rPr>
              <a:t> </a:t>
            </a:r>
            <a:r>
              <a:rPr sz="2750" i="1" spc="170" dirty="0">
                <a:latin typeface="Cambria"/>
                <a:cs typeface="Cambria"/>
              </a:rPr>
              <a:t>F</a:t>
            </a:r>
            <a:r>
              <a:rPr sz="2925" spc="254" baseline="-11396" dirty="0">
                <a:latin typeface="Calibri"/>
                <a:cs typeface="Calibri"/>
              </a:rPr>
              <a:t>01</a:t>
            </a:r>
            <a:r>
              <a:rPr sz="2750" i="1" spc="170" dirty="0">
                <a:latin typeface="Cambria"/>
                <a:cs typeface="Cambria"/>
              </a:rPr>
              <a:t>w</a:t>
            </a:r>
            <a:r>
              <a:rPr sz="2750" i="1" spc="9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05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F</a:t>
            </a:r>
            <a:r>
              <a:rPr sz="2925" spc="262" baseline="-11396" dirty="0">
                <a:latin typeface="Calibri"/>
                <a:cs typeface="Calibri"/>
              </a:rPr>
              <a:t>02</a:t>
            </a:r>
            <a:r>
              <a:rPr sz="2750" i="1" spc="175" dirty="0">
                <a:latin typeface="Cambria"/>
                <a:cs typeface="Cambria"/>
              </a:rPr>
              <a:t>l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30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21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85" dirty="0">
                <a:latin typeface="Cambria"/>
                <a:cs typeface="Cambria"/>
              </a:rPr>
              <a:t>l</a:t>
            </a:r>
            <a:r>
              <a:rPr sz="2750" i="1" spc="7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15" dirty="0">
                <a:latin typeface="Cambria"/>
                <a:cs typeface="Cambria"/>
              </a:rPr>
              <a:t> </a:t>
            </a:r>
            <a:r>
              <a:rPr sz="2750" i="1" spc="195" dirty="0">
                <a:latin typeface="Cambria"/>
                <a:cs typeface="Cambria"/>
              </a:rPr>
              <a:t>...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750">
              <a:latin typeface="Cambria"/>
              <a:cs typeface="Cambria"/>
            </a:endParaRPr>
          </a:p>
          <a:p>
            <a:pPr marL="406400">
              <a:lnSpc>
                <a:spcPts val="2615"/>
              </a:lnSpc>
              <a:spcBef>
                <a:spcPts val="5"/>
              </a:spcBef>
            </a:pP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Fermat’s</a:t>
            </a:r>
            <a:r>
              <a:rPr sz="2400" i="1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principle:</a:t>
            </a:r>
            <a:r>
              <a:rPr sz="2400" i="1" spc="12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Of</a:t>
            </a:r>
            <a:r>
              <a:rPr sz="2400" spc="13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all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possible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paths,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light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010"/>
              </a:lnSpc>
              <a:tabLst>
                <a:tab pos="7905115" algn="l"/>
                <a:tab pos="8451215" algn="l"/>
              </a:tabLst>
            </a:pP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takes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which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requires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shortest</a:t>
            </a:r>
            <a:r>
              <a:rPr sz="2400" i="1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060606"/>
                </a:solidFill>
                <a:latin typeface="Georgia"/>
                <a:cs typeface="Georgia"/>
              </a:rPr>
              <a:t>time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	</a:t>
            </a:r>
            <a:r>
              <a:rPr sz="4125" i="1" spc="187" baseline="31313" dirty="0">
                <a:latin typeface="Cambria"/>
                <a:cs typeface="Cambria"/>
              </a:rPr>
              <a:t>δF</a:t>
            </a:r>
            <a:r>
              <a:rPr sz="4125" i="1" baseline="31313" dirty="0">
                <a:latin typeface="Cambria"/>
                <a:cs typeface="Cambria"/>
              </a:rPr>
              <a:t>	</a:t>
            </a:r>
            <a:r>
              <a:rPr sz="4125" spc="960" baseline="31313" dirty="0">
                <a:latin typeface="Cambria"/>
                <a:cs typeface="Cambria"/>
              </a:rPr>
              <a:t>=</a:t>
            </a:r>
            <a:r>
              <a:rPr sz="4125" spc="254" baseline="31313" dirty="0">
                <a:latin typeface="Cambria"/>
                <a:cs typeface="Cambria"/>
              </a:rPr>
              <a:t> </a:t>
            </a:r>
            <a:r>
              <a:rPr sz="4125" spc="-75" baseline="31313" dirty="0">
                <a:latin typeface="Cambria"/>
                <a:cs typeface="Cambria"/>
              </a:rPr>
              <a:t>0</a:t>
            </a:r>
            <a:endParaRPr sz="4125" baseline="31313">
              <a:latin typeface="Cambria"/>
              <a:cs typeface="Cambr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0798" y="6737415"/>
            <a:ext cx="10561320" cy="2317115"/>
            <a:chOff x="150798" y="6737415"/>
            <a:chExt cx="10561320" cy="2317115"/>
          </a:xfrm>
        </p:grpSpPr>
        <p:sp>
          <p:nvSpPr>
            <p:cNvPr id="49" name="object 49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DCB511B-169D-4578-A8EF-33178BFB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4" y="1371600"/>
            <a:ext cx="11688331" cy="72826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D696A5-0E24-4224-A3E9-A3C05C2D1E2B}"/>
              </a:ext>
            </a:extLst>
          </p:cNvPr>
          <p:cNvSpPr/>
          <p:nvPr/>
        </p:nvSpPr>
        <p:spPr>
          <a:xfrm>
            <a:off x="7874000" y="3352800"/>
            <a:ext cx="4648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63330-E17A-42EB-883C-E08FEA24ED90}"/>
              </a:ext>
            </a:extLst>
          </p:cNvPr>
          <p:cNvSpPr/>
          <p:nvPr/>
        </p:nvSpPr>
        <p:spPr>
          <a:xfrm>
            <a:off x="658233" y="6750115"/>
            <a:ext cx="10365437" cy="209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1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4DC2FAA-CA93-43FD-B5DA-0CDF291B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8" y="1291801"/>
            <a:ext cx="9347200" cy="380068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5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FVLSPGM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3141" y="911368"/>
            <a:ext cx="4218305" cy="447675"/>
            <a:chOff x="1763141" y="911368"/>
            <a:chExt cx="4218305" cy="447675"/>
          </a:xfrm>
        </p:grpSpPr>
        <p:sp>
          <p:nvSpPr>
            <p:cNvPr id="6" name="object 6"/>
            <p:cNvSpPr/>
            <p:nvPr/>
          </p:nvSpPr>
          <p:spPr>
            <a:xfrm>
              <a:off x="1911731" y="1134982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1495612" y="0"/>
                  </a:moveTo>
                  <a:lnTo>
                    <a:pt x="1811312" y="0"/>
                  </a:lnTo>
                </a:path>
                <a:path w="1811654">
                  <a:moveTo>
                    <a:pt x="0" y="0"/>
                  </a:moveTo>
                  <a:lnTo>
                    <a:pt x="645899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3141" y="1051165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5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5" h="167640">
                  <a:moveTo>
                    <a:pt x="2108492" y="83820"/>
                  </a:moveTo>
                  <a:lnTo>
                    <a:pt x="1940852" y="0"/>
                  </a:lnTo>
                  <a:lnTo>
                    <a:pt x="1940852" y="167640"/>
                  </a:lnTo>
                  <a:lnTo>
                    <a:pt x="2108492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1215" y="1116681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0" y="0"/>
                  </a:moveTo>
                  <a:lnTo>
                    <a:pt x="565683" y="0"/>
                  </a:lnTo>
                </a:path>
                <a:path w="1811654">
                  <a:moveTo>
                    <a:pt x="1245881" y="0"/>
                  </a:moveTo>
                  <a:lnTo>
                    <a:pt x="1811566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2623" y="1032865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5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5" h="167640">
                  <a:moveTo>
                    <a:pt x="2108746" y="83820"/>
                  </a:moveTo>
                  <a:lnTo>
                    <a:pt x="1941106" y="0"/>
                  </a:lnTo>
                  <a:lnTo>
                    <a:pt x="1941106" y="167640"/>
                  </a:lnTo>
                  <a:lnTo>
                    <a:pt x="2108746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630" y="911368"/>
              <a:ext cx="850265" cy="447675"/>
            </a:xfrm>
            <a:custGeom>
              <a:avLst/>
              <a:gdLst/>
              <a:ahLst/>
              <a:cxnLst/>
              <a:rect l="l" t="t" r="r" b="b"/>
              <a:pathLst>
                <a:path w="850264" h="447675">
                  <a:moveTo>
                    <a:pt x="0" y="0"/>
                  </a:moveTo>
                  <a:lnTo>
                    <a:pt x="849713" y="0"/>
                  </a:lnTo>
                  <a:lnTo>
                    <a:pt x="849713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54300" y="9271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28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6898" y="893067"/>
            <a:ext cx="680720" cy="447675"/>
          </a:xfrm>
          <a:custGeom>
            <a:avLst/>
            <a:gdLst/>
            <a:ahLst/>
            <a:cxnLst/>
            <a:rect l="l" t="t" r="r" b="b"/>
            <a:pathLst>
              <a:path w="680720" h="447675">
                <a:moveTo>
                  <a:pt x="0" y="0"/>
                </a:moveTo>
                <a:lnTo>
                  <a:pt x="680198" y="0"/>
                </a:lnTo>
                <a:lnTo>
                  <a:pt x="680198" y="447227"/>
                </a:lnTo>
                <a:lnTo>
                  <a:pt x="0" y="447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86300" y="90170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2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21774" y="893067"/>
            <a:ext cx="2045970" cy="447675"/>
            <a:chOff x="6021774" y="893067"/>
            <a:chExt cx="2045970" cy="447675"/>
          </a:xfrm>
        </p:grpSpPr>
        <p:sp>
          <p:nvSpPr>
            <p:cNvPr id="15" name="object 15"/>
            <p:cNvSpPr/>
            <p:nvPr/>
          </p:nvSpPr>
          <p:spPr>
            <a:xfrm>
              <a:off x="6170364" y="1116681"/>
              <a:ext cx="1748789" cy="0"/>
            </a:xfrm>
            <a:custGeom>
              <a:avLst/>
              <a:gdLst/>
              <a:ahLst/>
              <a:cxnLst/>
              <a:rect l="l" t="t" r="r" b="b"/>
              <a:pathLst>
                <a:path w="1748790">
                  <a:moveTo>
                    <a:pt x="0" y="0"/>
                  </a:moveTo>
                  <a:lnTo>
                    <a:pt x="649441" y="0"/>
                  </a:lnTo>
                </a:path>
                <a:path w="1748790">
                  <a:moveTo>
                    <a:pt x="1583838" y="0"/>
                  </a:moveTo>
                  <a:lnTo>
                    <a:pt x="1748580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1768" y="1032865"/>
              <a:ext cx="2045970" cy="167640"/>
            </a:xfrm>
            <a:custGeom>
              <a:avLst/>
              <a:gdLst/>
              <a:ahLst/>
              <a:cxnLst/>
              <a:rect l="l" t="t" r="r" b="b"/>
              <a:pathLst>
                <a:path w="2045970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045970" h="167640">
                  <a:moveTo>
                    <a:pt x="2045754" y="83820"/>
                  </a:moveTo>
                  <a:lnTo>
                    <a:pt x="1878114" y="0"/>
                  </a:lnTo>
                  <a:lnTo>
                    <a:pt x="1878114" y="167640"/>
                  </a:lnTo>
                  <a:lnTo>
                    <a:pt x="2045754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9805" y="893067"/>
              <a:ext cx="934719" cy="447675"/>
            </a:xfrm>
            <a:custGeom>
              <a:avLst/>
              <a:gdLst/>
              <a:ahLst/>
              <a:cxnLst/>
              <a:rect l="l" t="t" r="r" b="b"/>
              <a:pathLst>
                <a:path w="934720" h="447675">
                  <a:moveTo>
                    <a:pt x="0" y="0"/>
                  </a:moveTo>
                  <a:lnTo>
                    <a:pt x="934397" y="0"/>
                  </a:lnTo>
                  <a:lnTo>
                    <a:pt x="934397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21500" y="901700"/>
            <a:ext cx="78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0.3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5515" y="967035"/>
            <a:ext cx="56515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800" spc="-50" dirty="0">
                <a:latin typeface="Arial MT"/>
                <a:cs typeface="Arial MT"/>
              </a:rPr>
              <a:t>≈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71938" y="893067"/>
            <a:ext cx="2108835" cy="447675"/>
            <a:chOff x="8071938" y="893067"/>
            <a:chExt cx="2108835" cy="447675"/>
          </a:xfrm>
        </p:grpSpPr>
        <p:sp>
          <p:nvSpPr>
            <p:cNvPr id="21" name="object 21"/>
            <p:cNvSpPr/>
            <p:nvPr/>
          </p:nvSpPr>
          <p:spPr>
            <a:xfrm>
              <a:off x="8220528" y="1132933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>
                  <a:moveTo>
                    <a:pt x="0" y="0"/>
                  </a:moveTo>
                  <a:lnTo>
                    <a:pt x="580029" y="0"/>
                  </a:lnTo>
                </a:path>
                <a:path w="1811654">
                  <a:moveTo>
                    <a:pt x="1514426" y="0"/>
                  </a:moveTo>
                  <a:lnTo>
                    <a:pt x="1811312" y="0"/>
                  </a:lnTo>
                </a:path>
              </a:pathLst>
            </a:custGeom>
            <a:ln w="381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71929" y="1049121"/>
              <a:ext cx="2108835" cy="167640"/>
            </a:xfrm>
            <a:custGeom>
              <a:avLst/>
              <a:gdLst/>
              <a:ahLst/>
              <a:cxnLst/>
              <a:rect l="l" t="t" r="r" b="b"/>
              <a:pathLst>
                <a:path w="2108834" h="167640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  <a:path w="2108834" h="167640">
                  <a:moveTo>
                    <a:pt x="2108492" y="83820"/>
                  </a:moveTo>
                  <a:lnTo>
                    <a:pt x="1940852" y="0"/>
                  </a:lnTo>
                  <a:lnTo>
                    <a:pt x="1940852" y="167640"/>
                  </a:lnTo>
                  <a:lnTo>
                    <a:pt x="2108492" y="8382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0557" y="893067"/>
              <a:ext cx="934719" cy="447675"/>
            </a:xfrm>
            <a:custGeom>
              <a:avLst/>
              <a:gdLst/>
              <a:ahLst/>
              <a:cxnLst/>
              <a:rect l="l" t="t" r="r" b="b"/>
              <a:pathLst>
                <a:path w="934720" h="447675">
                  <a:moveTo>
                    <a:pt x="0" y="0"/>
                  </a:moveTo>
                  <a:lnTo>
                    <a:pt x="934397" y="0"/>
                  </a:lnTo>
                  <a:lnTo>
                    <a:pt x="934397" y="447227"/>
                  </a:lnTo>
                  <a:lnTo>
                    <a:pt x="0" y="447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902700" y="9017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78515" y="941635"/>
            <a:ext cx="565150" cy="290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300"/>
              </a:lnSpc>
            </a:pPr>
            <a:r>
              <a:rPr sz="3800" spc="-50" dirty="0">
                <a:latin typeface="Arial MT"/>
                <a:cs typeface="Arial MT"/>
              </a:rPr>
              <a:t>≈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66300" y="1295400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Slit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plane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6000" y="2910840"/>
            <a:ext cx="74104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88.5°</a:t>
            </a:r>
            <a:endParaRPr sz="2400">
              <a:latin typeface="Arial MT"/>
              <a:cs typeface="Arial MT"/>
            </a:endParaRPr>
          </a:p>
          <a:p>
            <a:pPr marL="1778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left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49900" y="2910840"/>
            <a:ext cx="7543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87.8°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2400" spc="-20" dirty="0">
                <a:latin typeface="Arial MT"/>
                <a:cs typeface="Arial MT"/>
              </a:rPr>
              <a:t>down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46900" y="2910840"/>
            <a:ext cx="23291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α</a:t>
            </a:r>
            <a:r>
              <a:rPr sz="2400" dirty="0">
                <a:latin typeface="Arial MT"/>
                <a:cs typeface="Arial MT"/>
              </a:rPr>
              <a:t>=88.5°,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=87.1°</a:t>
            </a:r>
            <a:endParaRPr sz="2400">
              <a:latin typeface="Arial MT"/>
              <a:cs typeface="Arial MT"/>
            </a:endParaRPr>
          </a:p>
          <a:p>
            <a:pPr marR="635" algn="ctr">
              <a:lnSpc>
                <a:spcPts val="2840"/>
              </a:lnSpc>
            </a:pP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50500" y="2910840"/>
            <a:ext cx="221107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 MT"/>
                <a:cs typeface="Arial MT"/>
              </a:rPr>
              <a:t>Horizontal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focus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slit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D7DDD1B-2042-4EC3-B1FD-0978401AF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00" y="5198134"/>
            <a:ext cx="4597467" cy="38533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F099A0-203D-445A-88C5-5FE0FEEB1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34" y="6541566"/>
            <a:ext cx="4016500" cy="1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D97EDC7-EE03-4E6F-9890-0835598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981290"/>
            <a:ext cx="9347200" cy="380068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6525">
              <a:lnSpc>
                <a:spcPct val="100000"/>
              </a:lnSpc>
              <a:spcBef>
                <a:spcPts val="100"/>
              </a:spcBef>
            </a:pPr>
            <a:r>
              <a:rPr dirty="0"/>
              <a:t>FVLSPGM</a:t>
            </a:r>
            <a:r>
              <a:rPr spc="-70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Heat</a:t>
            </a:r>
            <a:r>
              <a:rPr spc="-70" dirty="0"/>
              <a:t> </a:t>
            </a:r>
            <a:r>
              <a:rPr spc="-20" dirty="0"/>
              <a:t>Load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2100" y="2984500"/>
            <a:ext cx="5168900" cy="4737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66300" y="1295400"/>
            <a:ext cx="127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Slit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plane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9803" y="3092695"/>
            <a:ext cx="4594225" cy="3788410"/>
            <a:chOff x="599803" y="3092695"/>
            <a:chExt cx="4594225" cy="37884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803" y="4053529"/>
              <a:ext cx="3257945" cy="28271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88735" y="3206365"/>
              <a:ext cx="1955164" cy="1484630"/>
            </a:xfrm>
            <a:custGeom>
              <a:avLst/>
              <a:gdLst/>
              <a:ahLst/>
              <a:cxnLst/>
              <a:rect l="l" t="t" r="r" b="b"/>
              <a:pathLst>
                <a:path w="1955164" h="1484629">
                  <a:moveTo>
                    <a:pt x="0" y="1484604"/>
                  </a:moveTo>
                  <a:lnTo>
                    <a:pt x="1934839" y="15360"/>
                  </a:lnTo>
                  <a:lnTo>
                    <a:pt x="1955067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9057" y="3092695"/>
              <a:ext cx="234950" cy="213995"/>
            </a:xfrm>
            <a:custGeom>
              <a:avLst/>
              <a:gdLst/>
              <a:ahLst/>
              <a:cxnLst/>
              <a:rect l="l" t="t" r="r" b="b"/>
              <a:pathLst>
                <a:path w="234950" h="213995">
                  <a:moveTo>
                    <a:pt x="234436" y="0"/>
                  </a:moveTo>
                  <a:lnTo>
                    <a:pt x="0" y="44070"/>
                  </a:lnTo>
                  <a:lnTo>
                    <a:pt x="129032" y="213992"/>
                  </a:lnTo>
                  <a:lnTo>
                    <a:pt x="234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8300" y="8331200"/>
            <a:ext cx="3807858" cy="10033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49800" y="7747000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Without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67234" y="8369300"/>
            <a:ext cx="3804065" cy="939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118600" y="77724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781" y="2374900"/>
            <a:ext cx="5195219" cy="452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/>
              <a:t>Deformation:</a:t>
            </a:r>
            <a:r>
              <a:rPr spc="-35" dirty="0"/>
              <a:t> </a:t>
            </a:r>
            <a:r>
              <a:rPr dirty="0"/>
              <a:t>Heat</a:t>
            </a:r>
            <a:r>
              <a:rPr spc="-30" dirty="0"/>
              <a:t> </a:t>
            </a:r>
            <a:r>
              <a:rPr dirty="0"/>
              <a:t>load</a:t>
            </a:r>
            <a:r>
              <a:rPr spc="-35" dirty="0"/>
              <a:t> </a:t>
            </a:r>
            <a:r>
              <a:rPr dirty="0"/>
              <a:t>absorbed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PM,</a:t>
            </a:r>
            <a:r>
              <a:rPr spc="-35" dirty="0"/>
              <a:t> </a:t>
            </a:r>
            <a:r>
              <a:rPr spc="-25" dirty="0"/>
              <a:t>c=2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46001" y="3254321"/>
            <a:ext cx="4813300" cy="3022600"/>
            <a:chOff x="6846001" y="3254321"/>
            <a:chExt cx="4813300" cy="3022600"/>
          </a:xfrm>
        </p:grpSpPr>
        <p:sp>
          <p:nvSpPr>
            <p:cNvPr id="6" name="object 6"/>
            <p:cNvSpPr/>
            <p:nvPr/>
          </p:nvSpPr>
          <p:spPr>
            <a:xfrm>
              <a:off x="6854574" y="3271199"/>
              <a:ext cx="154940" cy="2988945"/>
            </a:xfrm>
            <a:custGeom>
              <a:avLst/>
              <a:gdLst/>
              <a:ahLst/>
              <a:cxnLst/>
              <a:rect l="l" t="t" r="r" b="b"/>
              <a:pathLst>
                <a:path w="154940" h="2988945">
                  <a:moveTo>
                    <a:pt x="7274" y="0"/>
                  </a:moveTo>
                  <a:lnTo>
                    <a:pt x="7274" y="2988591"/>
                  </a:lnTo>
                </a:path>
                <a:path w="154940" h="2988945">
                  <a:moveTo>
                    <a:pt x="0" y="86165"/>
                  </a:moveTo>
                  <a:lnTo>
                    <a:pt x="154637" y="86165"/>
                  </a:lnTo>
                </a:path>
                <a:path w="154940" h="2988945">
                  <a:moveTo>
                    <a:pt x="0" y="596929"/>
                  </a:moveTo>
                  <a:lnTo>
                    <a:pt x="154637" y="596929"/>
                  </a:lnTo>
                </a:path>
                <a:path w="154940" h="2988945">
                  <a:moveTo>
                    <a:pt x="0" y="1107693"/>
                  </a:moveTo>
                  <a:lnTo>
                    <a:pt x="154637" y="1107693"/>
                  </a:lnTo>
                </a:path>
                <a:path w="154940" h="2988945">
                  <a:moveTo>
                    <a:pt x="0" y="1618457"/>
                  </a:moveTo>
                  <a:lnTo>
                    <a:pt x="154637" y="1618457"/>
                  </a:lnTo>
                </a:path>
                <a:path w="154940" h="2988945">
                  <a:moveTo>
                    <a:pt x="0" y="2129221"/>
                  </a:moveTo>
                  <a:lnTo>
                    <a:pt x="154637" y="2129221"/>
                  </a:lnTo>
                </a:path>
                <a:path w="154940" h="2988945">
                  <a:moveTo>
                    <a:pt x="0" y="2637908"/>
                  </a:moveTo>
                  <a:lnTo>
                    <a:pt x="154637" y="2637908"/>
                  </a:lnTo>
                </a:path>
              </a:pathLst>
            </a:custGeom>
            <a:ln w="166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1848" y="3262894"/>
              <a:ext cx="4789170" cy="3005455"/>
            </a:xfrm>
            <a:custGeom>
              <a:avLst/>
              <a:gdLst/>
              <a:ahLst/>
              <a:cxnLst/>
              <a:rect l="l" t="t" r="r" b="b"/>
              <a:pathLst>
                <a:path w="4789170" h="3005454">
                  <a:moveTo>
                    <a:pt x="1039" y="2997104"/>
                  </a:moveTo>
                  <a:lnTo>
                    <a:pt x="4788553" y="2997104"/>
                  </a:lnTo>
                </a:path>
                <a:path w="4789170" h="3005454">
                  <a:moveTo>
                    <a:pt x="1039" y="7266"/>
                  </a:moveTo>
                  <a:lnTo>
                    <a:pt x="4788553" y="7266"/>
                  </a:lnTo>
                </a:path>
                <a:path w="4789170" h="3005454">
                  <a:moveTo>
                    <a:pt x="0" y="0"/>
                  </a:moveTo>
                  <a:lnTo>
                    <a:pt x="0" y="83881"/>
                  </a:lnTo>
                </a:path>
                <a:path w="4789170" h="3005454">
                  <a:moveTo>
                    <a:pt x="0" y="3005201"/>
                  </a:moveTo>
                  <a:lnTo>
                    <a:pt x="0" y="2921320"/>
                  </a:lnTo>
                </a:path>
                <a:path w="4789170" h="3005454">
                  <a:moveTo>
                    <a:pt x="170433" y="0"/>
                  </a:moveTo>
                  <a:lnTo>
                    <a:pt x="170433" y="83881"/>
                  </a:lnTo>
                </a:path>
                <a:path w="4789170" h="3005454">
                  <a:moveTo>
                    <a:pt x="170433" y="3005201"/>
                  </a:moveTo>
                  <a:lnTo>
                    <a:pt x="170433" y="2921320"/>
                  </a:lnTo>
                </a:path>
                <a:path w="4789170" h="3005454">
                  <a:moveTo>
                    <a:pt x="342945" y="0"/>
                  </a:moveTo>
                  <a:lnTo>
                    <a:pt x="342945" y="154474"/>
                  </a:lnTo>
                </a:path>
                <a:path w="4789170" h="3005454">
                  <a:moveTo>
                    <a:pt x="342945" y="3005201"/>
                  </a:moveTo>
                  <a:lnTo>
                    <a:pt x="342945" y="2850726"/>
                  </a:lnTo>
                </a:path>
                <a:path w="4789170" h="3005454">
                  <a:moveTo>
                    <a:pt x="513378" y="0"/>
                  </a:moveTo>
                  <a:lnTo>
                    <a:pt x="513378" y="83881"/>
                  </a:lnTo>
                </a:path>
                <a:path w="4789170" h="3005454">
                  <a:moveTo>
                    <a:pt x="513378" y="3005201"/>
                  </a:moveTo>
                  <a:lnTo>
                    <a:pt x="513378" y="2921320"/>
                  </a:lnTo>
                </a:path>
                <a:path w="4789170" h="3005454">
                  <a:moveTo>
                    <a:pt x="683811" y="0"/>
                  </a:moveTo>
                  <a:lnTo>
                    <a:pt x="683811" y="83881"/>
                  </a:lnTo>
                </a:path>
                <a:path w="4789170" h="3005454">
                  <a:moveTo>
                    <a:pt x="683811" y="3005201"/>
                  </a:moveTo>
                  <a:lnTo>
                    <a:pt x="683811" y="2921320"/>
                  </a:lnTo>
                </a:path>
                <a:path w="4789170" h="3005454">
                  <a:moveTo>
                    <a:pt x="854245" y="0"/>
                  </a:moveTo>
                  <a:lnTo>
                    <a:pt x="854245" y="83881"/>
                  </a:lnTo>
                </a:path>
                <a:path w="4789170" h="3005454">
                  <a:moveTo>
                    <a:pt x="854245" y="3005201"/>
                  </a:moveTo>
                  <a:lnTo>
                    <a:pt x="854245" y="2921320"/>
                  </a:lnTo>
                </a:path>
                <a:path w="4789170" h="3005454">
                  <a:moveTo>
                    <a:pt x="1026756" y="0"/>
                  </a:moveTo>
                  <a:lnTo>
                    <a:pt x="1026756" y="154474"/>
                  </a:lnTo>
                </a:path>
                <a:path w="4789170" h="3005454">
                  <a:moveTo>
                    <a:pt x="1026756" y="3005201"/>
                  </a:moveTo>
                  <a:lnTo>
                    <a:pt x="1026756" y="2850726"/>
                  </a:lnTo>
                </a:path>
                <a:path w="4789170" h="3005454">
                  <a:moveTo>
                    <a:pt x="1197190" y="0"/>
                  </a:moveTo>
                  <a:lnTo>
                    <a:pt x="1197190" y="83881"/>
                  </a:lnTo>
                </a:path>
                <a:path w="4789170" h="3005454">
                  <a:moveTo>
                    <a:pt x="1197190" y="3005201"/>
                  </a:moveTo>
                  <a:lnTo>
                    <a:pt x="1197190" y="2921320"/>
                  </a:lnTo>
                </a:path>
                <a:path w="4789170" h="3005454">
                  <a:moveTo>
                    <a:pt x="1367623" y="0"/>
                  </a:moveTo>
                  <a:lnTo>
                    <a:pt x="1367623" y="83881"/>
                  </a:lnTo>
                </a:path>
                <a:path w="4789170" h="3005454">
                  <a:moveTo>
                    <a:pt x="1367623" y="3005201"/>
                  </a:moveTo>
                  <a:lnTo>
                    <a:pt x="1367623" y="2921320"/>
                  </a:lnTo>
                </a:path>
                <a:path w="4789170" h="3005454">
                  <a:moveTo>
                    <a:pt x="1540135" y="0"/>
                  </a:moveTo>
                  <a:lnTo>
                    <a:pt x="1540135" y="83881"/>
                  </a:lnTo>
                </a:path>
                <a:path w="4789170" h="3005454">
                  <a:moveTo>
                    <a:pt x="1540135" y="3005201"/>
                  </a:moveTo>
                  <a:lnTo>
                    <a:pt x="1540135" y="2921320"/>
                  </a:lnTo>
                </a:path>
                <a:path w="4789170" h="3005454">
                  <a:moveTo>
                    <a:pt x="1710568" y="0"/>
                  </a:moveTo>
                  <a:lnTo>
                    <a:pt x="1710568" y="154474"/>
                  </a:lnTo>
                </a:path>
                <a:path w="4789170" h="3005454">
                  <a:moveTo>
                    <a:pt x="1710568" y="3005201"/>
                  </a:moveTo>
                  <a:lnTo>
                    <a:pt x="1710568" y="2850726"/>
                  </a:lnTo>
                </a:path>
                <a:path w="4789170" h="3005454">
                  <a:moveTo>
                    <a:pt x="1881002" y="0"/>
                  </a:moveTo>
                  <a:lnTo>
                    <a:pt x="1881002" y="83881"/>
                  </a:lnTo>
                </a:path>
                <a:path w="4789170" h="3005454">
                  <a:moveTo>
                    <a:pt x="1881002" y="3005201"/>
                  </a:moveTo>
                  <a:lnTo>
                    <a:pt x="1881002" y="2921320"/>
                  </a:lnTo>
                </a:path>
                <a:path w="4789170" h="3005454">
                  <a:moveTo>
                    <a:pt x="2051435" y="0"/>
                  </a:moveTo>
                  <a:lnTo>
                    <a:pt x="2051435" y="83881"/>
                  </a:lnTo>
                </a:path>
                <a:path w="4789170" h="3005454">
                  <a:moveTo>
                    <a:pt x="2051435" y="3005201"/>
                  </a:moveTo>
                  <a:lnTo>
                    <a:pt x="2051435" y="2921320"/>
                  </a:lnTo>
                </a:path>
                <a:path w="4789170" h="3005454">
                  <a:moveTo>
                    <a:pt x="2223947" y="0"/>
                  </a:moveTo>
                  <a:lnTo>
                    <a:pt x="2223947" y="83881"/>
                  </a:lnTo>
                </a:path>
                <a:path w="4789170" h="3005454">
                  <a:moveTo>
                    <a:pt x="2223947" y="3005201"/>
                  </a:moveTo>
                  <a:lnTo>
                    <a:pt x="2223947" y="2921320"/>
                  </a:lnTo>
                </a:path>
                <a:path w="4789170" h="3005454">
                  <a:moveTo>
                    <a:pt x="2394380" y="0"/>
                  </a:moveTo>
                  <a:lnTo>
                    <a:pt x="2394380" y="154474"/>
                  </a:lnTo>
                </a:path>
                <a:path w="4789170" h="3005454">
                  <a:moveTo>
                    <a:pt x="2394380" y="3005201"/>
                  </a:moveTo>
                  <a:lnTo>
                    <a:pt x="2394380" y="2850726"/>
                  </a:lnTo>
                </a:path>
                <a:path w="4789170" h="3005454">
                  <a:moveTo>
                    <a:pt x="2564813" y="0"/>
                  </a:moveTo>
                  <a:lnTo>
                    <a:pt x="2564813" y="83881"/>
                  </a:lnTo>
                </a:path>
                <a:path w="4789170" h="3005454">
                  <a:moveTo>
                    <a:pt x="2564813" y="3005201"/>
                  </a:moveTo>
                  <a:lnTo>
                    <a:pt x="2564813" y="2921320"/>
                  </a:lnTo>
                </a:path>
                <a:path w="4789170" h="3005454">
                  <a:moveTo>
                    <a:pt x="2737325" y="0"/>
                  </a:moveTo>
                  <a:lnTo>
                    <a:pt x="2737325" y="83881"/>
                  </a:lnTo>
                </a:path>
                <a:path w="4789170" h="3005454">
                  <a:moveTo>
                    <a:pt x="2737325" y="3005201"/>
                  </a:moveTo>
                  <a:lnTo>
                    <a:pt x="2737325" y="2921320"/>
                  </a:lnTo>
                </a:path>
                <a:path w="4789170" h="3005454">
                  <a:moveTo>
                    <a:pt x="2907759" y="0"/>
                  </a:moveTo>
                  <a:lnTo>
                    <a:pt x="2907759" y="83881"/>
                  </a:lnTo>
                </a:path>
                <a:path w="4789170" h="3005454">
                  <a:moveTo>
                    <a:pt x="2907759" y="3005201"/>
                  </a:moveTo>
                  <a:lnTo>
                    <a:pt x="2907759" y="2921320"/>
                  </a:lnTo>
                </a:path>
                <a:path w="4789170" h="3005454">
                  <a:moveTo>
                    <a:pt x="3078192" y="0"/>
                  </a:moveTo>
                  <a:lnTo>
                    <a:pt x="3078192" y="154474"/>
                  </a:lnTo>
                </a:path>
                <a:path w="4789170" h="3005454">
                  <a:moveTo>
                    <a:pt x="3078192" y="3005201"/>
                  </a:moveTo>
                  <a:lnTo>
                    <a:pt x="3078192" y="2850726"/>
                  </a:lnTo>
                </a:path>
                <a:path w="4789170" h="3005454">
                  <a:moveTo>
                    <a:pt x="3248625" y="0"/>
                  </a:moveTo>
                  <a:lnTo>
                    <a:pt x="3248625" y="83881"/>
                  </a:lnTo>
                </a:path>
                <a:path w="4789170" h="3005454">
                  <a:moveTo>
                    <a:pt x="3248625" y="3005201"/>
                  </a:moveTo>
                  <a:lnTo>
                    <a:pt x="3248625" y="2921320"/>
                  </a:lnTo>
                </a:path>
                <a:path w="4789170" h="3005454">
                  <a:moveTo>
                    <a:pt x="3421137" y="0"/>
                  </a:moveTo>
                  <a:lnTo>
                    <a:pt x="3421137" y="83881"/>
                  </a:lnTo>
                </a:path>
                <a:path w="4789170" h="3005454">
                  <a:moveTo>
                    <a:pt x="3421137" y="3005201"/>
                  </a:moveTo>
                  <a:lnTo>
                    <a:pt x="3421137" y="2921320"/>
                  </a:lnTo>
                </a:path>
                <a:path w="4789170" h="3005454">
                  <a:moveTo>
                    <a:pt x="3591570" y="0"/>
                  </a:moveTo>
                  <a:lnTo>
                    <a:pt x="3591570" y="83881"/>
                  </a:lnTo>
                </a:path>
                <a:path w="4789170" h="3005454">
                  <a:moveTo>
                    <a:pt x="3591570" y="3005201"/>
                  </a:moveTo>
                  <a:lnTo>
                    <a:pt x="3591570" y="2921320"/>
                  </a:lnTo>
                </a:path>
                <a:path w="4789170" h="3005454">
                  <a:moveTo>
                    <a:pt x="3762004" y="0"/>
                  </a:moveTo>
                  <a:lnTo>
                    <a:pt x="3762004" y="154474"/>
                  </a:lnTo>
                </a:path>
                <a:path w="4789170" h="3005454">
                  <a:moveTo>
                    <a:pt x="3762004" y="3005201"/>
                  </a:moveTo>
                  <a:lnTo>
                    <a:pt x="3762004" y="2850726"/>
                  </a:lnTo>
                </a:path>
                <a:path w="4789170" h="3005454">
                  <a:moveTo>
                    <a:pt x="3934516" y="0"/>
                  </a:moveTo>
                  <a:lnTo>
                    <a:pt x="3934516" y="83881"/>
                  </a:lnTo>
                </a:path>
                <a:path w="4789170" h="3005454">
                  <a:moveTo>
                    <a:pt x="3934516" y="3005201"/>
                  </a:moveTo>
                  <a:lnTo>
                    <a:pt x="3934516" y="2921320"/>
                  </a:lnTo>
                </a:path>
                <a:path w="4789170" h="3005454">
                  <a:moveTo>
                    <a:pt x="4104949" y="0"/>
                  </a:moveTo>
                  <a:lnTo>
                    <a:pt x="4104949" y="83881"/>
                  </a:lnTo>
                </a:path>
                <a:path w="4789170" h="3005454">
                  <a:moveTo>
                    <a:pt x="4104949" y="3005201"/>
                  </a:moveTo>
                  <a:lnTo>
                    <a:pt x="4104949" y="2921320"/>
                  </a:lnTo>
                </a:path>
                <a:path w="4789170" h="3005454">
                  <a:moveTo>
                    <a:pt x="4275382" y="0"/>
                  </a:moveTo>
                  <a:lnTo>
                    <a:pt x="4275382" y="83881"/>
                  </a:lnTo>
                </a:path>
                <a:path w="4789170" h="3005454">
                  <a:moveTo>
                    <a:pt x="4275382" y="3005201"/>
                  </a:moveTo>
                  <a:lnTo>
                    <a:pt x="4275382" y="2921320"/>
                  </a:lnTo>
                </a:path>
                <a:path w="4789170" h="3005454">
                  <a:moveTo>
                    <a:pt x="4445816" y="0"/>
                  </a:moveTo>
                  <a:lnTo>
                    <a:pt x="4445816" y="154474"/>
                  </a:lnTo>
                </a:path>
                <a:path w="4789170" h="3005454">
                  <a:moveTo>
                    <a:pt x="4445816" y="3005201"/>
                  </a:moveTo>
                  <a:lnTo>
                    <a:pt x="4445816" y="2850726"/>
                  </a:lnTo>
                </a:path>
                <a:path w="4789170" h="3005454">
                  <a:moveTo>
                    <a:pt x="4618327" y="0"/>
                  </a:moveTo>
                  <a:lnTo>
                    <a:pt x="4618327" y="83881"/>
                  </a:lnTo>
                </a:path>
                <a:path w="4789170" h="3005454">
                  <a:moveTo>
                    <a:pt x="4618327" y="3005201"/>
                  </a:moveTo>
                  <a:lnTo>
                    <a:pt x="4618327" y="2921320"/>
                  </a:lnTo>
                </a:path>
                <a:path w="4789170" h="3005454">
                  <a:moveTo>
                    <a:pt x="4788761" y="0"/>
                  </a:moveTo>
                  <a:lnTo>
                    <a:pt x="4788761" y="83881"/>
                  </a:lnTo>
                </a:path>
                <a:path w="4789170" h="3005454">
                  <a:moveTo>
                    <a:pt x="4788761" y="3005201"/>
                  </a:moveTo>
                  <a:lnTo>
                    <a:pt x="4788761" y="2921320"/>
                  </a:lnTo>
                </a:path>
              </a:pathLst>
            </a:custGeom>
            <a:ln w="16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84613" y="3212821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0.40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613" y="3723585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0.35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4613" y="4234349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0.30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4613" y="4745114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0.25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4613" y="5255877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0.20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4613" y="5764565"/>
            <a:ext cx="41402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0" dirty="0">
                <a:solidFill>
                  <a:srgbClr val="FF0000"/>
                </a:solidFill>
                <a:latin typeface="Arial MT"/>
                <a:cs typeface="Arial MT"/>
              </a:rPr>
              <a:t>0.15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8072" y="3650418"/>
            <a:ext cx="323215" cy="2231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15"/>
              </a:lnSpc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Deformation</a:t>
            </a:r>
            <a:r>
              <a:rPr sz="21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(µm)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49719" y="6218544"/>
            <a:ext cx="3447415" cy="8083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695960" algn="l"/>
                <a:tab pos="1379855" algn="l"/>
                <a:tab pos="2153285" algn="l"/>
                <a:tab pos="2780665" algn="l"/>
              </a:tabLst>
            </a:pPr>
            <a:r>
              <a:rPr sz="1550" dirty="0">
                <a:latin typeface="Arial MT"/>
                <a:cs typeface="Arial MT"/>
              </a:rPr>
              <a:t>-</a:t>
            </a:r>
            <a:r>
              <a:rPr sz="1550" spc="-25" dirty="0">
                <a:latin typeface="Arial MT"/>
                <a:cs typeface="Arial MT"/>
              </a:rPr>
              <a:t>60</a:t>
            </a:r>
            <a:r>
              <a:rPr sz="1550" dirty="0">
                <a:latin typeface="Arial MT"/>
                <a:cs typeface="Arial MT"/>
              </a:rPr>
              <a:t>	-</a:t>
            </a:r>
            <a:r>
              <a:rPr sz="1550" spc="-25" dirty="0">
                <a:latin typeface="Arial MT"/>
                <a:cs typeface="Arial MT"/>
              </a:rPr>
              <a:t>40</a:t>
            </a:r>
            <a:r>
              <a:rPr sz="1550" dirty="0">
                <a:latin typeface="Arial MT"/>
                <a:cs typeface="Arial MT"/>
              </a:rPr>
              <a:t>	-</a:t>
            </a:r>
            <a:r>
              <a:rPr sz="1550" spc="-25" dirty="0">
                <a:latin typeface="Arial MT"/>
                <a:cs typeface="Arial MT"/>
              </a:rPr>
              <a:t>20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50" dirty="0">
                <a:latin typeface="Arial MT"/>
                <a:cs typeface="Arial MT"/>
              </a:rPr>
              <a:t>0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5" dirty="0">
                <a:latin typeface="Arial MT"/>
                <a:cs typeface="Arial MT"/>
              </a:rPr>
              <a:t>20</a:t>
            </a:r>
            <a:endParaRPr sz="1550">
              <a:latin typeface="Arial MT"/>
              <a:cs typeface="Arial MT"/>
            </a:endParaRPr>
          </a:p>
          <a:p>
            <a:pPr marL="981075">
              <a:lnSpc>
                <a:spcPct val="100000"/>
              </a:lnSpc>
              <a:spcBef>
                <a:spcPts val="1010"/>
              </a:spcBef>
            </a:pPr>
            <a:r>
              <a:rPr sz="2100" b="1" dirty="0">
                <a:latin typeface="Arial"/>
                <a:cs typeface="Arial"/>
              </a:rPr>
              <a:t>Mirror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Length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spc="-20" dirty="0">
                <a:latin typeface="Arial"/>
                <a:cs typeface="Arial"/>
              </a:rPr>
              <a:t>(mm)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02034" y="6314779"/>
            <a:ext cx="24765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5" dirty="0">
                <a:latin typeface="Arial MT"/>
                <a:cs typeface="Arial MT"/>
              </a:rPr>
              <a:t>40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85845" y="6314779"/>
            <a:ext cx="24765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5" dirty="0">
                <a:latin typeface="Arial MT"/>
                <a:cs typeface="Arial MT"/>
              </a:rPr>
              <a:t>60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4580" y="3262891"/>
            <a:ext cx="4805680" cy="3006725"/>
            <a:chOff x="6854580" y="3262891"/>
            <a:chExt cx="4805680" cy="3006725"/>
          </a:xfrm>
        </p:grpSpPr>
        <p:sp>
          <p:nvSpPr>
            <p:cNvPr id="19" name="object 19"/>
            <p:cNvSpPr/>
            <p:nvPr/>
          </p:nvSpPr>
          <p:spPr>
            <a:xfrm>
              <a:off x="11504078" y="3271199"/>
              <a:ext cx="154940" cy="2988945"/>
            </a:xfrm>
            <a:custGeom>
              <a:avLst/>
              <a:gdLst/>
              <a:ahLst/>
              <a:cxnLst/>
              <a:rect l="l" t="t" r="r" b="b"/>
              <a:pathLst>
                <a:path w="154940" h="2988945">
                  <a:moveTo>
                    <a:pt x="146531" y="0"/>
                  </a:moveTo>
                  <a:lnTo>
                    <a:pt x="146531" y="2988591"/>
                  </a:lnTo>
                </a:path>
                <a:path w="154940" h="2988945">
                  <a:moveTo>
                    <a:pt x="154637" y="2895366"/>
                  </a:moveTo>
                  <a:lnTo>
                    <a:pt x="0" y="2895366"/>
                  </a:lnTo>
                </a:path>
                <a:path w="154940" h="2988945">
                  <a:moveTo>
                    <a:pt x="154637" y="2428204"/>
                  </a:moveTo>
                  <a:lnTo>
                    <a:pt x="0" y="2428204"/>
                  </a:lnTo>
                </a:path>
                <a:path w="154940" h="2988945">
                  <a:moveTo>
                    <a:pt x="154637" y="1961042"/>
                  </a:moveTo>
                  <a:lnTo>
                    <a:pt x="0" y="1961042"/>
                  </a:lnTo>
                </a:path>
                <a:path w="154940" h="2988945">
                  <a:moveTo>
                    <a:pt x="154637" y="1493880"/>
                  </a:moveTo>
                  <a:lnTo>
                    <a:pt x="0" y="1493880"/>
                  </a:lnTo>
                </a:path>
                <a:path w="154940" h="2988945">
                  <a:moveTo>
                    <a:pt x="154637" y="1026718"/>
                  </a:moveTo>
                  <a:lnTo>
                    <a:pt x="0" y="1026718"/>
                  </a:lnTo>
                </a:path>
                <a:path w="154940" h="2988945">
                  <a:moveTo>
                    <a:pt x="154637" y="559556"/>
                  </a:moveTo>
                  <a:lnTo>
                    <a:pt x="0" y="559556"/>
                  </a:lnTo>
                </a:path>
                <a:path w="154940" h="2988945">
                  <a:moveTo>
                    <a:pt x="154637" y="92394"/>
                  </a:moveTo>
                  <a:lnTo>
                    <a:pt x="0" y="92394"/>
                  </a:lnTo>
                </a:path>
              </a:pathLst>
            </a:custGeom>
            <a:ln w="166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2887" y="3271199"/>
              <a:ext cx="4789170" cy="2990215"/>
            </a:xfrm>
            <a:custGeom>
              <a:avLst/>
              <a:gdLst/>
              <a:ahLst/>
              <a:cxnLst/>
              <a:rect l="l" t="t" r="r" b="b"/>
              <a:pathLst>
                <a:path w="4789170" h="2990215">
                  <a:moveTo>
                    <a:pt x="0" y="2290132"/>
                  </a:moveTo>
                  <a:lnTo>
                    <a:pt x="41569" y="2248606"/>
                  </a:lnTo>
                  <a:lnTo>
                    <a:pt x="81059" y="2205005"/>
                  </a:lnTo>
                  <a:lnTo>
                    <a:pt x="122628" y="2151021"/>
                  </a:lnTo>
                  <a:lnTo>
                    <a:pt x="162119" y="2088733"/>
                  </a:lnTo>
                  <a:lnTo>
                    <a:pt x="203688" y="2018140"/>
                  </a:lnTo>
                  <a:lnTo>
                    <a:pt x="243179" y="1935089"/>
                  </a:lnTo>
                  <a:lnTo>
                    <a:pt x="284748" y="1833351"/>
                  </a:lnTo>
                  <a:lnTo>
                    <a:pt x="324239" y="1717080"/>
                  </a:lnTo>
                  <a:lnTo>
                    <a:pt x="365808" y="1580046"/>
                  </a:lnTo>
                  <a:lnTo>
                    <a:pt x="405298" y="1407715"/>
                  </a:lnTo>
                  <a:lnTo>
                    <a:pt x="446867" y="1233307"/>
                  </a:lnTo>
                  <a:lnTo>
                    <a:pt x="486358" y="1063053"/>
                  </a:lnTo>
                  <a:lnTo>
                    <a:pt x="527927" y="921866"/>
                  </a:lnTo>
                  <a:lnTo>
                    <a:pt x="567418" y="803518"/>
                  </a:lnTo>
                  <a:lnTo>
                    <a:pt x="608987" y="699705"/>
                  </a:lnTo>
                  <a:lnTo>
                    <a:pt x="648478" y="614577"/>
                  </a:lnTo>
                  <a:lnTo>
                    <a:pt x="690047" y="541908"/>
                  </a:lnTo>
                  <a:lnTo>
                    <a:pt x="729537" y="477543"/>
                  </a:lnTo>
                  <a:lnTo>
                    <a:pt x="771106" y="421484"/>
                  </a:lnTo>
                  <a:lnTo>
                    <a:pt x="812676" y="375805"/>
                  </a:lnTo>
                  <a:lnTo>
                    <a:pt x="852166" y="332204"/>
                  </a:lnTo>
                  <a:lnTo>
                    <a:pt x="893735" y="294831"/>
                  </a:lnTo>
                  <a:lnTo>
                    <a:pt x="933226" y="261610"/>
                  </a:lnTo>
                  <a:lnTo>
                    <a:pt x="974795" y="232542"/>
                  </a:lnTo>
                  <a:lnTo>
                    <a:pt x="1014286" y="205551"/>
                  </a:lnTo>
                  <a:lnTo>
                    <a:pt x="1055855" y="180636"/>
                  </a:lnTo>
                  <a:lnTo>
                    <a:pt x="1095345" y="159873"/>
                  </a:lnTo>
                  <a:lnTo>
                    <a:pt x="1136915" y="141186"/>
                  </a:lnTo>
                  <a:lnTo>
                    <a:pt x="1176405" y="122500"/>
                  </a:lnTo>
                  <a:lnTo>
                    <a:pt x="1217974" y="107966"/>
                  </a:lnTo>
                  <a:lnTo>
                    <a:pt x="1257465" y="93432"/>
                  </a:lnTo>
                  <a:lnTo>
                    <a:pt x="1299034" y="78898"/>
                  </a:lnTo>
                  <a:lnTo>
                    <a:pt x="1338525" y="68517"/>
                  </a:lnTo>
                  <a:lnTo>
                    <a:pt x="1380094" y="58135"/>
                  </a:lnTo>
                  <a:lnTo>
                    <a:pt x="1419585" y="47754"/>
                  </a:lnTo>
                  <a:lnTo>
                    <a:pt x="1461154" y="39449"/>
                  </a:lnTo>
                  <a:lnTo>
                    <a:pt x="1500644" y="33220"/>
                  </a:lnTo>
                  <a:lnTo>
                    <a:pt x="1542213" y="24915"/>
                  </a:lnTo>
                  <a:lnTo>
                    <a:pt x="1581704" y="18686"/>
                  </a:lnTo>
                  <a:lnTo>
                    <a:pt x="1623273" y="14533"/>
                  </a:lnTo>
                  <a:lnTo>
                    <a:pt x="1664842" y="10381"/>
                  </a:lnTo>
                  <a:lnTo>
                    <a:pt x="1704333" y="6228"/>
                  </a:lnTo>
                  <a:lnTo>
                    <a:pt x="1745902" y="4152"/>
                  </a:lnTo>
                  <a:lnTo>
                    <a:pt x="1785393" y="2076"/>
                  </a:lnTo>
                  <a:lnTo>
                    <a:pt x="1826962" y="2076"/>
                  </a:lnTo>
                  <a:lnTo>
                    <a:pt x="1866452" y="0"/>
                  </a:lnTo>
                  <a:lnTo>
                    <a:pt x="1908022" y="0"/>
                  </a:lnTo>
                  <a:lnTo>
                    <a:pt x="1947512" y="0"/>
                  </a:lnTo>
                  <a:lnTo>
                    <a:pt x="1989081" y="0"/>
                  </a:lnTo>
                  <a:lnTo>
                    <a:pt x="2028572" y="2076"/>
                  </a:lnTo>
                  <a:lnTo>
                    <a:pt x="2070141" y="4152"/>
                  </a:lnTo>
                  <a:lnTo>
                    <a:pt x="2109632" y="6228"/>
                  </a:lnTo>
                  <a:lnTo>
                    <a:pt x="2151201" y="10381"/>
                  </a:lnTo>
                  <a:lnTo>
                    <a:pt x="2190691" y="14533"/>
                  </a:lnTo>
                  <a:lnTo>
                    <a:pt x="2232261" y="18686"/>
                  </a:lnTo>
                  <a:lnTo>
                    <a:pt x="2271751" y="22839"/>
                  </a:lnTo>
                  <a:lnTo>
                    <a:pt x="2313320" y="26991"/>
                  </a:lnTo>
                  <a:lnTo>
                    <a:pt x="2352811" y="33220"/>
                  </a:lnTo>
                  <a:lnTo>
                    <a:pt x="2394380" y="37372"/>
                  </a:lnTo>
                  <a:lnTo>
                    <a:pt x="2435949" y="43601"/>
                  </a:lnTo>
                  <a:lnTo>
                    <a:pt x="2475440" y="51906"/>
                  </a:lnTo>
                  <a:lnTo>
                    <a:pt x="2517009" y="58135"/>
                  </a:lnTo>
                  <a:lnTo>
                    <a:pt x="2556500" y="66440"/>
                  </a:lnTo>
                  <a:lnTo>
                    <a:pt x="2598069" y="74745"/>
                  </a:lnTo>
                  <a:lnTo>
                    <a:pt x="2637559" y="83051"/>
                  </a:lnTo>
                  <a:lnTo>
                    <a:pt x="2679128" y="91356"/>
                  </a:lnTo>
                  <a:lnTo>
                    <a:pt x="2718619" y="101737"/>
                  </a:lnTo>
                  <a:lnTo>
                    <a:pt x="2760188" y="112118"/>
                  </a:lnTo>
                  <a:lnTo>
                    <a:pt x="2799679" y="122500"/>
                  </a:lnTo>
                  <a:lnTo>
                    <a:pt x="2841248" y="132881"/>
                  </a:lnTo>
                  <a:lnTo>
                    <a:pt x="2880739" y="145339"/>
                  </a:lnTo>
                  <a:lnTo>
                    <a:pt x="2922308" y="157796"/>
                  </a:lnTo>
                  <a:lnTo>
                    <a:pt x="2961798" y="170254"/>
                  </a:lnTo>
                  <a:lnTo>
                    <a:pt x="3003368" y="182712"/>
                  </a:lnTo>
                  <a:lnTo>
                    <a:pt x="3042858" y="197246"/>
                  </a:lnTo>
                  <a:lnTo>
                    <a:pt x="3084427" y="211780"/>
                  </a:lnTo>
                  <a:lnTo>
                    <a:pt x="3123918" y="228390"/>
                  </a:lnTo>
                  <a:lnTo>
                    <a:pt x="3165487" y="245000"/>
                  </a:lnTo>
                  <a:lnTo>
                    <a:pt x="3207056" y="259534"/>
                  </a:lnTo>
                  <a:lnTo>
                    <a:pt x="3246547" y="278220"/>
                  </a:lnTo>
                  <a:lnTo>
                    <a:pt x="3288116" y="296907"/>
                  </a:lnTo>
                  <a:lnTo>
                    <a:pt x="3327607" y="315593"/>
                  </a:lnTo>
                  <a:lnTo>
                    <a:pt x="3369176" y="336356"/>
                  </a:lnTo>
                  <a:lnTo>
                    <a:pt x="3408666" y="359195"/>
                  </a:lnTo>
                  <a:lnTo>
                    <a:pt x="3450235" y="382034"/>
                  </a:lnTo>
                  <a:lnTo>
                    <a:pt x="3489726" y="404873"/>
                  </a:lnTo>
                  <a:lnTo>
                    <a:pt x="3531295" y="429789"/>
                  </a:lnTo>
                  <a:lnTo>
                    <a:pt x="3570786" y="456780"/>
                  </a:lnTo>
                  <a:lnTo>
                    <a:pt x="3612355" y="483772"/>
                  </a:lnTo>
                  <a:lnTo>
                    <a:pt x="3651846" y="512840"/>
                  </a:lnTo>
                  <a:lnTo>
                    <a:pt x="3693415" y="546060"/>
                  </a:lnTo>
                  <a:lnTo>
                    <a:pt x="3732905" y="577204"/>
                  </a:lnTo>
                  <a:lnTo>
                    <a:pt x="3774474" y="614577"/>
                  </a:lnTo>
                  <a:lnTo>
                    <a:pt x="3813965" y="654026"/>
                  </a:lnTo>
                  <a:lnTo>
                    <a:pt x="3855534" y="693476"/>
                  </a:lnTo>
                  <a:lnTo>
                    <a:pt x="3895025" y="739154"/>
                  </a:lnTo>
                  <a:lnTo>
                    <a:pt x="3936594" y="788984"/>
                  </a:lnTo>
                  <a:lnTo>
                    <a:pt x="3976085" y="842968"/>
                  </a:lnTo>
                  <a:lnTo>
                    <a:pt x="4017654" y="901103"/>
                  </a:lnTo>
                  <a:lnTo>
                    <a:pt x="4059223" y="969620"/>
                  </a:lnTo>
                  <a:lnTo>
                    <a:pt x="4098714" y="1046443"/>
                  </a:lnTo>
                  <a:lnTo>
                    <a:pt x="4140283" y="1129494"/>
                  </a:lnTo>
                  <a:lnTo>
                    <a:pt x="4179773" y="1227079"/>
                  </a:lnTo>
                  <a:lnTo>
                    <a:pt x="4221342" y="1343350"/>
                  </a:lnTo>
                  <a:lnTo>
                    <a:pt x="4260833" y="1472079"/>
                  </a:lnTo>
                  <a:lnTo>
                    <a:pt x="4302402" y="1623647"/>
                  </a:lnTo>
                  <a:lnTo>
                    <a:pt x="4341893" y="1806360"/>
                  </a:lnTo>
                  <a:lnTo>
                    <a:pt x="4383462" y="1991148"/>
                  </a:lnTo>
                  <a:lnTo>
                    <a:pt x="4422953" y="2175937"/>
                  </a:lnTo>
                  <a:lnTo>
                    <a:pt x="4464522" y="2323352"/>
                  </a:lnTo>
                  <a:lnTo>
                    <a:pt x="4504012" y="2452081"/>
                  </a:lnTo>
                  <a:lnTo>
                    <a:pt x="4545581" y="2566277"/>
                  </a:lnTo>
                  <a:lnTo>
                    <a:pt x="4585072" y="2659709"/>
                  </a:lnTo>
                  <a:lnTo>
                    <a:pt x="4626641" y="2740684"/>
                  </a:lnTo>
                  <a:lnTo>
                    <a:pt x="4666132" y="2815430"/>
                  </a:lnTo>
                  <a:lnTo>
                    <a:pt x="4707701" y="2879794"/>
                  </a:lnTo>
                  <a:lnTo>
                    <a:pt x="4747192" y="2937930"/>
                  </a:lnTo>
                  <a:lnTo>
                    <a:pt x="4788761" y="2989837"/>
                  </a:lnTo>
                </a:path>
              </a:pathLst>
            </a:custGeom>
            <a:ln w="166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2887" y="3426919"/>
              <a:ext cx="4789170" cy="2767965"/>
            </a:xfrm>
            <a:custGeom>
              <a:avLst/>
              <a:gdLst/>
              <a:ahLst/>
              <a:cxnLst/>
              <a:rect l="l" t="t" r="r" b="b"/>
              <a:pathLst>
                <a:path w="4789170" h="2767965">
                  <a:moveTo>
                    <a:pt x="0" y="1021527"/>
                  </a:moveTo>
                  <a:lnTo>
                    <a:pt x="41569" y="1004917"/>
                  </a:lnTo>
                  <a:lnTo>
                    <a:pt x="81059" y="959239"/>
                  </a:lnTo>
                  <a:lnTo>
                    <a:pt x="122628" y="892798"/>
                  </a:lnTo>
                  <a:lnTo>
                    <a:pt x="162119" y="828434"/>
                  </a:lnTo>
                  <a:lnTo>
                    <a:pt x="203688" y="749535"/>
                  </a:lnTo>
                  <a:lnTo>
                    <a:pt x="243179" y="629111"/>
                  </a:lnTo>
                  <a:lnTo>
                    <a:pt x="284748" y="492077"/>
                  </a:lnTo>
                  <a:lnTo>
                    <a:pt x="324239" y="361272"/>
                  </a:lnTo>
                  <a:lnTo>
                    <a:pt x="365808" y="149491"/>
                  </a:lnTo>
                  <a:lnTo>
                    <a:pt x="405298" y="0"/>
                  </a:lnTo>
                  <a:lnTo>
                    <a:pt x="446867" y="6228"/>
                  </a:lnTo>
                  <a:lnTo>
                    <a:pt x="486358" y="139110"/>
                  </a:lnTo>
                  <a:lnTo>
                    <a:pt x="527927" y="342585"/>
                  </a:lnTo>
                  <a:lnTo>
                    <a:pt x="567418" y="485848"/>
                  </a:lnTo>
                  <a:lnTo>
                    <a:pt x="608987" y="606272"/>
                  </a:lnTo>
                  <a:lnTo>
                    <a:pt x="648478" y="728772"/>
                  </a:lnTo>
                  <a:lnTo>
                    <a:pt x="690047" y="815976"/>
                  </a:lnTo>
                  <a:lnTo>
                    <a:pt x="729537" y="872035"/>
                  </a:lnTo>
                  <a:lnTo>
                    <a:pt x="771106" y="942629"/>
                  </a:lnTo>
                  <a:lnTo>
                    <a:pt x="812676" y="998688"/>
                  </a:lnTo>
                  <a:lnTo>
                    <a:pt x="852166" y="1027756"/>
                  </a:lnTo>
                  <a:lnTo>
                    <a:pt x="893735" y="1065129"/>
                  </a:lnTo>
                  <a:lnTo>
                    <a:pt x="933226" y="1100426"/>
                  </a:lnTo>
                  <a:lnTo>
                    <a:pt x="974795" y="1121189"/>
                  </a:lnTo>
                  <a:lnTo>
                    <a:pt x="1014286" y="1141951"/>
                  </a:lnTo>
                  <a:lnTo>
                    <a:pt x="1055855" y="1164790"/>
                  </a:lnTo>
                  <a:lnTo>
                    <a:pt x="1095345" y="1183477"/>
                  </a:lnTo>
                  <a:lnTo>
                    <a:pt x="1136915" y="1191782"/>
                  </a:lnTo>
                  <a:lnTo>
                    <a:pt x="1176405" y="1210468"/>
                  </a:lnTo>
                  <a:lnTo>
                    <a:pt x="1217974" y="1227079"/>
                  </a:lnTo>
                  <a:lnTo>
                    <a:pt x="1257465" y="1231231"/>
                  </a:lnTo>
                  <a:lnTo>
                    <a:pt x="1299034" y="1243689"/>
                  </a:lnTo>
                  <a:lnTo>
                    <a:pt x="1338525" y="1256147"/>
                  </a:lnTo>
                  <a:lnTo>
                    <a:pt x="1380094" y="1262375"/>
                  </a:lnTo>
                  <a:lnTo>
                    <a:pt x="1419585" y="1268604"/>
                  </a:lnTo>
                  <a:lnTo>
                    <a:pt x="1461154" y="1278986"/>
                  </a:lnTo>
                  <a:lnTo>
                    <a:pt x="1500644" y="1287291"/>
                  </a:lnTo>
                  <a:lnTo>
                    <a:pt x="1542213" y="1289367"/>
                  </a:lnTo>
                  <a:lnTo>
                    <a:pt x="1581704" y="1297672"/>
                  </a:lnTo>
                  <a:lnTo>
                    <a:pt x="1623273" y="1308053"/>
                  </a:lnTo>
                  <a:lnTo>
                    <a:pt x="1664842" y="1308053"/>
                  </a:lnTo>
                  <a:lnTo>
                    <a:pt x="1704333" y="1314282"/>
                  </a:lnTo>
                  <a:lnTo>
                    <a:pt x="1745902" y="1322587"/>
                  </a:lnTo>
                  <a:lnTo>
                    <a:pt x="1785393" y="1324664"/>
                  </a:lnTo>
                  <a:lnTo>
                    <a:pt x="1826962" y="1328816"/>
                  </a:lnTo>
                  <a:lnTo>
                    <a:pt x="1866452" y="1337121"/>
                  </a:lnTo>
                  <a:lnTo>
                    <a:pt x="1908022" y="1341274"/>
                  </a:lnTo>
                  <a:lnTo>
                    <a:pt x="1947512" y="1341274"/>
                  </a:lnTo>
                  <a:lnTo>
                    <a:pt x="1989081" y="1347503"/>
                  </a:lnTo>
                  <a:lnTo>
                    <a:pt x="2028572" y="1355808"/>
                  </a:lnTo>
                  <a:lnTo>
                    <a:pt x="2070141" y="1355808"/>
                  </a:lnTo>
                  <a:lnTo>
                    <a:pt x="2109632" y="1359960"/>
                  </a:lnTo>
                  <a:lnTo>
                    <a:pt x="2151201" y="1366189"/>
                  </a:lnTo>
                  <a:lnTo>
                    <a:pt x="2190691" y="1368265"/>
                  </a:lnTo>
                  <a:lnTo>
                    <a:pt x="2232261" y="1370342"/>
                  </a:lnTo>
                  <a:lnTo>
                    <a:pt x="2271751" y="1376571"/>
                  </a:lnTo>
                  <a:lnTo>
                    <a:pt x="2313320" y="1380723"/>
                  </a:lnTo>
                  <a:lnTo>
                    <a:pt x="2352811" y="1378647"/>
                  </a:lnTo>
                  <a:lnTo>
                    <a:pt x="2394380" y="1384876"/>
                  </a:lnTo>
                  <a:lnTo>
                    <a:pt x="2435949" y="1393181"/>
                  </a:lnTo>
                  <a:lnTo>
                    <a:pt x="2475440" y="1391104"/>
                  </a:lnTo>
                  <a:lnTo>
                    <a:pt x="2517009" y="1395257"/>
                  </a:lnTo>
                  <a:lnTo>
                    <a:pt x="2556500" y="1401486"/>
                  </a:lnTo>
                  <a:lnTo>
                    <a:pt x="2598069" y="1403562"/>
                  </a:lnTo>
                  <a:lnTo>
                    <a:pt x="2637559" y="1405638"/>
                  </a:lnTo>
                  <a:lnTo>
                    <a:pt x="2679128" y="1411867"/>
                  </a:lnTo>
                  <a:lnTo>
                    <a:pt x="2718619" y="1416020"/>
                  </a:lnTo>
                  <a:lnTo>
                    <a:pt x="2760188" y="1416020"/>
                  </a:lnTo>
                  <a:lnTo>
                    <a:pt x="2799679" y="1422249"/>
                  </a:lnTo>
                  <a:lnTo>
                    <a:pt x="2841248" y="1430554"/>
                  </a:lnTo>
                  <a:lnTo>
                    <a:pt x="2880739" y="1430554"/>
                  </a:lnTo>
                  <a:lnTo>
                    <a:pt x="2922308" y="1434706"/>
                  </a:lnTo>
                  <a:lnTo>
                    <a:pt x="2961798" y="1443011"/>
                  </a:lnTo>
                  <a:lnTo>
                    <a:pt x="3003368" y="1445088"/>
                  </a:lnTo>
                  <a:lnTo>
                    <a:pt x="3042858" y="1449240"/>
                  </a:lnTo>
                  <a:lnTo>
                    <a:pt x="3084427" y="1457545"/>
                  </a:lnTo>
                  <a:lnTo>
                    <a:pt x="3123918" y="1461698"/>
                  </a:lnTo>
                  <a:lnTo>
                    <a:pt x="3165487" y="1463774"/>
                  </a:lnTo>
                  <a:lnTo>
                    <a:pt x="3207056" y="1472079"/>
                  </a:lnTo>
                  <a:lnTo>
                    <a:pt x="3246547" y="1482461"/>
                  </a:lnTo>
                  <a:lnTo>
                    <a:pt x="3288116" y="1484537"/>
                  </a:lnTo>
                  <a:lnTo>
                    <a:pt x="3327607" y="1492842"/>
                  </a:lnTo>
                  <a:lnTo>
                    <a:pt x="3369176" y="1503223"/>
                  </a:lnTo>
                  <a:lnTo>
                    <a:pt x="3408666" y="1509452"/>
                  </a:lnTo>
                  <a:lnTo>
                    <a:pt x="3450235" y="1515681"/>
                  </a:lnTo>
                  <a:lnTo>
                    <a:pt x="3489726" y="1528139"/>
                  </a:lnTo>
                  <a:lnTo>
                    <a:pt x="3531295" y="1538520"/>
                  </a:lnTo>
                  <a:lnTo>
                    <a:pt x="3570786" y="1544749"/>
                  </a:lnTo>
                  <a:lnTo>
                    <a:pt x="3612355" y="1561359"/>
                  </a:lnTo>
                  <a:lnTo>
                    <a:pt x="3651846" y="1577969"/>
                  </a:lnTo>
                  <a:lnTo>
                    <a:pt x="3693415" y="1588351"/>
                  </a:lnTo>
                  <a:lnTo>
                    <a:pt x="3732905" y="1604961"/>
                  </a:lnTo>
                  <a:lnTo>
                    <a:pt x="3774474" y="1629876"/>
                  </a:lnTo>
                  <a:lnTo>
                    <a:pt x="3813965" y="1648563"/>
                  </a:lnTo>
                  <a:lnTo>
                    <a:pt x="3855534" y="1669325"/>
                  </a:lnTo>
                  <a:lnTo>
                    <a:pt x="3895025" y="1704622"/>
                  </a:lnTo>
                  <a:lnTo>
                    <a:pt x="3936594" y="1741995"/>
                  </a:lnTo>
                  <a:lnTo>
                    <a:pt x="3976085" y="1771063"/>
                  </a:lnTo>
                  <a:lnTo>
                    <a:pt x="4017654" y="1827122"/>
                  </a:lnTo>
                  <a:lnTo>
                    <a:pt x="4059223" y="1895640"/>
                  </a:lnTo>
                  <a:lnTo>
                    <a:pt x="4098714" y="1951699"/>
                  </a:lnTo>
                  <a:lnTo>
                    <a:pt x="4140283" y="2040979"/>
                  </a:lnTo>
                  <a:lnTo>
                    <a:pt x="4179773" y="2161403"/>
                  </a:lnTo>
                  <a:lnTo>
                    <a:pt x="4221342" y="2281827"/>
                  </a:lnTo>
                  <a:lnTo>
                    <a:pt x="4260833" y="2425090"/>
                  </a:lnTo>
                  <a:lnTo>
                    <a:pt x="4302402" y="2626489"/>
                  </a:lnTo>
                  <a:lnTo>
                    <a:pt x="4341893" y="2759370"/>
                  </a:lnTo>
                  <a:lnTo>
                    <a:pt x="4383462" y="2767675"/>
                  </a:lnTo>
                  <a:lnTo>
                    <a:pt x="4422953" y="2618184"/>
                  </a:lnTo>
                  <a:lnTo>
                    <a:pt x="4464522" y="2406403"/>
                  </a:lnTo>
                  <a:lnTo>
                    <a:pt x="4504012" y="2273522"/>
                  </a:lnTo>
                  <a:lnTo>
                    <a:pt x="4545581" y="2136488"/>
                  </a:lnTo>
                  <a:lnTo>
                    <a:pt x="4585072" y="2016064"/>
                  </a:lnTo>
                  <a:lnTo>
                    <a:pt x="4626641" y="1939241"/>
                  </a:lnTo>
                  <a:lnTo>
                    <a:pt x="4666132" y="1872800"/>
                  </a:lnTo>
                  <a:lnTo>
                    <a:pt x="4707701" y="1808436"/>
                  </a:lnTo>
                  <a:lnTo>
                    <a:pt x="4747192" y="1760682"/>
                  </a:lnTo>
                  <a:lnTo>
                    <a:pt x="4788761" y="1746148"/>
                  </a:lnTo>
                </a:path>
              </a:pathLst>
            </a:custGeom>
            <a:ln w="16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283511" y="4897961"/>
              <a:ext cx="1355725" cy="342900"/>
            </a:xfrm>
            <a:custGeom>
              <a:avLst/>
              <a:gdLst/>
              <a:ahLst/>
              <a:cxnLst/>
              <a:rect l="l" t="t" r="r" b="b"/>
              <a:pathLst>
                <a:path w="1355725" h="342900">
                  <a:moveTo>
                    <a:pt x="1355153" y="0"/>
                  </a:moveTo>
                  <a:lnTo>
                    <a:pt x="0" y="0"/>
                  </a:lnTo>
                  <a:lnTo>
                    <a:pt x="0" y="342586"/>
                  </a:lnTo>
                  <a:lnTo>
                    <a:pt x="1355153" y="342586"/>
                  </a:lnTo>
                  <a:lnTo>
                    <a:pt x="1355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24164" y="6022024"/>
            <a:ext cx="31432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Arial MT"/>
                <a:cs typeface="Arial MT"/>
              </a:rPr>
              <a:t>-</a:t>
            </a:r>
            <a:r>
              <a:rPr sz="1550" spc="-25" dirty="0">
                <a:latin typeface="Arial MT"/>
                <a:cs typeface="Arial MT"/>
              </a:rPr>
              <a:t>15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24164" y="5554862"/>
            <a:ext cx="31432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Arial MT"/>
                <a:cs typeface="Arial MT"/>
              </a:rPr>
              <a:t>-</a:t>
            </a:r>
            <a:r>
              <a:rPr sz="1550" spc="-25" dirty="0">
                <a:latin typeface="Arial MT"/>
                <a:cs typeface="Arial MT"/>
              </a:rPr>
              <a:t>10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24164" y="5087699"/>
            <a:ext cx="20320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Arial MT"/>
                <a:cs typeface="Arial MT"/>
              </a:rPr>
              <a:t>-</a:t>
            </a:r>
            <a:r>
              <a:rPr sz="1550" spc="-50" dirty="0">
                <a:latin typeface="Arial MT"/>
                <a:cs typeface="Arial MT"/>
              </a:rPr>
              <a:t>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90676" y="4620537"/>
            <a:ext cx="13652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0" dirty="0">
                <a:latin typeface="Arial MT"/>
                <a:cs typeface="Arial MT"/>
              </a:rPr>
              <a:t>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90676" y="4153375"/>
            <a:ext cx="13652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50" dirty="0">
                <a:latin typeface="Arial MT"/>
                <a:cs typeface="Arial MT"/>
              </a:rPr>
              <a:t>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90676" y="3686213"/>
            <a:ext cx="24765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5" dirty="0">
                <a:latin typeface="Arial MT"/>
                <a:cs typeface="Arial MT"/>
              </a:rPr>
              <a:t>10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90676" y="3219050"/>
            <a:ext cx="247650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25" dirty="0">
                <a:latin typeface="Arial MT"/>
                <a:cs typeface="Arial MT"/>
              </a:rPr>
              <a:t>15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403539" y="3945738"/>
            <a:ext cx="323215" cy="164083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15"/>
              </a:lnSpc>
              <a:tabLst>
                <a:tab pos="883285" algn="l"/>
              </a:tabLst>
            </a:pPr>
            <a:r>
              <a:rPr sz="2100" b="1" spc="-10" dirty="0">
                <a:latin typeface="Arial"/>
                <a:cs typeface="Arial"/>
              </a:rPr>
              <a:t>Slope</a:t>
            </a:r>
            <a:r>
              <a:rPr sz="2100" b="1" dirty="0">
                <a:latin typeface="Arial"/>
                <a:cs typeface="Arial"/>
              </a:rPr>
              <a:t>	</a:t>
            </a:r>
            <a:r>
              <a:rPr sz="2100" b="1" spc="-10" dirty="0">
                <a:latin typeface="Arial"/>
                <a:cs typeface="Arial"/>
              </a:rPr>
              <a:t>(µrad)</a:t>
            </a:r>
            <a:endParaRPr sz="2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71851" y="4857232"/>
            <a:ext cx="1381125" cy="38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20" dirty="0">
                <a:latin typeface="Arial MT"/>
                <a:cs typeface="Arial MT"/>
              </a:rPr>
              <a:t>R=-</a:t>
            </a:r>
            <a:r>
              <a:rPr sz="2350" dirty="0">
                <a:latin typeface="Arial MT"/>
                <a:cs typeface="Arial MT"/>
              </a:rPr>
              <a:t>30 </a:t>
            </a:r>
            <a:r>
              <a:rPr sz="2350" spc="-25" dirty="0">
                <a:latin typeface="Arial MT"/>
                <a:cs typeface="Arial MT"/>
              </a:rPr>
              <a:t>Km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13300" y="1193800"/>
            <a:ext cx="378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 MT"/>
                <a:cs typeface="Arial MT"/>
              </a:rPr>
              <a:t>Total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Absorbed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Power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35</a:t>
            </a:r>
            <a:r>
              <a:rPr sz="2400" spc="-50" dirty="0">
                <a:latin typeface="Arial MT"/>
                <a:cs typeface="Arial MT"/>
              </a:rPr>
              <a:t> W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18100" y="7823200"/>
            <a:ext cx="3459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Virtual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28.52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606800"/>
            <a:ext cx="8632190" cy="4051300"/>
            <a:chOff x="0" y="3606800"/>
            <a:chExt cx="8632190" cy="4051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3670300"/>
              <a:ext cx="4364848" cy="3987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06800"/>
              <a:ext cx="4699000" cy="4051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00"/>
              </a:spcBef>
            </a:pPr>
            <a:r>
              <a:rPr dirty="0"/>
              <a:t>FVLSPGM</a:t>
            </a:r>
            <a:r>
              <a:rPr spc="-5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Heat</a:t>
            </a:r>
            <a:r>
              <a:rPr spc="-50" dirty="0"/>
              <a:t> </a:t>
            </a:r>
            <a:r>
              <a:rPr dirty="0"/>
              <a:t>Load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Corrected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7900" y="2527300"/>
            <a:ext cx="3810000" cy="939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704" y="2557135"/>
            <a:ext cx="3808295" cy="9988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84400" y="1739900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Without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600" y="17399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2200" y="7937500"/>
            <a:ext cx="1771014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i="1" spc="-10" dirty="0">
                <a:latin typeface="Arial"/>
                <a:cs typeface="Arial"/>
              </a:rPr>
              <a:t>α</a:t>
            </a:r>
            <a:r>
              <a:rPr sz="2400" spc="-10" dirty="0">
                <a:latin typeface="Arial MT"/>
                <a:cs typeface="Arial MT"/>
              </a:rPr>
              <a:t>=88.52843°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=87.05389°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606800"/>
            <a:ext cx="13004800" cy="4051300"/>
            <a:chOff x="0" y="3606800"/>
            <a:chExt cx="13004800" cy="4051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7100" y="3733800"/>
              <a:ext cx="4457700" cy="3873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3670300"/>
              <a:ext cx="4826000" cy="3987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606800"/>
              <a:ext cx="4699000" cy="40513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00"/>
              </a:spcBef>
            </a:pPr>
            <a:r>
              <a:rPr dirty="0"/>
              <a:t>FVLSPGM</a:t>
            </a:r>
            <a:r>
              <a:rPr spc="-5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Heat</a:t>
            </a:r>
            <a:r>
              <a:rPr spc="-50" dirty="0"/>
              <a:t> </a:t>
            </a:r>
            <a:r>
              <a:rPr dirty="0"/>
              <a:t>Load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Corrected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7900" y="2527300"/>
            <a:ext cx="3810000" cy="939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2704" y="2557135"/>
            <a:ext cx="3808295" cy="9988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84400" y="1739900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Without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5600" y="17399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07500" y="2527300"/>
            <a:ext cx="3797300" cy="9398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474200" y="1739900"/>
            <a:ext cx="205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Corrected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2200" y="7937500"/>
            <a:ext cx="1771014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i="1" spc="-10" dirty="0">
                <a:latin typeface="Arial"/>
                <a:cs typeface="Arial"/>
              </a:rPr>
              <a:t>α</a:t>
            </a:r>
            <a:r>
              <a:rPr sz="2400" spc="-10" dirty="0">
                <a:latin typeface="Arial MT"/>
                <a:cs typeface="Arial MT"/>
              </a:rPr>
              <a:t>=88.52843°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=87.05389°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58400" y="7899400"/>
            <a:ext cx="1771014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i="1" spc="-10" dirty="0">
                <a:latin typeface="Arial"/>
                <a:cs typeface="Arial"/>
              </a:rPr>
              <a:t>α</a:t>
            </a:r>
            <a:r>
              <a:rPr sz="2400" spc="-10" dirty="0">
                <a:latin typeface="Arial MT"/>
                <a:cs typeface="Arial MT"/>
              </a:rPr>
              <a:t>=88.53789° </a:t>
            </a:r>
            <a:r>
              <a:rPr sz="2400" i="1" spc="-10" dirty="0">
                <a:latin typeface="Arial"/>
                <a:cs typeface="Arial"/>
              </a:rPr>
              <a:t>β</a:t>
            </a:r>
            <a:r>
              <a:rPr sz="2400" spc="-10" dirty="0">
                <a:latin typeface="Arial MT"/>
                <a:cs typeface="Arial MT"/>
              </a:rPr>
              <a:t>=87.0586°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8300" y="8864600"/>
            <a:ext cx="283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R.R,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NIM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649,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139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(2010)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0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29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1426268"/>
            <a:ext cx="372070" cy="334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2064541"/>
            <a:ext cx="372070" cy="3348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3247130"/>
            <a:ext cx="310058" cy="279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4266402"/>
            <a:ext cx="310058" cy="2790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5300163"/>
            <a:ext cx="372070" cy="3348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5923951"/>
            <a:ext cx="310058" cy="2790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339" y="6473325"/>
            <a:ext cx="310058" cy="2790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" y="7586558"/>
            <a:ext cx="372070" cy="3348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4400" y="1196339"/>
            <a:ext cx="11443335" cy="7378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780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SGM</a:t>
            </a:r>
            <a:r>
              <a:rPr sz="36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requires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a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movable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exit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24242"/>
                </a:solidFill>
                <a:latin typeface="Calibri"/>
                <a:cs typeface="Calibri"/>
              </a:rPr>
              <a:t>slit</a:t>
            </a:r>
            <a:endParaRPr sz="3600" dirty="0">
              <a:latin typeface="Calibri"/>
              <a:cs typeface="Calibri"/>
            </a:endParaRPr>
          </a:p>
          <a:p>
            <a:pPr marL="12700" marR="855344" indent="177800">
              <a:lnSpc>
                <a:spcPct val="101899"/>
              </a:lnSpc>
              <a:spcBef>
                <a:spcPts val="595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Collimated</a:t>
            </a:r>
            <a:r>
              <a:rPr sz="36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can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be</a:t>
            </a:r>
            <a:r>
              <a:rPr sz="36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used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fixed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magnification</a:t>
            </a:r>
            <a:r>
              <a:rPr sz="36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or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following</a:t>
            </a:r>
            <a:r>
              <a:rPr sz="3600" spc="-1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grating</a:t>
            </a:r>
            <a:r>
              <a:rPr sz="3600" spc="-14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24242"/>
                </a:solidFill>
                <a:latin typeface="Calibri"/>
                <a:cs typeface="Calibri"/>
              </a:rPr>
              <a:t>efficiency</a:t>
            </a:r>
            <a:endParaRPr sz="3600" dirty="0">
              <a:latin typeface="Calibri"/>
              <a:cs typeface="Calibri"/>
            </a:endParaRPr>
          </a:p>
          <a:p>
            <a:pPr marL="838200" marR="128270">
              <a:lnSpc>
                <a:spcPct val="102800"/>
              </a:lnSpc>
              <a:spcBef>
                <a:spcPts val="680"/>
              </a:spcBef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slope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errors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mirrors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impair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resolution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vertical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PGM </a:t>
            </a:r>
            <a:r>
              <a:rPr sz="3000" spc="-10" dirty="0">
                <a:latin typeface="Calibri"/>
                <a:cs typeface="Calibri"/>
              </a:rPr>
              <a:t>mirror.</a:t>
            </a:r>
            <a:endParaRPr sz="3000" dirty="0">
              <a:latin typeface="Calibri"/>
              <a:cs typeface="Calibri"/>
            </a:endParaRPr>
          </a:p>
          <a:p>
            <a:pPr marL="838200" marR="5080">
              <a:lnSpc>
                <a:spcPct val="102800"/>
              </a:lnSpc>
              <a:spcBef>
                <a:spcPts val="600"/>
              </a:spcBef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induced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deformations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Follath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collimated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PGM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impair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resolution.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Could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solved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moving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slit.</a:t>
            </a:r>
            <a:endParaRPr sz="3000" dirty="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700"/>
              </a:spcBef>
            </a:pP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Focusing</a:t>
            </a:r>
            <a:r>
              <a:rPr sz="36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24242"/>
                </a:solidFill>
                <a:latin typeface="Calibri"/>
                <a:cs typeface="Calibri"/>
              </a:rPr>
              <a:t>VLS</a:t>
            </a:r>
            <a:r>
              <a:rPr sz="36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424242"/>
                </a:solidFill>
                <a:latin typeface="Calibri"/>
                <a:cs typeface="Calibri"/>
              </a:rPr>
              <a:t>PGM</a:t>
            </a:r>
            <a:endParaRPr sz="3600" dirty="0">
              <a:latin typeface="Calibri"/>
              <a:cs typeface="Calibri"/>
            </a:endParaRPr>
          </a:p>
          <a:p>
            <a:pPr marL="838200" marR="4708525">
              <a:lnSpc>
                <a:spcPct val="119400"/>
              </a:lnSpc>
              <a:spcBef>
                <a:spcPts val="80"/>
              </a:spcBef>
            </a:pPr>
            <a:r>
              <a:rPr sz="3000" dirty="0">
                <a:latin typeface="Calibri"/>
                <a:cs typeface="Calibri"/>
              </a:rPr>
              <a:t>Can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correct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heat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induced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deformation </a:t>
            </a:r>
            <a:r>
              <a:rPr sz="3000" dirty="0">
                <a:latin typeface="Calibri"/>
                <a:cs typeface="Calibri"/>
              </a:rPr>
              <a:t>Cannot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change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magnification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3000" dirty="0">
              <a:latin typeface="Calibri"/>
              <a:cs typeface="Calibri"/>
            </a:endParaRPr>
          </a:p>
          <a:p>
            <a:pPr marL="495300" marR="345440">
              <a:lnSpc>
                <a:spcPct val="101899"/>
              </a:lnSpc>
            </a:pP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Formulas</a:t>
            </a:r>
            <a:r>
              <a:rPr sz="3600" spc="-60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for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all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2600"/>
                </a:solidFill>
                <a:latin typeface="Calibri"/>
                <a:cs typeface="Calibri"/>
              </a:rPr>
              <a:t>monochromator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types</a:t>
            </a:r>
            <a:r>
              <a:rPr sz="3600" spc="-60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lang="en-US" sz="3600" dirty="0">
                <a:solidFill>
                  <a:srgbClr val="FF2600"/>
                </a:solidFill>
                <a:latin typeface="Calibri"/>
                <a:cs typeface="Calibri"/>
              </a:rPr>
              <a:t>are </a:t>
            </a:r>
            <a:r>
              <a:rPr sz="3600" dirty="0">
                <a:solidFill>
                  <a:srgbClr val="FF2600"/>
                </a:solidFill>
                <a:latin typeface="Calibri"/>
                <a:cs typeface="Calibri"/>
              </a:rPr>
              <a:t>included</a:t>
            </a:r>
            <a:r>
              <a:rPr sz="3600" spc="-55" dirty="0">
                <a:solidFill>
                  <a:srgbClr val="FF26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2600"/>
                </a:solidFill>
                <a:latin typeface="Calibri"/>
                <a:cs typeface="Calibri"/>
              </a:rPr>
              <a:t>in </a:t>
            </a:r>
            <a:r>
              <a:rPr sz="3600" spc="-10" dirty="0">
                <a:solidFill>
                  <a:srgbClr val="FF2600"/>
                </a:solidFill>
                <a:latin typeface="Calibri"/>
                <a:cs typeface="Calibri"/>
              </a:rPr>
              <a:t>Oasys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8600" y="6983421"/>
            <a:ext cx="1030033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929">
              <a:lnSpc>
                <a:spcPts val="1935"/>
              </a:lnSpc>
              <a:tabLst>
                <a:tab pos="4514850" algn="l"/>
                <a:tab pos="5149215" algn="l"/>
                <a:tab pos="6009640" algn="l"/>
                <a:tab pos="6644005" algn="l"/>
                <a:tab pos="7654925" algn="l"/>
                <a:tab pos="8289290" algn="l"/>
                <a:tab pos="9300210" algn="l"/>
              </a:tabLst>
            </a:pP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3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endParaRPr sz="2925" baseline="-21367">
              <a:latin typeface="Calibri"/>
              <a:cs typeface="Calibri"/>
            </a:endParaRPr>
          </a:p>
          <a:p>
            <a:pPr marL="527050">
              <a:lnSpc>
                <a:spcPts val="2595"/>
              </a:lnSpc>
              <a:tabLst>
                <a:tab pos="902335" algn="l"/>
                <a:tab pos="4752340" algn="l"/>
                <a:tab pos="6247130" algn="l"/>
                <a:tab pos="7892415" algn="l"/>
                <a:tab pos="9458960" algn="l"/>
              </a:tabLst>
            </a:pPr>
            <a:r>
              <a:rPr sz="2750" i="1" spc="280" dirty="0">
                <a:latin typeface="Cambria"/>
                <a:cs typeface="Cambria"/>
              </a:rPr>
              <a:t>F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90" dirty="0">
                <a:latin typeface="Cambria"/>
                <a:cs typeface="Cambria"/>
              </a:rPr>
              <a:t>F</a:t>
            </a:r>
            <a:r>
              <a:rPr sz="2925" spc="284" baseline="-11396" dirty="0">
                <a:latin typeface="Calibri"/>
                <a:cs typeface="Calibri"/>
              </a:rPr>
              <a:t>00</a:t>
            </a:r>
            <a:r>
              <a:rPr sz="2925" spc="472" baseline="-11396" dirty="0">
                <a:latin typeface="Calibri"/>
                <a:cs typeface="Calibri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20" dirty="0">
                <a:latin typeface="Cambria"/>
                <a:cs typeface="Cambria"/>
              </a:rPr>
              <a:t> </a:t>
            </a:r>
            <a:r>
              <a:rPr sz="2750" i="1" spc="170" dirty="0">
                <a:latin typeface="Cambria"/>
                <a:cs typeface="Cambria"/>
              </a:rPr>
              <a:t>F</a:t>
            </a:r>
            <a:r>
              <a:rPr sz="2925" spc="254" baseline="-11396" dirty="0">
                <a:latin typeface="Calibri"/>
                <a:cs typeface="Calibri"/>
              </a:rPr>
              <a:t>01</a:t>
            </a:r>
            <a:r>
              <a:rPr sz="2750" i="1" spc="170" dirty="0">
                <a:latin typeface="Cambria"/>
                <a:cs typeface="Cambria"/>
              </a:rPr>
              <a:t>w</a:t>
            </a:r>
            <a:r>
              <a:rPr sz="2750" i="1" spc="9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05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F</a:t>
            </a:r>
            <a:r>
              <a:rPr sz="2925" spc="262" baseline="-11396" dirty="0">
                <a:latin typeface="Calibri"/>
                <a:cs typeface="Calibri"/>
              </a:rPr>
              <a:t>02</a:t>
            </a:r>
            <a:r>
              <a:rPr sz="2750" i="1" spc="175" dirty="0">
                <a:latin typeface="Cambria"/>
                <a:cs typeface="Cambria"/>
              </a:rPr>
              <a:t>l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30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21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85" dirty="0">
                <a:latin typeface="Cambria"/>
                <a:cs typeface="Cambria"/>
              </a:rPr>
              <a:t>l</a:t>
            </a:r>
            <a:r>
              <a:rPr sz="2750" i="1" spc="7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15" dirty="0">
                <a:latin typeface="Cambria"/>
                <a:cs typeface="Cambria"/>
              </a:rPr>
              <a:t> </a:t>
            </a:r>
            <a:r>
              <a:rPr sz="2750" i="1" spc="195" dirty="0">
                <a:latin typeface="Cambria"/>
                <a:cs typeface="Cambria"/>
              </a:rPr>
              <a:t>...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750">
              <a:latin typeface="Cambria"/>
              <a:cs typeface="Cambria"/>
            </a:endParaRPr>
          </a:p>
          <a:p>
            <a:pPr marL="406400">
              <a:lnSpc>
                <a:spcPts val="2615"/>
              </a:lnSpc>
              <a:spcBef>
                <a:spcPts val="5"/>
              </a:spcBef>
            </a:pP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Fermat’s</a:t>
            </a:r>
            <a:r>
              <a:rPr sz="2400" i="1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principle:</a:t>
            </a:r>
            <a:r>
              <a:rPr sz="2400" i="1" spc="12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Of</a:t>
            </a:r>
            <a:r>
              <a:rPr sz="2400" spc="13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all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possible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paths,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light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010"/>
              </a:lnSpc>
              <a:tabLst>
                <a:tab pos="7905115" algn="l"/>
                <a:tab pos="8451215" algn="l"/>
              </a:tabLst>
            </a:pP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takes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which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requires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shortest</a:t>
            </a:r>
            <a:r>
              <a:rPr sz="2400" i="1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060606"/>
                </a:solidFill>
                <a:latin typeface="Georgia"/>
                <a:cs typeface="Georgia"/>
              </a:rPr>
              <a:t>time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	</a:t>
            </a:r>
            <a:r>
              <a:rPr sz="4125" i="1" spc="187" baseline="31313" dirty="0">
                <a:latin typeface="Cambria"/>
                <a:cs typeface="Cambria"/>
              </a:rPr>
              <a:t>δF</a:t>
            </a:r>
            <a:r>
              <a:rPr sz="4125" i="1" baseline="31313" dirty="0">
                <a:latin typeface="Cambria"/>
                <a:cs typeface="Cambria"/>
              </a:rPr>
              <a:t>	</a:t>
            </a:r>
            <a:r>
              <a:rPr sz="4125" spc="960" baseline="31313" dirty="0">
                <a:latin typeface="Cambria"/>
                <a:cs typeface="Cambria"/>
              </a:rPr>
              <a:t>=</a:t>
            </a:r>
            <a:r>
              <a:rPr sz="4125" spc="254" baseline="31313" dirty="0">
                <a:latin typeface="Cambria"/>
                <a:cs typeface="Cambria"/>
              </a:rPr>
              <a:t> </a:t>
            </a:r>
            <a:r>
              <a:rPr sz="4125" spc="-75" baseline="31313" dirty="0">
                <a:latin typeface="Cambria"/>
                <a:cs typeface="Cambria"/>
              </a:rPr>
              <a:t>0</a:t>
            </a:r>
            <a:endParaRPr sz="4125" baseline="31313">
              <a:latin typeface="Cambria"/>
              <a:cs typeface="Cambr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0798" y="6737415"/>
            <a:ext cx="10561320" cy="2317115"/>
            <a:chOff x="150798" y="6737415"/>
            <a:chExt cx="10561320" cy="2317115"/>
          </a:xfrm>
        </p:grpSpPr>
        <p:sp>
          <p:nvSpPr>
            <p:cNvPr id="49" name="object 49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DCB511B-169D-4578-A8EF-33178BFB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4" y="1371600"/>
            <a:ext cx="11688331" cy="72826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B63330-E17A-42EB-883C-E08FEA24ED90}"/>
              </a:ext>
            </a:extLst>
          </p:cNvPr>
          <p:cNvSpPr/>
          <p:nvPr/>
        </p:nvSpPr>
        <p:spPr>
          <a:xfrm>
            <a:off x="658233" y="6668327"/>
            <a:ext cx="10365437" cy="217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8600" y="6983421"/>
            <a:ext cx="1030033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929">
              <a:lnSpc>
                <a:spcPts val="1935"/>
              </a:lnSpc>
              <a:tabLst>
                <a:tab pos="4514850" algn="l"/>
                <a:tab pos="5149215" algn="l"/>
                <a:tab pos="6009640" algn="l"/>
                <a:tab pos="6644005" algn="l"/>
                <a:tab pos="7654925" algn="l"/>
                <a:tab pos="8289290" algn="l"/>
                <a:tab pos="9300210" algn="l"/>
              </a:tabLst>
            </a:pP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3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endParaRPr sz="2925" baseline="-21367">
              <a:latin typeface="Calibri"/>
              <a:cs typeface="Calibri"/>
            </a:endParaRPr>
          </a:p>
          <a:p>
            <a:pPr marL="527050">
              <a:lnSpc>
                <a:spcPts val="2595"/>
              </a:lnSpc>
              <a:tabLst>
                <a:tab pos="902335" algn="l"/>
                <a:tab pos="4752340" algn="l"/>
                <a:tab pos="6247130" algn="l"/>
                <a:tab pos="7892415" algn="l"/>
                <a:tab pos="9458960" algn="l"/>
              </a:tabLst>
            </a:pPr>
            <a:r>
              <a:rPr sz="2750" i="1" spc="280" dirty="0">
                <a:latin typeface="Cambria"/>
                <a:cs typeface="Cambria"/>
              </a:rPr>
              <a:t>F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90" dirty="0">
                <a:latin typeface="Cambria"/>
                <a:cs typeface="Cambria"/>
              </a:rPr>
              <a:t>F</a:t>
            </a:r>
            <a:r>
              <a:rPr sz="2925" spc="284" baseline="-11396" dirty="0">
                <a:latin typeface="Calibri"/>
                <a:cs typeface="Calibri"/>
              </a:rPr>
              <a:t>00</a:t>
            </a:r>
            <a:r>
              <a:rPr sz="2925" spc="472" baseline="-11396" dirty="0">
                <a:latin typeface="Calibri"/>
                <a:cs typeface="Calibri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20" dirty="0">
                <a:latin typeface="Cambria"/>
                <a:cs typeface="Cambria"/>
              </a:rPr>
              <a:t> </a:t>
            </a:r>
            <a:r>
              <a:rPr sz="2750" i="1" spc="170" dirty="0">
                <a:latin typeface="Cambria"/>
                <a:cs typeface="Cambria"/>
              </a:rPr>
              <a:t>F</a:t>
            </a:r>
            <a:r>
              <a:rPr sz="2925" spc="254" baseline="-11396" dirty="0">
                <a:latin typeface="Calibri"/>
                <a:cs typeface="Calibri"/>
              </a:rPr>
              <a:t>01</a:t>
            </a:r>
            <a:r>
              <a:rPr sz="2750" i="1" spc="170" dirty="0">
                <a:latin typeface="Cambria"/>
                <a:cs typeface="Cambria"/>
              </a:rPr>
              <a:t>w</a:t>
            </a:r>
            <a:r>
              <a:rPr sz="2750" i="1" spc="9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05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F</a:t>
            </a:r>
            <a:r>
              <a:rPr sz="2925" spc="262" baseline="-11396" dirty="0">
                <a:latin typeface="Calibri"/>
                <a:cs typeface="Calibri"/>
              </a:rPr>
              <a:t>02</a:t>
            </a:r>
            <a:r>
              <a:rPr sz="2750" i="1" spc="175" dirty="0">
                <a:latin typeface="Cambria"/>
                <a:cs typeface="Cambria"/>
              </a:rPr>
              <a:t>l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30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21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85" dirty="0">
                <a:latin typeface="Cambria"/>
                <a:cs typeface="Cambria"/>
              </a:rPr>
              <a:t>l</a:t>
            </a:r>
            <a:r>
              <a:rPr sz="2750" i="1" spc="7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15" dirty="0">
                <a:latin typeface="Cambria"/>
                <a:cs typeface="Cambria"/>
              </a:rPr>
              <a:t> </a:t>
            </a:r>
            <a:r>
              <a:rPr sz="2750" i="1" spc="195" dirty="0">
                <a:latin typeface="Cambria"/>
                <a:cs typeface="Cambria"/>
              </a:rPr>
              <a:t>...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750">
              <a:latin typeface="Cambria"/>
              <a:cs typeface="Cambria"/>
            </a:endParaRPr>
          </a:p>
          <a:p>
            <a:pPr marL="406400">
              <a:lnSpc>
                <a:spcPts val="2615"/>
              </a:lnSpc>
              <a:spcBef>
                <a:spcPts val="5"/>
              </a:spcBef>
            </a:pP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Fermat’s</a:t>
            </a:r>
            <a:r>
              <a:rPr sz="2400" i="1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principle:</a:t>
            </a:r>
            <a:r>
              <a:rPr sz="2400" i="1" spc="12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Of</a:t>
            </a:r>
            <a:r>
              <a:rPr sz="2400" spc="13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all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possible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paths,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light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010"/>
              </a:lnSpc>
              <a:tabLst>
                <a:tab pos="7905115" algn="l"/>
                <a:tab pos="8451215" algn="l"/>
              </a:tabLst>
            </a:pP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takes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which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requires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shortest</a:t>
            </a:r>
            <a:r>
              <a:rPr sz="2400" i="1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060606"/>
                </a:solidFill>
                <a:latin typeface="Georgia"/>
                <a:cs typeface="Georgia"/>
              </a:rPr>
              <a:t>time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	</a:t>
            </a:r>
            <a:r>
              <a:rPr sz="4125" i="1" spc="187" baseline="31313" dirty="0">
                <a:latin typeface="Cambria"/>
                <a:cs typeface="Cambria"/>
              </a:rPr>
              <a:t>δF</a:t>
            </a:r>
            <a:r>
              <a:rPr sz="4125" i="1" baseline="31313" dirty="0">
                <a:latin typeface="Cambria"/>
                <a:cs typeface="Cambria"/>
              </a:rPr>
              <a:t>	</a:t>
            </a:r>
            <a:r>
              <a:rPr sz="4125" spc="960" baseline="31313" dirty="0">
                <a:latin typeface="Cambria"/>
                <a:cs typeface="Cambria"/>
              </a:rPr>
              <a:t>=</a:t>
            </a:r>
            <a:r>
              <a:rPr sz="4125" spc="254" baseline="31313" dirty="0">
                <a:latin typeface="Cambria"/>
                <a:cs typeface="Cambria"/>
              </a:rPr>
              <a:t> </a:t>
            </a:r>
            <a:r>
              <a:rPr sz="4125" spc="-75" baseline="31313" dirty="0">
                <a:latin typeface="Cambria"/>
                <a:cs typeface="Cambria"/>
              </a:rPr>
              <a:t>0</a:t>
            </a:r>
            <a:endParaRPr sz="4125" baseline="31313">
              <a:latin typeface="Cambria"/>
              <a:cs typeface="Cambr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0798" y="6737415"/>
            <a:ext cx="10561320" cy="2317115"/>
            <a:chOff x="150798" y="6737415"/>
            <a:chExt cx="10561320" cy="2317115"/>
          </a:xfrm>
        </p:grpSpPr>
        <p:sp>
          <p:nvSpPr>
            <p:cNvPr id="49" name="object 49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3498" y="6750115"/>
              <a:ext cx="10535920" cy="2291715"/>
            </a:xfrm>
            <a:custGeom>
              <a:avLst/>
              <a:gdLst/>
              <a:ahLst/>
              <a:cxnLst/>
              <a:rect l="l" t="t" r="r" b="b"/>
              <a:pathLst>
                <a:path w="10535920" h="2291715">
                  <a:moveTo>
                    <a:pt x="0" y="0"/>
                  </a:moveTo>
                  <a:lnTo>
                    <a:pt x="10535801" y="0"/>
                  </a:lnTo>
                  <a:lnTo>
                    <a:pt x="10535801" y="2291322"/>
                  </a:lnTo>
                  <a:lnTo>
                    <a:pt x="0" y="22913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DCB511B-169D-4578-A8EF-33178BFB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4" y="1371600"/>
            <a:ext cx="11688331" cy="72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8600" y="6983421"/>
            <a:ext cx="1030033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929">
              <a:lnSpc>
                <a:spcPts val="1935"/>
              </a:lnSpc>
              <a:tabLst>
                <a:tab pos="4514850" algn="l"/>
                <a:tab pos="5149215" algn="l"/>
                <a:tab pos="6009640" algn="l"/>
                <a:tab pos="6644005" algn="l"/>
                <a:tab pos="7654925" algn="l"/>
                <a:tab pos="8289290" algn="l"/>
                <a:tab pos="9300210" algn="l"/>
              </a:tabLst>
            </a:pP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3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endParaRPr sz="2925" baseline="-21367">
              <a:latin typeface="Calibri"/>
              <a:cs typeface="Calibri"/>
            </a:endParaRPr>
          </a:p>
          <a:p>
            <a:pPr marL="527050">
              <a:lnSpc>
                <a:spcPts val="2595"/>
              </a:lnSpc>
              <a:tabLst>
                <a:tab pos="902335" algn="l"/>
                <a:tab pos="4752340" algn="l"/>
                <a:tab pos="6247130" algn="l"/>
                <a:tab pos="7892415" algn="l"/>
                <a:tab pos="9458960" algn="l"/>
              </a:tabLst>
            </a:pPr>
            <a:r>
              <a:rPr sz="2750" i="1" spc="280" dirty="0">
                <a:latin typeface="Cambria"/>
                <a:cs typeface="Cambria"/>
              </a:rPr>
              <a:t>F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90" dirty="0">
                <a:latin typeface="Cambria"/>
                <a:cs typeface="Cambria"/>
              </a:rPr>
              <a:t>F</a:t>
            </a:r>
            <a:r>
              <a:rPr sz="2925" spc="284" baseline="-11396" dirty="0">
                <a:latin typeface="Calibri"/>
                <a:cs typeface="Calibri"/>
              </a:rPr>
              <a:t>00</a:t>
            </a:r>
            <a:r>
              <a:rPr sz="2925" spc="472" baseline="-11396" dirty="0">
                <a:latin typeface="Calibri"/>
                <a:cs typeface="Calibri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20" dirty="0">
                <a:latin typeface="Cambria"/>
                <a:cs typeface="Cambria"/>
              </a:rPr>
              <a:t> </a:t>
            </a:r>
            <a:r>
              <a:rPr sz="2750" i="1" spc="170" dirty="0">
                <a:latin typeface="Cambria"/>
                <a:cs typeface="Cambria"/>
              </a:rPr>
              <a:t>F</a:t>
            </a:r>
            <a:r>
              <a:rPr sz="2925" spc="254" baseline="-11396" dirty="0">
                <a:latin typeface="Calibri"/>
                <a:cs typeface="Calibri"/>
              </a:rPr>
              <a:t>01</a:t>
            </a:r>
            <a:r>
              <a:rPr sz="2750" i="1" spc="170" dirty="0">
                <a:latin typeface="Cambria"/>
                <a:cs typeface="Cambria"/>
              </a:rPr>
              <a:t>w</a:t>
            </a:r>
            <a:r>
              <a:rPr sz="2750" i="1" spc="9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05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F</a:t>
            </a:r>
            <a:r>
              <a:rPr sz="2925" spc="262" baseline="-11396" dirty="0">
                <a:latin typeface="Calibri"/>
                <a:cs typeface="Calibri"/>
              </a:rPr>
              <a:t>02</a:t>
            </a:r>
            <a:r>
              <a:rPr sz="2750" i="1" spc="175" dirty="0">
                <a:latin typeface="Cambria"/>
                <a:cs typeface="Cambria"/>
              </a:rPr>
              <a:t>l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30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21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85" dirty="0">
                <a:latin typeface="Cambria"/>
                <a:cs typeface="Cambria"/>
              </a:rPr>
              <a:t>l</a:t>
            </a:r>
            <a:r>
              <a:rPr sz="2750" i="1" spc="7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15" dirty="0">
                <a:latin typeface="Cambria"/>
                <a:cs typeface="Cambria"/>
              </a:rPr>
              <a:t> </a:t>
            </a:r>
            <a:r>
              <a:rPr sz="2750" i="1" spc="195" dirty="0">
                <a:latin typeface="Cambria"/>
                <a:cs typeface="Cambria"/>
              </a:rPr>
              <a:t>...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750">
              <a:latin typeface="Cambria"/>
              <a:cs typeface="Cambria"/>
            </a:endParaRPr>
          </a:p>
          <a:p>
            <a:pPr marL="406400">
              <a:lnSpc>
                <a:spcPts val="2615"/>
              </a:lnSpc>
              <a:spcBef>
                <a:spcPts val="5"/>
              </a:spcBef>
            </a:pP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Fermat’s</a:t>
            </a:r>
            <a:r>
              <a:rPr sz="2400" i="1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principle:</a:t>
            </a:r>
            <a:r>
              <a:rPr sz="2400" i="1" spc="12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Of</a:t>
            </a:r>
            <a:r>
              <a:rPr sz="2400" spc="13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all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possible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paths,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light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010"/>
              </a:lnSpc>
              <a:tabLst>
                <a:tab pos="7905115" algn="l"/>
                <a:tab pos="8451215" algn="l"/>
              </a:tabLst>
            </a:pP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takes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which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requires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shortest</a:t>
            </a:r>
            <a:r>
              <a:rPr sz="2400" i="1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060606"/>
                </a:solidFill>
                <a:latin typeface="Georgia"/>
                <a:cs typeface="Georgia"/>
              </a:rPr>
              <a:t>time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	</a:t>
            </a:r>
            <a:r>
              <a:rPr sz="4125" i="1" spc="187" baseline="31313" dirty="0">
                <a:latin typeface="Cambria"/>
                <a:cs typeface="Cambria"/>
              </a:rPr>
              <a:t>δF</a:t>
            </a:r>
            <a:r>
              <a:rPr sz="4125" i="1" baseline="31313" dirty="0">
                <a:latin typeface="Cambria"/>
                <a:cs typeface="Cambria"/>
              </a:rPr>
              <a:t>	</a:t>
            </a:r>
            <a:r>
              <a:rPr sz="4125" spc="960" baseline="31313" dirty="0">
                <a:latin typeface="Cambria"/>
                <a:cs typeface="Cambria"/>
              </a:rPr>
              <a:t>=</a:t>
            </a:r>
            <a:r>
              <a:rPr sz="4125" spc="254" baseline="31313" dirty="0">
                <a:latin typeface="Cambria"/>
                <a:cs typeface="Cambria"/>
              </a:rPr>
              <a:t> </a:t>
            </a:r>
            <a:r>
              <a:rPr sz="4125" spc="-75" baseline="31313" dirty="0">
                <a:latin typeface="Cambria"/>
                <a:cs typeface="Cambria"/>
              </a:rPr>
              <a:t>0</a:t>
            </a:r>
            <a:endParaRPr sz="4125" baseline="31313">
              <a:latin typeface="Cambria"/>
              <a:cs typeface="Cambri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0798" y="6737415"/>
            <a:ext cx="10561320" cy="2376805"/>
            <a:chOff x="150798" y="6737415"/>
            <a:chExt cx="10561320" cy="2376805"/>
          </a:xfrm>
        </p:grpSpPr>
        <p:sp>
          <p:nvSpPr>
            <p:cNvPr id="65" name="object 65"/>
            <p:cNvSpPr/>
            <p:nvPr/>
          </p:nvSpPr>
          <p:spPr>
            <a:xfrm>
              <a:off x="163498" y="6750115"/>
              <a:ext cx="10535920" cy="2351405"/>
            </a:xfrm>
            <a:custGeom>
              <a:avLst/>
              <a:gdLst/>
              <a:ahLst/>
              <a:cxnLst/>
              <a:rect l="l" t="t" r="r" b="b"/>
              <a:pathLst>
                <a:path w="10535920" h="2351404">
                  <a:moveTo>
                    <a:pt x="0" y="0"/>
                  </a:moveTo>
                  <a:lnTo>
                    <a:pt x="10535801" y="0"/>
                  </a:lnTo>
                  <a:lnTo>
                    <a:pt x="10535801" y="2350894"/>
                  </a:lnTo>
                  <a:lnTo>
                    <a:pt x="0" y="2350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3498" y="6750115"/>
              <a:ext cx="10535920" cy="2351405"/>
            </a:xfrm>
            <a:custGeom>
              <a:avLst/>
              <a:gdLst/>
              <a:ahLst/>
              <a:cxnLst/>
              <a:rect l="l" t="t" r="r" b="b"/>
              <a:pathLst>
                <a:path w="10535920" h="2351404">
                  <a:moveTo>
                    <a:pt x="0" y="0"/>
                  </a:moveTo>
                  <a:lnTo>
                    <a:pt x="10535801" y="0"/>
                  </a:lnTo>
                  <a:lnTo>
                    <a:pt x="10535801" y="2350894"/>
                  </a:lnTo>
                  <a:lnTo>
                    <a:pt x="0" y="23508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9" name="object 69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4344F09-EEB0-48DD-906A-F22CC8BC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9" y="1511035"/>
            <a:ext cx="11245822" cy="673153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E51C2A4-894E-4D1A-8C5C-095BA43CF2AD}"/>
              </a:ext>
            </a:extLst>
          </p:cNvPr>
          <p:cNvSpPr/>
          <p:nvPr/>
        </p:nvSpPr>
        <p:spPr>
          <a:xfrm>
            <a:off x="1000969" y="7545113"/>
            <a:ext cx="5539367" cy="1380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28600" y="6983421"/>
            <a:ext cx="10300335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03929">
              <a:lnSpc>
                <a:spcPts val="1935"/>
              </a:lnSpc>
              <a:tabLst>
                <a:tab pos="4514850" algn="l"/>
                <a:tab pos="5149215" algn="l"/>
                <a:tab pos="6009640" algn="l"/>
                <a:tab pos="6644005" algn="l"/>
                <a:tab pos="7654925" algn="l"/>
                <a:tab pos="8289290" algn="l"/>
                <a:tab pos="9300210" algn="l"/>
              </a:tabLst>
            </a:pP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3</a:t>
            </a:r>
            <a:r>
              <a:rPr sz="2925" baseline="-21367" dirty="0">
                <a:latin typeface="Calibri"/>
                <a:cs typeface="Calibri"/>
              </a:rPr>
              <a:t>	</a:t>
            </a:r>
            <a:r>
              <a:rPr sz="2750" spc="-50" dirty="0">
                <a:latin typeface="Cambria"/>
                <a:cs typeface="Cambria"/>
              </a:rPr>
              <a:t>1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925" spc="97" baseline="-21367" dirty="0">
                <a:latin typeface="Calibri"/>
                <a:cs typeface="Calibri"/>
              </a:rPr>
              <a:t>2</a:t>
            </a:r>
            <a:endParaRPr sz="2925" baseline="-21367">
              <a:latin typeface="Calibri"/>
              <a:cs typeface="Calibri"/>
            </a:endParaRPr>
          </a:p>
          <a:p>
            <a:pPr marL="527050">
              <a:lnSpc>
                <a:spcPts val="2595"/>
              </a:lnSpc>
              <a:tabLst>
                <a:tab pos="902335" algn="l"/>
                <a:tab pos="4752340" algn="l"/>
                <a:tab pos="6247130" algn="l"/>
                <a:tab pos="7892415" algn="l"/>
                <a:tab pos="9458960" algn="l"/>
              </a:tabLst>
            </a:pPr>
            <a:r>
              <a:rPr sz="2750" i="1" spc="280" dirty="0">
                <a:latin typeface="Cambria"/>
                <a:cs typeface="Cambria"/>
              </a:rPr>
              <a:t>F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=</a:t>
            </a:r>
            <a:r>
              <a:rPr sz="2750" spc="170" dirty="0">
                <a:latin typeface="Cambria"/>
                <a:cs typeface="Cambria"/>
              </a:rPr>
              <a:t> </a:t>
            </a:r>
            <a:r>
              <a:rPr sz="2750" i="1" spc="190" dirty="0">
                <a:latin typeface="Cambria"/>
                <a:cs typeface="Cambria"/>
              </a:rPr>
              <a:t>F</a:t>
            </a:r>
            <a:r>
              <a:rPr sz="2925" spc="284" baseline="-11396" dirty="0">
                <a:latin typeface="Calibri"/>
                <a:cs typeface="Calibri"/>
              </a:rPr>
              <a:t>00</a:t>
            </a:r>
            <a:r>
              <a:rPr sz="2925" spc="472" baseline="-11396" dirty="0">
                <a:latin typeface="Calibri"/>
                <a:cs typeface="Calibri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20" dirty="0">
                <a:latin typeface="Cambria"/>
                <a:cs typeface="Cambria"/>
              </a:rPr>
              <a:t> </a:t>
            </a:r>
            <a:r>
              <a:rPr sz="2750" i="1" spc="170" dirty="0">
                <a:latin typeface="Cambria"/>
                <a:cs typeface="Cambria"/>
              </a:rPr>
              <a:t>F</a:t>
            </a:r>
            <a:r>
              <a:rPr sz="2925" spc="254" baseline="-11396" dirty="0">
                <a:latin typeface="Calibri"/>
                <a:cs typeface="Calibri"/>
              </a:rPr>
              <a:t>01</a:t>
            </a:r>
            <a:r>
              <a:rPr sz="2750" i="1" spc="170" dirty="0">
                <a:latin typeface="Cambria"/>
                <a:cs typeface="Cambria"/>
              </a:rPr>
              <a:t>w</a:t>
            </a:r>
            <a:r>
              <a:rPr sz="2750" i="1" spc="9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05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75" dirty="0">
                <a:latin typeface="Cambria"/>
                <a:cs typeface="Cambria"/>
              </a:rPr>
              <a:t>F</a:t>
            </a:r>
            <a:r>
              <a:rPr sz="2925" spc="262" baseline="-11396" dirty="0">
                <a:latin typeface="Calibri"/>
                <a:cs typeface="Calibri"/>
              </a:rPr>
              <a:t>02</a:t>
            </a:r>
            <a:r>
              <a:rPr sz="2750" i="1" spc="175" dirty="0">
                <a:latin typeface="Cambria"/>
                <a:cs typeface="Cambria"/>
              </a:rPr>
              <a:t>l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30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350" dirty="0">
                <a:latin typeface="Cambria"/>
                <a:cs typeface="Cambria"/>
              </a:rPr>
              <a:t> </a:t>
            </a:r>
            <a:r>
              <a:rPr sz="4125" spc="-217" baseline="-38383" dirty="0">
                <a:latin typeface="Cambria"/>
                <a:cs typeface="Cambria"/>
              </a:rPr>
              <a:t>2</a:t>
            </a:r>
            <a:r>
              <a:rPr sz="4125" spc="-412" baseline="-38383" dirty="0">
                <a:latin typeface="Cambria"/>
                <a:cs typeface="Cambria"/>
              </a:rPr>
              <a:t> </a:t>
            </a:r>
            <a:r>
              <a:rPr sz="2750" i="1" spc="150" dirty="0">
                <a:latin typeface="Cambria"/>
                <a:cs typeface="Cambria"/>
              </a:rPr>
              <a:t>F</a:t>
            </a:r>
            <a:r>
              <a:rPr sz="2925" spc="225" baseline="-11396" dirty="0">
                <a:latin typeface="Calibri"/>
                <a:cs typeface="Calibri"/>
              </a:rPr>
              <a:t>21</a:t>
            </a:r>
            <a:r>
              <a:rPr sz="2750" i="1" spc="150" dirty="0">
                <a:latin typeface="Cambria"/>
                <a:cs typeface="Cambria"/>
              </a:rPr>
              <a:t>w</a:t>
            </a:r>
            <a:r>
              <a:rPr sz="2750" i="1" dirty="0">
                <a:latin typeface="Cambria"/>
                <a:cs typeface="Cambria"/>
              </a:rPr>
              <a:t>	</a:t>
            </a:r>
            <a:r>
              <a:rPr sz="2750" i="1" spc="85" dirty="0">
                <a:latin typeface="Cambria"/>
                <a:cs typeface="Cambria"/>
              </a:rPr>
              <a:t>l</a:t>
            </a:r>
            <a:r>
              <a:rPr sz="2750" i="1" spc="70" dirty="0">
                <a:latin typeface="Cambria"/>
                <a:cs typeface="Cambria"/>
              </a:rPr>
              <a:t> </a:t>
            </a:r>
            <a:r>
              <a:rPr sz="2750" spc="640" dirty="0">
                <a:latin typeface="Cambria"/>
                <a:cs typeface="Cambria"/>
              </a:rPr>
              <a:t>+</a:t>
            </a:r>
            <a:r>
              <a:rPr sz="2750" spc="15" dirty="0">
                <a:latin typeface="Cambria"/>
                <a:cs typeface="Cambria"/>
              </a:rPr>
              <a:t> </a:t>
            </a:r>
            <a:r>
              <a:rPr sz="2750" i="1" spc="195" dirty="0">
                <a:latin typeface="Cambria"/>
                <a:cs typeface="Cambria"/>
              </a:rPr>
              <a:t>...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750">
              <a:latin typeface="Cambria"/>
              <a:cs typeface="Cambria"/>
            </a:endParaRPr>
          </a:p>
          <a:p>
            <a:pPr marL="406400">
              <a:lnSpc>
                <a:spcPts val="2615"/>
              </a:lnSpc>
              <a:spcBef>
                <a:spcPts val="5"/>
              </a:spcBef>
            </a:pP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Fermat’s</a:t>
            </a:r>
            <a:r>
              <a:rPr sz="2400" i="1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principle:</a:t>
            </a:r>
            <a:r>
              <a:rPr sz="2400" i="1" spc="12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Of</a:t>
            </a:r>
            <a:r>
              <a:rPr sz="2400" spc="13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all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possible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paths,</a:t>
            </a:r>
            <a:r>
              <a:rPr sz="2400" spc="13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light</a:t>
            </a:r>
            <a:endParaRPr sz="2400">
              <a:latin typeface="Georgia"/>
              <a:cs typeface="Georgia"/>
            </a:endParaRPr>
          </a:p>
          <a:p>
            <a:pPr>
              <a:lnSpc>
                <a:spcPts val="3010"/>
              </a:lnSpc>
              <a:tabLst>
                <a:tab pos="7905115" algn="l"/>
                <a:tab pos="8451215" algn="l"/>
              </a:tabLst>
            </a:pP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takes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path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which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requires</a:t>
            </a:r>
            <a:r>
              <a:rPr sz="2400" spc="-55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the</a:t>
            </a:r>
            <a:r>
              <a:rPr sz="2400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dirty="0">
                <a:solidFill>
                  <a:srgbClr val="060606"/>
                </a:solidFill>
                <a:latin typeface="Georgia"/>
                <a:cs typeface="Georgia"/>
              </a:rPr>
              <a:t>shortest</a:t>
            </a:r>
            <a:r>
              <a:rPr sz="2400" i="1" spc="-50" dirty="0">
                <a:solidFill>
                  <a:srgbClr val="060606"/>
                </a:solidFill>
                <a:latin typeface="Georgia"/>
                <a:cs typeface="Georgia"/>
              </a:rPr>
              <a:t> </a:t>
            </a:r>
            <a:r>
              <a:rPr sz="2400" i="1" spc="-10" dirty="0">
                <a:solidFill>
                  <a:srgbClr val="060606"/>
                </a:solidFill>
                <a:latin typeface="Georgia"/>
                <a:cs typeface="Georgia"/>
              </a:rPr>
              <a:t>time</a:t>
            </a:r>
            <a:r>
              <a:rPr sz="2400" spc="-10" dirty="0">
                <a:solidFill>
                  <a:srgbClr val="060606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060606"/>
                </a:solidFill>
                <a:latin typeface="Georgia"/>
                <a:cs typeface="Georgia"/>
              </a:rPr>
              <a:t>	</a:t>
            </a:r>
            <a:r>
              <a:rPr sz="4125" i="1" spc="187" baseline="31313" dirty="0">
                <a:latin typeface="Cambria"/>
                <a:cs typeface="Cambria"/>
              </a:rPr>
              <a:t>δF</a:t>
            </a:r>
            <a:r>
              <a:rPr sz="4125" i="1" baseline="31313" dirty="0">
                <a:latin typeface="Cambria"/>
                <a:cs typeface="Cambria"/>
              </a:rPr>
              <a:t>	</a:t>
            </a:r>
            <a:r>
              <a:rPr sz="4125" spc="960" baseline="31313" dirty="0">
                <a:latin typeface="Cambria"/>
                <a:cs typeface="Cambria"/>
              </a:rPr>
              <a:t>=</a:t>
            </a:r>
            <a:r>
              <a:rPr sz="4125" spc="254" baseline="31313" dirty="0">
                <a:latin typeface="Cambria"/>
                <a:cs typeface="Cambria"/>
              </a:rPr>
              <a:t> </a:t>
            </a:r>
            <a:r>
              <a:rPr sz="4125" spc="-75" baseline="31313" dirty="0">
                <a:latin typeface="Cambria"/>
                <a:cs typeface="Cambria"/>
              </a:rPr>
              <a:t>0</a:t>
            </a:r>
            <a:endParaRPr sz="4125" baseline="31313">
              <a:latin typeface="Cambria"/>
              <a:cs typeface="Cambri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0798" y="6737415"/>
            <a:ext cx="10561320" cy="2376805"/>
            <a:chOff x="150798" y="6737415"/>
            <a:chExt cx="10561320" cy="2376805"/>
          </a:xfrm>
        </p:grpSpPr>
        <p:sp>
          <p:nvSpPr>
            <p:cNvPr id="65" name="object 65"/>
            <p:cNvSpPr/>
            <p:nvPr/>
          </p:nvSpPr>
          <p:spPr>
            <a:xfrm>
              <a:off x="163498" y="6750115"/>
              <a:ext cx="10535920" cy="2351405"/>
            </a:xfrm>
            <a:custGeom>
              <a:avLst/>
              <a:gdLst/>
              <a:ahLst/>
              <a:cxnLst/>
              <a:rect l="l" t="t" r="r" b="b"/>
              <a:pathLst>
                <a:path w="10535920" h="2351404">
                  <a:moveTo>
                    <a:pt x="0" y="0"/>
                  </a:moveTo>
                  <a:lnTo>
                    <a:pt x="10535801" y="0"/>
                  </a:lnTo>
                  <a:lnTo>
                    <a:pt x="10535801" y="2350894"/>
                  </a:lnTo>
                  <a:lnTo>
                    <a:pt x="0" y="2350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3498" y="6750115"/>
              <a:ext cx="10535920" cy="2351405"/>
            </a:xfrm>
            <a:custGeom>
              <a:avLst/>
              <a:gdLst/>
              <a:ahLst/>
              <a:cxnLst/>
              <a:rect l="l" t="t" r="r" b="b"/>
              <a:pathLst>
                <a:path w="10535920" h="2351404">
                  <a:moveTo>
                    <a:pt x="0" y="0"/>
                  </a:moveTo>
                  <a:lnTo>
                    <a:pt x="10535801" y="0"/>
                  </a:lnTo>
                  <a:lnTo>
                    <a:pt x="10535801" y="2350894"/>
                  </a:lnTo>
                  <a:lnTo>
                    <a:pt x="0" y="23508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9" name="object 69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4344F09-EEB0-48DD-906A-F22CC8BC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9" y="1511035"/>
            <a:ext cx="11245822" cy="67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82125-1474-407C-9599-5FA18E50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84" y="1752600"/>
            <a:ext cx="11229925" cy="6489965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754" y="0"/>
            <a:ext cx="5278045" cy="215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0" y="254000"/>
            <a:ext cx="7766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725" algn="l"/>
                <a:tab pos="5205730" algn="l"/>
              </a:tabLst>
            </a:pPr>
            <a:r>
              <a:rPr spc="-10" dirty="0"/>
              <a:t>Toroidal</a:t>
            </a:r>
            <a:r>
              <a:rPr dirty="0"/>
              <a:t>	Grating</a:t>
            </a:r>
            <a:r>
              <a:rPr spc="-160" dirty="0"/>
              <a:t> </a:t>
            </a:r>
            <a:r>
              <a:rPr spc="-10" dirty="0"/>
              <a:t>Optical</a:t>
            </a:r>
            <a:r>
              <a:rPr dirty="0"/>
              <a:t>	Path</a:t>
            </a:r>
            <a:r>
              <a:rPr spc="-200" dirty="0"/>
              <a:t> </a:t>
            </a:r>
            <a:r>
              <a:rPr spc="-10" dirty="0"/>
              <a:t>Length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Optical</a:t>
            </a:r>
            <a:r>
              <a:rPr spc="-45" dirty="0"/>
              <a:t> </a:t>
            </a:r>
            <a:r>
              <a:rPr dirty="0"/>
              <a:t>Simulations,</a:t>
            </a:r>
            <a:r>
              <a:rPr spc="-45" dirty="0"/>
              <a:t> </a:t>
            </a:r>
            <a:r>
              <a:rPr spc="-20" dirty="0"/>
              <a:t>Trieste,</a:t>
            </a:r>
            <a:r>
              <a:rPr spc="-45" dirty="0"/>
              <a:t> </a:t>
            </a:r>
            <a:r>
              <a:rPr dirty="0"/>
              <a:t>October</a:t>
            </a:r>
            <a:r>
              <a:rPr spc="-45" dirty="0"/>
              <a:t> </a:t>
            </a:r>
            <a:r>
              <a:rPr dirty="0"/>
              <a:t>2016.</a:t>
            </a:r>
            <a:r>
              <a:rPr spc="-45" dirty="0"/>
              <a:t> </a:t>
            </a:r>
            <a:r>
              <a:rPr dirty="0"/>
              <a:t>Ruben</a:t>
            </a:r>
            <a:r>
              <a:rPr spc="-45" dirty="0"/>
              <a:t> </a:t>
            </a:r>
            <a:r>
              <a:rPr spc="-10" dirty="0"/>
              <a:t>Reininger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9" name="object 69"/>
          <p:cNvSpPr txBox="1"/>
          <p:nvPr/>
        </p:nvSpPr>
        <p:spPr>
          <a:xfrm>
            <a:off x="1069339" y="9384967"/>
            <a:ext cx="7239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275D9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6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2461</Words>
  <Application>Microsoft Office PowerPoint</Application>
  <PresentationFormat>Custom</PresentationFormat>
  <Paragraphs>502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Yu Gothic</vt:lpstr>
      <vt:lpstr>Arial</vt:lpstr>
      <vt:lpstr>Arial MT</vt:lpstr>
      <vt:lpstr>Calibri</vt:lpstr>
      <vt:lpstr>Cambria</vt:lpstr>
      <vt:lpstr>Georgia</vt:lpstr>
      <vt:lpstr>Segoe UI Symbol</vt:lpstr>
      <vt:lpstr>Symbol</vt:lpstr>
      <vt:lpstr>Times New Roman</vt:lpstr>
      <vt:lpstr>Trebuchet MS</vt:lpstr>
      <vt:lpstr>Office Theme</vt:lpstr>
      <vt:lpstr>Advances in Soft X-Ray beamlines design</vt:lpstr>
      <vt:lpstr>Outlook</vt:lpstr>
      <vt:lpstr>Outlook</vt:lpstr>
      <vt:lpstr>Toroidal Grating Optical Path Length</vt:lpstr>
      <vt:lpstr>Toroidal Grating Optical Path Length</vt:lpstr>
      <vt:lpstr>Toroidal Grating Optical Path Length</vt:lpstr>
      <vt:lpstr>Toroidal Grating Optical Path Length</vt:lpstr>
      <vt:lpstr>Toroidal Grating Optical Path Length</vt:lpstr>
      <vt:lpstr>Toroidal Grating Optical Path Length</vt:lpstr>
      <vt:lpstr>Resolution Terms and Magnification</vt:lpstr>
      <vt:lpstr>Resolution Terms and Magnification</vt:lpstr>
      <vt:lpstr>Resolution Terms and Magnification</vt:lpstr>
      <vt:lpstr>Resolution Terms and Magnification</vt:lpstr>
      <vt:lpstr>Source: present APS, 2 m ID</vt:lpstr>
      <vt:lpstr>Spherical Grating Monochromator SGM</vt:lpstr>
      <vt:lpstr>Slitless SGM</vt:lpstr>
      <vt:lpstr>SGM Ray Tracing at 1000 eV</vt:lpstr>
      <vt:lpstr>SGM Ray Tracing at 1000 eV</vt:lpstr>
      <vt:lpstr>SGM Ray Tracing at 1000 eV</vt:lpstr>
      <vt:lpstr>SGM Ray Tracings Resolution</vt:lpstr>
      <vt:lpstr>SGM Ray Tracings Resolution</vt:lpstr>
      <vt:lpstr>SGM Ray Tracing at 1600 eV</vt:lpstr>
      <vt:lpstr>SGM Ray Tracing at 1600 eV</vt:lpstr>
      <vt:lpstr>SGM Ray Tracing at 1600 eV</vt:lpstr>
      <vt:lpstr>SGM Ray Tracing at 1600 eV, slit moved, corrected</vt:lpstr>
      <vt:lpstr>Plane Grating</vt:lpstr>
      <vt:lpstr>Collimated PGM, vertical plane; c=2</vt:lpstr>
      <vt:lpstr>Collimated PGM, vertical plane; c=2</vt:lpstr>
      <vt:lpstr>Collimated PGM, vertical plane; c=2</vt:lpstr>
      <vt:lpstr>Collimated PGM, vertical plane; c=2</vt:lpstr>
      <vt:lpstr>Collimated PGM, vertical plane; c=2</vt:lpstr>
      <vt:lpstr>Collimated PGM, vertical plane; c=2</vt:lpstr>
      <vt:lpstr>Follath Collimated PGM, TM, CM: hor plane; c=2</vt:lpstr>
      <vt:lpstr>Follath Collimated PGM, TM, CM: hor plane; c=2</vt:lpstr>
      <vt:lpstr>Follath Collimated PGM, TM, CM: hor plane; c=2</vt:lpstr>
      <vt:lpstr>Collimated PGM, TM, CM: horizontal plane; c=5</vt:lpstr>
      <vt:lpstr>FVLSPGM</vt:lpstr>
      <vt:lpstr>FVLSPGM</vt:lpstr>
      <vt:lpstr>FVLSPGM</vt:lpstr>
      <vt:lpstr>FVLSPGM</vt:lpstr>
      <vt:lpstr>FVLSPGM with Heat Load</vt:lpstr>
      <vt:lpstr>Deformation: Heat load absorbed on PM, c=2</vt:lpstr>
      <vt:lpstr>FVLSPGM with Heat Load and Corrected</vt:lpstr>
      <vt:lpstr>FVLSPGM with Heat Load and Corrected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Soft X-Ray beamlines design</dc:title>
  <cp:lastModifiedBy>SANCHEZ DEL RIO Manuel</cp:lastModifiedBy>
  <cp:revision>41</cp:revision>
  <dcterms:created xsi:type="dcterms:W3CDTF">2025-04-07T13:06:13Z</dcterms:created>
  <dcterms:modified xsi:type="dcterms:W3CDTF">2025-04-25T12:30:44Z</dcterms:modified>
</cp:coreProperties>
</file>