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1"/>
  </p:notesMasterIdLst>
  <p:sldIdLst>
    <p:sldId id="265" r:id="rId2"/>
    <p:sldId id="551" r:id="rId3"/>
    <p:sldId id="581" r:id="rId4"/>
    <p:sldId id="582" r:id="rId5"/>
    <p:sldId id="583" r:id="rId6"/>
    <p:sldId id="591" r:id="rId7"/>
    <p:sldId id="592" r:id="rId8"/>
    <p:sldId id="590" r:id="rId9"/>
    <p:sldId id="57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376092"/>
    <a:srgbClr val="254061"/>
    <a:srgbClr val="990033"/>
    <a:srgbClr val="D1C4E9"/>
    <a:srgbClr val="B3E5FC"/>
    <a:srgbClr val="C8E6C9"/>
    <a:srgbClr val="FFECB3"/>
    <a:srgbClr val="FFB3B3"/>
    <a:srgbClr val="F8B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31" autoAdjust="0"/>
    <p:restoredTop sz="94657" autoAdjust="0"/>
  </p:normalViewPr>
  <p:slideViewPr>
    <p:cSldViewPr snapToGrid="0">
      <p:cViewPr varScale="1">
        <p:scale>
          <a:sx n="81" d="100"/>
          <a:sy n="81" d="100"/>
        </p:scale>
        <p:origin x="80" y="19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CE5CD"/>
                </a:solidFill>
              </a:rPr>
              <a:t>Beamline Optics </a:t>
            </a:r>
            <a:r>
              <a:rPr lang="en-GB" sz="1000" b="1" dirty="0">
                <a:solidFill>
                  <a:srgbClr val="FCE5CD"/>
                </a:solidFill>
              </a:rPr>
              <a:t>Design and Simulation Workshop @ DESY </a:t>
            </a:r>
            <a:r>
              <a:rPr lang="en" sz="1000" b="1" dirty="0">
                <a:solidFill>
                  <a:srgbClr val="FCE5CD"/>
                </a:solidFill>
              </a:rPr>
              <a:t>2025</a:t>
            </a:r>
            <a:endParaRPr sz="1000" b="1" dirty="0">
              <a:solidFill>
                <a:srgbClr val="FCE5CD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311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CE5CD"/>
                </a:solidFill>
              </a:rPr>
              <a:t>Beamline Optics Design and Simulation Workshop @ DESY 2025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7675" y="62425"/>
            <a:ext cx="90396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71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573528"/>
            <a:ext cx="8236800" cy="40500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225"/>
              </a:spcAft>
              <a:buSzPct val="80000"/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 lvl="0">
              <a:defRPr/>
            </a:pPr>
            <a:fld id="{86CB4B4D-7CA3-9044-876B-883B54F8677D}" type="slidenum">
              <a:rPr lang="uk-UA"/>
              <a:t>‹#›</a:t>
            </a:fld>
            <a:endParaRPr lang="uk-U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 Title of Presentation l Date of Presentation l Author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7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823500"/>
            <a:ext cx="5612400" cy="2673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270"/>
              </a:spcAft>
              <a:buFont typeface="Arial" pitchFamily="34" charset="0"/>
              <a:buNone/>
              <a:defRPr sz="2520">
                <a:solidFill>
                  <a:schemeClr val="bg1"/>
                </a:solidFill>
              </a:defRPr>
            </a:lvl1pPr>
            <a:lvl2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  <a:defRPr sz="234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025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SzPct val="80000"/>
              <a:buNone/>
              <a:defRPr sz="1575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35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823500"/>
            <a:ext cx="2574000" cy="267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HERCULES2023</a:t>
            </a:r>
          </a:p>
        </p:txBody>
      </p:sp>
    </p:spTree>
    <p:extLst>
      <p:ext uri="{BB962C8B-B14F-4D97-AF65-F5344CB8AC3E}">
        <p14:creationId xmlns:p14="http://schemas.microsoft.com/office/powerpoint/2010/main" val="15736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823500"/>
            <a:ext cx="5612400" cy="2673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270"/>
              </a:spcAft>
              <a:buFont typeface="Arial" pitchFamily="34" charset="0"/>
              <a:buNone/>
              <a:defRPr sz="2520">
                <a:solidFill>
                  <a:schemeClr val="bg1"/>
                </a:solidFill>
              </a:defRPr>
            </a:lvl1pPr>
            <a:lvl2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  <a:defRPr sz="234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025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SzPct val="80000"/>
              <a:buNone/>
              <a:defRPr sz="1575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35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823500"/>
            <a:ext cx="2574000" cy="267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HERCULES2023</a:t>
            </a:r>
          </a:p>
        </p:txBody>
      </p:sp>
    </p:spTree>
    <p:extLst>
      <p:ext uri="{BB962C8B-B14F-4D97-AF65-F5344CB8AC3E}">
        <p14:creationId xmlns:p14="http://schemas.microsoft.com/office/powerpoint/2010/main" val="20037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823500"/>
            <a:ext cx="5612400" cy="2673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270"/>
              </a:spcAft>
              <a:buFont typeface="Arial" pitchFamily="34" charset="0"/>
              <a:buNone/>
              <a:defRPr sz="2520">
                <a:solidFill>
                  <a:schemeClr val="bg1"/>
                </a:solidFill>
              </a:defRPr>
            </a:lvl1pPr>
            <a:lvl2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  <a:defRPr sz="234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025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SzPct val="80000"/>
              <a:buNone/>
              <a:defRPr sz="1575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35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823500"/>
            <a:ext cx="2574000" cy="267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HERCULES2023</a:t>
            </a:r>
          </a:p>
        </p:txBody>
      </p:sp>
    </p:spTree>
    <p:extLst>
      <p:ext uri="{BB962C8B-B14F-4D97-AF65-F5344CB8AC3E}">
        <p14:creationId xmlns:p14="http://schemas.microsoft.com/office/powerpoint/2010/main" val="300142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4" r:id="rId3"/>
    <p:sldLayoutId id="2147483679" r:id="rId4"/>
    <p:sldLayoutId id="2147483680" r:id="rId5"/>
    <p:sldLayoutId id="2147483681" r:id="rId6"/>
    <p:sldLayoutId id="214748368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A1271D0-9E0F-4467-A265-ABAFC1F1A0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1</a:t>
            </a:fld>
            <a:endParaRPr lang="en-GB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256032" y="1277276"/>
            <a:ext cx="8646566" cy="22621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822960">
              <a:buClrTx/>
            </a:pPr>
            <a:r>
              <a:rPr lang="en-US" sz="28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SR source related calculations with SRW</a:t>
            </a:r>
            <a:endParaRPr lang="en-GB" sz="6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endParaRPr lang="en-GB" sz="600" b="1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Luca </a:t>
            </a:r>
            <a:r>
              <a:rPr lang="en-GB" sz="1600" kern="1200" noProof="0" dirty="0" err="1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Rebuffi</a:t>
            </a:r>
            <a:endParaRPr lang="en-GB" sz="1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050" kern="1200" noProof="0" dirty="0" err="1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lrebuffi@a</a:t>
            </a:r>
            <a:r>
              <a:rPr lang="en-GB" sz="105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nl.gov</a:t>
            </a:r>
            <a:endParaRPr lang="en-GB" sz="105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endParaRPr lang="en-GB" sz="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Optics Group, Advanced Photon Source</a:t>
            </a:r>
          </a:p>
          <a:p>
            <a:pPr algn="ctr" defTabSz="822960">
              <a:buClrTx/>
            </a:pPr>
            <a:endParaRPr lang="en-GB" b="1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Rafael </a:t>
            </a:r>
            <a:r>
              <a:rPr lang="en-GB" sz="1600" kern="1200" noProof="0" dirty="0" err="1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Celestre</a:t>
            </a:r>
            <a:endParaRPr lang="en-GB" sz="1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05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rafael.celestre@gmail.com</a:t>
            </a:r>
          </a:p>
          <a:p>
            <a:pPr algn="ctr" defTabSz="822960">
              <a:buClrTx/>
            </a:pPr>
            <a:endParaRPr lang="en-GB" sz="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fr-FR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Groupe Optique, Division Expériences, Synchrotron SOLEIL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BEFE08-E3BC-3299-F9F8-546DD964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58" y="2596046"/>
            <a:ext cx="1860883" cy="897762"/>
          </a:xfrm>
          <a:prstGeom prst="rect">
            <a:avLst/>
          </a:prstGeom>
        </p:spPr>
      </p:pic>
      <p:pic>
        <p:nvPicPr>
          <p:cNvPr id="15" name="Picture 14" descr="A logo with colorful triangles&#10;&#10;AI-generated content may be incorrect.">
            <a:extLst>
              <a:ext uri="{FF2B5EF4-FFF2-40B4-BE49-F238E27FC236}">
                <a16:creationId xmlns:a16="http://schemas.microsoft.com/office/drawing/2014/main" id="{6EC68872-3B44-2BE1-E841-30B5B9BBB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198" y="1619226"/>
            <a:ext cx="1105201" cy="11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80D9D-F055-9908-73B5-04D92A006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3A35-7460-2F76-8F72-4BBE509B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SR source related calculations with SRW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455BB-6493-697F-CBCC-F2833DF7D32B}"/>
              </a:ext>
            </a:extLst>
          </p:cNvPr>
          <p:cNvSpPr txBox="1"/>
          <p:nvPr/>
        </p:nvSpPr>
        <p:spPr>
          <a:xfrm>
            <a:off x="252484" y="1581310"/>
            <a:ext cx="863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buClrTx/>
            </a:pPr>
            <a:r>
              <a:rPr lang="en-GB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Outline:</a:t>
            </a:r>
          </a:p>
          <a:p>
            <a:pPr defTabSz="822960">
              <a:buClrTx/>
            </a:pPr>
            <a:endParaRPr lang="en-GB" sz="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What do we want from source related calculations?</a:t>
            </a: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Which elements constitute the source in SRW?</a:t>
            </a: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Live demo using OASYS</a:t>
            </a:r>
            <a:endParaRPr lang="en-GB" sz="18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8BC7-CAA7-56C0-704F-8C21DCEB45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92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F851E-D277-932A-4633-D8CD0698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857E-B458-134F-4422-9DC97651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What do we want from source related calculations?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C8397-D63C-7691-BB87-3EFDB9376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4B945-7D7D-E8DD-9648-9BC26BC98ADF}"/>
              </a:ext>
            </a:extLst>
          </p:cNvPr>
          <p:cNvSpPr txBox="1"/>
          <p:nvPr/>
        </p:nvSpPr>
        <p:spPr>
          <a:xfrm>
            <a:off x="1695450" y="1099747"/>
            <a:ext cx="71894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2960">
              <a:buClrTx/>
            </a:pPr>
            <a:r>
              <a:rPr lang="en-GB" sz="16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</a:t>
            </a: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 properties: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“on axis” or “through slit” photon flux (and tuning curves for undulators);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 brightness;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coherent flux and fraction;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 &amp; cumulated power (“total” or “through slit”)…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endParaRPr lang="en-GB" sz="500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just" defTabSz="822960">
              <a:buClrTx/>
            </a:pPr>
            <a:r>
              <a:rPr lang="en-GB" sz="16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Spatial</a:t>
            </a: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 properties: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beam profile or angular distribution (intensity and phase);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coherent mode decomposition, cross spectral density, mutual intensity…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power density…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endParaRPr lang="en-GB" sz="500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just" defTabSz="822960">
              <a:buClrTx/>
            </a:pP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 distribution of spatial properties and spatial distribution of spectral properties (3D data sets)…</a:t>
            </a:r>
            <a:endParaRPr lang="en-GB" sz="1600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CAACC-0EEB-DC50-2227-17995829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859233"/>
            <a:ext cx="1435966" cy="14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74AD8-6FA7-2A1E-B57D-4C7D2B057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855205-C631-A2EC-D68C-581E1A04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64" y="1945640"/>
            <a:ext cx="3674425" cy="2963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AE91DC-F328-1365-97B4-011F863C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Which elements constitute the source in SRW</a:t>
            </a: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BB39-5FBF-9B61-71F0-01960A3FB4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4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E937B-8079-1CC1-E2A8-BAF867DBE3F8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343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Electron beam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(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SRWLPartBeam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noProof="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storage ring current and energy </a:t>
                </a:r>
                <a14:m>
                  <m:oMath xmlns:m="http://schemas.openxmlformats.org/officeDocument/2006/math">
                    <m:r>
                      <a:rPr lang="en-GB" sz="1600" i="1" kern="1200" noProof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ℇ</m:t>
                    </m:r>
                  </m:oMath>
                </a14:m>
                <a:endParaRPr lang="en-GB" sz="1600" kern="1200" noProof="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single electron initial condition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fr-FR" sz="1600" b="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 </m:t>
                    </m:r>
                    <m:sSubSup>
                      <m:sSubSup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  <m:sup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bSup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sSubSup>
                      <m:sSubSup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  <m:sup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0" kern="120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ℇ</m:t>
                        </m:r>
                      </m:e>
                      <m:sub>
                        <m:r>
                          <a:rPr lang="fr-FR" sz="1600" b="0" i="0" kern="120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– first order statistical moments).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electron beam second order moments (Twiss parameters or RMS values).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endParaRPr lang="en-GB" sz="500" kern="1200" noProof="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Magnetic field container 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(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SRWLMagFldC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magnetic field structure: </a:t>
                </a:r>
              </a:p>
              <a:p>
                <a:pPr marL="806450" lvl="1" indent="-266700" algn="just" defTabSz="822960">
                  <a:buClrTx/>
                  <a:buFont typeface="Wingdings" panose="05000000000000000000" pitchFamily="2" charset="2"/>
                  <a:buChar char="§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arbitrary 3D field (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SRWLMagFld3D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806450" lvl="1" indent="-266700" algn="just" defTabSz="822960">
                  <a:buClrTx/>
                  <a:buFont typeface="Wingdings" panose="05000000000000000000" pitchFamily="2" charset="2"/>
                  <a:buChar char="§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dipole magnet (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SRWLMagFldM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806450" lvl="1" indent="-266700" algn="just" defTabSz="822960">
                  <a:buClrTx/>
                  <a:buFont typeface="Wingdings" panose="05000000000000000000" pitchFamily="2" charset="2"/>
                  <a:buChar char="§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undulator (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SRWLMagFldU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center positions of magnetic field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sub>
                    </m:sSub>
                    <m:r>
                      <a:rPr lang="en-GB" sz="1600" i="1" kern="1200" dirty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sub>
                    </m:sSub>
                    <m:r>
                      <a:rPr lang="en-GB" sz="1600" i="1" kern="1200" dirty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endParaRPr lang="en-US" sz="500" kern="1200" dirty="0">
                  <a:solidFill>
                    <a:srgbClr val="254061"/>
                  </a:solidFill>
                  <a:latin typeface="Candara" panose="020E0502030303020204" pitchFamily="34" charset="0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Stokes container 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(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SRWLStokes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 or 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SRWLWfr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allocates arrays for electric field calculations.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E937B-8079-1CC1-E2A8-BAF867DB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3431709"/>
              </a:xfrm>
              <a:prstGeom prst="rect">
                <a:avLst/>
              </a:prstGeom>
              <a:blipFill>
                <a:blip r:embed="rId3"/>
                <a:stretch>
                  <a:fillRect l="-423" t="-710" b="-1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91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801A1-E56E-E36E-F314-C015B10E2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3A52-5504-4BE1-CAE0-0CE547E3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8AA5A-5DE7-4EAF-69B8-1E8AD40D02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5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BB7B02-8A7A-1B24-E340-99F8BB931AFA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366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Spontaneous emission by a relativistic electron in free space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(retarded potentials approach in Gaussian CGS):</a:t>
                </a: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fr-FR" i="1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𝑖𝑐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  <a:p>
                <a:pPr algn="just" defTabSz="822960">
                  <a:buClrTx/>
                </a:pPr>
                <a:endParaRPr lang="en-GB" sz="500" dirty="0"/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a particular electron trajectory,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fr-FR" sz="160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the relative velocity of the electron;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;</a:t>
                </a:r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denotes the observation point.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The phase in the exponent can be expanded assuming small observation angles while still preserving the variation of</a:t>
                </a:r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with the electron position (near field calculation):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sz="1600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fr-FR" sz="1600" i="1">
                                                  <a:solidFill>
                                                    <a:srgbClr val="37609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sz="1600" b="0" i="1" smtClean="0">
                                                  <a:solidFill>
                                                    <a:srgbClr val="37609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acc>
                                <m:accPr>
                                  <m:chr m:val="̃"/>
                                  <m:ctrlP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600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376092"/>
                  </a:solidFill>
                </a:endParaRPr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begChr m:val="|"/>
                        <m:endChr m:val="|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as integration variable.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BB7B02-8A7A-1B24-E340-99F8BB931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3665683"/>
              </a:xfrm>
              <a:prstGeom prst="rect">
                <a:avLst/>
              </a:prstGeom>
              <a:blipFill>
                <a:blip r:embed="rId2"/>
                <a:stretch>
                  <a:fillRect l="-423" t="-498" r="-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A2B129-36E6-329C-3C08-BAB3E6841FCA}"/>
              </a:ext>
            </a:extLst>
          </p:cNvPr>
          <p:cNvSpPr txBox="1"/>
          <p:nvPr/>
        </p:nvSpPr>
        <p:spPr>
          <a:xfrm>
            <a:off x="3378200" y="4475181"/>
            <a:ext cx="571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noProof="0" dirty="0" err="1">
                <a:solidFill>
                  <a:srgbClr val="4F81BD"/>
                </a:solidFill>
                <a:latin typeface="Candara" panose="020E0502030303020204" pitchFamily="34" charset="0"/>
                <a:ea typeface="+mn-ea"/>
                <a:cs typeface="+mn-cs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Review of Scientific Instruments 66(2)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1872–1874 (1995)</a:t>
            </a:r>
          </a:p>
          <a:p>
            <a:pPr algn="r"/>
            <a:r>
              <a:rPr lang="en-US" sz="1200" noProof="0" dirty="0" err="1">
                <a:solidFill>
                  <a:srgbClr val="4F81BD"/>
                </a:solidFill>
                <a:latin typeface="Candara" panose="020E0502030303020204" pitchFamily="34" charset="0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Infrared Physics &amp; Technology 49(1–2), 96–103 (2006)</a:t>
            </a:r>
            <a:endParaRPr lang="en-GB" sz="1200" noProof="0" dirty="0">
              <a:solidFill>
                <a:srgbClr val="4F81BD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8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2509-8510-2BBC-6D65-9CF25489E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8E54-CD15-9759-675B-49EE95A9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952B0-D729-7F28-7188-AEEAD3DF8A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6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5D4E0-D720-5C3A-2AAB-B27B90274EBB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294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Spontaneous emission by a relativistic electron in free space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(retarded potentials approach in Gaussian CGS):</a:t>
                </a: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fr-FR" i="1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𝑖𝑐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  <a:p>
                <a:pPr algn="just" defTabSz="822960">
                  <a:buClrTx/>
                </a:pPr>
                <a:endParaRPr lang="en-GB" sz="500" dirty="0"/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a particular electron trajectory,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fr-FR" sz="160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the relative velocity of the electron;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;</a:t>
                </a:r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denotes the observation point.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Asymptotic expansion of the radiation integral (to accelerate computation):</a:t>
                </a: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sz="1600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GB" sz="1600" dirty="0">
                  <a:solidFill>
                    <a:srgbClr val="37609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5D4E0-D720-5C3A-2AAB-B27B9027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2944268"/>
              </a:xfrm>
              <a:prstGeom prst="rect">
                <a:avLst/>
              </a:prstGeom>
              <a:blipFill>
                <a:blip r:embed="rId2"/>
                <a:stretch>
                  <a:fillRect l="-423" t="-621" r="-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7DE4C3-B31B-0D5A-0065-8EAB0AB72631}"/>
              </a:ext>
            </a:extLst>
          </p:cNvPr>
          <p:cNvSpPr txBox="1"/>
          <p:nvPr/>
        </p:nvSpPr>
        <p:spPr>
          <a:xfrm>
            <a:off x="3378200" y="4475181"/>
            <a:ext cx="571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noProof="0" dirty="0" err="1">
                <a:solidFill>
                  <a:srgbClr val="4F81BD"/>
                </a:solidFill>
                <a:latin typeface="Candara" panose="020E0502030303020204" pitchFamily="34" charset="0"/>
                <a:ea typeface="+mn-ea"/>
                <a:cs typeface="+mn-cs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Review of Scientific Instruments 66(2)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1872–1874 (1995)</a:t>
            </a:r>
          </a:p>
          <a:p>
            <a:pPr algn="r"/>
            <a:r>
              <a:rPr lang="en-US" sz="1200" noProof="0" dirty="0" err="1">
                <a:solidFill>
                  <a:srgbClr val="4F81BD"/>
                </a:solidFill>
                <a:latin typeface="Candara" panose="020E0502030303020204" pitchFamily="34" charset="0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Infrared Physics &amp; Technology 49(1–2), 96–103 (2006)</a:t>
            </a:r>
            <a:endParaRPr lang="en-GB" sz="1200" noProof="0" dirty="0">
              <a:solidFill>
                <a:srgbClr val="4F81BD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2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C13C7-8424-BB30-436B-EC4FE4A44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276F-7529-0F1B-3EFD-713B3DD7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2C643-27E8-6707-9113-97F387332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7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E5C80-CDDF-BE6A-DE9E-FAD210C322DC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334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Spontaneous emission by whole relativistic electron beam in free 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:</a:t>
                </a: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ISR</m:t>
                              </m:r>
                            </m:sub>
                          </m:sSub>
                          <m: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CSR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just" defTabSz="822960">
                  <a:buClrTx/>
                </a:pPr>
                <a:endParaRPr lang="en-GB" sz="500" dirty="0"/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The incoherent synchrotron radiation is given by: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ISR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2540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solidFill>
                                        <a:srgbClr val="2540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25406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25406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b="0" i="1" smtClean="0">
                              <a:solidFill>
                                <a:srgbClr val="25406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2540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25406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rgbClr val="25406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254061"/>
                              </a:solidFill>
                              <a:latin typeface="Cambria Math" panose="02040503050406030204" pitchFamily="18" charset="0"/>
                            </a:rPr>
                            <m:t>dΩ</m:t>
                          </m:r>
                        </m:e>
                      </m:nary>
                    </m:oMath>
                  </m:oMathPara>
                </a14:m>
                <a:endParaRPr lang="en-GB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And the coherent synchrotron radiation is given by: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SR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fr-FR" i="1">
                                  <a:solidFill>
                                    <a:srgbClr val="25406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FR" i="1">
                                  <a:solidFill>
                                    <a:srgbClr val="25406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2540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solidFill>
                                        <a:srgbClr val="25406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fr-FR">
                                  <a:solidFill>
                                    <a:srgbClr val="25406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254061"/>
                                  </a:solidFill>
                                  <a:latin typeface="Cambria Math" panose="02040503050406030204" pitchFamily="18" charset="0"/>
                                </a:rPr>
                                <m:t>dΩ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The particle density distribution in the 6D phase space is described by the function </a:t>
                </a: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fr-FR" sz="160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and normalised to 1.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E5C80-CDDF-BE6A-DE9E-FAD210C3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3343479"/>
              </a:xfrm>
              <a:prstGeom prst="rect">
                <a:avLst/>
              </a:prstGeom>
              <a:blipFill>
                <a:blip r:embed="rId2"/>
                <a:stretch>
                  <a:fillRect l="-423" t="-546" r="-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409E2CC-E8A9-36EF-2171-F0EAE36E0EA0}"/>
              </a:ext>
            </a:extLst>
          </p:cNvPr>
          <p:cNvSpPr txBox="1"/>
          <p:nvPr/>
        </p:nvSpPr>
        <p:spPr>
          <a:xfrm>
            <a:off x="3378200" y="4475181"/>
            <a:ext cx="571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noProof="0" dirty="0" err="1">
                <a:solidFill>
                  <a:srgbClr val="4F81BD"/>
                </a:solidFill>
                <a:latin typeface="Candara" panose="020E0502030303020204" pitchFamily="34" charset="0"/>
                <a:ea typeface="+mn-ea"/>
                <a:cs typeface="+mn-cs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Review of Scientific Instruments 66(2)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1872–1874 (1995)</a:t>
            </a:r>
          </a:p>
          <a:p>
            <a:pPr algn="r"/>
            <a:r>
              <a:rPr lang="en-US" sz="1200" noProof="0" dirty="0" err="1">
                <a:solidFill>
                  <a:srgbClr val="4F81BD"/>
                </a:solidFill>
                <a:latin typeface="Candara" panose="020E0502030303020204" pitchFamily="34" charset="0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Infrared Physics &amp; Technology 49(1–2), 96–103 (2006)</a:t>
            </a:r>
            <a:endParaRPr lang="en-GB" sz="1200" noProof="0" dirty="0">
              <a:solidFill>
                <a:srgbClr val="4F81BD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5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7EBA5-1EAA-111D-33C0-29DB5D42C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0C85-2DFC-8536-C732-AA4A1184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Examples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C3D3-9BC8-8534-C850-7EC580D67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8</a:t>
            </a:fld>
            <a:endParaRPr lang="en-GB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89C0A-6920-CA00-1662-58CF574AAEC4}"/>
              </a:ext>
            </a:extLst>
          </p:cNvPr>
          <p:cNvSpPr txBox="1"/>
          <p:nvPr/>
        </p:nvSpPr>
        <p:spPr>
          <a:xfrm>
            <a:off x="256406" y="2405829"/>
            <a:ext cx="864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2960">
              <a:buClrTx/>
            </a:pPr>
            <a:r>
              <a:rPr lang="en-US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Live demo using OASYS…</a:t>
            </a:r>
          </a:p>
        </p:txBody>
      </p:sp>
    </p:spTree>
    <p:extLst>
      <p:ext uri="{BB962C8B-B14F-4D97-AF65-F5344CB8AC3E}">
        <p14:creationId xmlns:p14="http://schemas.microsoft.com/office/powerpoint/2010/main" val="187806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04C16-2944-2169-0B02-0AF77BBC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F837-9A1B-8AF8-A1AE-0DEC6E27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2" y="2297611"/>
            <a:ext cx="9039600" cy="615523"/>
          </a:xfrm>
        </p:spPr>
        <p:txBody>
          <a:bodyPr/>
          <a:lstStyle/>
          <a:p>
            <a:pPr algn="ctr"/>
            <a:r>
              <a:rPr lang="en-GB" sz="2800" cap="none" noProof="0" dirty="0">
                <a:solidFill>
                  <a:srgbClr val="254061"/>
                </a:solidFill>
                <a:latin typeface="Candara" panose="020E0502030303020204" pitchFamily="34" charset="0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D9FFB-9ED6-C019-89E7-041D293AF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50811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9003</TotalTime>
  <Words>628</Words>
  <Application>Microsoft Office PowerPoint</Application>
  <PresentationFormat>On-screen Show (16:9)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Candara</vt:lpstr>
      <vt:lpstr>Courier New</vt:lpstr>
      <vt:lpstr>Wingdings</vt:lpstr>
      <vt:lpstr>Simple Light</vt:lpstr>
      <vt:lpstr>PowerPoint Presentation</vt:lpstr>
      <vt:lpstr>SR source related calculations with SRW</vt:lpstr>
      <vt:lpstr>What do we want from source related calculations?</vt:lpstr>
      <vt:lpstr>Which elements constitute the source in SRW?</vt:lpstr>
      <vt:lpstr>How is it done?</vt:lpstr>
      <vt:lpstr>How is it done?</vt:lpstr>
      <vt:lpstr>How is it done?</vt:lpstr>
      <vt:lpstr>Examples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SRW</dc:title>
  <dc:creator>Rafael CELESTRE</dc:creator>
  <cp:lastModifiedBy>CELESTRE Rafael</cp:lastModifiedBy>
  <cp:revision>454</cp:revision>
  <dcterms:modified xsi:type="dcterms:W3CDTF">2025-05-17T19:50:48Z</dcterms:modified>
</cp:coreProperties>
</file>