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90" r:id="rId3"/>
    <p:sldId id="291" r:id="rId4"/>
    <p:sldId id="292" r:id="rId5"/>
    <p:sldId id="293" r:id="rId6"/>
    <p:sldId id="294" r:id="rId7"/>
    <p:sldId id="2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6254327"/>
            <a:ext cx="695452" cy="281940"/>
          </a:xfrm>
          <a:prstGeom prst="rect">
            <a:avLst/>
          </a:prstGeom>
        </p:spPr>
      </p:pic>
    </p:spTree>
    <p:extLst>
      <p:ext uri="{BB962C8B-B14F-4D97-AF65-F5344CB8AC3E}">
        <p14:creationId xmlns:p14="http://schemas.microsoft.com/office/powerpoint/2010/main" val="305568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Tree>
    <p:extLst>
      <p:ext uri="{BB962C8B-B14F-4D97-AF65-F5344CB8AC3E}">
        <p14:creationId xmlns:p14="http://schemas.microsoft.com/office/powerpoint/2010/main" val="247678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769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408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0614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dark background)">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280416" y="268224"/>
            <a:ext cx="5522885" cy="572617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333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59277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35193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14634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7"/>
          </p:nvPr>
        </p:nvSpPr>
        <p:spPr>
          <a:xfrm>
            <a:off x="6096000" y="0"/>
            <a:ext cx="3048000" cy="3429000"/>
          </a:xfrm>
          <a:solidFill>
            <a:srgbClr val="054ADA"/>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10"/>
          <p:cNvSpPr>
            <a:spLocks noGrp="1"/>
          </p:cNvSpPr>
          <p:nvPr>
            <p:ph sz="quarter" idx="18"/>
          </p:nvPr>
        </p:nvSpPr>
        <p:spPr>
          <a:xfrm>
            <a:off x="9144000" y="0"/>
            <a:ext cx="3048000" cy="3429000"/>
          </a:xfrm>
          <a:solidFill>
            <a:srgbClr val="03197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6096000" y="3426883"/>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359719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9144000" y="0"/>
            <a:ext cx="3048000" cy="3429000"/>
          </a:xfrm>
          <a:solidFill>
            <a:srgbClr val="03197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6096000" y="3426883"/>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3426883"/>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08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0397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3426883"/>
            <a:ext cx="3048000" cy="3431117"/>
          </a:xfrm>
          <a:solidFill>
            <a:srgbClr val="418CFF"/>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10"/>
          <p:cNvSpPr>
            <a:spLocks noGrp="1"/>
          </p:cNvSpPr>
          <p:nvPr>
            <p:ph sz="quarter" idx="18"/>
          </p:nvPr>
        </p:nvSpPr>
        <p:spPr>
          <a:xfrm>
            <a:off x="9144000" y="3426883"/>
            <a:ext cx="3048000" cy="3431117"/>
          </a:xfrm>
          <a:solidFill>
            <a:srgbClr val="6BA5FF"/>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3048001" y="3426883"/>
            <a:ext cx="3048000" cy="3431116"/>
          </a:xfrm>
          <a:solidFill>
            <a:srgbClr val="054ADA"/>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3" name="Content Placeholder 6"/>
          <p:cNvSpPr>
            <a:spLocks noGrp="1"/>
          </p:cNvSpPr>
          <p:nvPr>
            <p:ph sz="quarter" idx="20"/>
          </p:nvPr>
        </p:nvSpPr>
        <p:spPr>
          <a:xfrm>
            <a:off x="0" y="3426883"/>
            <a:ext cx="3048000" cy="3431116"/>
          </a:xfrm>
          <a:solidFill>
            <a:srgbClr val="031973"/>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12192000" cy="3425951"/>
          </a:xfrm>
          <a:solidFill>
            <a:schemeClr val="accent2"/>
          </a:solidFill>
        </p:spPr>
        <p:txBody>
          <a:bodyPr lIns="182880" tIns="164592" rIns="228600" bIns="228600"/>
          <a:lstStyle>
            <a:lvl1pPr>
              <a:defRPr sz="6400"/>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76572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12192000" cy="1701800"/>
          </a:xfrm>
          <a:solidFill>
            <a:schemeClr val="accent2"/>
          </a:solidFill>
        </p:spPr>
        <p:txBody>
          <a:bodyPr lIns="210312" tIns="201168"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565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12192000" cy="6864096"/>
          </a:xfrm>
        </p:spPr>
        <p:txBody>
          <a:bodyPr lIns="91440" tIns="91440" rIns="91440" bIns="91440"/>
          <a:lstStyle/>
          <a:p>
            <a:r>
              <a:rPr lang="en-US" dirty="0"/>
              <a:t>Drag picture to placeholder or </a:t>
            </a:r>
            <a:r>
              <a:rPr lang="en-US"/>
              <a:t>click icon to add</a:t>
            </a:r>
          </a:p>
        </p:txBody>
      </p:sp>
      <p:sp>
        <p:nvSpPr>
          <p:cNvPr id="8" name="Text Placeholder 5"/>
          <p:cNvSpPr>
            <a:spLocks noGrp="1"/>
          </p:cNvSpPr>
          <p:nvPr>
            <p:ph type="body" sz="quarter" idx="13"/>
          </p:nvPr>
        </p:nvSpPr>
        <p:spPr>
          <a:xfrm>
            <a:off x="0" y="3441701"/>
            <a:ext cx="3048000" cy="3416300"/>
          </a:xfrm>
          <a:solidFill>
            <a:schemeClr val="bg1"/>
          </a:solidFill>
        </p:spPr>
        <p:txBody>
          <a:bodyPr lIns="228600" tIns="228600" rIns="228600" bIns="22860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p:nvPr>
        </p:nvSpPr>
        <p:spPr>
          <a:xfrm>
            <a:off x="0" y="3429000"/>
            <a:ext cx="3425952" cy="3429000"/>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0557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9144000" y="0"/>
            <a:ext cx="3048000" cy="6864096"/>
          </a:xfrm>
          <a:solidFill>
            <a:srgbClr val="03197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41042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8871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2692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065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648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3340608"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588048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059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668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09" indent="0">
              <a:buNone/>
              <a:defRPr/>
            </a:lvl3pPr>
            <a:lvl4pPr marL="579952" indent="0">
              <a:buNone/>
              <a:defRPr/>
            </a:lvl4pPr>
            <a:lvl5pPr marL="842412"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09" indent="0">
              <a:buNone/>
              <a:defRPr/>
            </a:lvl3pPr>
            <a:lvl4pPr marL="579952" indent="0">
              <a:buNone/>
              <a:defRPr/>
            </a:lvl4pPr>
            <a:lvl5pPr marL="842412"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636007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3346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82496"/>
            <a:ext cx="5498592" cy="4311904"/>
          </a:xfrm>
        </p:spPr>
        <p:txBody>
          <a:bodyPr/>
          <a:lstStyle>
            <a:lvl1pPr>
              <a:spcBef>
                <a:spcPts val="0"/>
              </a:spcBef>
              <a:defRPr sz="1333"/>
            </a:lvl1pPr>
            <a:lvl2pPr marL="0" indent="0">
              <a:spcBef>
                <a:spcPts val="0"/>
              </a:spcBef>
              <a:buNone/>
              <a:defRPr/>
            </a:lvl2pPr>
            <a:lvl3pPr marL="268809" indent="0">
              <a:buNone/>
              <a:defRPr/>
            </a:lvl3pPr>
            <a:lvl4pPr marL="579952" indent="0">
              <a:buNone/>
              <a:defRPr/>
            </a:lvl4pPr>
            <a:lvl5pPr marL="842412" indent="0">
              <a:buNone/>
              <a:defRPr/>
            </a:lvl5pPr>
          </a:lstStyle>
          <a:p>
            <a:pPr lvl="0"/>
            <a:r>
              <a:rPr lang="en-US" dirty="0"/>
              <a:t>Click to edit Master text styles</a:t>
            </a:r>
          </a:p>
        </p:txBody>
      </p:sp>
    </p:spTree>
    <p:extLst>
      <p:ext uri="{BB962C8B-B14F-4D97-AF65-F5344CB8AC3E}">
        <p14:creationId xmlns:p14="http://schemas.microsoft.com/office/powerpoint/2010/main" val="2190916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34604" y="3078270"/>
            <a:ext cx="1722792" cy="701463"/>
          </a:xfrm>
          <a:prstGeom prst="rect">
            <a:avLst/>
          </a:prstGeom>
        </p:spPr>
      </p:pic>
    </p:spTree>
    <p:extLst>
      <p:ext uri="{BB962C8B-B14F-4D97-AF65-F5344CB8AC3E}">
        <p14:creationId xmlns:p14="http://schemas.microsoft.com/office/powerpoint/2010/main" val="269724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49037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254693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82880" y="121920"/>
            <a:ext cx="11704229" cy="5872480"/>
          </a:xfrm>
        </p:spPr>
        <p:txBody>
          <a:bodyPr/>
          <a:lstStyle>
            <a:lvl1pPr>
              <a:defRPr sz="12800" b="1"/>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2930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7416712" cy="572617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413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04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92657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04888" y="6383868"/>
            <a:ext cx="5486312" cy="222249"/>
          </a:xfrm>
          <a:prstGeom prst="rect">
            <a:avLst/>
          </a:prstGeom>
        </p:spPr>
        <p:txBody>
          <a:bodyPr vert="horz" lIns="0" tIns="0" rIns="0" bIns="0" rtlCol="0" anchor="ctr"/>
          <a:lstStyle>
            <a:lvl1pPr marL="0" marR="0" indent="0" algn="l" defTabSz="914621"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9448800" y="6383868"/>
            <a:ext cx="2438309" cy="222249"/>
          </a:xfrm>
          <a:prstGeom prst="rect">
            <a:avLst/>
          </a:prstGeom>
        </p:spPr>
        <p:txBody>
          <a:bodyPr vert="horz" lIns="0" tIns="0" rIns="0" bIns="0" rtlCol="0" anchor="ctr"/>
          <a:lstStyle>
            <a:lvl1pPr algn="r">
              <a:defRPr sz="800">
                <a:solidFill>
                  <a:schemeClr val="bg1"/>
                </a:solidFill>
                <a:latin typeface="+mn-lt"/>
              </a:defRPr>
            </a:lvl1pPr>
          </a:lstStyle>
          <a:p>
            <a:fld id="{59395FB3-9C97-154F-86B2-7E381B951268}" type="slidenum">
              <a:rPr lang="en-US" smtClean="0"/>
              <a:pPr/>
              <a:t>‹#›</a:t>
            </a:fld>
            <a:endParaRPr lang="en-US" dirty="0"/>
          </a:p>
        </p:txBody>
      </p:sp>
      <p:grpSp>
        <p:nvGrpSpPr>
          <p:cNvPr id="59" name="Group 58"/>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42097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dt="0"/>
  <p:txStyles>
    <p:titleStyle>
      <a:lvl1pPr algn="l" rtl="0" eaLnBrk="1" fontAlgn="base" hangingPunct="1">
        <a:lnSpc>
          <a:spcPct val="90000"/>
        </a:lnSpc>
        <a:spcBef>
          <a:spcPct val="0"/>
        </a:spcBef>
        <a:spcAft>
          <a:spcPct val="0"/>
        </a:spcAft>
        <a:defRPr sz="3200" b="0" i="0">
          <a:solidFill>
            <a:schemeClr val="bg1"/>
          </a:solidFill>
          <a:latin typeface="+mn-lt"/>
          <a:ea typeface="Arial Regular" charset="0"/>
          <a:cs typeface="Arial Regular"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07"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16"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21"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29"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b="0" i="0">
          <a:solidFill>
            <a:schemeClr val="bg1"/>
          </a:solidFill>
          <a:latin typeface="+mn-lt"/>
          <a:ea typeface="Arial Regular" charset="0"/>
          <a:cs typeface="Arial Regular" charset="0"/>
        </a:defRPr>
      </a:lvl1pPr>
      <a:lvl2pPr marL="228594" indent="-228594" algn="l" rtl="0" eaLnBrk="1" fontAlgn="base" hangingPunct="1">
        <a:lnSpc>
          <a:spcPct val="100000"/>
        </a:lnSpc>
        <a:spcBef>
          <a:spcPts val="1467"/>
        </a:spcBef>
        <a:spcAft>
          <a:spcPct val="0"/>
        </a:spcAft>
        <a:buClr>
          <a:schemeClr val="bg1"/>
        </a:buClr>
        <a:buSzPct val="100000"/>
        <a:buFont typeface=".AppleSystemUIFont" charset="-120"/>
        <a:buChar char="–"/>
        <a:tabLst/>
        <a:defRPr sz="1867" b="0" i="0">
          <a:solidFill>
            <a:schemeClr val="bg1"/>
          </a:solidFill>
          <a:latin typeface="+mn-lt"/>
          <a:ea typeface="Arial Regular" charset="0"/>
          <a:cs typeface="Arial Regular" charset="0"/>
        </a:defRPr>
      </a:lvl2pPr>
      <a:lvl3pPr marL="457189" indent="-188379"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b="0" i="0">
          <a:solidFill>
            <a:schemeClr val="bg1"/>
          </a:solidFill>
          <a:latin typeface="+mn-lt"/>
          <a:ea typeface="Arial Regular" charset="0"/>
          <a:cs typeface="Arial Regular" charset="0"/>
        </a:defRPr>
      </a:lvl3pPr>
      <a:lvl4pPr marL="838179" indent="-258227" algn="l" rtl="0" eaLnBrk="1" fontAlgn="base" hangingPunct="1">
        <a:lnSpc>
          <a:spcPct val="100000"/>
        </a:lnSpc>
        <a:spcBef>
          <a:spcPts val="1467"/>
        </a:spcBef>
        <a:spcAft>
          <a:spcPct val="0"/>
        </a:spcAft>
        <a:buClr>
          <a:schemeClr val="bg1"/>
        </a:buClr>
        <a:buSzPct val="100000"/>
        <a:buFont typeface=".AppleSystemUIFont" charset="-120"/>
        <a:buChar char="–"/>
        <a:tabLst/>
        <a:defRPr sz="1867" b="0" i="0" baseline="0">
          <a:solidFill>
            <a:schemeClr val="bg1"/>
          </a:solidFill>
          <a:latin typeface="+mn-lt"/>
          <a:ea typeface="Arial Regular" charset="0"/>
          <a:cs typeface="Arial Regular" charset="0"/>
        </a:defRPr>
      </a:lvl4pPr>
      <a:lvl5pPr marL="1071007" indent="-228594" algn="l" rtl="0" eaLnBrk="1" fontAlgn="base" hangingPunct="1">
        <a:lnSpc>
          <a:spcPct val="100000"/>
        </a:lnSpc>
        <a:spcBef>
          <a:spcPts val="1467"/>
        </a:spcBef>
        <a:spcAft>
          <a:spcPct val="0"/>
        </a:spcAft>
        <a:buClr>
          <a:schemeClr val="bg1"/>
        </a:buClr>
        <a:buFont typeface=".AppleSystemUIFont" charset="-120"/>
        <a:buChar char="»"/>
        <a:tabLst/>
        <a:defRPr sz="1867" b="0" i="0">
          <a:solidFill>
            <a:schemeClr val="bg1"/>
          </a:solidFill>
          <a:latin typeface="+mn-lt"/>
          <a:ea typeface="Arial Regular" charset="0"/>
          <a:cs typeface="Arial Regular" charset="0"/>
        </a:defRPr>
      </a:lvl5pPr>
      <a:lvl6pPr marL="2111549" indent="-172886" algn="l" rtl="0" eaLnBrk="1" fontAlgn="base" hangingPunct="1">
        <a:spcBef>
          <a:spcPct val="20000"/>
        </a:spcBef>
        <a:spcAft>
          <a:spcPct val="0"/>
        </a:spcAft>
        <a:buClr>
          <a:schemeClr val="bg1"/>
        </a:buClr>
        <a:buChar char="»"/>
        <a:defRPr sz="1692">
          <a:solidFill>
            <a:schemeClr val="bg1"/>
          </a:solidFill>
          <a:latin typeface="Arial" charset="0"/>
        </a:defRPr>
      </a:lvl6pPr>
      <a:lvl7pPr marL="2594956" indent="-172886" algn="l" rtl="0" eaLnBrk="1" fontAlgn="base" hangingPunct="1">
        <a:spcBef>
          <a:spcPct val="20000"/>
        </a:spcBef>
        <a:spcAft>
          <a:spcPct val="0"/>
        </a:spcAft>
        <a:buClr>
          <a:schemeClr val="bg1"/>
        </a:buClr>
        <a:buChar char="»"/>
        <a:defRPr sz="1692">
          <a:solidFill>
            <a:schemeClr val="bg1"/>
          </a:solidFill>
          <a:latin typeface="Arial" charset="0"/>
        </a:defRPr>
      </a:lvl7pPr>
      <a:lvl8pPr marL="3078364" indent="-172886" algn="l" rtl="0" eaLnBrk="1" fontAlgn="base" hangingPunct="1">
        <a:spcBef>
          <a:spcPct val="20000"/>
        </a:spcBef>
        <a:spcAft>
          <a:spcPct val="0"/>
        </a:spcAft>
        <a:buClr>
          <a:schemeClr val="bg1"/>
        </a:buClr>
        <a:buChar char="»"/>
        <a:defRPr sz="1692">
          <a:solidFill>
            <a:schemeClr val="bg1"/>
          </a:solidFill>
          <a:latin typeface="Arial" charset="0"/>
        </a:defRPr>
      </a:lvl8pPr>
      <a:lvl9pPr marL="3561772" indent="-172886"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16" rtl="0" eaLnBrk="1" latinLnBrk="0" hangingPunct="1">
        <a:defRPr sz="1904" kern="1200">
          <a:solidFill>
            <a:schemeClr val="tx1"/>
          </a:solidFill>
          <a:latin typeface="+mn-lt"/>
          <a:ea typeface="+mn-ea"/>
          <a:cs typeface="+mn-cs"/>
        </a:defRPr>
      </a:lvl1pPr>
      <a:lvl2pPr marL="483407" algn="l" defTabSz="966816" rtl="0" eaLnBrk="1" latinLnBrk="0" hangingPunct="1">
        <a:defRPr sz="1904" kern="1200">
          <a:solidFill>
            <a:schemeClr val="tx1"/>
          </a:solidFill>
          <a:latin typeface="+mn-lt"/>
          <a:ea typeface="+mn-ea"/>
          <a:cs typeface="+mn-cs"/>
        </a:defRPr>
      </a:lvl2pPr>
      <a:lvl3pPr marL="966816" algn="l" defTabSz="966816" rtl="0" eaLnBrk="1" latinLnBrk="0" hangingPunct="1">
        <a:defRPr sz="1904" kern="1200">
          <a:solidFill>
            <a:schemeClr val="tx1"/>
          </a:solidFill>
          <a:latin typeface="+mn-lt"/>
          <a:ea typeface="+mn-ea"/>
          <a:cs typeface="+mn-cs"/>
        </a:defRPr>
      </a:lvl3pPr>
      <a:lvl4pPr marL="1450221" algn="l" defTabSz="966816" rtl="0" eaLnBrk="1" latinLnBrk="0" hangingPunct="1">
        <a:defRPr sz="1904" kern="1200">
          <a:solidFill>
            <a:schemeClr val="tx1"/>
          </a:solidFill>
          <a:latin typeface="+mn-lt"/>
          <a:ea typeface="+mn-ea"/>
          <a:cs typeface="+mn-cs"/>
        </a:defRPr>
      </a:lvl4pPr>
      <a:lvl5pPr marL="1933629" algn="l" defTabSz="966816" rtl="0" eaLnBrk="1" latinLnBrk="0" hangingPunct="1">
        <a:defRPr sz="1904" kern="1200">
          <a:solidFill>
            <a:schemeClr val="tx1"/>
          </a:solidFill>
          <a:latin typeface="+mn-lt"/>
          <a:ea typeface="+mn-ea"/>
          <a:cs typeface="+mn-cs"/>
        </a:defRPr>
      </a:lvl5pPr>
      <a:lvl6pPr marL="2417037" algn="l" defTabSz="966816" rtl="0" eaLnBrk="1" latinLnBrk="0" hangingPunct="1">
        <a:defRPr sz="1904" kern="1200">
          <a:solidFill>
            <a:schemeClr val="tx1"/>
          </a:solidFill>
          <a:latin typeface="+mn-lt"/>
          <a:ea typeface="+mn-ea"/>
          <a:cs typeface="+mn-cs"/>
        </a:defRPr>
      </a:lvl6pPr>
      <a:lvl7pPr marL="2900443" algn="l" defTabSz="966816" rtl="0" eaLnBrk="1" latinLnBrk="0" hangingPunct="1">
        <a:defRPr sz="1904" kern="1200">
          <a:solidFill>
            <a:schemeClr val="tx1"/>
          </a:solidFill>
          <a:latin typeface="+mn-lt"/>
          <a:ea typeface="+mn-ea"/>
          <a:cs typeface="+mn-cs"/>
        </a:defRPr>
      </a:lvl7pPr>
      <a:lvl8pPr marL="3383850" algn="l" defTabSz="966816" rtl="0" eaLnBrk="1" latinLnBrk="0" hangingPunct="1">
        <a:defRPr sz="1904" kern="1200">
          <a:solidFill>
            <a:schemeClr val="tx1"/>
          </a:solidFill>
          <a:latin typeface="+mn-lt"/>
          <a:ea typeface="+mn-ea"/>
          <a:cs typeface="+mn-cs"/>
        </a:defRPr>
      </a:lvl8pPr>
      <a:lvl9pPr marL="3867258" algn="l" defTabSz="966816" rtl="0" eaLnBrk="1" latinLnBrk="0" hangingPunct="1">
        <a:defRPr sz="190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ew_York_Cit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developer.foursquare.com/docs/resources/categories"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B7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Capstone Project – The Battle New York Gyms</a:t>
            </a:r>
            <a:br>
              <a:rPr lang="en-US" dirty="0"/>
            </a:br>
            <a:r>
              <a:rPr lang="en-US" sz="2133" dirty="0"/>
              <a:t>—</a:t>
            </a:r>
            <a:br>
              <a:rPr lang="en-US" dirty="0"/>
            </a:br>
            <a:r>
              <a:rPr lang="en-US" sz="2133" dirty="0"/>
              <a:t>Clustering the New York locations according to gyms, fitness centers and similar facilities</a:t>
            </a:r>
          </a:p>
        </p:txBody>
      </p:sp>
      <p:sp>
        <p:nvSpPr>
          <p:cNvPr id="3" name="Footer Placeholder 2"/>
          <p:cNvSpPr>
            <a:spLocks noGrp="1"/>
          </p:cNvSpPr>
          <p:nvPr>
            <p:ph type="ftr" sz="quarter" idx="10"/>
          </p:nvPr>
        </p:nvSpPr>
        <p:spPr/>
        <p:txBody>
          <a:bodyPr/>
          <a:lstStyle/>
          <a:p>
            <a:r>
              <a:rPr lang="en-US" dirty="0">
                <a:solidFill>
                  <a:srgbClr val="FFFFFF"/>
                </a:solidFill>
                <a:latin typeface="Arial" panose="020B0604020202020204"/>
              </a:rPr>
              <a:t>Barbora Pencikova</a:t>
            </a:r>
          </a:p>
        </p:txBody>
      </p:sp>
    </p:spTree>
    <p:extLst>
      <p:ext uri="{BB962C8B-B14F-4D97-AF65-F5344CB8AC3E}">
        <p14:creationId xmlns:p14="http://schemas.microsoft.com/office/powerpoint/2010/main" val="206739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5" y="268224"/>
            <a:ext cx="11455955" cy="5726176"/>
          </a:xfrm>
        </p:spPr>
        <p:txBody>
          <a:bodyPr/>
          <a:lstStyle/>
          <a:p>
            <a:pPr marL="152396" indent="-152396"/>
            <a:r>
              <a:rPr lang="en-US" dirty="0">
                <a:solidFill>
                  <a:srgbClr val="FFFFFF"/>
                </a:solidFill>
              </a:rPr>
              <a:t>INTRODUCTION:</a:t>
            </a:r>
            <a:br>
              <a:rPr lang="en-US" dirty="0">
                <a:solidFill>
                  <a:srgbClr val="FFFFFF"/>
                </a:solidFill>
              </a:rPr>
            </a:br>
            <a:br>
              <a:rPr lang="en-US" dirty="0">
                <a:solidFill>
                  <a:srgbClr val="FFFFFF"/>
                </a:solidFill>
              </a:rPr>
            </a:br>
            <a:r>
              <a:rPr lang="en-US" sz="1800" dirty="0">
                <a:solidFill>
                  <a:srgbClr val="FFFFFF"/>
                </a:solidFill>
              </a:rPr>
              <a:t>The City of New York, or simply New York (NY), is the most populous city in the United States. With an estimated 2018 population of 8,398,748 distributed over a land area of about 784 km2, New York is also the most densely populated major city in the United States. New York City has been described as the cultural, financial, and media capital of the world, and exerts a significant impact upon commerce, entertainment, research, technology, education, politics, tourism, art, fashion, and sports. </a:t>
            </a:r>
            <a:br>
              <a:rPr lang="en-US" sz="1800" dirty="0">
                <a:solidFill>
                  <a:srgbClr val="FFFFFF"/>
                </a:solidFill>
              </a:rPr>
            </a:br>
            <a:r>
              <a:rPr lang="en-US" sz="1800" dirty="0">
                <a:solidFill>
                  <a:srgbClr val="FFFFFF"/>
                </a:solidFill>
              </a:rPr>
              <a:t>(source</a:t>
            </a:r>
            <a:r>
              <a:rPr lang="en-US" sz="1800" dirty="0">
                <a:solidFill>
                  <a:schemeClr val="accent2">
                    <a:lumMod val="40000"/>
                    <a:lumOff val="60000"/>
                  </a:schemeClr>
                </a:solidFill>
              </a:rPr>
              <a:t>: </a:t>
            </a:r>
            <a:r>
              <a:rPr lang="en-US" sz="1800"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https://en.wikipedia.org/wiki/New_York_City</a:t>
            </a:r>
            <a:r>
              <a:rPr lang="en-US" sz="1800" dirty="0">
                <a:solidFill>
                  <a:schemeClr val="accent2">
                    <a:lumMod val="40000"/>
                    <a:lumOff val="60000"/>
                  </a:schemeClr>
                </a:solidFill>
              </a:rPr>
              <a:t>)</a:t>
            </a:r>
            <a:br>
              <a:rPr lang="en-US" sz="1800" dirty="0">
                <a:solidFill>
                  <a:schemeClr val="accent2">
                    <a:lumMod val="40000"/>
                    <a:lumOff val="60000"/>
                  </a:schemeClr>
                </a:solidFill>
              </a:rPr>
            </a:br>
            <a:br>
              <a:rPr lang="en-US" sz="1800" dirty="0">
                <a:solidFill>
                  <a:schemeClr val="accent2">
                    <a:lumMod val="40000"/>
                    <a:lumOff val="60000"/>
                  </a:schemeClr>
                </a:solidFill>
              </a:rPr>
            </a:br>
            <a:br>
              <a:rPr lang="en-US" sz="1800" dirty="0">
                <a:solidFill>
                  <a:schemeClr val="accent2">
                    <a:lumMod val="40000"/>
                    <a:lumOff val="60000"/>
                  </a:schemeClr>
                </a:solidFill>
              </a:rPr>
            </a:br>
            <a:r>
              <a:rPr lang="en-US" dirty="0">
                <a:solidFill>
                  <a:srgbClr val="FFFFFF"/>
                </a:solidFill>
              </a:rPr>
              <a:t>BUSINESS GOAL DESCRIPTION:</a:t>
            </a:r>
            <a:br>
              <a:rPr lang="en-US" dirty="0">
                <a:solidFill>
                  <a:srgbClr val="FFFFFF"/>
                </a:solidFill>
              </a:rPr>
            </a:br>
            <a:br>
              <a:rPr lang="en-US" dirty="0">
                <a:solidFill>
                  <a:srgbClr val="FFFFFF"/>
                </a:solidFill>
              </a:rPr>
            </a:br>
            <a:r>
              <a:rPr lang="en-US" sz="1800" dirty="0">
                <a:solidFill>
                  <a:srgbClr val="FFFFFF"/>
                </a:solidFill>
              </a:rPr>
              <a:t>My client is a businessman who spends a lot of time travelling. One of his future business trips will be a long-term stay in New York. Apart from many expected hours sitting at the office my client wants also to stay in a good physical shape, so he wants me to analyze and recommend the best part of New York according to the density of fitness centers, gyms, martial arts dojos and similar facilities. My client doesn’t mind the accommodation, the priority is to have good gyms and/or fitness centers within reach.</a:t>
            </a:r>
            <a:endParaRPr lang="en-US" sz="1800" dirty="0">
              <a:solidFill>
                <a:schemeClr val="accent2">
                  <a:lumMod val="40000"/>
                  <a:lumOff val="60000"/>
                </a:schemeClr>
              </a:solidFill>
            </a:endParaRPr>
          </a:p>
        </p:txBody>
      </p:sp>
      <p:sp>
        <p:nvSpPr>
          <p:cNvPr id="4" name="Slide Number Placeholder 3"/>
          <p:cNvSpPr>
            <a:spLocks noGrp="1"/>
          </p:cNvSpPr>
          <p:nvPr>
            <p:ph type="sldNum" sz="quarter" idx="11"/>
          </p:nvPr>
        </p:nvSpPr>
        <p:spPr/>
        <p:txBody>
          <a:bodyPr/>
          <a:lstStyle/>
          <a:p>
            <a:pPr defTabSz="914621"/>
            <a:fld id="{59395FB3-9C97-154F-86B2-7E381B951268}" type="slidenum">
              <a:rPr lang="en-US">
                <a:solidFill>
                  <a:srgbClr val="FFFFFF"/>
                </a:solidFill>
                <a:latin typeface="Arial" panose="020B0604020202020204"/>
              </a:rPr>
              <a:pPr defTabSz="914621"/>
              <a:t>2</a:t>
            </a:fld>
            <a:endParaRPr lang="en-US" dirty="0">
              <a:solidFill>
                <a:srgbClr val="FFFFFF"/>
              </a:solidFill>
              <a:latin typeface="Arial" panose="020B0604020202020204"/>
            </a:endParaRPr>
          </a:p>
        </p:txBody>
      </p:sp>
    </p:spTree>
    <p:extLst>
      <p:ext uri="{BB962C8B-B14F-4D97-AF65-F5344CB8AC3E}">
        <p14:creationId xmlns:p14="http://schemas.microsoft.com/office/powerpoint/2010/main" val="2211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74" y="424206"/>
            <a:ext cx="11217896" cy="5570194"/>
          </a:xfrm>
        </p:spPr>
        <p:txBody>
          <a:bodyPr/>
          <a:lstStyle/>
          <a:p>
            <a:r>
              <a:rPr lang="en-US" dirty="0"/>
              <a:t>DATA</a:t>
            </a:r>
            <a:br>
              <a:rPr lang="en-US" dirty="0"/>
            </a:br>
            <a:br>
              <a:rPr lang="en-US" dirty="0"/>
            </a:br>
            <a:r>
              <a:rPr lang="en-US" sz="1800" dirty="0"/>
              <a:t>For this particular assignment I used the </a:t>
            </a:r>
            <a:r>
              <a:rPr lang="en-US" sz="1800" dirty="0" err="1"/>
              <a:t>Fourquare</a:t>
            </a:r>
            <a:r>
              <a:rPr lang="en-US" sz="1800" dirty="0"/>
              <a:t> data, accessed through API </a:t>
            </a:r>
            <a:r>
              <a:rPr lang="en-US" sz="1800" u="sng" dirty="0">
                <a:highlight>
                  <a:srgbClr val="00FFFF"/>
                </a:highlight>
                <a:hlinkClick r:id="rId2"/>
              </a:rPr>
              <a:t>https://developer.foursquare.com/docs/resources/categories</a:t>
            </a:r>
            <a:r>
              <a:rPr lang="en-US" sz="1800" dirty="0">
                <a:highlight>
                  <a:srgbClr val="00FFFF"/>
                </a:highlight>
              </a:rPr>
              <a:t> </a:t>
            </a:r>
            <a:r>
              <a:rPr lang="en-US" sz="1800" dirty="0"/>
              <a:t>the category "Gym / Fitness Center" which has this ID: "4bf58dd8d48988d175941735".</a:t>
            </a:r>
            <a:br>
              <a:rPr lang="en-US" sz="1800" dirty="0"/>
            </a:br>
            <a:br>
              <a:rPr lang="en-US" sz="1800" dirty="0"/>
            </a:br>
            <a:r>
              <a:rPr lang="en-US" sz="1800" dirty="0"/>
              <a:t>For clustering and segmenting I have used the dataset which contains the New York </a:t>
            </a:r>
            <a:r>
              <a:rPr lang="en-US" sz="1800" dirty="0" err="1"/>
              <a:t>borroughs</a:t>
            </a:r>
            <a:r>
              <a:rPr lang="en-US" sz="1800" dirty="0"/>
              <a:t> and neighborhoods with their latitudes and longitudes. The dataset can be found in the NYU Spatial Data Repository pages:</a:t>
            </a:r>
            <a:r>
              <a:rPr lang="en-US" sz="1800" dirty="0">
                <a:highlight>
                  <a:srgbClr val="00FFFF"/>
                </a:highlight>
              </a:rPr>
              <a:t> </a:t>
            </a:r>
            <a:r>
              <a:rPr lang="en-US" sz="1800" u="sng" dirty="0">
                <a:highlight>
                  <a:srgbClr val="00FFFF"/>
                </a:highlight>
                <a:hlinkClick r:id="rId3"/>
              </a:rPr>
              <a:t>https</a:t>
            </a:r>
            <a:r>
              <a:rPr lang="en-US" u="sng" dirty="0">
                <a:highlight>
                  <a:srgbClr val="00FFFF"/>
                </a:highlight>
                <a:hlinkClick r:id="rId3"/>
              </a:rPr>
              <a:t>://geo.nyu.edu/catalog/nyu_2451_34572</a:t>
            </a:r>
            <a:br>
              <a:rPr lang="en-US" dirty="0"/>
            </a:br>
            <a:br>
              <a:rPr lang="en-US" sz="1800" dirty="0">
                <a:solidFill>
                  <a:srgbClr val="FFFFFF"/>
                </a:solidFill>
              </a:rPr>
            </a:br>
            <a:endParaRPr lang="en-US" dirty="0">
              <a:solidFill>
                <a:schemeClr val="accent2">
                  <a:lumMod val="40000"/>
                  <a:lumOff val="60000"/>
                </a:schemeClr>
              </a:solidFill>
            </a:endParaRPr>
          </a:p>
        </p:txBody>
      </p:sp>
      <p:sp>
        <p:nvSpPr>
          <p:cNvPr id="4" name="Slide Number Placeholder 3"/>
          <p:cNvSpPr>
            <a:spLocks noGrp="1"/>
          </p:cNvSpPr>
          <p:nvPr>
            <p:ph type="sldNum" sz="quarter" idx="11"/>
          </p:nvPr>
        </p:nvSpPr>
        <p:spPr/>
        <p:txBody>
          <a:bodyPr/>
          <a:lstStyle/>
          <a:p>
            <a:pPr defTabSz="914621"/>
            <a:fld id="{59395FB3-9C97-154F-86B2-7E381B951268}" type="slidenum">
              <a:rPr lang="en-US">
                <a:solidFill>
                  <a:srgbClr val="FFFFFF"/>
                </a:solidFill>
                <a:latin typeface="Arial" panose="020B0604020202020204"/>
              </a:rPr>
              <a:pPr defTabSz="914621"/>
              <a:t>3</a:t>
            </a:fld>
            <a:endParaRPr lang="en-US" dirty="0">
              <a:solidFill>
                <a:srgbClr val="FFFFFF"/>
              </a:solidFill>
              <a:latin typeface="Arial" panose="020B0604020202020204"/>
            </a:endParaRPr>
          </a:p>
        </p:txBody>
      </p:sp>
      <p:pic>
        <p:nvPicPr>
          <p:cNvPr id="6" name="Picture 5" descr="C:\Users\BarboraPencikova\AppData\Local\Microsoft\Windows\INetCache\Content.MSO\C0596E1F.tmp">
            <a:extLst>
              <a:ext uri="{FF2B5EF4-FFF2-40B4-BE49-F238E27FC236}">
                <a16:creationId xmlns:a16="http://schemas.microsoft.com/office/drawing/2014/main" id="{7CC55AAA-8A40-4012-BE95-621B18B6C7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72324" y="3429000"/>
            <a:ext cx="6094363" cy="2954868"/>
          </a:xfrm>
          <a:prstGeom prst="rect">
            <a:avLst/>
          </a:prstGeom>
          <a:noFill/>
          <a:ln>
            <a:noFill/>
          </a:ln>
        </p:spPr>
      </p:pic>
    </p:spTree>
    <p:extLst>
      <p:ext uri="{BB962C8B-B14F-4D97-AF65-F5344CB8AC3E}">
        <p14:creationId xmlns:p14="http://schemas.microsoft.com/office/powerpoint/2010/main" val="387458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5" y="268224"/>
            <a:ext cx="11455955" cy="5726176"/>
          </a:xfrm>
        </p:spPr>
        <p:txBody>
          <a:bodyPr/>
          <a:lstStyle/>
          <a:p>
            <a:r>
              <a:rPr lang="en-US" dirty="0"/>
              <a:t>METHODOLOGY</a:t>
            </a:r>
            <a:br>
              <a:rPr lang="en-US" dirty="0"/>
            </a:br>
            <a:br>
              <a:rPr lang="en-US" dirty="0"/>
            </a:br>
            <a:r>
              <a:rPr lang="en-US" sz="1800" dirty="0"/>
              <a:t>I have downloaded the data from NYU Spatial Data Repository (</a:t>
            </a:r>
            <a:r>
              <a:rPr lang="en-US" sz="1800" dirty="0" err="1"/>
              <a:t>GeoJSON</a:t>
            </a:r>
            <a:r>
              <a:rPr lang="en-US" sz="1800" dirty="0"/>
              <a:t> file with geolocations) and converted to Pandas </a:t>
            </a:r>
            <a:r>
              <a:rPr lang="en-US" sz="1800" dirty="0" err="1"/>
              <a:t>dataframe</a:t>
            </a:r>
            <a:r>
              <a:rPr lang="en-US" sz="1800" dirty="0"/>
              <a:t>. After that, using the </a:t>
            </a:r>
            <a:r>
              <a:rPr lang="en-US" sz="1800" dirty="0" err="1"/>
              <a:t>FourSquare</a:t>
            </a:r>
            <a:r>
              <a:rPr lang="en-US" sz="1800" dirty="0"/>
              <a:t> data, I explore neighborhoods of New York </a:t>
            </a:r>
            <a:r>
              <a:rPr lang="en-US" sz="1800" dirty="0" err="1"/>
              <a:t>borroughs</a:t>
            </a:r>
            <a:r>
              <a:rPr lang="en-US" sz="1800" dirty="0"/>
              <a:t> for their most frequent gyms and sporting facilities, converting them to </a:t>
            </a:r>
            <a:r>
              <a:rPr lang="en-US" sz="1800" dirty="0" err="1"/>
              <a:t>OneHot</a:t>
            </a:r>
            <a:r>
              <a:rPr lang="en-US" sz="1800" dirty="0"/>
              <a:t> </a:t>
            </a:r>
            <a:r>
              <a:rPr lang="en-US" sz="1800" dirty="0" err="1"/>
              <a:t>dataframe</a:t>
            </a:r>
            <a:r>
              <a:rPr lang="en-US" sz="1800" dirty="0"/>
              <a:t> and merge with the capital cities data.</a:t>
            </a:r>
            <a:br>
              <a:rPr lang="en-US" sz="1800" dirty="0"/>
            </a:br>
            <a:r>
              <a:rPr lang="en-US" sz="1800" dirty="0"/>
              <a:t>Using Machine Learning classification method K-Means, I will classify NY neighborhoods into clusters. Finally, each cluster is inspected for typical venue categories that I will present using Word Cluster visualization method.</a:t>
            </a:r>
          </a:p>
        </p:txBody>
      </p:sp>
      <p:sp>
        <p:nvSpPr>
          <p:cNvPr id="4" name="Slide Number Placeholder 3"/>
          <p:cNvSpPr>
            <a:spLocks noGrp="1"/>
          </p:cNvSpPr>
          <p:nvPr>
            <p:ph type="sldNum" sz="quarter" idx="11"/>
          </p:nvPr>
        </p:nvSpPr>
        <p:spPr/>
        <p:txBody>
          <a:bodyPr/>
          <a:lstStyle/>
          <a:p>
            <a:pPr defTabSz="914621"/>
            <a:fld id="{59395FB3-9C97-154F-86B2-7E381B951268}" type="slidenum">
              <a:rPr lang="en-US">
                <a:solidFill>
                  <a:srgbClr val="FFFFFF"/>
                </a:solidFill>
                <a:latin typeface="Arial" panose="020B0604020202020204"/>
              </a:rPr>
              <a:pPr defTabSz="914621"/>
              <a:t>4</a:t>
            </a:fld>
            <a:endParaRPr lang="en-US" dirty="0">
              <a:solidFill>
                <a:srgbClr val="FFFFFF"/>
              </a:solidFill>
              <a:latin typeface="Arial" panose="020B0604020202020204"/>
            </a:endParaRPr>
          </a:p>
        </p:txBody>
      </p:sp>
      <p:pic>
        <p:nvPicPr>
          <p:cNvPr id="5" name="Picture 4" descr="C:\Users\BarboraPencikova\AppData\Local\Microsoft\Windows\INetCache\Content.MSO\82854929.tmp">
            <a:extLst>
              <a:ext uri="{FF2B5EF4-FFF2-40B4-BE49-F238E27FC236}">
                <a16:creationId xmlns:a16="http://schemas.microsoft.com/office/drawing/2014/main" id="{CEF07F95-463A-4DC1-B2A5-E2AF3D1EF7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6806" y="3212182"/>
            <a:ext cx="6888788" cy="2161095"/>
          </a:xfrm>
          <a:prstGeom prst="rect">
            <a:avLst/>
          </a:prstGeom>
          <a:noFill/>
          <a:ln>
            <a:noFill/>
          </a:ln>
        </p:spPr>
      </p:pic>
    </p:spTree>
    <p:extLst>
      <p:ext uri="{BB962C8B-B14F-4D97-AF65-F5344CB8AC3E}">
        <p14:creationId xmlns:p14="http://schemas.microsoft.com/office/powerpoint/2010/main" val="231337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5" y="268224"/>
            <a:ext cx="11455955" cy="5726176"/>
          </a:xfrm>
        </p:spPr>
        <p:txBody>
          <a:bodyPr/>
          <a:lstStyle/>
          <a:p>
            <a:pPr marL="152396" indent="-152396"/>
            <a:r>
              <a:rPr lang="en-US" dirty="0">
                <a:solidFill>
                  <a:srgbClr val="FFFFFF"/>
                </a:solidFill>
              </a:rPr>
              <a:t>RESULTS</a:t>
            </a:r>
            <a:r>
              <a:rPr lang="en-US" sz="1800" dirty="0">
                <a:solidFill>
                  <a:srgbClr val="FFFFFF"/>
                </a:solidFill>
              </a:rPr>
              <a:t>:</a:t>
            </a:r>
            <a:br>
              <a:rPr lang="en-US" sz="1800" dirty="0">
                <a:solidFill>
                  <a:srgbClr val="FFFFFF"/>
                </a:solidFill>
              </a:rPr>
            </a:br>
            <a:br>
              <a:rPr lang="en-US" sz="1800" dirty="0">
                <a:solidFill>
                  <a:srgbClr val="FFFFFF"/>
                </a:solidFill>
              </a:rPr>
            </a:br>
            <a:r>
              <a:rPr lang="en-US" sz="1800" dirty="0"/>
              <a:t>Using the K-Means methodology, the New York neighborhoods were divided into five clusters and displayed on Folium Map (Python). With geolocations added, various colors indicate belonging to a cluster.</a:t>
            </a:r>
            <a:br>
              <a:rPr lang="en-US" dirty="0"/>
            </a:br>
            <a:endParaRPr lang="en-US" sz="1800" dirty="0">
              <a:solidFill>
                <a:schemeClr val="accent2">
                  <a:lumMod val="40000"/>
                  <a:lumOff val="60000"/>
                </a:schemeClr>
              </a:solidFill>
            </a:endParaRPr>
          </a:p>
        </p:txBody>
      </p:sp>
      <p:sp>
        <p:nvSpPr>
          <p:cNvPr id="4" name="Slide Number Placeholder 3"/>
          <p:cNvSpPr>
            <a:spLocks noGrp="1"/>
          </p:cNvSpPr>
          <p:nvPr>
            <p:ph type="sldNum" sz="quarter" idx="11"/>
          </p:nvPr>
        </p:nvSpPr>
        <p:spPr/>
        <p:txBody>
          <a:bodyPr/>
          <a:lstStyle/>
          <a:p>
            <a:pPr defTabSz="914621"/>
            <a:fld id="{59395FB3-9C97-154F-86B2-7E381B951268}" type="slidenum">
              <a:rPr lang="en-US">
                <a:solidFill>
                  <a:srgbClr val="FFFFFF"/>
                </a:solidFill>
                <a:latin typeface="Arial" panose="020B0604020202020204"/>
              </a:rPr>
              <a:pPr defTabSz="914621"/>
              <a:t>5</a:t>
            </a:fld>
            <a:endParaRPr lang="en-US" dirty="0">
              <a:solidFill>
                <a:srgbClr val="FFFFFF"/>
              </a:solidFill>
              <a:latin typeface="Arial" panose="020B0604020202020204"/>
            </a:endParaRPr>
          </a:p>
        </p:txBody>
      </p:sp>
      <p:pic>
        <p:nvPicPr>
          <p:cNvPr id="11" name="Picture 10" descr="C:\Users\BarboraPencikova\AppData\Local\Microsoft\Windows\INetCache\Content.MSO\90B3DB2B.tmp">
            <a:extLst>
              <a:ext uri="{FF2B5EF4-FFF2-40B4-BE49-F238E27FC236}">
                <a16:creationId xmlns:a16="http://schemas.microsoft.com/office/drawing/2014/main" id="{B8BD82D2-430B-49C2-8E04-EA0EDCB610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5370" y="1703265"/>
            <a:ext cx="4787900" cy="2856093"/>
          </a:xfrm>
          <a:prstGeom prst="rect">
            <a:avLst/>
          </a:prstGeom>
          <a:noFill/>
          <a:ln>
            <a:noFill/>
          </a:ln>
        </p:spPr>
      </p:pic>
      <p:sp>
        <p:nvSpPr>
          <p:cNvPr id="9" name="Rectangle 8">
            <a:extLst>
              <a:ext uri="{FF2B5EF4-FFF2-40B4-BE49-F238E27FC236}">
                <a16:creationId xmlns:a16="http://schemas.microsoft.com/office/drawing/2014/main" id="{38278857-7AEA-4FFB-89D4-B1D5A35860DB}"/>
              </a:ext>
            </a:extLst>
          </p:cNvPr>
          <p:cNvSpPr/>
          <p:nvPr/>
        </p:nvSpPr>
        <p:spPr>
          <a:xfrm>
            <a:off x="280415" y="1894788"/>
            <a:ext cx="5510785" cy="1200329"/>
          </a:xfrm>
          <a:prstGeom prst="rect">
            <a:avLst/>
          </a:prstGeom>
        </p:spPr>
        <p:txBody>
          <a:bodyPr wrap="square">
            <a:spAutoFit/>
          </a:bodyPr>
          <a:lstStyle/>
          <a:p>
            <a:r>
              <a:rPr lang="en-US" dirty="0">
                <a:solidFill>
                  <a:schemeClr val="bg1"/>
                </a:solidFill>
                <a:latin typeface="Helvetica" panose="020B0604020202020204" pitchFamily="34" charset="0"/>
                <a:ea typeface="Times New Roman" panose="02020603050405020304" pitchFamily="18" charset="0"/>
              </a:rPr>
              <a:t>Let's use World Cloud to describe the most common venues, that were discovered using the described method and classified into the same cluster by K-Means (Machine Learning algorithm).</a:t>
            </a:r>
            <a:endParaRPr lang="en-US" dirty="0">
              <a:solidFill>
                <a:schemeClr val="bg1"/>
              </a:solidFill>
            </a:endParaRPr>
          </a:p>
        </p:txBody>
      </p:sp>
      <p:pic>
        <p:nvPicPr>
          <p:cNvPr id="13" name="Picture 12" descr="C:\Users\BarboraPencikova\AppData\Local\Microsoft\Windows\INetCache\Content.MSO\F8008971.tmp">
            <a:extLst>
              <a:ext uri="{FF2B5EF4-FFF2-40B4-BE49-F238E27FC236}">
                <a16:creationId xmlns:a16="http://schemas.microsoft.com/office/drawing/2014/main" id="{E6496084-6956-4FAE-8722-73CDACCA06E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818" y="3190360"/>
            <a:ext cx="4020827" cy="2737996"/>
          </a:xfrm>
          <a:prstGeom prst="rect">
            <a:avLst/>
          </a:prstGeom>
          <a:noFill/>
          <a:ln>
            <a:noFill/>
          </a:ln>
        </p:spPr>
      </p:pic>
    </p:spTree>
    <p:extLst>
      <p:ext uri="{BB962C8B-B14F-4D97-AF65-F5344CB8AC3E}">
        <p14:creationId xmlns:p14="http://schemas.microsoft.com/office/powerpoint/2010/main" val="393390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5" y="268224"/>
            <a:ext cx="11455955" cy="5726176"/>
          </a:xfrm>
        </p:spPr>
        <p:txBody>
          <a:bodyPr/>
          <a:lstStyle/>
          <a:p>
            <a:pPr marL="152396" indent="-152396"/>
            <a:r>
              <a:rPr lang="en-US" dirty="0">
                <a:solidFill>
                  <a:srgbClr val="FFFFFF"/>
                </a:solidFill>
              </a:rPr>
              <a:t>RESULTS:</a:t>
            </a:r>
            <a:br>
              <a:rPr lang="en-US" dirty="0">
                <a:solidFill>
                  <a:srgbClr val="FFFFFF"/>
                </a:solidFill>
              </a:rPr>
            </a:br>
            <a:br>
              <a:rPr lang="en-US" sz="1800" dirty="0">
                <a:solidFill>
                  <a:srgbClr val="FFFFFF"/>
                </a:solidFill>
              </a:rPr>
            </a:br>
            <a:r>
              <a:rPr lang="en-US" sz="1800" dirty="0"/>
              <a:t>As you can see, each cluster is slightly different in terms of most common venues, our client can easily see, what types of sporting activities are most frequently there. However, the original request was to find out the highest density of gyms and fitness centers in New York. As we can see, Cluster 2 is not only the biggest one according the number of venues, it's also the densest one. That's why I would recommend for my client to move to Lower Manhattan, where the density of gyms is the biggest.</a:t>
            </a:r>
            <a:br>
              <a:rPr lang="en-US" sz="1800" dirty="0"/>
            </a:br>
            <a:br>
              <a:rPr lang="en-US" sz="1800" dirty="0"/>
            </a:br>
            <a:br>
              <a:rPr lang="en-US" dirty="0"/>
            </a:br>
            <a:br>
              <a:rPr lang="en-US" sz="1800" dirty="0">
                <a:solidFill>
                  <a:schemeClr val="accent2">
                    <a:lumMod val="40000"/>
                    <a:lumOff val="60000"/>
                  </a:schemeClr>
                </a:solidFill>
              </a:rPr>
            </a:br>
            <a:endParaRPr lang="en-US" sz="1800" dirty="0">
              <a:solidFill>
                <a:schemeClr val="accent2">
                  <a:lumMod val="40000"/>
                  <a:lumOff val="60000"/>
                </a:schemeClr>
              </a:solidFill>
            </a:endParaRPr>
          </a:p>
        </p:txBody>
      </p:sp>
      <p:sp>
        <p:nvSpPr>
          <p:cNvPr id="3" name="Footer Placeholder 2"/>
          <p:cNvSpPr>
            <a:spLocks noGrp="1"/>
          </p:cNvSpPr>
          <p:nvPr>
            <p:ph type="ftr" sz="quarter" idx="10"/>
          </p:nvPr>
        </p:nvSpPr>
        <p:spPr/>
        <p:txBody>
          <a:bodyPr/>
          <a:lstStyle/>
          <a:p>
            <a:endParaRPr lang="en-US" dirty="0">
              <a:solidFill>
                <a:srgbClr val="FFFFFF"/>
              </a:solidFill>
              <a:latin typeface="Arial" panose="020B0604020202020204"/>
            </a:endParaRPr>
          </a:p>
        </p:txBody>
      </p:sp>
      <p:sp>
        <p:nvSpPr>
          <p:cNvPr id="4" name="Slide Number Placeholder 3"/>
          <p:cNvSpPr>
            <a:spLocks noGrp="1"/>
          </p:cNvSpPr>
          <p:nvPr>
            <p:ph type="sldNum" sz="quarter" idx="11"/>
          </p:nvPr>
        </p:nvSpPr>
        <p:spPr/>
        <p:txBody>
          <a:bodyPr/>
          <a:lstStyle/>
          <a:p>
            <a:pPr defTabSz="914621"/>
            <a:fld id="{59395FB3-9C97-154F-86B2-7E381B951268}" type="slidenum">
              <a:rPr lang="en-US">
                <a:solidFill>
                  <a:srgbClr val="FFFFFF"/>
                </a:solidFill>
                <a:latin typeface="Arial" panose="020B0604020202020204"/>
              </a:rPr>
              <a:pPr defTabSz="914621"/>
              <a:t>6</a:t>
            </a:fld>
            <a:endParaRPr lang="en-US" dirty="0">
              <a:solidFill>
                <a:srgbClr val="FFFFFF"/>
              </a:solidFill>
              <a:latin typeface="Arial" panose="020B0604020202020204"/>
            </a:endParaRPr>
          </a:p>
        </p:txBody>
      </p:sp>
      <p:pic>
        <p:nvPicPr>
          <p:cNvPr id="5" name="Picture 4" descr="C:\Users\BarboraPencikova\AppData\Local\Microsoft\Windows\INetCache\Content.MSO\2190BDA7.tmp">
            <a:extLst>
              <a:ext uri="{FF2B5EF4-FFF2-40B4-BE49-F238E27FC236}">
                <a16:creationId xmlns:a16="http://schemas.microsoft.com/office/drawing/2014/main" id="{40326BC9-D60B-4278-8605-E464AA0624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96451" y="2438694"/>
            <a:ext cx="6923104" cy="3132547"/>
          </a:xfrm>
          <a:prstGeom prst="rect">
            <a:avLst/>
          </a:prstGeom>
          <a:noFill/>
          <a:ln>
            <a:noFill/>
          </a:ln>
        </p:spPr>
      </p:pic>
    </p:spTree>
    <p:extLst>
      <p:ext uri="{BB962C8B-B14F-4D97-AF65-F5344CB8AC3E}">
        <p14:creationId xmlns:p14="http://schemas.microsoft.com/office/powerpoint/2010/main" val="221108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5" y="268224"/>
            <a:ext cx="11455955" cy="6115644"/>
          </a:xfrm>
        </p:spPr>
        <p:txBody>
          <a:bodyPr/>
          <a:lstStyle/>
          <a:p>
            <a:r>
              <a:rPr lang="en-US" dirty="0"/>
              <a:t>DISCUSSION</a:t>
            </a:r>
            <a:br>
              <a:rPr lang="en-US" dirty="0"/>
            </a:br>
            <a:br>
              <a:rPr lang="en-US" dirty="0"/>
            </a:br>
            <a:r>
              <a:rPr lang="en-US" sz="1800" dirty="0"/>
              <a:t>K-Means method works well for classification of neighborhoods. What is debatable are the </a:t>
            </a:r>
            <a:r>
              <a:rPr lang="en-US" sz="1800" dirty="0" err="1"/>
              <a:t>FourSquare</a:t>
            </a:r>
            <a:r>
              <a:rPr lang="en-US" sz="1800" dirty="0"/>
              <a:t> data, as for the project I excluded venues that fall into category of </a:t>
            </a:r>
            <a:r>
              <a:rPr lang="en-US" sz="1800" dirty="0" err="1"/>
              <a:t>Athletics_and_sports</a:t>
            </a:r>
            <a:r>
              <a:rPr lang="en-US" sz="1800" dirty="0"/>
              <a:t>, which maybe should be taken into the consideration (category ID is mentioned in the code, it can be used anytime if needed). Category "Gyms / Fitness Centers" is considered. From this dataset, the most common venues categories are used for clustering hence comparing the neighborhoods.</a:t>
            </a:r>
            <a:br>
              <a:rPr lang="en-US" sz="1800" dirty="0"/>
            </a:br>
            <a:r>
              <a:rPr lang="en-US" sz="1800" dirty="0"/>
              <a:t>To claim an objective classification you need to understand the data and it takes little experimenting find out the best K for K-Means algorithm, but that's well known problem.</a:t>
            </a:r>
            <a:br>
              <a:rPr lang="en-US" dirty="0"/>
            </a:br>
            <a:r>
              <a:rPr lang="en-US" b="1" dirty="0"/>
              <a:t> </a:t>
            </a:r>
            <a:br>
              <a:rPr lang="en-US" dirty="0"/>
            </a:br>
            <a:r>
              <a:rPr lang="en-US" dirty="0"/>
              <a:t>CONCLUSION</a:t>
            </a:r>
            <a:br>
              <a:rPr lang="en-US" dirty="0"/>
            </a:br>
            <a:br>
              <a:rPr lang="en-US" dirty="0"/>
            </a:br>
            <a:r>
              <a:rPr lang="en-US" sz="1800" dirty="0" err="1"/>
              <a:t>FourSquare</a:t>
            </a:r>
            <a:r>
              <a:rPr lang="en-US" sz="1800" dirty="0"/>
              <a:t> API is very powerful if used correctly, its advantage is that people use it all around the world. I prefer discussion thread for every venue to learn references when I am looking for trying something new.</a:t>
            </a:r>
            <a:br>
              <a:rPr lang="en-US" sz="1800" dirty="0"/>
            </a:br>
            <a:r>
              <a:rPr lang="en-US" sz="1800" dirty="0"/>
              <a:t>Using the described method, I learned Manhattan is the </a:t>
            </a:r>
            <a:r>
              <a:rPr lang="en-US" sz="1800" dirty="0" err="1"/>
              <a:t>borrough</a:t>
            </a:r>
            <a:r>
              <a:rPr lang="en-US" sz="1800" dirty="0"/>
              <a:t> with the highest density of gyms / fitness centers / martial arts dojos, which is what our client is looking for. In Manhattan, in particular Lower Manhattan, Cluster 2 venues and Cluster 4 venues are populated, whilst we can see from the </a:t>
            </a:r>
            <a:r>
              <a:rPr lang="en-US" sz="1800" dirty="0" err="1"/>
              <a:t>WordCloud</a:t>
            </a:r>
            <a:r>
              <a:rPr lang="en-US" sz="1800" dirty="0"/>
              <a:t> visualizations, Gyms and Fitness Centers are amongst the most common values (unlike Cluster 3, where the most common value is Gym).</a:t>
            </a:r>
            <a:br>
              <a:rPr lang="en-US" sz="1800" dirty="0"/>
            </a:br>
            <a:r>
              <a:rPr lang="en-US" sz="1800" dirty="0"/>
              <a:t>The goal of the project was satisfied, but there is for sure a lot of space for improvements in this area.</a:t>
            </a:r>
          </a:p>
        </p:txBody>
      </p:sp>
      <p:sp>
        <p:nvSpPr>
          <p:cNvPr id="3" name="Footer Placeholder 2"/>
          <p:cNvSpPr>
            <a:spLocks noGrp="1"/>
          </p:cNvSpPr>
          <p:nvPr>
            <p:ph type="ftr" sz="quarter" idx="10"/>
          </p:nvPr>
        </p:nvSpPr>
        <p:spPr/>
        <p:txBody>
          <a:bodyPr/>
          <a:lstStyle/>
          <a:p>
            <a:endParaRPr lang="en-US" dirty="0">
              <a:solidFill>
                <a:srgbClr val="FFFFFF"/>
              </a:solidFill>
              <a:latin typeface="Arial" panose="020B0604020202020204"/>
            </a:endParaRPr>
          </a:p>
        </p:txBody>
      </p:sp>
      <p:sp>
        <p:nvSpPr>
          <p:cNvPr id="4" name="Slide Number Placeholder 3"/>
          <p:cNvSpPr>
            <a:spLocks noGrp="1"/>
          </p:cNvSpPr>
          <p:nvPr>
            <p:ph type="sldNum" sz="quarter" idx="11"/>
          </p:nvPr>
        </p:nvSpPr>
        <p:spPr/>
        <p:txBody>
          <a:bodyPr/>
          <a:lstStyle/>
          <a:p>
            <a:pPr defTabSz="914621"/>
            <a:fld id="{59395FB3-9C97-154F-86B2-7E381B951268}" type="slidenum">
              <a:rPr lang="en-US">
                <a:solidFill>
                  <a:srgbClr val="FFFFFF"/>
                </a:solidFill>
                <a:latin typeface="Arial" panose="020B0604020202020204"/>
              </a:rPr>
              <a:pPr defTabSz="914621"/>
              <a:t>7</a:t>
            </a:fld>
            <a:endParaRPr lang="en-US" dirty="0">
              <a:solidFill>
                <a:srgbClr val="FFFFFF"/>
              </a:solidFill>
              <a:latin typeface="Arial" panose="020B0604020202020204"/>
            </a:endParaRPr>
          </a:p>
        </p:txBody>
      </p:sp>
    </p:spTree>
    <p:extLst>
      <p:ext uri="{BB962C8B-B14F-4D97-AF65-F5344CB8AC3E}">
        <p14:creationId xmlns:p14="http://schemas.microsoft.com/office/powerpoint/2010/main" val="978835401"/>
      </p:ext>
    </p:extLst>
  </p:cSld>
  <p:clrMapOvr>
    <a:masterClrMapping/>
  </p:clrMapOvr>
</p:sld>
</file>

<file path=ppt/theme/theme1.xml><?xml version="1.0" encoding="utf-8"?>
<a:theme xmlns:a="http://schemas.openxmlformats.org/drawingml/2006/main" name="IBM BxD 2018 black background">
  <a:themeElements>
    <a:clrScheme name="IBM BxD palette 2018">
      <a:dk1>
        <a:srgbClr val="FFFFFF"/>
      </a:dk1>
      <a:lt1>
        <a:srgbClr val="000000"/>
      </a:lt1>
      <a:dk2>
        <a:srgbClr val="565656"/>
      </a:dk2>
      <a:lt2>
        <a:srgbClr val="F3F3F3"/>
      </a:lt2>
      <a:accent1>
        <a:srgbClr val="767676"/>
      </a:accent1>
      <a:accent2>
        <a:srgbClr val="0F6FFF"/>
      </a:accent2>
      <a:accent3>
        <a:srgbClr val="D7306D"/>
      </a:accent3>
      <a:accent4>
        <a:srgbClr val="924CFC"/>
      </a:accent4>
      <a:accent5>
        <a:srgbClr val="008381"/>
      </a:accent5>
      <a:accent6>
        <a:srgbClr val="6E757C"/>
      </a:accent6>
      <a:hlink>
        <a:srgbClr val="0F6F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otalTime>392</TotalTime>
  <Words>56</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.AppleSystemUIFont</vt:lpstr>
      <vt:lpstr>Arial</vt:lpstr>
      <vt:lpstr>Helvetica</vt:lpstr>
      <vt:lpstr>HelvNeue Light for IBM</vt:lpstr>
      <vt:lpstr>Wingdings</vt:lpstr>
      <vt:lpstr>IBM BxD 2018 black background</vt:lpstr>
      <vt:lpstr>Capstone Project – The Battle New York Gyms — Clustering the New York locations according to gyms, fitness centers and similar facilities</vt:lpstr>
      <vt:lpstr>INTRODUCTION:  The City of New York, or simply New York (NY), is the most populous city in the United States. With an estimated 2018 population of 8,398,748 distributed over a land area of about 784 km2, New York is also the most densely populated major city in the United States. New York City has been described as the cultural, financial, and media capital of the world, and exerts a significant impact upon commerce, entertainment, research, technology, education, politics, tourism, art, fashion, and sports.  (source: https://en.wikipedia.org/wiki/New_York_City)   BUSINESS GOAL DESCRIPTION:  My client is a businessman who spends a lot of time travelling. One of his future business trips will be a long-term stay in New York. Apart from many expected hours sitting at the office my client wants also to stay in a good physical shape, so he wants me to analyze and recommend the best part of New York according to the density of fitness centers, gyms, martial arts dojos and similar facilities. My client doesn’t mind the accommodation, the priority is to have good gyms and/or fitness centers within reach.</vt:lpstr>
      <vt:lpstr>DATA  For this particular assignment I used the Fourquare data, accessed through API https://developer.foursquare.com/docs/resources/categories the category "Gym / Fitness Center" which has this ID: "4bf58dd8d48988d175941735".  For clustering and segmenting I have used the dataset which contains the New York borroughs and neighborhoods with their latitudes and longitudes. The dataset can be found in the NYU Spatial Data Repository pages: https://geo.nyu.edu/catalog/nyu_2451_34572  </vt:lpstr>
      <vt:lpstr>METHODOLOGY  I have downloaded the data from NYU Spatial Data Repository (GeoJSON file with geolocations) and converted to Pandas dataframe. After that, using the FourSquare data, I explore neighborhoods of New York borroughs for their most frequent gyms and sporting facilities, converting them to OneHot dataframe and merge with the capital cities data. Using Machine Learning classification method K-Means, I will classify NY neighborhoods into clusters. Finally, each cluster is inspected for typical venue categories that I will present using Word Cluster visualization method.</vt:lpstr>
      <vt:lpstr>RESULTS:  Using the K-Means methodology, the New York neighborhoods were divided into five clusters and displayed on Folium Map (Python). With geolocations added, various colors indicate belonging to a cluster. </vt:lpstr>
      <vt:lpstr>RESULTS:  As you can see, each cluster is slightly different in terms of most common venues, our client can easily see, what types of sporting activities are most frequently there. However, the original request was to find out the highest density of gyms and fitness centers in New York. As we can see, Cluster 2 is not only the biggest one according the number of venues, it's also the densest one. That's why I would recommend for my client to move to Lower Manhattan, where the density of gyms is the biggest.    </vt:lpstr>
      <vt:lpstr>DISCUSSION  K-Means method works well for classification of neighborhoods. What is debatable are the FourSquare data, as for the project I excluded venues that fall into category of Athletics_and_sports, which maybe should be taken into the consideration (category ID is mentioned in the code, it can be used anytime if needed). Category "Gyms / Fitness Centers" is considered. From this dataset, the most common venues categories are used for clustering hence comparing the neighborhoods. To claim an objective classification you need to understand the data and it takes little experimenting find out the best K for K-Means algorithm, but that's well known problem.   CONCLUSION  FourSquare API is very powerful if used correctly, its advantage is that people use it all around the world. I prefer discussion thread for every venue to learn references when I am looking for trying something new. Using the described method, I learned Manhattan is the borrough with the highest density of gyms / fitness centers / martial arts dojos, which is what our client is looking for. In Manhattan, in particular Lower Manhattan, Cluster 2 venues and Cluster 4 venues are populated, whilst we can see from the WordCloud visualizations, Gyms and Fitness Centers are amongst the most common values (unlike Cluster 3, where the most common value is Gym). The goal of the project was satisfied, but there is for sure a lot of space for improvements in this area.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Comparing the New York locations according to the sports venues and facilities</dc:title>
  <dc:creator>bara_pencikova</dc:creator>
  <cp:lastModifiedBy>bara_pencikova</cp:lastModifiedBy>
  <cp:revision>16</cp:revision>
  <dcterms:created xsi:type="dcterms:W3CDTF">2019-09-16T07:36:59Z</dcterms:created>
  <dcterms:modified xsi:type="dcterms:W3CDTF">2019-10-04T09:16:56Z</dcterms:modified>
</cp:coreProperties>
</file>