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308" r:id="rId2"/>
    <p:sldId id="309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77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FB48F-6A8E-41E1-B486-D031BDFF61F3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E830A-C78E-42D1-8508-98DE5983F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041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FB48F-6A8E-41E1-B486-D031BDFF61F3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E830A-C78E-42D1-8508-98DE5983F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685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FB48F-6A8E-41E1-B486-D031BDFF61F3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E830A-C78E-42D1-8508-98DE5983F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638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FB48F-6A8E-41E1-B486-D031BDFF61F3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E830A-C78E-42D1-8508-98DE5983F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500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FB48F-6A8E-41E1-B486-D031BDFF61F3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E830A-C78E-42D1-8508-98DE5983F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765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FB48F-6A8E-41E1-B486-D031BDFF61F3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E830A-C78E-42D1-8508-98DE5983F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668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FB48F-6A8E-41E1-B486-D031BDFF61F3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E830A-C78E-42D1-8508-98DE5983F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415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FB48F-6A8E-41E1-B486-D031BDFF61F3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E830A-C78E-42D1-8508-98DE5983F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979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FB48F-6A8E-41E1-B486-D031BDFF61F3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E830A-C78E-42D1-8508-98DE5983F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368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FB48F-6A8E-41E1-B486-D031BDFF61F3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E830A-C78E-42D1-8508-98DE5983F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830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FB48F-6A8E-41E1-B486-D031BDFF61F3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E830A-C78E-42D1-8508-98DE5983F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195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EFB48F-6A8E-41E1-B486-D031BDFF61F3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8E830A-C78E-42D1-8508-98DE5983F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937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2839904-93A8-43A2-AE94-F10D1C1142EA}"/>
              </a:ext>
            </a:extLst>
          </p:cNvPr>
          <p:cNvSpPr/>
          <p:nvPr/>
        </p:nvSpPr>
        <p:spPr>
          <a:xfrm>
            <a:off x="10267080" y="571602"/>
            <a:ext cx="1743074" cy="17051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25" i="1" dirty="0">
                <a:solidFill>
                  <a:schemeClr val="tx1"/>
                </a:solidFill>
              </a:rPr>
              <a:t>model_11/</a:t>
            </a:r>
            <a:r>
              <a:rPr lang="en-US" sz="825" i="1" dirty="0" err="1">
                <a:solidFill>
                  <a:schemeClr val="tx1"/>
                </a:solidFill>
              </a:rPr>
              <a:t>optimization_data.RData</a:t>
            </a:r>
            <a:endParaRPr lang="en-US" sz="825" i="1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4981A06-E970-472F-A756-959145574205}"/>
              </a:ext>
            </a:extLst>
          </p:cNvPr>
          <p:cNvSpPr/>
          <p:nvPr/>
        </p:nvSpPr>
        <p:spPr>
          <a:xfrm>
            <a:off x="10267080" y="1231119"/>
            <a:ext cx="1743074" cy="17051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25" i="1" dirty="0">
                <a:solidFill>
                  <a:schemeClr val="tx1"/>
                </a:solidFill>
              </a:rPr>
              <a:t>model_11/</a:t>
            </a:r>
            <a:r>
              <a:rPr lang="en-US" sz="825" i="1" dirty="0" err="1">
                <a:solidFill>
                  <a:schemeClr val="tx1"/>
                </a:solidFill>
              </a:rPr>
              <a:t>optimization_data.RData</a:t>
            </a:r>
            <a:endParaRPr lang="en-US" sz="825" i="1" dirty="0">
              <a:solidFill>
                <a:schemeClr val="tx1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FFC9CFC-1CCB-48C6-8598-00842C5630FA}"/>
              </a:ext>
            </a:extLst>
          </p:cNvPr>
          <p:cNvGrpSpPr/>
          <p:nvPr/>
        </p:nvGrpSpPr>
        <p:grpSpPr>
          <a:xfrm>
            <a:off x="1644191" y="112426"/>
            <a:ext cx="9215538" cy="4336423"/>
            <a:chOff x="1644191" y="112426"/>
            <a:chExt cx="9215538" cy="4336423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971D62EB-829E-EE43-9AF8-2E88DA10C770}"/>
                </a:ext>
              </a:extLst>
            </p:cNvPr>
            <p:cNvSpPr/>
            <p:nvPr/>
          </p:nvSpPr>
          <p:spPr>
            <a:xfrm>
              <a:off x="4565015" y="112426"/>
              <a:ext cx="3061970" cy="17644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i="1" dirty="0">
                  <a:solidFill>
                    <a:schemeClr val="tx1"/>
                  </a:solidFill>
                </a:rPr>
                <a:t>Spatiotemporal MS density values from VAST</a:t>
              </a: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75075CF8-61C6-A24E-AE4E-B76C3E45F4A8}"/>
                </a:ext>
              </a:extLst>
            </p:cNvPr>
            <p:cNvSpPr/>
            <p:nvPr/>
          </p:nvSpPr>
          <p:spPr>
            <a:xfrm>
              <a:off x="4565015" y="271926"/>
              <a:ext cx="3061970" cy="170510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25" i="1" dirty="0" err="1">
                  <a:solidFill>
                    <a:schemeClr val="tx1"/>
                  </a:solidFill>
                </a:rPr>
                <a:t>Optimal_Allocation_GoA</a:t>
              </a:r>
              <a:r>
                <a:rPr lang="en-US" sz="825" i="1" dirty="0">
                  <a:solidFill>
                    <a:schemeClr val="tx1"/>
                  </a:solidFill>
                </a:rPr>
                <a:t>/</a:t>
              </a:r>
              <a:r>
                <a:rPr lang="en-US" sz="825" i="1" dirty="0" err="1">
                  <a:solidFill>
                    <a:schemeClr val="tx1"/>
                  </a:solidFill>
                </a:rPr>
                <a:t>analysis_scripts</a:t>
              </a:r>
              <a:r>
                <a:rPr lang="en-US" sz="825" i="1" dirty="0">
                  <a:solidFill>
                    <a:schemeClr val="tx1"/>
                  </a:solidFill>
                </a:rPr>
                <a:t>/</a:t>
              </a:r>
              <a:r>
                <a:rPr lang="en-US" sz="825" i="1" dirty="0" err="1">
                  <a:solidFill>
                    <a:schemeClr val="tx1"/>
                  </a:solidFill>
                </a:rPr>
                <a:t>optimization_data.R</a:t>
              </a:r>
              <a:endParaRPr lang="en-US" sz="825" i="1" dirty="0">
                <a:solidFill>
                  <a:schemeClr val="tx1"/>
                </a:solidFill>
              </a:endParaRP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CEB5BA32-6E66-44FD-B58E-85DE7C74FE72}"/>
                </a:ext>
              </a:extLst>
            </p:cNvPr>
            <p:cNvSpPr/>
            <p:nvPr/>
          </p:nvSpPr>
          <p:spPr>
            <a:xfrm>
              <a:off x="7004101" y="989502"/>
              <a:ext cx="2179227" cy="170510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25" i="1" dirty="0">
                  <a:solidFill>
                    <a:schemeClr val="tx1"/>
                  </a:solidFill>
                </a:rPr>
                <a:t>model_11/trawlable/</a:t>
              </a:r>
              <a:r>
                <a:rPr lang="en-US" sz="825" i="1" dirty="0" err="1">
                  <a:solidFill>
                    <a:schemeClr val="tx1"/>
                  </a:solidFill>
                </a:rPr>
                <a:t>optimization_data.RData</a:t>
              </a:r>
              <a:endParaRPr lang="en-US" sz="825" i="1" dirty="0">
                <a:solidFill>
                  <a:schemeClr val="tx1"/>
                </a:solidFill>
              </a:endParaRPr>
            </a:p>
          </p:txBody>
        </p: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E6706905-F93C-4C48-A295-5887E1983B8E}"/>
                </a:ext>
              </a:extLst>
            </p:cNvPr>
            <p:cNvCxnSpPr>
              <a:cxnSpLocks/>
              <a:stCxn id="3" idx="2"/>
              <a:endCxn id="70" idx="0"/>
            </p:cNvCxnSpPr>
            <p:nvPr/>
          </p:nvCxnSpPr>
          <p:spPr>
            <a:xfrm>
              <a:off x="6096000" y="442436"/>
              <a:ext cx="1997715" cy="54706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4DD19FA-95DF-453C-8EC4-A97868B5C915}"/>
                </a:ext>
              </a:extLst>
            </p:cNvPr>
            <p:cNvSpPr/>
            <p:nvPr/>
          </p:nvSpPr>
          <p:spPr>
            <a:xfrm>
              <a:off x="4565016" y="1547500"/>
              <a:ext cx="3061970" cy="17644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i="1" dirty="0">
                  <a:solidFill>
                    <a:schemeClr val="tx1"/>
                  </a:solidFill>
                </a:rPr>
                <a:t>Survey Optimization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4A723A7-4057-44E4-ABED-E887DFF90B9F}"/>
                </a:ext>
              </a:extLst>
            </p:cNvPr>
            <p:cNvSpPr/>
            <p:nvPr/>
          </p:nvSpPr>
          <p:spPr>
            <a:xfrm>
              <a:off x="4565016" y="1707000"/>
              <a:ext cx="3061970" cy="170510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25" i="1" dirty="0" err="1">
                  <a:solidFill>
                    <a:schemeClr val="tx1"/>
                  </a:solidFill>
                </a:rPr>
                <a:t>Optimal_Allocation_GoA</a:t>
              </a:r>
              <a:r>
                <a:rPr lang="en-US" sz="825" i="1" dirty="0">
                  <a:solidFill>
                    <a:schemeClr val="tx1"/>
                  </a:solidFill>
                </a:rPr>
                <a:t> /</a:t>
              </a:r>
              <a:r>
                <a:rPr lang="en-US" sz="825" i="1" dirty="0" err="1">
                  <a:solidFill>
                    <a:schemeClr val="tx1"/>
                  </a:solidFill>
                </a:rPr>
                <a:t>analysis_scripts</a:t>
              </a:r>
              <a:r>
                <a:rPr lang="en-US" sz="825" i="1" dirty="0">
                  <a:solidFill>
                    <a:schemeClr val="tx1"/>
                  </a:solidFill>
                </a:rPr>
                <a:t>/</a:t>
              </a:r>
              <a:r>
                <a:rPr lang="en-US" sz="825" i="1" dirty="0" err="1">
                  <a:solidFill>
                    <a:schemeClr val="tx1"/>
                  </a:solidFill>
                </a:rPr>
                <a:t>Survey_Optimization.R</a:t>
              </a:r>
              <a:endParaRPr lang="en-US" sz="825" i="1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CD283A4E-E9B2-40F6-8EE4-D19A5BFCDFD6}"/>
                </a:ext>
              </a:extLst>
            </p:cNvPr>
            <p:cNvCxnSpPr>
              <a:cxnSpLocks/>
              <a:stCxn id="70" idx="2"/>
              <a:endCxn id="4" idx="0"/>
            </p:cNvCxnSpPr>
            <p:nvPr/>
          </p:nvCxnSpPr>
          <p:spPr>
            <a:xfrm flipH="1">
              <a:off x="6096001" y="1160012"/>
              <a:ext cx="1997714" cy="3874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8989077-596A-46C8-9854-6BD581786E3C}"/>
                </a:ext>
              </a:extLst>
            </p:cNvPr>
            <p:cNvSpPr/>
            <p:nvPr/>
          </p:nvSpPr>
          <p:spPr>
            <a:xfrm>
              <a:off x="3369361" y="989463"/>
              <a:ext cx="2179227" cy="170510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25" i="1" dirty="0">
                  <a:solidFill>
                    <a:schemeClr val="tx1"/>
                  </a:solidFill>
                </a:rPr>
                <a:t>model_11/trawlable/</a:t>
              </a:r>
              <a:r>
                <a:rPr lang="en-US" sz="825" i="1" dirty="0" err="1">
                  <a:solidFill>
                    <a:schemeClr val="tx1"/>
                  </a:solidFill>
                </a:rPr>
                <a:t>optimization_data.RData</a:t>
              </a:r>
              <a:endParaRPr lang="en-US" sz="825" i="1" dirty="0">
                <a:solidFill>
                  <a:schemeClr val="tx1"/>
                </a:solidFill>
              </a:endParaRP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6F4EF2CE-6080-45E4-A57A-AE0ABCABF0FD}"/>
                </a:ext>
              </a:extLst>
            </p:cNvPr>
            <p:cNvCxnSpPr>
              <a:cxnSpLocks/>
              <a:stCxn id="3" idx="2"/>
              <a:endCxn id="15" idx="0"/>
            </p:cNvCxnSpPr>
            <p:nvPr/>
          </p:nvCxnSpPr>
          <p:spPr>
            <a:xfrm flipH="1">
              <a:off x="4458975" y="442436"/>
              <a:ext cx="1637025" cy="54702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9622F4AF-A251-4357-94A3-62B714313A00}"/>
                </a:ext>
              </a:extLst>
            </p:cNvPr>
            <p:cNvCxnSpPr>
              <a:cxnSpLocks/>
              <a:stCxn id="15" idx="2"/>
              <a:endCxn id="4" idx="0"/>
            </p:cNvCxnSpPr>
            <p:nvPr/>
          </p:nvCxnSpPr>
          <p:spPr>
            <a:xfrm>
              <a:off x="4458975" y="1159973"/>
              <a:ext cx="1637026" cy="38752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9F305246-E7DB-4CB9-9CE3-EF948DF5099A}"/>
                </a:ext>
              </a:extLst>
            </p:cNvPr>
            <p:cNvGrpSpPr/>
            <p:nvPr/>
          </p:nvGrpSpPr>
          <p:grpSpPr>
            <a:xfrm>
              <a:off x="7004100" y="2319429"/>
              <a:ext cx="3351479" cy="624666"/>
              <a:chOff x="7004100" y="2747692"/>
              <a:chExt cx="3351479" cy="624666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62C7B09E-0A5D-41CD-BD34-AA26463C178A}"/>
                  </a:ext>
                </a:extLst>
              </p:cNvPr>
              <p:cNvSpPr/>
              <p:nvPr/>
            </p:nvSpPr>
            <p:spPr>
              <a:xfrm>
                <a:off x="7004100" y="2747692"/>
                <a:ext cx="3351479" cy="208222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25" i="1" dirty="0">
                    <a:solidFill>
                      <a:schemeClr val="tx1"/>
                    </a:solidFill>
                  </a:rPr>
                  <a:t>model_11/</a:t>
                </a:r>
                <a:r>
                  <a:rPr lang="en-US" sz="825" i="1" dirty="0" err="1">
                    <a:solidFill>
                      <a:schemeClr val="tx1"/>
                    </a:solidFill>
                  </a:rPr>
                  <a:t>full_domain</a:t>
                </a:r>
                <a:r>
                  <a:rPr lang="en-US" sz="825" i="1" dirty="0">
                    <a:solidFill>
                      <a:schemeClr val="tx1"/>
                    </a:solidFill>
                  </a:rPr>
                  <a:t>/</a:t>
                </a:r>
                <a:r>
                  <a:rPr lang="en-US" sz="825" i="1" dirty="0" err="1">
                    <a:solidFill>
                      <a:schemeClr val="tx1"/>
                    </a:solidFill>
                  </a:rPr>
                  <a:t>Spatiotemporal_Optimization</a:t>
                </a:r>
                <a:r>
                  <a:rPr lang="en-US" sz="825" i="1" dirty="0">
                    <a:solidFill>
                      <a:schemeClr val="tx1"/>
                    </a:solidFill>
                  </a:rPr>
                  <a:t>/boat1/</a:t>
                </a:r>
                <a:r>
                  <a:rPr lang="en-US" sz="825" i="1" dirty="0" err="1">
                    <a:solidFill>
                      <a:schemeClr val="tx1"/>
                    </a:solidFill>
                  </a:rPr>
                  <a:t>XXStrXXRun</a:t>
                </a:r>
                <a:r>
                  <a:rPr lang="en-US" sz="825" i="1" dirty="0">
                    <a:solidFill>
                      <a:schemeClr val="tx1"/>
                    </a:solidFill>
                  </a:rPr>
                  <a:t>/</a:t>
                </a: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AC4CF66E-565D-4717-9CC8-A1F33CA019E0}"/>
                  </a:ext>
                </a:extLst>
              </p:cNvPr>
              <p:cNvSpPr/>
              <p:nvPr/>
            </p:nvSpPr>
            <p:spPr>
              <a:xfrm>
                <a:off x="7004100" y="2955914"/>
                <a:ext cx="3351479" cy="208222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25" i="1" dirty="0">
                    <a:solidFill>
                      <a:schemeClr val="tx1"/>
                    </a:solidFill>
                  </a:rPr>
                  <a:t>model_11/</a:t>
                </a:r>
                <a:r>
                  <a:rPr lang="en-US" sz="825" i="1" dirty="0" err="1">
                    <a:solidFill>
                      <a:schemeClr val="tx1"/>
                    </a:solidFill>
                  </a:rPr>
                  <a:t>full_domain</a:t>
                </a:r>
                <a:r>
                  <a:rPr lang="en-US" sz="825" i="1" dirty="0">
                    <a:solidFill>
                      <a:schemeClr val="tx1"/>
                    </a:solidFill>
                  </a:rPr>
                  <a:t>/</a:t>
                </a:r>
                <a:r>
                  <a:rPr lang="en-US" sz="825" i="1" dirty="0" err="1">
                    <a:solidFill>
                      <a:schemeClr val="tx1"/>
                    </a:solidFill>
                  </a:rPr>
                  <a:t>Spatiotemporal_Optimization</a:t>
                </a:r>
                <a:r>
                  <a:rPr lang="en-US" sz="825" i="1" dirty="0">
                    <a:solidFill>
                      <a:schemeClr val="tx1"/>
                    </a:solidFill>
                  </a:rPr>
                  <a:t>/boat2/</a:t>
                </a:r>
                <a:r>
                  <a:rPr lang="en-US" sz="825" i="1" dirty="0" err="1">
                    <a:solidFill>
                      <a:schemeClr val="tx1"/>
                    </a:solidFill>
                  </a:rPr>
                  <a:t>XXStrXXRun</a:t>
                </a:r>
                <a:r>
                  <a:rPr lang="en-US" sz="825" i="1" dirty="0">
                    <a:solidFill>
                      <a:schemeClr val="tx1"/>
                    </a:solidFill>
                  </a:rPr>
                  <a:t>/</a:t>
                </a: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10B4E3C3-5643-439F-8D4A-F791007FBA1D}"/>
                  </a:ext>
                </a:extLst>
              </p:cNvPr>
              <p:cNvSpPr/>
              <p:nvPr/>
            </p:nvSpPr>
            <p:spPr>
              <a:xfrm>
                <a:off x="7004100" y="3164136"/>
                <a:ext cx="3351479" cy="208222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25" i="1" dirty="0">
                    <a:solidFill>
                      <a:schemeClr val="tx1"/>
                    </a:solidFill>
                  </a:rPr>
                  <a:t>model_11/</a:t>
                </a:r>
                <a:r>
                  <a:rPr lang="en-US" sz="825" i="1" dirty="0" err="1">
                    <a:solidFill>
                      <a:schemeClr val="tx1"/>
                    </a:solidFill>
                  </a:rPr>
                  <a:t>full_domain</a:t>
                </a:r>
                <a:r>
                  <a:rPr lang="en-US" sz="825" i="1" dirty="0">
                    <a:solidFill>
                      <a:schemeClr val="tx1"/>
                    </a:solidFill>
                  </a:rPr>
                  <a:t>/</a:t>
                </a:r>
                <a:r>
                  <a:rPr lang="en-US" sz="825" i="1" dirty="0" err="1">
                    <a:solidFill>
                      <a:schemeClr val="tx1"/>
                    </a:solidFill>
                  </a:rPr>
                  <a:t>Spatiotemporal_Optimization</a:t>
                </a:r>
                <a:r>
                  <a:rPr lang="en-US" sz="825" i="1" dirty="0">
                    <a:solidFill>
                      <a:schemeClr val="tx1"/>
                    </a:solidFill>
                  </a:rPr>
                  <a:t>/boat3/</a:t>
                </a:r>
                <a:r>
                  <a:rPr lang="en-US" sz="825" i="1" dirty="0" err="1">
                    <a:solidFill>
                      <a:schemeClr val="tx1"/>
                    </a:solidFill>
                  </a:rPr>
                  <a:t>XXStrXXRun</a:t>
                </a:r>
                <a:r>
                  <a:rPr lang="en-US" sz="825" i="1" dirty="0">
                    <a:solidFill>
                      <a:schemeClr val="tx1"/>
                    </a:solidFill>
                  </a:rPr>
                  <a:t>/</a:t>
                </a:r>
              </a:p>
            </p:txBody>
          </p:sp>
        </p:grp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5AF27BC9-D645-49CF-865A-62ECF20AE66D}"/>
                </a:ext>
              </a:extLst>
            </p:cNvPr>
            <p:cNvGrpSpPr/>
            <p:nvPr/>
          </p:nvGrpSpPr>
          <p:grpSpPr>
            <a:xfrm>
              <a:off x="2119680" y="2319429"/>
              <a:ext cx="3351479" cy="624666"/>
              <a:chOff x="7004100" y="2747692"/>
              <a:chExt cx="3351479" cy="624666"/>
            </a:xfrm>
          </p:grpSpPr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D4041C4A-411E-4015-91C0-3BEE0EF5E682}"/>
                  </a:ext>
                </a:extLst>
              </p:cNvPr>
              <p:cNvSpPr/>
              <p:nvPr/>
            </p:nvSpPr>
            <p:spPr>
              <a:xfrm>
                <a:off x="7004100" y="2747692"/>
                <a:ext cx="3351479" cy="208222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25" i="1" dirty="0">
                    <a:solidFill>
                      <a:schemeClr val="tx1"/>
                    </a:solidFill>
                  </a:rPr>
                  <a:t>model_11/trawlable/</a:t>
                </a:r>
                <a:r>
                  <a:rPr lang="en-US" sz="825" i="1" dirty="0" err="1">
                    <a:solidFill>
                      <a:schemeClr val="tx1"/>
                    </a:solidFill>
                  </a:rPr>
                  <a:t>Spatiotemporal_Optimization</a:t>
                </a:r>
                <a:r>
                  <a:rPr lang="en-US" sz="825" i="1" dirty="0">
                    <a:solidFill>
                      <a:schemeClr val="tx1"/>
                    </a:solidFill>
                  </a:rPr>
                  <a:t>/boat1/</a:t>
                </a:r>
                <a:r>
                  <a:rPr lang="en-US" sz="825" i="1" dirty="0" err="1">
                    <a:solidFill>
                      <a:schemeClr val="tx1"/>
                    </a:solidFill>
                  </a:rPr>
                  <a:t>XXStrXXRun</a:t>
                </a:r>
                <a:r>
                  <a:rPr lang="en-US" sz="825" i="1" dirty="0">
                    <a:solidFill>
                      <a:schemeClr val="tx1"/>
                    </a:solidFill>
                  </a:rPr>
                  <a:t>/</a:t>
                </a:r>
              </a:p>
            </p:txBody>
          </p:sp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DCE2E0D3-DE5A-4ED6-820D-2D37E28213A6}"/>
                  </a:ext>
                </a:extLst>
              </p:cNvPr>
              <p:cNvSpPr/>
              <p:nvPr/>
            </p:nvSpPr>
            <p:spPr>
              <a:xfrm>
                <a:off x="7004100" y="2955914"/>
                <a:ext cx="3351479" cy="208222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25" i="1" dirty="0">
                    <a:solidFill>
                      <a:schemeClr val="tx1"/>
                    </a:solidFill>
                  </a:rPr>
                  <a:t>model_11/trawlable/</a:t>
                </a:r>
                <a:r>
                  <a:rPr lang="en-US" sz="825" i="1" dirty="0" err="1">
                    <a:solidFill>
                      <a:schemeClr val="tx1"/>
                    </a:solidFill>
                  </a:rPr>
                  <a:t>Spatiotemporal_Optimization</a:t>
                </a:r>
                <a:r>
                  <a:rPr lang="en-US" sz="825" i="1" dirty="0">
                    <a:solidFill>
                      <a:schemeClr val="tx1"/>
                    </a:solidFill>
                  </a:rPr>
                  <a:t>/boat2/</a:t>
                </a:r>
                <a:r>
                  <a:rPr lang="en-US" sz="825" i="1" dirty="0" err="1">
                    <a:solidFill>
                      <a:schemeClr val="tx1"/>
                    </a:solidFill>
                  </a:rPr>
                  <a:t>XXStrXXRun</a:t>
                </a:r>
                <a:r>
                  <a:rPr lang="en-US" sz="825" i="1" dirty="0">
                    <a:solidFill>
                      <a:schemeClr val="tx1"/>
                    </a:solidFill>
                  </a:rPr>
                  <a:t>/</a:t>
                </a:r>
              </a:p>
            </p:txBody>
          </p: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178D02DA-9EB8-484F-956C-9CE0384F4BA9}"/>
                  </a:ext>
                </a:extLst>
              </p:cNvPr>
              <p:cNvSpPr/>
              <p:nvPr/>
            </p:nvSpPr>
            <p:spPr>
              <a:xfrm>
                <a:off x="7004100" y="3164136"/>
                <a:ext cx="3351479" cy="208222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25" i="1" dirty="0">
                    <a:solidFill>
                      <a:schemeClr val="tx1"/>
                    </a:solidFill>
                  </a:rPr>
                  <a:t>model_11/trawlable/</a:t>
                </a:r>
                <a:r>
                  <a:rPr lang="en-US" sz="825" i="1" dirty="0" err="1">
                    <a:solidFill>
                      <a:schemeClr val="tx1"/>
                    </a:solidFill>
                  </a:rPr>
                  <a:t>Spatiotemporal_Optimization</a:t>
                </a:r>
                <a:r>
                  <a:rPr lang="en-US" sz="825" i="1" dirty="0">
                    <a:solidFill>
                      <a:schemeClr val="tx1"/>
                    </a:solidFill>
                  </a:rPr>
                  <a:t>/boat3/</a:t>
                </a:r>
                <a:r>
                  <a:rPr lang="en-US" sz="825" i="1" dirty="0" err="1">
                    <a:solidFill>
                      <a:schemeClr val="tx1"/>
                    </a:solidFill>
                  </a:rPr>
                  <a:t>XXStrXXRun</a:t>
                </a:r>
                <a:r>
                  <a:rPr lang="en-US" sz="825" i="1" dirty="0">
                    <a:solidFill>
                      <a:schemeClr val="tx1"/>
                    </a:solidFill>
                  </a:rPr>
                  <a:t>/</a:t>
                </a:r>
              </a:p>
            </p:txBody>
          </p:sp>
        </p:grp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6E509550-375E-4A88-BB54-B13505CE580C}"/>
                </a:ext>
              </a:extLst>
            </p:cNvPr>
            <p:cNvCxnSpPr>
              <a:cxnSpLocks/>
              <a:stCxn id="5" idx="2"/>
              <a:endCxn id="88" idx="0"/>
            </p:cNvCxnSpPr>
            <p:nvPr/>
          </p:nvCxnSpPr>
          <p:spPr>
            <a:xfrm flipH="1">
              <a:off x="3795420" y="1877510"/>
              <a:ext cx="2300581" cy="44191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CD7A97BA-6BBB-4BFF-837C-5536D6DF18EF}"/>
                </a:ext>
              </a:extLst>
            </p:cNvPr>
            <p:cNvCxnSpPr>
              <a:cxnSpLocks/>
              <a:stCxn id="5" idx="2"/>
              <a:endCxn id="23" idx="0"/>
            </p:cNvCxnSpPr>
            <p:nvPr/>
          </p:nvCxnSpPr>
          <p:spPr>
            <a:xfrm>
              <a:off x="6096001" y="1877510"/>
              <a:ext cx="2583839" cy="44191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5360AFFE-1A63-443D-912E-4D6E807858F3}"/>
                </a:ext>
              </a:extLst>
            </p:cNvPr>
            <p:cNvSpPr/>
            <p:nvPr/>
          </p:nvSpPr>
          <p:spPr>
            <a:xfrm>
              <a:off x="4565015" y="3437291"/>
              <a:ext cx="3061970" cy="17644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i="1" dirty="0">
                  <a:solidFill>
                    <a:schemeClr val="tx1"/>
                  </a:solidFill>
                </a:rPr>
                <a:t>Knitting Results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81FB2BF-3FD2-4DFD-AFE5-EB9DC00D9326}"/>
                </a:ext>
              </a:extLst>
            </p:cNvPr>
            <p:cNvSpPr/>
            <p:nvPr/>
          </p:nvSpPr>
          <p:spPr>
            <a:xfrm>
              <a:off x="4565015" y="3596791"/>
              <a:ext cx="3061970" cy="170510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25" i="1" dirty="0" err="1">
                  <a:solidFill>
                    <a:schemeClr val="tx1"/>
                  </a:solidFill>
                </a:rPr>
                <a:t>Optimal_Allocation_GoA</a:t>
              </a:r>
              <a:r>
                <a:rPr lang="en-US" sz="825" i="1" dirty="0">
                  <a:solidFill>
                    <a:schemeClr val="tx1"/>
                  </a:solidFill>
                </a:rPr>
                <a:t> /</a:t>
              </a:r>
              <a:r>
                <a:rPr lang="en-US" sz="825" i="1" dirty="0" err="1">
                  <a:solidFill>
                    <a:schemeClr val="tx1"/>
                  </a:solidFill>
                </a:rPr>
                <a:t>analysis_scripts</a:t>
              </a:r>
              <a:r>
                <a:rPr lang="en-US" sz="825" i="1" dirty="0">
                  <a:solidFill>
                    <a:schemeClr val="tx1"/>
                  </a:solidFill>
                </a:rPr>
                <a:t>/</a:t>
              </a:r>
              <a:r>
                <a:rPr lang="en-US" sz="825" i="1" dirty="0" err="1">
                  <a:solidFill>
                    <a:schemeClr val="tx1"/>
                  </a:solidFill>
                </a:rPr>
                <a:t>knitting_runs.R</a:t>
              </a:r>
              <a:endParaRPr lang="en-US" sz="825" i="1" dirty="0">
                <a:solidFill>
                  <a:schemeClr val="tx1"/>
                </a:solidFill>
              </a:endParaRPr>
            </a:p>
          </p:txBody>
        </p: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BA9394D8-B152-4C14-B0D7-8073D5743AC4}"/>
                </a:ext>
              </a:extLst>
            </p:cNvPr>
            <p:cNvCxnSpPr>
              <a:cxnSpLocks/>
              <a:stCxn id="27" idx="2"/>
              <a:endCxn id="40" idx="0"/>
            </p:cNvCxnSpPr>
            <p:nvPr/>
          </p:nvCxnSpPr>
          <p:spPr>
            <a:xfrm flipH="1">
              <a:off x="6096000" y="2944095"/>
              <a:ext cx="2583840" cy="49319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076BA6C2-BCD2-4CD0-A627-3250E93EF5C6}"/>
                </a:ext>
              </a:extLst>
            </p:cNvPr>
            <p:cNvCxnSpPr>
              <a:cxnSpLocks/>
              <a:stCxn id="90" idx="2"/>
              <a:endCxn id="40" idx="0"/>
            </p:cNvCxnSpPr>
            <p:nvPr/>
          </p:nvCxnSpPr>
          <p:spPr>
            <a:xfrm>
              <a:off x="3795420" y="2944095"/>
              <a:ext cx="2300580" cy="49319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CD1A4958-1754-4168-9066-B341CE245782}"/>
                </a:ext>
              </a:extLst>
            </p:cNvPr>
            <p:cNvSpPr/>
            <p:nvPr/>
          </p:nvSpPr>
          <p:spPr>
            <a:xfrm>
              <a:off x="1644191" y="4240627"/>
              <a:ext cx="3976321" cy="20822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25" i="1" dirty="0">
                  <a:solidFill>
                    <a:schemeClr val="tx1"/>
                  </a:solidFill>
                </a:rPr>
                <a:t>model_11/trawlable/</a:t>
              </a:r>
              <a:r>
                <a:rPr lang="en-US" sz="825" i="1" dirty="0" err="1">
                  <a:solidFill>
                    <a:schemeClr val="tx1"/>
                  </a:solidFill>
                </a:rPr>
                <a:t>Spatiotemporal_Optimization</a:t>
              </a:r>
              <a:r>
                <a:rPr lang="en-US" sz="825" i="1" dirty="0">
                  <a:solidFill>
                    <a:schemeClr val="tx1"/>
                  </a:solidFill>
                </a:rPr>
                <a:t>/</a:t>
              </a:r>
              <a:r>
                <a:rPr lang="en-US" sz="825" i="1" dirty="0" err="1">
                  <a:solidFill>
                    <a:schemeClr val="tx1"/>
                  </a:solidFill>
                </a:rPr>
                <a:t>optimization_knitted_results.RData</a:t>
              </a:r>
              <a:endParaRPr lang="en-US" sz="825" i="1" dirty="0">
                <a:solidFill>
                  <a:schemeClr val="tx1"/>
                </a:solidFill>
              </a:endParaRP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1252C0D6-84AA-430B-98DF-AAB67D4343D0}"/>
                </a:ext>
              </a:extLst>
            </p:cNvPr>
            <p:cNvSpPr/>
            <p:nvPr/>
          </p:nvSpPr>
          <p:spPr>
            <a:xfrm>
              <a:off x="6818082" y="4240627"/>
              <a:ext cx="4041647" cy="20822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25" i="1" dirty="0">
                  <a:solidFill>
                    <a:schemeClr val="tx1"/>
                  </a:solidFill>
                </a:rPr>
                <a:t>model_11/</a:t>
              </a:r>
              <a:r>
                <a:rPr lang="en-US" sz="825" i="1" dirty="0" err="1">
                  <a:solidFill>
                    <a:schemeClr val="tx1"/>
                  </a:solidFill>
                </a:rPr>
                <a:t>full_domain</a:t>
              </a:r>
              <a:r>
                <a:rPr lang="en-US" sz="825" i="1" dirty="0">
                  <a:solidFill>
                    <a:schemeClr val="tx1"/>
                  </a:solidFill>
                </a:rPr>
                <a:t>/</a:t>
              </a:r>
              <a:r>
                <a:rPr lang="en-US" sz="825" i="1" dirty="0" err="1">
                  <a:solidFill>
                    <a:schemeClr val="tx1"/>
                  </a:solidFill>
                </a:rPr>
                <a:t>Spatiotemporal_Optimization</a:t>
              </a:r>
              <a:r>
                <a:rPr lang="en-US" sz="825" i="1" dirty="0">
                  <a:solidFill>
                    <a:schemeClr val="tx1"/>
                  </a:solidFill>
                </a:rPr>
                <a:t>/</a:t>
              </a:r>
              <a:r>
                <a:rPr lang="en-US" sz="825" i="1" dirty="0" err="1">
                  <a:solidFill>
                    <a:schemeClr val="tx1"/>
                  </a:solidFill>
                </a:rPr>
                <a:t>optimization_knitted_results.RData</a:t>
              </a:r>
              <a:endParaRPr lang="en-US" sz="825" i="1" dirty="0">
                <a:solidFill>
                  <a:schemeClr val="tx1"/>
                </a:solidFill>
              </a:endParaRPr>
            </a:p>
          </p:txBody>
        </p: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69DE9178-2493-450A-B1C6-E25D3221BB6D}"/>
                </a:ext>
              </a:extLst>
            </p:cNvPr>
            <p:cNvCxnSpPr>
              <a:cxnSpLocks/>
              <a:stCxn id="41" idx="2"/>
              <a:endCxn id="102" idx="0"/>
            </p:cNvCxnSpPr>
            <p:nvPr/>
          </p:nvCxnSpPr>
          <p:spPr>
            <a:xfrm>
              <a:off x="6096000" y="3767301"/>
              <a:ext cx="2742906" cy="47332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579A38C2-597C-45D4-88E2-83D1317606E4}"/>
                </a:ext>
              </a:extLst>
            </p:cNvPr>
            <p:cNvCxnSpPr>
              <a:cxnSpLocks/>
              <a:stCxn id="41" idx="2"/>
              <a:endCxn id="100" idx="0"/>
            </p:cNvCxnSpPr>
            <p:nvPr/>
          </p:nvCxnSpPr>
          <p:spPr>
            <a:xfrm flipH="1">
              <a:off x="3632352" y="3767301"/>
              <a:ext cx="2463648" cy="47332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13492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71D62EB-829E-EE43-9AF8-2E88DA10C770}"/>
              </a:ext>
            </a:extLst>
          </p:cNvPr>
          <p:cNvSpPr/>
          <p:nvPr/>
        </p:nvSpPr>
        <p:spPr>
          <a:xfrm>
            <a:off x="4565015" y="540689"/>
            <a:ext cx="3061970" cy="1764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>
                <a:solidFill>
                  <a:schemeClr val="tx1"/>
                </a:solidFill>
              </a:rPr>
              <a:t>Spatiotemporal MS density values from VAST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5075CF8-61C6-A24E-AE4E-B76C3E45F4A8}"/>
              </a:ext>
            </a:extLst>
          </p:cNvPr>
          <p:cNvSpPr/>
          <p:nvPr/>
        </p:nvSpPr>
        <p:spPr>
          <a:xfrm>
            <a:off x="4565015" y="700189"/>
            <a:ext cx="3061970" cy="17051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25" i="1" dirty="0" err="1">
                <a:solidFill>
                  <a:schemeClr val="tx1"/>
                </a:solidFill>
              </a:rPr>
              <a:t>Optimal_Allocation_GoA_Manuscript</a:t>
            </a:r>
            <a:r>
              <a:rPr lang="en-US" sz="825" i="1" dirty="0">
                <a:solidFill>
                  <a:schemeClr val="tx1"/>
                </a:solidFill>
              </a:rPr>
              <a:t>/</a:t>
            </a:r>
            <a:r>
              <a:rPr lang="en-US" sz="825" i="1" dirty="0" err="1">
                <a:solidFill>
                  <a:schemeClr val="tx1"/>
                </a:solidFill>
              </a:rPr>
              <a:t>optimization_data.R</a:t>
            </a:r>
            <a:endParaRPr lang="en-US" sz="825" i="1" dirty="0">
              <a:solidFill>
                <a:schemeClr val="tx1"/>
              </a:solidFill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CEB5BA32-6E66-44FD-B58E-85DE7C74FE72}"/>
              </a:ext>
            </a:extLst>
          </p:cNvPr>
          <p:cNvSpPr/>
          <p:nvPr/>
        </p:nvSpPr>
        <p:spPr>
          <a:xfrm>
            <a:off x="5224463" y="1333864"/>
            <a:ext cx="1743074" cy="17051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25" i="1" dirty="0">
                <a:solidFill>
                  <a:schemeClr val="tx1"/>
                </a:solidFill>
              </a:rPr>
              <a:t>model_6g/</a:t>
            </a:r>
            <a:r>
              <a:rPr lang="en-US" sz="825" i="1" dirty="0" err="1">
                <a:solidFill>
                  <a:schemeClr val="tx1"/>
                </a:solidFill>
              </a:rPr>
              <a:t>optimization_data.RData</a:t>
            </a:r>
            <a:endParaRPr lang="en-US" sz="825" i="1" dirty="0">
              <a:solidFill>
                <a:schemeClr val="tx1"/>
              </a:solidFill>
            </a:endParaRP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E6706905-F93C-4C48-A295-5887E1983B8E}"/>
              </a:ext>
            </a:extLst>
          </p:cNvPr>
          <p:cNvCxnSpPr>
            <a:cxnSpLocks/>
            <a:stCxn id="3" idx="2"/>
            <a:endCxn id="70" idx="0"/>
          </p:cNvCxnSpPr>
          <p:nvPr/>
        </p:nvCxnSpPr>
        <p:spPr>
          <a:xfrm>
            <a:off x="6096000" y="870699"/>
            <a:ext cx="0" cy="46316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54DD19FA-95DF-453C-8EC4-A97868B5C915}"/>
              </a:ext>
            </a:extLst>
          </p:cNvPr>
          <p:cNvSpPr/>
          <p:nvPr/>
        </p:nvSpPr>
        <p:spPr>
          <a:xfrm>
            <a:off x="4565016" y="1975763"/>
            <a:ext cx="3061970" cy="1764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>
                <a:solidFill>
                  <a:schemeClr val="tx1"/>
                </a:solidFill>
              </a:rPr>
              <a:t>Survey Optimization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A723A7-4057-44E4-ABED-E887DFF90B9F}"/>
              </a:ext>
            </a:extLst>
          </p:cNvPr>
          <p:cNvSpPr/>
          <p:nvPr/>
        </p:nvSpPr>
        <p:spPr>
          <a:xfrm>
            <a:off x="4565016" y="2135263"/>
            <a:ext cx="3061970" cy="17051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25" i="1" dirty="0" err="1">
                <a:solidFill>
                  <a:schemeClr val="tx1"/>
                </a:solidFill>
              </a:rPr>
              <a:t>Optimal_Allocation_GoA_Manuscript</a:t>
            </a:r>
            <a:r>
              <a:rPr lang="en-US" sz="825" i="1" dirty="0">
                <a:solidFill>
                  <a:schemeClr val="tx1"/>
                </a:solidFill>
              </a:rPr>
              <a:t>/</a:t>
            </a:r>
            <a:r>
              <a:rPr lang="en-US" sz="825" i="1" dirty="0" err="1">
                <a:solidFill>
                  <a:schemeClr val="tx1"/>
                </a:solidFill>
              </a:rPr>
              <a:t>Survey_Optimization.R</a:t>
            </a:r>
            <a:endParaRPr lang="en-US" sz="825" i="1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D283A4E-E9B2-40F6-8EE4-D19A5BFCDFD6}"/>
              </a:ext>
            </a:extLst>
          </p:cNvPr>
          <p:cNvCxnSpPr>
            <a:cxnSpLocks/>
            <a:stCxn id="70" idx="2"/>
            <a:endCxn id="4" idx="0"/>
          </p:cNvCxnSpPr>
          <p:nvPr/>
        </p:nvCxnSpPr>
        <p:spPr>
          <a:xfrm>
            <a:off x="6096000" y="1504374"/>
            <a:ext cx="1" cy="47138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BA6646B-19C5-486D-81AF-22C6EFAAB484}"/>
              </a:ext>
            </a:extLst>
          </p:cNvPr>
          <p:cNvSpPr/>
          <p:nvPr/>
        </p:nvSpPr>
        <p:spPr>
          <a:xfrm>
            <a:off x="4565015" y="3637382"/>
            <a:ext cx="3061970" cy="1764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>
                <a:solidFill>
                  <a:schemeClr val="tx1"/>
                </a:solidFill>
              </a:rPr>
              <a:t>Knit Results Together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4025F60-C7AE-4D84-9324-20A4FFDAB943}"/>
              </a:ext>
            </a:extLst>
          </p:cNvPr>
          <p:cNvSpPr/>
          <p:nvPr/>
        </p:nvSpPr>
        <p:spPr>
          <a:xfrm>
            <a:off x="4565015" y="3796882"/>
            <a:ext cx="3061970" cy="17051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25" i="1" dirty="0" err="1">
                <a:solidFill>
                  <a:schemeClr val="tx1"/>
                </a:solidFill>
              </a:rPr>
              <a:t>Optimal_Allocation_GoA_Manuscript</a:t>
            </a:r>
            <a:r>
              <a:rPr lang="en-US" sz="825" i="1" dirty="0">
                <a:solidFill>
                  <a:schemeClr val="tx1"/>
                </a:solidFill>
              </a:rPr>
              <a:t>/</a:t>
            </a:r>
            <a:r>
              <a:rPr lang="en-US" sz="825" i="1" dirty="0" err="1">
                <a:solidFill>
                  <a:schemeClr val="tx1"/>
                </a:solidFill>
              </a:rPr>
              <a:t>knitting_runs.R</a:t>
            </a:r>
            <a:endParaRPr lang="en-US" sz="825" i="1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D2F24C-F5F9-4F29-AE85-680A92023360}"/>
              </a:ext>
            </a:extLst>
          </p:cNvPr>
          <p:cNvSpPr/>
          <p:nvPr/>
        </p:nvSpPr>
        <p:spPr>
          <a:xfrm>
            <a:off x="2651760" y="2841457"/>
            <a:ext cx="1600200" cy="34674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25" i="1" dirty="0">
                <a:solidFill>
                  <a:schemeClr val="tx1"/>
                </a:solidFill>
              </a:rPr>
              <a:t>model_6g/</a:t>
            </a:r>
            <a:r>
              <a:rPr lang="en-US" sz="825" i="1" dirty="0" err="1">
                <a:solidFill>
                  <a:schemeClr val="tx1"/>
                </a:solidFill>
              </a:rPr>
              <a:t>Spatial_Optimization_OneCV</a:t>
            </a:r>
            <a:r>
              <a:rPr lang="en-US" sz="825" i="1" dirty="0">
                <a:solidFill>
                  <a:schemeClr val="tx1"/>
                </a:solidFill>
              </a:rPr>
              <a:t>/</a:t>
            </a:r>
            <a:r>
              <a:rPr lang="en-US" sz="825" i="1" dirty="0" err="1">
                <a:solidFill>
                  <a:schemeClr val="tx1"/>
                </a:solidFill>
              </a:rPr>
              <a:t>XXStrXXRun</a:t>
            </a:r>
            <a:r>
              <a:rPr lang="en-US" sz="825" i="1" dirty="0">
                <a:solidFill>
                  <a:schemeClr val="tx1"/>
                </a:solidFill>
              </a:rPr>
              <a:t>/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4298B55-DE83-4D54-AC95-1FC7E1FBE56F}"/>
              </a:ext>
            </a:extLst>
          </p:cNvPr>
          <p:cNvSpPr/>
          <p:nvPr/>
        </p:nvSpPr>
        <p:spPr>
          <a:xfrm>
            <a:off x="5103244" y="2827493"/>
            <a:ext cx="1985512" cy="34674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25" i="1" dirty="0">
                <a:solidFill>
                  <a:schemeClr val="tx1"/>
                </a:solidFill>
              </a:rPr>
              <a:t>model_6g/</a:t>
            </a:r>
            <a:r>
              <a:rPr lang="en-US" sz="825" i="1" dirty="0" err="1">
                <a:solidFill>
                  <a:schemeClr val="tx1"/>
                </a:solidFill>
              </a:rPr>
              <a:t>Spatiotemporal_Optimization_OneCV</a:t>
            </a:r>
            <a:r>
              <a:rPr lang="en-US" sz="825" i="1" dirty="0">
                <a:solidFill>
                  <a:schemeClr val="tx1"/>
                </a:solidFill>
              </a:rPr>
              <a:t>/</a:t>
            </a:r>
            <a:r>
              <a:rPr lang="en-US" sz="825" i="1" dirty="0" err="1">
                <a:solidFill>
                  <a:schemeClr val="tx1"/>
                </a:solidFill>
              </a:rPr>
              <a:t>XXStrXXRun</a:t>
            </a:r>
            <a:r>
              <a:rPr lang="en-US" sz="825" i="1" dirty="0">
                <a:solidFill>
                  <a:schemeClr val="tx1"/>
                </a:solidFill>
              </a:rPr>
              <a:t>/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A22B020-42A7-4551-ABB3-89F75B3E0C70}"/>
              </a:ext>
            </a:extLst>
          </p:cNvPr>
          <p:cNvSpPr/>
          <p:nvPr/>
        </p:nvSpPr>
        <p:spPr>
          <a:xfrm>
            <a:off x="7554728" y="2813476"/>
            <a:ext cx="1985512" cy="34674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25" i="1" dirty="0">
                <a:solidFill>
                  <a:schemeClr val="tx1"/>
                </a:solidFill>
              </a:rPr>
              <a:t>model_6g/</a:t>
            </a:r>
            <a:r>
              <a:rPr lang="en-US" sz="825" i="1" dirty="0" err="1">
                <a:solidFill>
                  <a:schemeClr val="tx1"/>
                </a:solidFill>
              </a:rPr>
              <a:t>Spatiotemporal_Optimization_SppSpecificCV</a:t>
            </a:r>
            <a:r>
              <a:rPr lang="en-US" sz="825" i="1" dirty="0">
                <a:solidFill>
                  <a:schemeClr val="tx1"/>
                </a:solidFill>
              </a:rPr>
              <a:t>/</a:t>
            </a:r>
            <a:r>
              <a:rPr lang="en-US" sz="825" i="1" dirty="0" err="1">
                <a:solidFill>
                  <a:schemeClr val="tx1"/>
                </a:solidFill>
              </a:rPr>
              <a:t>XXStrXXRun</a:t>
            </a:r>
            <a:r>
              <a:rPr lang="en-US" sz="825" i="1" dirty="0">
                <a:solidFill>
                  <a:schemeClr val="tx1"/>
                </a:solidFill>
              </a:rPr>
              <a:t>/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90E0EAB-D524-4DA4-9294-C358D4D88813}"/>
              </a:ext>
            </a:extLst>
          </p:cNvPr>
          <p:cNvCxnSpPr>
            <a:cxnSpLocks/>
            <a:stCxn id="5" idx="2"/>
            <a:endCxn id="12" idx="0"/>
          </p:cNvCxnSpPr>
          <p:nvPr/>
        </p:nvCxnSpPr>
        <p:spPr>
          <a:xfrm flipH="1">
            <a:off x="3451860" y="2305773"/>
            <a:ext cx="2644141" cy="53568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3599C71-E34A-4653-84C9-FFA0C0A57D69}"/>
              </a:ext>
            </a:extLst>
          </p:cNvPr>
          <p:cNvCxnSpPr>
            <a:cxnSpLocks/>
            <a:stCxn id="5" idx="2"/>
            <a:endCxn id="25" idx="0"/>
          </p:cNvCxnSpPr>
          <p:nvPr/>
        </p:nvCxnSpPr>
        <p:spPr>
          <a:xfrm flipH="1">
            <a:off x="6096000" y="2305773"/>
            <a:ext cx="1" cy="5217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D472EF5-8EEE-4280-B8C1-A25C0697B944}"/>
              </a:ext>
            </a:extLst>
          </p:cNvPr>
          <p:cNvCxnSpPr>
            <a:cxnSpLocks/>
            <a:stCxn id="5" idx="2"/>
            <a:endCxn id="26" idx="0"/>
          </p:cNvCxnSpPr>
          <p:nvPr/>
        </p:nvCxnSpPr>
        <p:spPr>
          <a:xfrm>
            <a:off x="6096001" y="2305773"/>
            <a:ext cx="2451483" cy="50770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9374EC8-F77F-41B0-9072-9DE37999FC72}"/>
              </a:ext>
            </a:extLst>
          </p:cNvPr>
          <p:cNvCxnSpPr>
            <a:cxnSpLocks/>
            <a:stCxn id="25" idx="2"/>
            <a:endCxn id="13" idx="0"/>
          </p:cNvCxnSpPr>
          <p:nvPr/>
        </p:nvCxnSpPr>
        <p:spPr>
          <a:xfrm>
            <a:off x="6096000" y="3174239"/>
            <a:ext cx="0" cy="4631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901EEFE8-76A9-467B-A713-BF4217C43430}"/>
              </a:ext>
            </a:extLst>
          </p:cNvPr>
          <p:cNvSpPr/>
          <p:nvPr/>
        </p:nvSpPr>
        <p:spPr>
          <a:xfrm>
            <a:off x="4932680" y="4430097"/>
            <a:ext cx="2326640" cy="34674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25" i="1" dirty="0">
                <a:solidFill>
                  <a:schemeClr val="tx1"/>
                </a:solidFill>
              </a:rPr>
              <a:t>model_6g/</a:t>
            </a:r>
            <a:r>
              <a:rPr lang="en-US" sz="825" i="1" dirty="0" err="1">
                <a:solidFill>
                  <a:schemeClr val="tx1"/>
                </a:solidFill>
              </a:rPr>
              <a:t>Spatiotemporal_Optimization_OneCV</a:t>
            </a:r>
            <a:r>
              <a:rPr lang="en-US" sz="825" i="1" dirty="0">
                <a:solidFill>
                  <a:schemeClr val="tx1"/>
                </a:solidFill>
              </a:rPr>
              <a:t>/</a:t>
            </a:r>
            <a:r>
              <a:rPr lang="en-US" sz="825" i="1" dirty="0" err="1">
                <a:solidFill>
                  <a:schemeClr val="tx1"/>
                </a:solidFill>
              </a:rPr>
              <a:t>optimization_knitted_results.RData</a:t>
            </a:r>
            <a:endParaRPr lang="en-US" sz="825" i="1" dirty="0">
              <a:solidFill>
                <a:schemeClr val="tx1"/>
              </a:solidFill>
            </a:endParaRP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0E4928C-4439-453C-80EA-C9DF23CE25A7}"/>
              </a:ext>
            </a:extLst>
          </p:cNvPr>
          <p:cNvCxnSpPr>
            <a:cxnSpLocks/>
            <a:stCxn id="14" idx="2"/>
            <a:endCxn id="47" idx="0"/>
          </p:cNvCxnSpPr>
          <p:nvPr/>
        </p:nvCxnSpPr>
        <p:spPr>
          <a:xfrm>
            <a:off x="6096000" y="3967392"/>
            <a:ext cx="0" cy="4627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C4DCF5F7-889C-4E79-9561-15AC33E945AE}"/>
              </a:ext>
            </a:extLst>
          </p:cNvPr>
          <p:cNvSpPr/>
          <p:nvPr/>
        </p:nvSpPr>
        <p:spPr>
          <a:xfrm>
            <a:off x="4565015" y="5239548"/>
            <a:ext cx="3061970" cy="1764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>
                <a:solidFill>
                  <a:schemeClr val="tx1"/>
                </a:solidFill>
              </a:rPr>
              <a:t>Simulate Surveys and </a:t>
            </a:r>
            <a:r>
              <a:rPr lang="en-US" sz="1200" i="1" dirty="0" err="1">
                <a:solidFill>
                  <a:schemeClr val="tx1"/>
                </a:solidFill>
              </a:rPr>
              <a:t>Caluclate</a:t>
            </a:r>
            <a:r>
              <a:rPr lang="en-US" sz="1200" i="1" dirty="0">
                <a:solidFill>
                  <a:schemeClr val="tx1"/>
                </a:solidFill>
              </a:rPr>
              <a:t> Performance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3D11AFB-98B7-4E7B-870B-26E43DFBB948}"/>
              </a:ext>
            </a:extLst>
          </p:cNvPr>
          <p:cNvSpPr/>
          <p:nvPr/>
        </p:nvSpPr>
        <p:spPr>
          <a:xfrm>
            <a:off x="4565015" y="5399048"/>
            <a:ext cx="3061970" cy="17051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25" i="1" dirty="0" err="1">
                <a:solidFill>
                  <a:schemeClr val="tx1"/>
                </a:solidFill>
              </a:rPr>
              <a:t>Optimal_Allocation_GoA_Manuscript</a:t>
            </a:r>
            <a:r>
              <a:rPr lang="en-US" sz="825" i="1" dirty="0">
                <a:solidFill>
                  <a:schemeClr val="tx1"/>
                </a:solidFill>
              </a:rPr>
              <a:t>/</a:t>
            </a:r>
            <a:r>
              <a:rPr lang="en-US" sz="825" i="1" dirty="0" err="1">
                <a:solidFill>
                  <a:schemeClr val="tx1"/>
                </a:solidFill>
              </a:rPr>
              <a:t>Survey_Optimization.R</a:t>
            </a:r>
            <a:endParaRPr lang="en-US" sz="825" i="1" dirty="0">
              <a:solidFill>
                <a:schemeClr val="tx1"/>
              </a:solidFill>
            </a:endParaRP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7BEB0441-48F7-4C34-865C-35D993A39FCD}"/>
              </a:ext>
            </a:extLst>
          </p:cNvPr>
          <p:cNvCxnSpPr>
            <a:cxnSpLocks/>
            <a:stCxn id="47" idx="2"/>
            <a:endCxn id="52" idx="0"/>
          </p:cNvCxnSpPr>
          <p:nvPr/>
        </p:nvCxnSpPr>
        <p:spPr>
          <a:xfrm>
            <a:off x="6096000" y="4776843"/>
            <a:ext cx="0" cy="4627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46E2DC12-7B05-48F6-84B5-B6C0FA3F9110}"/>
              </a:ext>
            </a:extLst>
          </p:cNvPr>
          <p:cNvSpPr/>
          <p:nvPr/>
        </p:nvSpPr>
        <p:spPr>
          <a:xfrm>
            <a:off x="4932680" y="6035377"/>
            <a:ext cx="2326640" cy="34674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25" i="1" dirty="0">
                <a:solidFill>
                  <a:schemeClr val="tx1"/>
                </a:solidFill>
              </a:rPr>
              <a:t>model_6g/</a:t>
            </a:r>
            <a:r>
              <a:rPr lang="en-US" sz="825" i="1" dirty="0" err="1">
                <a:solidFill>
                  <a:schemeClr val="tx1"/>
                </a:solidFill>
              </a:rPr>
              <a:t>Spatiotemporal_Optimization_OneCV</a:t>
            </a:r>
            <a:r>
              <a:rPr lang="en-US" sz="825" i="1" dirty="0">
                <a:solidFill>
                  <a:schemeClr val="tx1"/>
                </a:solidFill>
              </a:rPr>
              <a:t>/</a:t>
            </a:r>
            <a:r>
              <a:rPr lang="en-US" sz="825" i="1" dirty="0" err="1">
                <a:solidFill>
                  <a:schemeClr val="tx1"/>
                </a:solidFill>
              </a:rPr>
              <a:t>STRS_Sim_Res_spatiotemporal.RData</a:t>
            </a:r>
            <a:endParaRPr lang="en-US" sz="825" i="1" dirty="0">
              <a:solidFill>
                <a:schemeClr val="tx1"/>
              </a:solidFill>
            </a:endParaRP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C4572FF0-9225-4A35-B6EF-2C555BE6B8D6}"/>
              </a:ext>
            </a:extLst>
          </p:cNvPr>
          <p:cNvCxnSpPr>
            <a:cxnSpLocks/>
            <a:stCxn id="53" idx="2"/>
            <a:endCxn id="66" idx="0"/>
          </p:cNvCxnSpPr>
          <p:nvPr/>
        </p:nvCxnSpPr>
        <p:spPr>
          <a:xfrm>
            <a:off x="6096000" y="5569558"/>
            <a:ext cx="0" cy="46581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C3FA334C-1E7A-4792-A429-CAF78DCDA4B6}"/>
              </a:ext>
            </a:extLst>
          </p:cNvPr>
          <p:cNvCxnSpPr>
            <a:cxnSpLocks/>
            <a:stCxn id="26" idx="2"/>
          </p:cNvCxnSpPr>
          <p:nvPr/>
        </p:nvCxnSpPr>
        <p:spPr>
          <a:xfrm>
            <a:off x="8547484" y="3160222"/>
            <a:ext cx="0" cy="2875155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9FA091A5-E294-43DD-842C-C383000D47F4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3451860" y="3188203"/>
            <a:ext cx="0" cy="2847174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92911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64</TotalTime>
  <Words>370</Words>
  <Application>Microsoft Office PowerPoint</Application>
  <PresentationFormat>Widescreen</PresentationFormat>
  <Paragraphs>32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Zack Oyafuso</dc:creator>
  <cp:lastModifiedBy>Zack Oyafuso</cp:lastModifiedBy>
  <cp:revision>11</cp:revision>
  <dcterms:created xsi:type="dcterms:W3CDTF">2020-09-14T20:45:07Z</dcterms:created>
  <dcterms:modified xsi:type="dcterms:W3CDTF">2020-11-03T03:10:56Z</dcterms:modified>
</cp:coreProperties>
</file>