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308" r:id="rId2"/>
    <p:sldId id="309" r:id="rId3"/>
  </p:sldIdLst>
  <p:sldSz cx="8229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226" autoAdjust="0"/>
  </p:normalViewPr>
  <p:slideViewPr>
    <p:cSldViewPr snapToGrid="0" snapToObjects="1">
      <p:cViewPr>
        <p:scale>
          <a:sx n="150" d="100"/>
          <a:sy n="150" d="100"/>
        </p:scale>
        <p:origin x="-245" y="-4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244726"/>
            <a:ext cx="6995160" cy="47752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204076"/>
            <a:ext cx="6172200" cy="331152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30250"/>
            <a:ext cx="177450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30250"/>
            <a:ext cx="522065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419479"/>
            <a:ext cx="7098030" cy="570547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178929"/>
            <a:ext cx="7098030" cy="30003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0253"/>
            <a:ext cx="70980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362326"/>
            <a:ext cx="3481506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010150"/>
            <a:ext cx="348150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362326"/>
            <a:ext cx="3498652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010150"/>
            <a:ext cx="349865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974853"/>
            <a:ext cx="4166235" cy="97472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974853"/>
            <a:ext cx="4166235" cy="97472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30253"/>
            <a:ext cx="70980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651250"/>
            <a:ext cx="70980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2712703"/>
            <a:ext cx="27774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2E036B-5753-4C62-B5BA-F4D7DC491418}"/>
              </a:ext>
            </a:extLst>
          </p:cNvPr>
          <p:cNvGrpSpPr/>
          <p:nvPr/>
        </p:nvGrpSpPr>
        <p:grpSpPr>
          <a:xfrm>
            <a:off x="422053" y="2131310"/>
            <a:ext cx="7518180" cy="9764453"/>
            <a:chOff x="422053" y="2131310"/>
            <a:chExt cx="7518180" cy="976445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853E2BB-CD67-468B-A784-3BE1636F062D}"/>
                </a:ext>
              </a:extLst>
            </p:cNvPr>
            <p:cNvGrpSpPr/>
            <p:nvPr/>
          </p:nvGrpSpPr>
          <p:grpSpPr>
            <a:xfrm>
              <a:off x="422053" y="2131310"/>
              <a:ext cx="7518180" cy="9764453"/>
              <a:chOff x="422053" y="2131310"/>
              <a:chExt cx="7518180" cy="9764453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77738AF-45BC-4C07-866C-39AA03F27E00}"/>
                  </a:ext>
                </a:extLst>
              </p:cNvPr>
              <p:cNvSpPr/>
              <p:nvPr/>
            </p:nvSpPr>
            <p:spPr>
              <a:xfrm>
                <a:off x="1055040" y="9418546"/>
                <a:ext cx="6369620" cy="24772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 i="1" dirty="0"/>
              </a:p>
            </p:txBody>
          </p: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2CF1D4AA-AFF9-4507-9EA5-B84322E0A065}"/>
                  </a:ext>
                </a:extLst>
              </p:cNvPr>
              <p:cNvCxnSpPr>
                <a:cxnSpLocks/>
                <a:stCxn id="56" idx="2"/>
                <a:endCxn id="190" idx="0"/>
              </p:cNvCxnSpPr>
              <p:nvPr/>
            </p:nvCxnSpPr>
            <p:spPr>
              <a:xfrm>
                <a:off x="4276638" y="5215172"/>
                <a:ext cx="4005" cy="5088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315D55-EF4F-475C-9BBC-93A348274470}"/>
                  </a:ext>
                </a:extLst>
              </p:cNvPr>
              <p:cNvSpPr/>
              <p:nvPr/>
            </p:nvSpPr>
            <p:spPr>
              <a:xfrm>
                <a:off x="1313177" y="2131310"/>
                <a:ext cx="3235951" cy="2463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 i="1" dirty="0"/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6979A8C-2779-4D93-8560-D9AB6FCAF3C9}"/>
                  </a:ext>
                </a:extLst>
              </p:cNvPr>
              <p:cNvCxnSpPr>
                <a:cxnSpLocks/>
                <a:stCxn id="20" idx="2"/>
                <a:endCxn id="190" idx="0"/>
              </p:cNvCxnSpPr>
              <p:nvPr/>
            </p:nvCxnSpPr>
            <p:spPr>
              <a:xfrm>
                <a:off x="2465110" y="4269733"/>
                <a:ext cx="1815533" cy="60335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5E7B87-D456-4FAA-A78C-3A546FBBF854}"/>
                  </a:ext>
                </a:extLst>
              </p:cNvPr>
              <p:cNvSpPr/>
              <p:nvPr/>
            </p:nvSpPr>
            <p:spPr>
              <a:xfrm>
                <a:off x="2553764" y="5630234"/>
                <a:ext cx="3235951" cy="318273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 i="1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EA3768E-912D-47EA-8F55-6B5328657AF6}"/>
                  </a:ext>
                </a:extLst>
              </p:cNvPr>
              <p:cNvSpPr/>
              <p:nvPr/>
            </p:nvSpPr>
            <p:spPr>
              <a:xfrm>
                <a:off x="6074576" y="6114534"/>
                <a:ext cx="1865657" cy="102965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 i="1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5CD60DCA-717F-4D44-A0E6-CE43F4FA2718}"/>
                  </a:ext>
                </a:extLst>
              </p:cNvPr>
              <p:cNvCxnSpPr>
                <a:cxnSpLocks/>
                <a:stCxn id="20" idx="2"/>
                <a:endCxn id="126" idx="0"/>
              </p:cNvCxnSpPr>
              <p:nvPr/>
            </p:nvCxnSpPr>
            <p:spPr>
              <a:xfrm>
                <a:off x="2465110" y="4269733"/>
                <a:ext cx="4543227" cy="21696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B61F42-7373-4084-8FEA-FFDCF205E5E3}"/>
                  </a:ext>
                </a:extLst>
              </p:cNvPr>
              <p:cNvSpPr/>
              <p:nvPr/>
            </p:nvSpPr>
            <p:spPr>
              <a:xfrm>
                <a:off x="1549412" y="3461325"/>
                <a:ext cx="1828574" cy="18210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analysis_scripts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optimization_data.R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4F0306-AFA9-4C26-8359-EE13371B8B73}"/>
                  </a:ext>
                </a:extLst>
              </p:cNvPr>
              <p:cNvSpPr/>
              <p:nvPr/>
            </p:nvSpPr>
            <p:spPr>
              <a:xfrm>
                <a:off x="1596430" y="4082912"/>
                <a:ext cx="1737360" cy="18682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~/data/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optimization_data.RData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B3FE93D-017B-4D2B-B1DB-73050A90D510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2463699" y="3643429"/>
                <a:ext cx="1411" cy="4394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3FF5C01-FA7B-4C05-9743-9F6050B4EC0E}"/>
                  </a:ext>
                </a:extLst>
              </p:cNvPr>
              <p:cNvSpPr/>
              <p:nvPr/>
            </p:nvSpPr>
            <p:spPr>
              <a:xfrm>
                <a:off x="1516392" y="2394152"/>
                <a:ext cx="1846613" cy="78481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3CABD5-5B68-43FE-BCB5-B026ACDEF675}"/>
                  </a:ext>
                </a:extLst>
              </p:cNvPr>
              <p:cNvSpPr txBox="1"/>
              <p:nvPr/>
            </p:nvSpPr>
            <p:spPr>
              <a:xfrm>
                <a:off x="1414668" y="2394152"/>
                <a:ext cx="205393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~/data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E76BE9B-46B9-44F1-B160-822E55782D3A}"/>
                  </a:ext>
                </a:extLst>
              </p:cNvPr>
              <p:cNvGrpSpPr/>
              <p:nvPr/>
            </p:nvGrpSpPr>
            <p:grpSpPr>
              <a:xfrm>
                <a:off x="1736322" y="2674564"/>
                <a:ext cx="1427418" cy="362493"/>
                <a:chOff x="861749" y="596403"/>
                <a:chExt cx="1830651" cy="543739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B888A30-B3F8-40D0-AEB8-CB9796DFCDD5}"/>
                    </a:ext>
                  </a:extLst>
                </p:cNvPr>
                <p:cNvSpPr/>
                <p:nvPr/>
              </p:nvSpPr>
              <p:spPr>
                <a:xfrm>
                  <a:off x="863600" y="596403"/>
                  <a:ext cx="1828800" cy="17726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 err="1">
                      <a:solidFill>
                        <a:schemeClr val="tx1"/>
                      </a:solidFill>
                    </a:rPr>
                    <a:t>fit_index</a:t>
                  </a:r>
                  <a:endParaRPr lang="en-US" sz="8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7380F73-7EEF-473B-9047-A15EA3804726}"/>
                    </a:ext>
                  </a:extLst>
                </p:cNvPr>
                <p:cNvSpPr/>
                <p:nvPr/>
              </p:nvSpPr>
              <p:spPr>
                <a:xfrm>
                  <a:off x="863600" y="781487"/>
                  <a:ext cx="1828800" cy="17726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 err="1">
                      <a:solidFill>
                        <a:schemeClr val="tx1"/>
                      </a:solidFill>
                    </a:rPr>
                    <a:t>fit_density.RData</a:t>
                  </a:r>
                  <a:endParaRPr lang="en-US" sz="8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E49E7CE-F306-411D-9302-CA69813A5989}"/>
                    </a:ext>
                  </a:extLst>
                </p:cNvPr>
                <p:cNvSpPr/>
                <p:nvPr/>
              </p:nvSpPr>
              <p:spPr>
                <a:xfrm>
                  <a:off x="861749" y="962880"/>
                  <a:ext cx="1828800" cy="17726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 err="1">
                      <a:solidFill>
                        <a:schemeClr val="tx1"/>
                      </a:solidFill>
                    </a:rPr>
                    <a:t>Extrapolation_depths.RData</a:t>
                  </a:r>
                  <a:endParaRPr lang="en-US" sz="800" i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D85D3AC-4DF6-4B95-93AC-1D68EC91C2E1}"/>
                  </a:ext>
                </a:extLst>
              </p:cNvPr>
              <p:cNvCxnSpPr>
                <a:cxnSpLocks/>
                <a:stCxn id="28" idx="2"/>
                <a:endCxn id="19" idx="0"/>
              </p:cNvCxnSpPr>
              <p:nvPr/>
            </p:nvCxnSpPr>
            <p:spPr>
              <a:xfrm>
                <a:off x="2449310" y="3037057"/>
                <a:ext cx="14389" cy="4242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F24E61-FEBC-498F-BD32-A42E0CB27B13}"/>
                  </a:ext>
                </a:extLst>
              </p:cNvPr>
              <p:cNvSpPr txBox="1"/>
              <p:nvPr/>
            </p:nvSpPr>
            <p:spPr>
              <a:xfrm>
                <a:off x="1918521" y="2131311"/>
                <a:ext cx="21402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Organize Data Inputs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50D1DD-93C5-4083-8F06-32F0DD13697F}"/>
                  </a:ext>
                </a:extLst>
              </p:cNvPr>
              <p:cNvSpPr/>
              <p:nvPr/>
            </p:nvSpPr>
            <p:spPr>
              <a:xfrm>
                <a:off x="5043507" y="3311026"/>
                <a:ext cx="2896726" cy="127888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 i="1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8CD25D-BC78-4A63-ABD2-33F28CF6DB64}"/>
                  </a:ext>
                </a:extLst>
              </p:cNvPr>
              <p:cNvSpPr txBox="1"/>
              <p:nvPr/>
            </p:nvSpPr>
            <p:spPr>
              <a:xfrm>
                <a:off x="5361133" y="3290446"/>
                <a:ext cx="21402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Calculate Population CVs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8BBFB00-EF91-4809-93A7-E37B3F0E7BA5}"/>
                  </a:ext>
                </a:extLst>
              </p:cNvPr>
              <p:cNvSpPr/>
              <p:nvPr/>
            </p:nvSpPr>
            <p:spPr>
              <a:xfrm>
                <a:off x="7008337" y="3561637"/>
                <a:ext cx="832646" cy="70809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analysis_scripts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Calculate_Population_Variances.R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A4EC69-0939-4463-9282-1C88BE903293}"/>
                  </a:ext>
                </a:extLst>
              </p:cNvPr>
              <p:cNvSpPr/>
              <p:nvPr/>
            </p:nvSpPr>
            <p:spPr>
              <a:xfrm>
                <a:off x="5225114" y="4100916"/>
                <a:ext cx="1206166" cy="36693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~/results/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Population_Variances.RData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494CAF6-A04B-4770-B98D-283A444F6B64}"/>
                  </a:ext>
                </a:extLst>
              </p:cNvPr>
              <p:cNvCxnSpPr>
                <a:cxnSpLocks/>
                <a:stCxn id="46" idx="2"/>
                <a:endCxn id="48" idx="3"/>
              </p:cNvCxnSpPr>
              <p:nvPr/>
            </p:nvCxnSpPr>
            <p:spPr>
              <a:xfrm flipH="1">
                <a:off x="6431280" y="4269733"/>
                <a:ext cx="993380" cy="146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6D3872B-2C26-4EFB-A06F-519EA2D3216C}"/>
                  </a:ext>
                </a:extLst>
              </p:cNvPr>
              <p:cNvCxnSpPr>
                <a:cxnSpLocks/>
                <a:stCxn id="20" idx="3"/>
                <a:endCxn id="46" idx="1"/>
              </p:cNvCxnSpPr>
              <p:nvPr/>
            </p:nvCxnSpPr>
            <p:spPr>
              <a:xfrm flipV="1">
                <a:off x="3333790" y="3915685"/>
                <a:ext cx="3674547" cy="2606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6842647-04F7-492D-92E6-A4FA61A3C633}"/>
                  </a:ext>
                </a:extLst>
              </p:cNvPr>
              <p:cNvCxnSpPr>
                <a:cxnSpLocks/>
                <a:stCxn id="28" idx="3"/>
                <a:endCxn id="46" idx="1"/>
              </p:cNvCxnSpPr>
              <p:nvPr/>
            </p:nvCxnSpPr>
            <p:spPr>
              <a:xfrm>
                <a:off x="3162297" y="2977970"/>
                <a:ext cx="3846040" cy="9377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0DE190-D969-4CF6-BFBB-B0BC9DDB7825}"/>
                  </a:ext>
                </a:extLst>
              </p:cNvPr>
              <p:cNvSpPr txBox="1"/>
              <p:nvPr/>
            </p:nvSpPr>
            <p:spPr>
              <a:xfrm>
                <a:off x="2578608" y="8540435"/>
                <a:ext cx="15361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Survey optimization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A15891-0534-49A5-8BC2-CB0DEE3D0F7C}"/>
                  </a:ext>
                </a:extLst>
              </p:cNvPr>
              <p:cNvSpPr/>
              <p:nvPr/>
            </p:nvSpPr>
            <p:spPr>
              <a:xfrm>
                <a:off x="2734119" y="5903369"/>
                <a:ext cx="1989858" cy="21116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analysis_scripts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Survey_Optimization.R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64780CC-9C57-4B64-9EA1-91E067631CCF}"/>
                  </a:ext>
                </a:extLst>
              </p:cNvPr>
              <p:cNvCxnSpPr>
                <a:cxnSpLocks/>
                <a:stCxn id="20" idx="2"/>
                <a:endCxn id="7" idx="0"/>
              </p:cNvCxnSpPr>
              <p:nvPr/>
            </p:nvCxnSpPr>
            <p:spPr>
              <a:xfrm>
                <a:off x="2465110" y="4269733"/>
                <a:ext cx="1263938" cy="16336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364703F-AA66-412F-98B5-48F4D3E47B4C}"/>
                  </a:ext>
                </a:extLst>
              </p:cNvPr>
              <p:cNvCxnSpPr>
                <a:cxnSpLocks/>
                <a:stCxn id="48" idx="2"/>
                <a:endCxn id="7" idx="3"/>
              </p:cNvCxnSpPr>
              <p:nvPr/>
            </p:nvCxnSpPr>
            <p:spPr>
              <a:xfrm flipH="1">
                <a:off x="4723977" y="4467853"/>
                <a:ext cx="1104220" cy="15410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E7D31C0-7249-4916-AA96-4DF36E39F30C}"/>
                  </a:ext>
                </a:extLst>
              </p:cNvPr>
              <p:cNvSpPr/>
              <p:nvPr/>
            </p:nvSpPr>
            <p:spPr>
              <a:xfrm>
                <a:off x="3407958" y="5028351"/>
                <a:ext cx="1737360" cy="18682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~/data/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Extrapolation_depths.RData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1285FF7-D68B-40D9-92ED-66B348A17B7C}"/>
                  </a:ext>
                </a:extLst>
              </p:cNvPr>
              <p:cNvCxnSpPr>
                <a:cxnSpLocks/>
                <a:stCxn id="56" idx="2"/>
                <a:endCxn id="7" idx="0"/>
              </p:cNvCxnSpPr>
              <p:nvPr/>
            </p:nvCxnSpPr>
            <p:spPr>
              <a:xfrm flipH="1">
                <a:off x="3729048" y="5215172"/>
                <a:ext cx="547590" cy="688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DCA19E6-A701-4D99-ADD0-669B884894C5}"/>
                  </a:ext>
                </a:extLst>
              </p:cNvPr>
              <p:cNvSpPr/>
              <p:nvPr/>
            </p:nvSpPr>
            <p:spPr>
              <a:xfrm>
                <a:off x="3303991" y="4795993"/>
                <a:ext cx="2047731" cy="23235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modified_functions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buildStrataDF_Zack.R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899B823-2BC7-4D63-94A7-30E9060D5A5D}"/>
                  </a:ext>
                </a:extLst>
              </p:cNvPr>
              <p:cNvSpPr/>
              <p:nvPr/>
            </p:nvSpPr>
            <p:spPr>
              <a:xfrm>
                <a:off x="1059243" y="4799805"/>
                <a:ext cx="922374" cy="40187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SamplingStrata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 functions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251293D-56A1-46F2-9E0D-8B517345856E}"/>
                  </a:ext>
                </a:extLst>
              </p:cNvPr>
              <p:cNvCxnSpPr>
                <a:cxnSpLocks/>
                <a:stCxn id="66" idx="2"/>
                <a:endCxn id="7" idx="0"/>
              </p:cNvCxnSpPr>
              <p:nvPr/>
            </p:nvCxnSpPr>
            <p:spPr>
              <a:xfrm>
                <a:off x="1520430" y="5201678"/>
                <a:ext cx="2208618" cy="701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8B709A3-012F-41F6-BF7A-08D951F95977}"/>
                  </a:ext>
                </a:extLst>
              </p:cNvPr>
              <p:cNvSpPr/>
              <p:nvPr/>
            </p:nvSpPr>
            <p:spPr>
              <a:xfrm>
                <a:off x="2621888" y="6439425"/>
                <a:ext cx="1407745" cy="202334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DAB2FED-C2E6-4A6D-AF42-D830D459E0FC}"/>
                  </a:ext>
                </a:extLst>
              </p:cNvPr>
              <p:cNvSpPr txBox="1"/>
              <p:nvPr/>
            </p:nvSpPr>
            <p:spPr>
              <a:xfrm>
                <a:off x="2563612" y="8031880"/>
                <a:ext cx="15108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i="1" dirty="0"/>
                  <a:t>~results/</a:t>
                </a:r>
                <a:r>
                  <a:rPr lang="en-US" sz="1000" i="1" dirty="0" err="1"/>
                  <a:t>Spatiotemporal_Optimization</a:t>
                </a:r>
                <a:r>
                  <a:rPr lang="en-US" sz="1000" i="1" dirty="0"/>
                  <a:t>/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FB2B1D7-1E3F-4732-8ACD-39AC352F743E}"/>
                  </a:ext>
                </a:extLst>
              </p:cNvPr>
              <p:cNvCxnSpPr>
                <a:cxnSpLocks/>
                <a:stCxn id="7" idx="2"/>
                <a:endCxn id="75" idx="0"/>
              </p:cNvCxnSpPr>
              <p:nvPr/>
            </p:nvCxnSpPr>
            <p:spPr>
              <a:xfrm flipH="1">
                <a:off x="3325761" y="6114534"/>
                <a:ext cx="403287" cy="324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73B37C4-6471-4CDE-BACB-ECAB374B34E0}"/>
                  </a:ext>
                </a:extLst>
              </p:cNvPr>
              <p:cNvCxnSpPr>
                <a:cxnSpLocks/>
                <a:stCxn id="7" idx="2"/>
                <a:endCxn id="73" idx="0"/>
              </p:cNvCxnSpPr>
              <p:nvPr/>
            </p:nvCxnSpPr>
            <p:spPr>
              <a:xfrm>
                <a:off x="3729048" y="6114534"/>
                <a:ext cx="1244979" cy="3184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7168E82-39C8-44B6-B25C-4323C8C2D56D}"/>
                  </a:ext>
                </a:extLst>
              </p:cNvPr>
              <p:cNvSpPr/>
              <p:nvPr/>
            </p:nvSpPr>
            <p:spPr>
              <a:xfrm>
                <a:off x="4248023" y="6432938"/>
                <a:ext cx="1452008" cy="204050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6CA26CE-EE9B-47AC-B86E-4E6A4D732982}"/>
                  </a:ext>
                </a:extLst>
              </p:cNvPr>
              <p:cNvSpPr txBox="1"/>
              <p:nvPr/>
            </p:nvSpPr>
            <p:spPr>
              <a:xfrm>
                <a:off x="4183669" y="8031880"/>
                <a:ext cx="151636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i="1" dirty="0"/>
                  <a:t>~results/</a:t>
                </a:r>
                <a:r>
                  <a:rPr lang="en-US" sz="1050" i="1" dirty="0" err="1"/>
                  <a:t>Single_Species_Optimization</a:t>
                </a:r>
                <a:r>
                  <a:rPr lang="en-US" sz="1050" i="1" dirty="0"/>
                  <a:t>/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7FBF5AF-3FC5-4CA2-AD91-5A99595B3BC2}"/>
                  </a:ext>
                </a:extLst>
              </p:cNvPr>
              <p:cNvSpPr/>
              <p:nvPr/>
            </p:nvSpPr>
            <p:spPr>
              <a:xfrm>
                <a:off x="2706050" y="6513838"/>
                <a:ext cx="550467" cy="24087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boat1/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4B9F6A6-EA39-48A2-A313-30469B1E0A13}"/>
                  </a:ext>
                </a:extLst>
              </p:cNvPr>
              <p:cNvSpPr/>
              <p:nvPr/>
            </p:nvSpPr>
            <p:spPr>
              <a:xfrm>
                <a:off x="3026143" y="6834221"/>
                <a:ext cx="550467" cy="24087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boat2/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BAF714-016A-42CD-AF1D-356685DD73D4}"/>
                  </a:ext>
                </a:extLst>
              </p:cNvPr>
              <p:cNvSpPr/>
              <p:nvPr/>
            </p:nvSpPr>
            <p:spPr>
              <a:xfrm>
                <a:off x="3390146" y="7147523"/>
                <a:ext cx="550467" cy="24087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boat3/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D3035FC-8099-4D20-B8DE-3B1C0CEE1E29}"/>
                  </a:ext>
                </a:extLst>
              </p:cNvPr>
              <p:cNvSpPr/>
              <p:nvPr/>
            </p:nvSpPr>
            <p:spPr>
              <a:xfrm>
                <a:off x="4328358" y="7161538"/>
                <a:ext cx="1258677" cy="19641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>
                    <a:solidFill>
                      <a:schemeClr val="tx1"/>
                    </a:solidFill>
                  </a:rPr>
                  <a:t>Atheresthes_stomias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E2EE774-6E3B-4453-BC00-2C0771091C9D}"/>
                  </a:ext>
                </a:extLst>
              </p:cNvPr>
              <p:cNvSpPr/>
              <p:nvPr/>
            </p:nvSpPr>
            <p:spPr>
              <a:xfrm>
                <a:off x="4328357" y="7384249"/>
                <a:ext cx="1258677" cy="19641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Gadus_chalcogrammus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18875BB-4CF6-4583-B440-B3E23B1B97CC}"/>
                  </a:ext>
                </a:extLst>
              </p:cNvPr>
              <p:cNvSpPr/>
              <p:nvPr/>
            </p:nvSpPr>
            <p:spPr>
              <a:xfrm>
                <a:off x="4328358" y="7819420"/>
                <a:ext cx="1258677" cy="19641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Sebastolobus_alascanus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6F51635-5CE8-4D15-B00D-1ED01336504A}"/>
                  </a:ext>
                </a:extLst>
              </p:cNvPr>
              <p:cNvSpPr txBox="1"/>
              <p:nvPr/>
            </p:nvSpPr>
            <p:spPr>
              <a:xfrm>
                <a:off x="4631766" y="7470390"/>
                <a:ext cx="684522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67" b="1" i="1" dirty="0"/>
                  <a:t>. . .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D2D3E87-2184-4C87-8741-BD6FB777F6C2}"/>
                  </a:ext>
                </a:extLst>
              </p:cNvPr>
              <p:cNvSpPr txBox="1"/>
              <p:nvPr/>
            </p:nvSpPr>
            <p:spPr>
              <a:xfrm>
                <a:off x="6093123" y="6723824"/>
                <a:ext cx="18471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Organize single-species optimization results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49FEA7E-9B07-4158-9B9F-E2817DAB0500}"/>
                  </a:ext>
                </a:extLst>
              </p:cNvPr>
              <p:cNvSpPr/>
              <p:nvPr/>
            </p:nvSpPr>
            <p:spPr>
              <a:xfrm>
                <a:off x="6121019" y="6439426"/>
                <a:ext cx="1774636" cy="22345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analysis_scripts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knitting_runs_SS.R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B7AA458-4BFB-4399-81B8-96DA33138756}"/>
                  </a:ext>
                </a:extLst>
              </p:cNvPr>
              <p:cNvCxnSpPr>
                <a:cxnSpLocks/>
                <a:stCxn id="56" idx="2"/>
                <a:endCxn id="126" idx="1"/>
              </p:cNvCxnSpPr>
              <p:nvPr/>
            </p:nvCxnSpPr>
            <p:spPr>
              <a:xfrm>
                <a:off x="4276638" y="5215172"/>
                <a:ext cx="1844381" cy="1335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EE92859-EF96-47D6-835C-AB0FE2FCE1AB}"/>
                  </a:ext>
                </a:extLst>
              </p:cNvPr>
              <p:cNvSpPr/>
              <p:nvPr/>
            </p:nvSpPr>
            <p:spPr>
              <a:xfrm>
                <a:off x="4429793" y="6579047"/>
                <a:ext cx="1112003" cy="394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optimization_knitted_results.RData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4B07BFFC-A981-4D76-A84C-BC43D2F2EDBE}"/>
                  </a:ext>
                </a:extLst>
              </p:cNvPr>
              <p:cNvCxnSpPr>
                <a:cxnSpLocks/>
                <a:stCxn id="126" idx="1"/>
                <a:endCxn id="136" idx="3"/>
              </p:cNvCxnSpPr>
              <p:nvPr/>
            </p:nvCxnSpPr>
            <p:spPr>
              <a:xfrm flipH="1">
                <a:off x="5541796" y="6551154"/>
                <a:ext cx="579223" cy="2251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9F22D2DA-99FE-41DE-8720-1B319F15A9AF}"/>
                  </a:ext>
                </a:extLst>
              </p:cNvPr>
              <p:cNvCxnSpPr>
                <a:cxnSpLocks/>
                <a:stCxn id="136" idx="0"/>
                <a:endCxn id="46" idx="2"/>
              </p:cNvCxnSpPr>
              <p:nvPr/>
            </p:nvCxnSpPr>
            <p:spPr>
              <a:xfrm flipV="1">
                <a:off x="4985795" y="4269733"/>
                <a:ext cx="2438865" cy="23093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5E12D1E-DC6A-4A6C-B3FF-3B3639209CEA}"/>
                  </a:ext>
                </a:extLst>
              </p:cNvPr>
              <p:cNvSpPr/>
              <p:nvPr/>
            </p:nvSpPr>
            <p:spPr>
              <a:xfrm>
                <a:off x="422053" y="6117871"/>
                <a:ext cx="1865657" cy="9572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3" i="1" dirty="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4F4F4D8-8810-49EF-8221-75A1689E28D3}"/>
                  </a:ext>
                </a:extLst>
              </p:cNvPr>
              <p:cNvSpPr txBox="1"/>
              <p:nvPr/>
            </p:nvSpPr>
            <p:spPr>
              <a:xfrm>
                <a:off x="459842" y="6643353"/>
                <a:ext cx="18471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Organize multispecies optimization results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0945980-6B1E-49AE-A405-94AA4FDF2A7A}"/>
                  </a:ext>
                </a:extLst>
              </p:cNvPr>
              <p:cNvSpPr/>
              <p:nvPr/>
            </p:nvSpPr>
            <p:spPr>
              <a:xfrm>
                <a:off x="498583" y="6330470"/>
                <a:ext cx="1774636" cy="22345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analysis_scripts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knitting_runs.R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D414AA6-FE5D-401C-B3E6-B650A09CBED3}"/>
                  </a:ext>
                </a:extLst>
              </p:cNvPr>
              <p:cNvCxnSpPr>
                <a:cxnSpLocks/>
                <a:stCxn id="20" idx="2"/>
                <a:endCxn id="169" idx="0"/>
              </p:cNvCxnSpPr>
              <p:nvPr/>
            </p:nvCxnSpPr>
            <p:spPr>
              <a:xfrm flipH="1">
                <a:off x="1385901" y="4269733"/>
                <a:ext cx="1079209" cy="20607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F7465F8D-4AF8-4532-A31A-F9A36E29F663}"/>
                  </a:ext>
                </a:extLst>
              </p:cNvPr>
              <p:cNvCxnSpPr>
                <a:cxnSpLocks/>
                <a:stCxn id="56" idx="2"/>
                <a:endCxn id="169" idx="0"/>
              </p:cNvCxnSpPr>
              <p:nvPr/>
            </p:nvCxnSpPr>
            <p:spPr>
              <a:xfrm flipH="1">
                <a:off x="1385901" y="5215172"/>
                <a:ext cx="2890737" cy="11152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0927728-A6B5-45CE-9A19-E1E19D799BC1}"/>
                  </a:ext>
                </a:extLst>
              </p:cNvPr>
              <p:cNvSpPr/>
              <p:nvPr/>
            </p:nvSpPr>
            <p:spPr>
              <a:xfrm>
                <a:off x="2777788" y="7541325"/>
                <a:ext cx="1112003" cy="394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optimization_knitted_results.RData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E7996F06-E9F2-45A9-A794-718C64B56866}"/>
                  </a:ext>
                </a:extLst>
              </p:cNvPr>
              <p:cNvCxnSpPr>
                <a:cxnSpLocks/>
                <a:stCxn id="169" idx="2"/>
                <a:endCxn id="179" idx="1"/>
              </p:cNvCxnSpPr>
              <p:nvPr/>
            </p:nvCxnSpPr>
            <p:spPr>
              <a:xfrm>
                <a:off x="1385901" y="6553926"/>
                <a:ext cx="1391887" cy="11846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B161E55-87DB-49DD-991D-B497AEA3107D}"/>
                  </a:ext>
                </a:extLst>
              </p:cNvPr>
              <p:cNvSpPr txBox="1"/>
              <p:nvPr/>
            </p:nvSpPr>
            <p:spPr>
              <a:xfrm>
                <a:off x="2747284" y="11556094"/>
                <a:ext cx="30587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Simulate surveys and calculate performance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D2007D8-AF47-4EF9-ABD1-3D54DF5F3E00}"/>
                  </a:ext>
                </a:extLst>
              </p:cNvPr>
              <p:cNvSpPr/>
              <p:nvPr/>
            </p:nvSpPr>
            <p:spPr>
              <a:xfrm>
                <a:off x="3285714" y="10303309"/>
                <a:ext cx="1989858" cy="21116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analysis_scripts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Simulate_Surveys.R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852B42B-BEEA-4953-8023-04AFCDEED06F}"/>
                  </a:ext>
                </a:extLst>
              </p:cNvPr>
              <p:cNvSpPr/>
              <p:nvPr/>
            </p:nvSpPr>
            <p:spPr>
              <a:xfrm>
                <a:off x="1385021" y="9744063"/>
                <a:ext cx="1989858" cy="211165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modified_functions</a:t>
                </a:r>
                <a:r>
                  <a:rPr lang="en-US" sz="800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sim_fns.R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4FD9264-E23E-4092-9244-3247471A7ACE}"/>
                  </a:ext>
                </a:extLst>
              </p:cNvPr>
              <p:cNvSpPr/>
              <p:nvPr/>
            </p:nvSpPr>
            <p:spPr>
              <a:xfrm>
                <a:off x="5103815" y="9728683"/>
                <a:ext cx="1989858" cy="20522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~/data/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RMSE_VAST_models.RData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615DE3F0-216F-4A38-BCC6-14BC554E12D8}"/>
                  </a:ext>
                </a:extLst>
              </p:cNvPr>
              <p:cNvCxnSpPr>
                <a:cxnSpLocks/>
                <a:stCxn id="194" idx="2"/>
                <a:endCxn id="190" idx="3"/>
              </p:cNvCxnSpPr>
              <p:nvPr/>
            </p:nvCxnSpPr>
            <p:spPr>
              <a:xfrm flipH="1">
                <a:off x="5275572" y="9933910"/>
                <a:ext cx="823172" cy="474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4CB4D32-243C-4B8D-B1D0-2DC1E11E9835}"/>
                  </a:ext>
                </a:extLst>
              </p:cNvPr>
              <p:cNvCxnSpPr>
                <a:cxnSpLocks/>
                <a:stCxn id="192" idx="2"/>
                <a:endCxn id="190" idx="1"/>
              </p:cNvCxnSpPr>
              <p:nvPr/>
            </p:nvCxnSpPr>
            <p:spPr>
              <a:xfrm>
                <a:off x="2379950" y="9955228"/>
                <a:ext cx="905764" cy="4536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F654EFF-9333-447C-8CC1-5CECB0DF6B8A}"/>
                  </a:ext>
                </a:extLst>
              </p:cNvPr>
              <p:cNvSpPr/>
              <p:nvPr/>
            </p:nvSpPr>
            <p:spPr>
              <a:xfrm>
                <a:off x="3285714" y="11104534"/>
                <a:ext cx="1989858" cy="20522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~/data/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simulation_result.RData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DE5E8510-C8EE-41CA-AC8D-3D1075A46F89}"/>
                  </a:ext>
                </a:extLst>
              </p:cNvPr>
              <p:cNvCxnSpPr>
                <a:cxnSpLocks/>
                <a:stCxn id="190" idx="2"/>
                <a:endCxn id="218" idx="0"/>
              </p:cNvCxnSpPr>
              <p:nvPr/>
            </p:nvCxnSpPr>
            <p:spPr>
              <a:xfrm>
                <a:off x="4280643" y="10514474"/>
                <a:ext cx="0" cy="590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B6099CDF-4BED-4DC2-AC85-18EDA820DA3F}"/>
                  </a:ext>
                </a:extLst>
              </p:cNvPr>
              <p:cNvCxnSpPr>
                <a:cxnSpLocks/>
                <a:stCxn id="179" idx="2"/>
                <a:endCxn id="190" idx="0"/>
              </p:cNvCxnSpPr>
              <p:nvPr/>
            </p:nvCxnSpPr>
            <p:spPr>
              <a:xfrm>
                <a:off x="3333790" y="7935875"/>
                <a:ext cx="946853" cy="2367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E3CE27B-5B7C-4435-BAE5-18EF0EA2ECF2}"/>
                  </a:ext>
                </a:extLst>
              </p:cNvPr>
              <p:cNvSpPr/>
              <p:nvPr/>
            </p:nvSpPr>
            <p:spPr>
              <a:xfrm>
                <a:off x="6873240" y="2604431"/>
                <a:ext cx="1066992" cy="36583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~/data/GOA2019_ 3 boat_825_RNDM_stations.xlsx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2C4FDA7-64CC-4866-81F0-F8A45EDF939E}"/>
                  </a:ext>
                </a:extLst>
              </p:cNvPr>
              <p:cNvSpPr/>
              <p:nvPr/>
            </p:nvSpPr>
            <p:spPr>
              <a:xfrm>
                <a:off x="6873240" y="2209636"/>
                <a:ext cx="1066992" cy="39479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~/data/GOA 2019 stations by stratum.xlsx</a:t>
                </a:r>
              </a:p>
            </p:txBody>
          </p: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B5674AFF-E347-4166-ACE0-091361DE36F8}"/>
                  </a:ext>
                </a:extLst>
              </p:cNvPr>
              <p:cNvCxnSpPr>
                <a:cxnSpLocks/>
                <a:stCxn id="230" idx="2"/>
                <a:endCxn id="46" idx="0"/>
              </p:cNvCxnSpPr>
              <p:nvPr/>
            </p:nvCxnSpPr>
            <p:spPr>
              <a:xfrm>
                <a:off x="7406736" y="2970264"/>
                <a:ext cx="17924" cy="5913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8EE3892-E91E-44A9-B11B-A3349199E3DC}"/>
                  </a:ext>
                </a:extLst>
              </p:cNvPr>
              <p:cNvSpPr/>
              <p:nvPr/>
            </p:nvSpPr>
            <p:spPr>
              <a:xfrm>
                <a:off x="6188345" y="11190261"/>
                <a:ext cx="1066992" cy="36583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~/data/GOA2019_ 3 boat_825_RNDM_stations.xlsx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1FB9B26A-4484-4E55-8A8F-5B4907300C15}"/>
                  </a:ext>
                </a:extLst>
              </p:cNvPr>
              <p:cNvSpPr/>
              <p:nvPr/>
            </p:nvSpPr>
            <p:spPr>
              <a:xfrm>
                <a:off x="6188345" y="10795466"/>
                <a:ext cx="1066992" cy="39479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~/data/GOA 2019 stations by stratum.xlsx</a:t>
                </a:r>
              </a:p>
            </p:txBody>
          </p: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2BBD455-E36B-4535-8BE7-2DFFA213C537}"/>
                  </a:ext>
                </a:extLst>
              </p:cNvPr>
              <p:cNvCxnSpPr>
                <a:cxnSpLocks/>
                <a:endCxn id="218" idx="3"/>
              </p:cNvCxnSpPr>
              <p:nvPr/>
            </p:nvCxnSpPr>
            <p:spPr>
              <a:xfrm flipH="1" flipV="1">
                <a:off x="5275572" y="11207148"/>
                <a:ext cx="912773" cy="9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D3A3495-D7E4-4FE0-AB0E-74164D42C380}"/>
                </a:ext>
              </a:extLst>
            </p:cNvPr>
            <p:cNvCxnSpPr>
              <a:cxnSpLocks/>
              <a:stCxn id="75" idx="1"/>
              <a:endCxn id="169" idx="3"/>
            </p:cNvCxnSpPr>
            <p:nvPr/>
          </p:nvCxnSpPr>
          <p:spPr>
            <a:xfrm flipH="1" flipV="1">
              <a:off x="2273219" y="6442198"/>
              <a:ext cx="348669" cy="10088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12DE394-8170-4066-AE5C-639EE47DDBCA}"/>
                </a:ext>
              </a:extLst>
            </p:cNvPr>
            <p:cNvCxnSpPr>
              <a:cxnSpLocks/>
              <a:stCxn id="73" idx="3"/>
              <a:endCxn id="126" idx="1"/>
            </p:cNvCxnSpPr>
            <p:nvPr/>
          </p:nvCxnSpPr>
          <p:spPr>
            <a:xfrm flipV="1">
              <a:off x="5700031" y="6551154"/>
              <a:ext cx="420988" cy="902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73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22190</TotalTime>
  <Words>266</Words>
  <Application>Microsoft Office PowerPoint</Application>
  <PresentationFormat>Custom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177</cp:revision>
  <dcterms:created xsi:type="dcterms:W3CDTF">2020-06-04T00:13:50Z</dcterms:created>
  <dcterms:modified xsi:type="dcterms:W3CDTF">2020-11-08T03:03:44Z</dcterms:modified>
</cp:coreProperties>
</file>