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308" r:id="rId2"/>
    <p:sldId id="309" r:id="rId3"/>
    <p:sldId id="310" r:id="rId4"/>
    <p:sldId id="311" r:id="rId5"/>
    <p:sldId id="313" r:id="rId6"/>
    <p:sldId id="314" r:id="rId7"/>
    <p:sldId id="312" r:id="rId8"/>
  </p:sldIdLst>
  <p:sldSz cx="8229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8" autoAdjust="0"/>
    <p:restoredTop sz="95226" autoAdjust="0"/>
  </p:normalViewPr>
  <p:slideViewPr>
    <p:cSldViewPr snapToGrid="0" snapToObjects="1">
      <p:cViewPr>
        <p:scale>
          <a:sx n="155" d="100"/>
          <a:sy n="155" d="100"/>
        </p:scale>
        <p:origin x="1192" y="-5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244726"/>
            <a:ext cx="6995160" cy="47752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204076"/>
            <a:ext cx="6172200" cy="331152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30250"/>
            <a:ext cx="177450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30250"/>
            <a:ext cx="522065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419479"/>
            <a:ext cx="7098030" cy="570547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178929"/>
            <a:ext cx="7098030" cy="30003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0253"/>
            <a:ext cx="70980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362326"/>
            <a:ext cx="3481506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010150"/>
            <a:ext cx="348150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362326"/>
            <a:ext cx="3498652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010150"/>
            <a:ext cx="349865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974853"/>
            <a:ext cx="4166235" cy="97472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974853"/>
            <a:ext cx="4166235" cy="97472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30253"/>
            <a:ext cx="70980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651250"/>
            <a:ext cx="70980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2712703"/>
            <a:ext cx="27774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77738AF-45BC-4C07-866C-39AA03F27E00}"/>
              </a:ext>
            </a:extLst>
          </p:cNvPr>
          <p:cNvSpPr/>
          <p:nvPr/>
        </p:nvSpPr>
        <p:spPr>
          <a:xfrm>
            <a:off x="1055040" y="9418546"/>
            <a:ext cx="6369620" cy="24772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F1D4AA-AFF9-4507-9EA5-B84322E0A065}"/>
              </a:ext>
            </a:extLst>
          </p:cNvPr>
          <p:cNvCxnSpPr>
            <a:cxnSpLocks/>
            <a:stCxn id="56" idx="2"/>
            <a:endCxn id="190" idx="0"/>
          </p:cNvCxnSpPr>
          <p:nvPr/>
        </p:nvCxnSpPr>
        <p:spPr>
          <a:xfrm>
            <a:off x="4276638" y="5215172"/>
            <a:ext cx="4005" cy="5088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315D55-EF4F-475C-9BBC-93A348274470}"/>
              </a:ext>
            </a:extLst>
          </p:cNvPr>
          <p:cNvSpPr/>
          <p:nvPr/>
        </p:nvSpPr>
        <p:spPr>
          <a:xfrm>
            <a:off x="1313177" y="2131310"/>
            <a:ext cx="3235951" cy="246355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6979A8C-2779-4D93-8560-D9AB6FCAF3C9}"/>
              </a:ext>
            </a:extLst>
          </p:cNvPr>
          <p:cNvCxnSpPr>
            <a:cxnSpLocks/>
            <a:stCxn id="20" idx="2"/>
            <a:endCxn id="190" idx="0"/>
          </p:cNvCxnSpPr>
          <p:nvPr/>
        </p:nvCxnSpPr>
        <p:spPr>
          <a:xfrm>
            <a:off x="2465110" y="4269733"/>
            <a:ext cx="1815533" cy="6033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D5E7B87-D456-4FAA-A78C-3A546FBBF854}"/>
              </a:ext>
            </a:extLst>
          </p:cNvPr>
          <p:cNvSpPr/>
          <p:nvPr/>
        </p:nvSpPr>
        <p:spPr>
          <a:xfrm>
            <a:off x="2553764" y="5630234"/>
            <a:ext cx="3235951" cy="31827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A3768E-912D-47EA-8F55-6B5328657AF6}"/>
              </a:ext>
            </a:extLst>
          </p:cNvPr>
          <p:cNvSpPr/>
          <p:nvPr/>
        </p:nvSpPr>
        <p:spPr>
          <a:xfrm>
            <a:off x="6074576" y="6114534"/>
            <a:ext cx="1865657" cy="10296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CD60DCA-717F-4D44-A0E6-CE43F4FA2718}"/>
              </a:ext>
            </a:extLst>
          </p:cNvPr>
          <p:cNvCxnSpPr>
            <a:cxnSpLocks/>
            <a:stCxn id="20" idx="2"/>
            <a:endCxn id="126" idx="0"/>
          </p:cNvCxnSpPr>
          <p:nvPr/>
        </p:nvCxnSpPr>
        <p:spPr>
          <a:xfrm>
            <a:off x="2465110" y="4269733"/>
            <a:ext cx="4543227" cy="2169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61F42-7373-4084-8FEA-FFDCF205E5E3}"/>
              </a:ext>
            </a:extLst>
          </p:cNvPr>
          <p:cNvSpPr/>
          <p:nvPr/>
        </p:nvSpPr>
        <p:spPr>
          <a:xfrm>
            <a:off x="1549412" y="3461325"/>
            <a:ext cx="1828574" cy="18210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optimization_data.R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4F0306-AFA9-4C26-8359-EE13371B8B73}"/>
              </a:ext>
            </a:extLst>
          </p:cNvPr>
          <p:cNvSpPr/>
          <p:nvPr/>
        </p:nvSpPr>
        <p:spPr>
          <a:xfrm>
            <a:off x="1596430" y="4082912"/>
            <a:ext cx="1737360" cy="1868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optimization_data.RData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3FE93D-017B-4D2B-B1DB-73050A90D51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463699" y="3643429"/>
            <a:ext cx="1411" cy="439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F5C01-FA7B-4C05-9743-9F6050B4EC0E}"/>
              </a:ext>
            </a:extLst>
          </p:cNvPr>
          <p:cNvSpPr/>
          <p:nvPr/>
        </p:nvSpPr>
        <p:spPr>
          <a:xfrm>
            <a:off x="1516392" y="2394152"/>
            <a:ext cx="1846613" cy="78481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CABD5-5B68-43FE-BCB5-B026ACDEF675}"/>
              </a:ext>
            </a:extLst>
          </p:cNvPr>
          <p:cNvSpPr txBox="1"/>
          <p:nvPr/>
        </p:nvSpPr>
        <p:spPr>
          <a:xfrm>
            <a:off x="1414668" y="2394152"/>
            <a:ext cx="2053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~/data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76BE9B-46B9-44F1-B160-822E55782D3A}"/>
              </a:ext>
            </a:extLst>
          </p:cNvPr>
          <p:cNvGrpSpPr/>
          <p:nvPr/>
        </p:nvGrpSpPr>
        <p:grpSpPr>
          <a:xfrm>
            <a:off x="1736322" y="2674564"/>
            <a:ext cx="1427418" cy="362493"/>
            <a:chOff x="861749" y="596403"/>
            <a:chExt cx="1830651" cy="5437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888A30-B3F8-40D0-AEB8-CB9796DFCDD5}"/>
                </a:ext>
              </a:extLst>
            </p:cNvPr>
            <p:cNvSpPr/>
            <p:nvPr/>
          </p:nvSpPr>
          <p:spPr>
            <a:xfrm>
              <a:off x="863600" y="596403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fit_index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380F73-7EEF-473B-9047-A15EA3804726}"/>
                </a:ext>
              </a:extLst>
            </p:cNvPr>
            <p:cNvSpPr/>
            <p:nvPr/>
          </p:nvSpPr>
          <p:spPr>
            <a:xfrm>
              <a:off x="863600" y="781487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fit_density.RData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49E7CE-F306-411D-9302-CA69813A5989}"/>
                </a:ext>
              </a:extLst>
            </p:cNvPr>
            <p:cNvSpPr/>
            <p:nvPr/>
          </p:nvSpPr>
          <p:spPr>
            <a:xfrm>
              <a:off x="861749" y="962880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85D3AC-4DF6-4B95-93AC-1D68EC91C2E1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2449310" y="3037057"/>
            <a:ext cx="14389" cy="424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F24E61-FEBC-498F-BD32-A42E0CB27B13}"/>
              </a:ext>
            </a:extLst>
          </p:cNvPr>
          <p:cNvSpPr txBox="1"/>
          <p:nvPr/>
        </p:nvSpPr>
        <p:spPr>
          <a:xfrm>
            <a:off x="1918521" y="2131311"/>
            <a:ext cx="2140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Organize Data Inputs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50D1DD-93C5-4083-8F06-32F0DD13697F}"/>
              </a:ext>
            </a:extLst>
          </p:cNvPr>
          <p:cNvSpPr/>
          <p:nvPr/>
        </p:nvSpPr>
        <p:spPr>
          <a:xfrm>
            <a:off x="5043507" y="3311026"/>
            <a:ext cx="2896726" cy="127888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8CD25D-BC78-4A63-ABD2-33F28CF6DB64}"/>
              </a:ext>
            </a:extLst>
          </p:cNvPr>
          <p:cNvSpPr txBox="1"/>
          <p:nvPr/>
        </p:nvSpPr>
        <p:spPr>
          <a:xfrm>
            <a:off x="5361133" y="3290446"/>
            <a:ext cx="2140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Calculate Population CVs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BBFB00-EF91-4809-93A7-E37B3F0E7BA5}"/>
              </a:ext>
            </a:extLst>
          </p:cNvPr>
          <p:cNvSpPr/>
          <p:nvPr/>
        </p:nvSpPr>
        <p:spPr>
          <a:xfrm>
            <a:off x="7008337" y="3561637"/>
            <a:ext cx="832646" cy="70809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Calculate_Population_Variances.R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A4EC69-0939-4463-9282-1C88BE903293}"/>
              </a:ext>
            </a:extLst>
          </p:cNvPr>
          <p:cNvSpPr/>
          <p:nvPr/>
        </p:nvSpPr>
        <p:spPr>
          <a:xfrm>
            <a:off x="5225114" y="4100916"/>
            <a:ext cx="1206166" cy="3669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~/results/</a:t>
            </a:r>
            <a:r>
              <a:rPr lang="en-US" sz="800" i="1" dirty="0" err="1">
                <a:solidFill>
                  <a:schemeClr val="tx1"/>
                </a:solidFill>
              </a:rPr>
              <a:t>Population_Variances.RData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94CAF6-A04B-4770-B98D-283A444F6B64}"/>
              </a:ext>
            </a:extLst>
          </p:cNvPr>
          <p:cNvCxnSpPr>
            <a:cxnSpLocks/>
            <a:stCxn id="46" idx="2"/>
            <a:endCxn id="48" idx="3"/>
          </p:cNvCxnSpPr>
          <p:nvPr/>
        </p:nvCxnSpPr>
        <p:spPr>
          <a:xfrm flipH="1">
            <a:off x="6431280" y="4269733"/>
            <a:ext cx="993380" cy="14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D3872B-2C26-4EFB-A06F-519EA2D3216C}"/>
              </a:ext>
            </a:extLst>
          </p:cNvPr>
          <p:cNvCxnSpPr>
            <a:cxnSpLocks/>
            <a:stCxn id="20" idx="3"/>
            <a:endCxn id="46" idx="1"/>
          </p:cNvCxnSpPr>
          <p:nvPr/>
        </p:nvCxnSpPr>
        <p:spPr>
          <a:xfrm flipV="1">
            <a:off x="3333790" y="3915685"/>
            <a:ext cx="3674547" cy="260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842647-04F7-492D-92E6-A4FA61A3C633}"/>
              </a:ext>
            </a:extLst>
          </p:cNvPr>
          <p:cNvCxnSpPr>
            <a:cxnSpLocks/>
            <a:stCxn id="28" idx="3"/>
            <a:endCxn id="46" idx="1"/>
          </p:cNvCxnSpPr>
          <p:nvPr/>
        </p:nvCxnSpPr>
        <p:spPr>
          <a:xfrm>
            <a:off x="3162297" y="2977970"/>
            <a:ext cx="3846040" cy="93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0DE190-D969-4CF6-BFBB-B0BC9DDB7825}"/>
              </a:ext>
            </a:extLst>
          </p:cNvPr>
          <p:cNvSpPr txBox="1"/>
          <p:nvPr/>
        </p:nvSpPr>
        <p:spPr>
          <a:xfrm>
            <a:off x="2578608" y="8540435"/>
            <a:ext cx="1536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Survey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15891-0534-49A5-8BC2-CB0DEE3D0F7C}"/>
              </a:ext>
            </a:extLst>
          </p:cNvPr>
          <p:cNvSpPr/>
          <p:nvPr/>
        </p:nvSpPr>
        <p:spPr>
          <a:xfrm>
            <a:off x="2734119" y="5903369"/>
            <a:ext cx="1989858" cy="2111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Survey_Optimization.R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4780CC-9C57-4B64-9EA1-91E067631CC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2465110" y="4269733"/>
            <a:ext cx="1263938" cy="1633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64703F-AA66-412F-98B5-48F4D3E47B4C}"/>
              </a:ext>
            </a:extLst>
          </p:cNvPr>
          <p:cNvCxnSpPr>
            <a:cxnSpLocks/>
            <a:stCxn id="48" idx="2"/>
            <a:endCxn id="7" idx="3"/>
          </p:cNvCxnSpPr>
          <p:nvPr/>
        </p:nvCxnSpPr>
        <p:spPr>
          <a:xfrm flipH="1">
            <a:off x="4723977" y="4467853"/>
            <a:ext cx="1104220" cy="154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E7D31C0-7249-4916-AA96-4DF36E39F30C}"/>
              </a:ext>
            </a:extLst>
          </p:cNvPr>
          <p:cNvSpPr/>
          <p:nvPr/>
        </p:nvSpPr>
        <p:spPr>
          <a:xfrm>
            <a:off x="3407958" y="5028351"/>
            <a:ext cx="1737360" cy="1868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Extrapolation_depths.RData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285FF7-D68B-40D9-92ED-66B348A17B7C}"/>
              </a:ext>
            </a:extLst>
          </p:cNvPr>
          <p:cNvCxnSpPr>
            <a:cxnSpLocks/>
            <a:stCxn id="56" idx="2"/>
            <a:endCxn id="7" idx="0"/>
          </p:cNvCxnSpPr>
          <p:nvPr/>
        </p:nvCxnSpPr>
        <p:spPr>
          <a:xfrm flipH="1">
            <a:off x="3729048" y="5215172"/>
            <a:ext cx="547590" cy="688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8B709A3-012F-41F6-BF7A-08D951F95977}"/>
              </a:ext>
            </a:extLst>
          </p:cNvPr>
          <p:cNvSpPr/>
          <p:nvPr/>
        </p:nvSpPr>
        <p:spPr>
          <a:xfrm>
            <a:off x="2621888" y="6439425"/>
            <a:ext cx="1407745" cy="202334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AB2FED-C2E6-4A6D-AF42-D830D459E0FC}"/>
              </a:ext>
            </a:extLst>
          </p:cNvPr>
          <p:cNvSpPr txBox="1"/>
          <p:nvPr/>
        </p:nvSpPr>
        <p:spPr>
          <a:xfrm>
            <a:off x="2563612" y="8031880"/>
            <a:ext cx="1510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~results/</a:t>
            </a:r>
            <a:r>
              <a:rPr lang="en-US" sz="1000" i="1" dirty="0" err="1"/>
              <a:t>Spatiotemporal_Optimization</a:t>
            </a:r>
            <a:r>
              <a:rPr lang="en-US" sz="1000" i="1" dirty="0"/>
              <a:t>/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FB2B1D7-1E3F-4732-8ACD-39AC352F743E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 flipH="1">
            <a:off x="3325761" y="6114534"/>
            <a:ext cx="403287" cy="324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3B37C4-6471-4CDE-BACB-ECAB374B34E0}"/>
              </a:ext>
            </a:extLst>
          </p:cNvPr>
          <p:cNvCxnSpPr>
            <a:cxnSpLocks/>
            <a:stCxn id="7" idx="2"/>
            <a:endCxn id="73" idx="0"/>
          </p:cNvCxnSpPr>
          <p:nvPr/>
        </p:nvCxnSpPr>
        <p:spPr>
          <a:xfrm>
            <a:off x="3729048" y="6114534"/>
            <a:ext cx="1244979" cy="318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7168E82-39C8-44B6-B25C-4323C8C2D56D}"/>
              </a:ext>
            </a:extLst>
          </p:cNvPr>
          <p:cNvSpPr/>
          <p:nvPr/>
        </p:nvSpPr>
        <p:spPr>
          <a:xfrm>
            <a:off x="4248023" y="6432938"/>
            <a:ext cx="1452008" cy="20405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CA26CE-EE9B-47AC-B86E-4E6A4D732982}"/>
              </a:ext>
            </a:extLst>
          </p:cNvPr>
          <p:cNvSpPr txBox="1"/>
          <p:nvPr/>
        </p:nvSpPr>
        <p:spPr>
          <a:xfrm>
            <a:off x="4183669" y="8031880"/>
            <a:ext cx="15163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i="1" dirty="0"/>
              <a:t>~results/</a:t>
            </a:r>
            <a:r>
              <a:rPr lang="en-US" sz="1050" i="1" dirty="0" err="1"/>
              <a:t>Single_Species_Optimization</a:t>
            </a:r>
            <a:r>
              <a:rPr lang="en-US" sz="1050" i="1" dirty="0"/>
              <a:t>/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FBF5AF-3FC5-4CA2-AD91-5A99595B3BC2}"/>
              </a:ext>
            </a:extLst>
          </p:cNvPr>
          <p:cNvSpPr/>
          <p:nvPr/>
        </p:nvSpPr>
        <p:spPr>
          <a:xfrm>
            <a:off x="2706050" y="6513838"/>
            <a:ext cx="550467" cy="24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boat1/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4B9F6A6-EA39-48A2-A313-30469B1E0A13}"/>
              </a:ext>
            </a:extLst>
          </p:cNvPr>
          <p:cNvSpPr/>
          <p:nvPr/>
        </p:nvSpPr>
        <p:spPr>
          <a:xfrm>
            <a:off x="3026143" y="6834221"/>
            <a:ext cx="550467" cy="24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boat2/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BAF714-016A-42CD-AF1D-356685DD73D4}"/>
              </a:ext>
            </a:extLst>
          </p:cNvPr>
          <p:cNvSpPr/>
          <p:nvPr/>
        </p:nvSpPr>
        <p:spPr>
          <a:xfrm>
            <a:off x="3390146" y="7147523"/>
            <a:ext cx="550467" cy="24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boat3/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D3035FC-8099-4D20-B8DE-3B1C0CEE1E29}"/>
              </a:ext>
            </a:extLst>
          </p:cNvPr>
          <p:cNvSpPr/>
          <p:nvPr/>
        </p:nvSpPr>
        <p:spPr>
          <a:xfrm>
            <a:off x="4328358" y="7161538"/>
            <a:ext cx="1258677" cy="1964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>
                <a:solidFill>
                  <a:schemeClr val="tx1"/>
                </a:solidFill>
              </a:rPr>
              <a:t>Atheresthes_stomias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2EE774-6E3B-4453-BC00-2C0771091C9D}"/>
              </a:ext>
            </a:extLst>
          </p:cNvPr>
          <p:cNvSpPr/>
          <p:nvPr/>
        </p:nvSpPr>
        <p:spPr>
          <a:xfrm>
            <a:off x="4328357" y="7384249"/>
            <a:ext cx="1258677" cy="1964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Gadus_chalcogrammus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18875BB-4CF6-4583-B440-B3E23B1B97CC}"/>
              </a:ext>
            </a:extLst>
          </p:cNvPr>
          <p:cNvSpPr/>
          <p:nvPr/>
        </p:nvSpPr>
        <p:spPr>
          <a:xfrm>
            <a:off x="4328358" y="7819420"/>
            <a:ext cx="1258677" cy="1964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Sebastolobus_alascanus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51635-5CE8-4D15-B00D-1ED01336504A}"/>
              </a:ext>
            </a:extLst>
          </p:cNvPr>
          <p:cNvSpPr txBox="1"/>
          <p:nvPr/>
        </p:nvSpPr>
        <p:spPr>
          <a:xfrm>
            <a:off x="4631766" y="7470390"/>
            <a:ext cx="68452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67" b="1" i="1" dirty="0"/>
              <a:t>. . 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2D3E87-2184-4C87-8741-BD6FB777F6C2}"/>
              </a:ext>
            </a:extLst>
          </p:cNvPr>
          <p:cNvSpPr txBox="1"/>
          <p:nvPr/>
        </p:nvSpPr>
        <p:spPr>
          <a:xfrm>
            <a:off x="6093123" y="6723824"/>
            <a:ext cx="1847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Organize single-species optimization results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49FEA7E-9B07-4158-9B9F-E2817DAB0500}"/>
              </a:ext>
            </a:extLst>
          </p:cNvPr>
          <p:cNvSpPr/>
          <p:nvPr/>
        </p:nvSpPr>
        <p:spPr>
          <a:xfrm>
            <a:off x="6121019" y="6439426"/>
            <a:ext cx="1774636" cy="22345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knitting_runs_SS.R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B7AA458-4BFB-4399-81B8-96DA33138756}"/>
              </a:ext>
            </a:extLst>
          </p:cNvPr>
          <p:cNvCxnSpPr>
            <a:cxnSpLocks/>
            <a:stCxn id="56" idx="2"/>
            <a:endCxn id="126" idx="1"/>
          </p:cNvCxnSpPr>
          <p:nvPr/>
        </p:nvCxnSpPr>
        <p:spPr>
          <a:xfrm>
            <a:off x="4276638" y="5215172"/>
            <a:ext cx="1844381" cy="1335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EE92859-EF96-47D6-835C-AB0FE2FCE1AB}"/>
              </a:ext>
            </a:extLst>
          </p:cNvPr>
          <p:cNvSpPr/>
          <p:nvPr/>
        </p:nvSpPr>
        <p:spPr>
          <a:xfrm>
            <a:off x="4429793" y="6579047"/>
            <a:ext cx="1112003" cy="3945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optimization_knitted_results.RData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07BFFC-A981-4D76-A84C-BC43D2F2EDBE}"/>
              </a:ext>
            </a:extLst>
          </p:cNvPr>
          <p:cNvCxnSpPr>
            <a:cxnSpLocks/>
            <a:stCxn id="126" idx="1"/>
            <a:endCxn id="136" idx="3"/>
          </p:cNvCxnSpPr>
          <p:nvPr/>
        </p:nvCxnSpPr>
        <p:spPr>
          <a:xfrm flipH="1">
            <a:off x="5541796" y="6551154"/>
            <a:ext cx="579223" cy="225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F22D2DA-99FE-41DE-8720-1B319F15A9AF}"/>
              </a:ext>
            </a:extLst>
          </p:cNvPr>
          <p:cNvCxnSpPr>
            <a:cxnSpLocks/>
            <a:stCxn id="136" idx="0"/>
            <a:endCxn id="46" idx="2"/>
          </p:cNvCxnSpPr>
          <p:nvPr/>
        </p:nvCxnSpPr>
        <p:spPr>
          <a:xfrm flipV="1">
            <a:off x="4985795" y="4269733"/>
            <a:ext cx="2438865" cy="2309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5E12D1E-DC6A-4A6C-B3FF-3B3639209CEA}"/>
              </a:ext>
            </a:extLst>
          </p:cNvPr>
          <p:cNvSpPr/>
          <p:nvPr/>
        </p:nvSpPr>
        <p:spPr>
          <a:xfrm>
            <a:off x="422053" y="6117871"/>
            <a:ext cx="1865657" cy="9572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4F4F4D8-8810-49EF-8221-75A1689E28D3}"/>
              </a:ext>
            </a:extLst>
          </p:cNvPr>
          <p:cNvSpPr txBox="1"/>
          <p:nvPr/>
        </p:nvSpPr>
        <p:spPr>
          <a:xfrm>
            <a:off x="459842" y="6643353"/>
            <a:ext cx="1847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Organize multispecies optimization results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0945980-6B1E-49AE-A405-94AA4FDF2A7A}"/>
              </a:ext>
            </a:extLst>
          </p:cNvPr>
          <p:cNvSpPr/>
          <p:nvPr/>
        </p:nvSpPr>
        <p:spPr>
          <a:xfrm>
            <a:off x="498583" y="6330470"/>
            <a:ext cx="1774636" cy="22345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knitting_runs.R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D414AA6-FE5D-401C-B3E6-B650A09CBED3}"/>
              </a:ext>
            </a:extLst>
          </p:cNvPr>
          <p:cNvCxnSpPr>
            <a:cxnSpLocks/>
            <a:stCxn id="20" idx="2"/>
            <a:endCxn id="169" idx="0"/>
          </p:cNvCxnSpPr>
          <p:nvPr/>
        </p:nvCxnSpPr>
        <p:spPr>
          <a:xfrm flipH="1">
            <a:off x="1385901" y="4269733"/>
            <a:ext cx="1079209" cy="2060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7465F8D-4AF8-4532-A31A-F9A36E29F663}"/>
              </a:ext>
            </a:extLst>
          </p:cNvPr>
          <p:cNvCxnSpPr>
            <a:cxnSpLocks/>
            <a:stCxn id="56" idx="2"/>
            <a:endCxn id="169" idx="0"/>
          </p:cNvCxnSpPr>
          <p:nvPr/>
        </p:nvCxnSpPr>
        <p:spPr>
          <a:xfrm flipH="1">
            <a:off x="1385901" y="5215172"/>
            <a:ext cx="2890737" cy="1115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0927728-A6B5-45CE-9A19-E1E19D799BC1}"/>
              </a:ext>
            </a:extLst>
          </p:cNvPr>
          <p:cNvSpPr/>
          <p:nvPr/>
        </p:nvSpPr>
        <p:spPr>
          <a:xfrm>
            <a:off x="2777788" y="7541325"/>
            <a:ext cx="1112003" cy="3945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optimization_knitted_results.RData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7996F06-E9F2-45A9-A794-718C64B56866}"/>
              </a:ext>
            </a:extLst>
          </p:cNvPr>
          <p:cNvCxnSpPr>
            <a:cxnSpLocks/>
            <a:stCxn id="169" idx="2"/>
            <a:endCxn id="179" idx="1"/>
          </p:cNvCxnSpPr>
          <p:nvPr/>
        </p:nvCxnSpPr>
        <p:spPr>
          <a:xfrm>
            <a:off x="1385901" y="6553926"/>
            <a:ext cx="1391887" cy="1184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B161E55-87DB-49DD-991D-B497AEA3107D}"/>
              </a:ext>
            </a:extLst>
          </p:cNvPr>
          <p:cNvSpPr txBox="1"/>
          <p:nvPr/>
        </p:nvSpPr>
        <p:spPr>
          <a:xfrm>
            <a:off x="2747284" y="11556094"/>
            <a:ext cx="3058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Simulate surveys and calculate performance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D2007D8-AF47-4EF9-ABD1-3D54DF5F3E00}"/>
              </a:ext>
            </a:extLst>
          </p:cNvPr>
          <p:cNvSpPr/>
          <p:nvPr/>
        </p:nvSpPr>
        <p:spPr>
          <a:xfrm>
            <a:off x="3285714" y="10303309"/>
            <a:ext cx="1989858" cy="2111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analysis_scripts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Simulate_Surveys.R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852B42B-BEEA-4953-8023-04AFCDEED06F}"/>
              </a:ext>
            </a:extLst>
          </p:cNvPr>
          <p:cNvSpPr/>
          <p:nvPr/>
        </p:nvSpPr>
        <p:spPr>
          <a:xfrm>
            <a:off x="1385021" y="9744063"/>
            <a:ext cx="1989858" cy="2111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</a:t>
            </a:r>
            <a:r>
              <a:rPr lang="en-US" sz="800" i="1" dirty="0" err="1">
                <a:solidFill>
                  <a:schemeClr val="tx1"/>
                </a:solidFill>
              </a:rPr>
              <a:t>modified_functions</a:t>
            </a:r>
            <a:r>
              <a:rPr lang="en-US" sz="800" i="1" dirty="0">
                <a:solidFill>
                  <a:schemeClr val="tx1"/>
                </a:solidFill>
              </a:rPr>
              <a:t>/</a:t>
            </a:r>
            <a:r>
              <a:rPr lang="en-US" sz="800" i="1" dirty="0" err="1">
                <a:solidFill>
                  <a:schemeClr val="tx1"/>
                </a:solidFill>
              </a:rPr>
              <a:t>sim_fns.R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4FD9264-E23E-4092-9244-3247471A7ACE}"/>
              </a:ext>
            </a:extLst>
          </p:cNvPr>
          <p:cNvSpPr/>
          <p:nvPr/>
        </p:nvSpPr>
        <p:spPr>
          <a:xfrm>
            <a:off x="5103815" y="9728683"/>
            <a:ext cx="1989858" cy="20522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RMSE_VAST_models.RData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15DE3F0-216F-4A38-BCC6-14BC554E12D8}"/>
              </a:ext>
            </a:extLst>
          </p:cNvPr>
          <p:cNvCxnSpPr>
            <a:cxnSpLocks/>
            <a:stCxn id="194" idx="2"/>
            <a:endCxn id="190" idx="3"/>
          </p:cNvCxnSpPr>
          <p:nvPr/>
        </p:nvCxnSpPr>
        <p:spPr>
          <a:xfrm flipH="1">
            <a:off x="5275572" y="9933910"/>
            <a:ext cx="823172" cy="474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CB4D32-243C-4B8D-B1D0-2DC1E11E9835}"/>
              </a:ext>
            </a:extLst>
          </p:cNvPr>
          <p:cNvCxnSpPr>
            <a:cxnSpLocks/>
            <a:stCxn id="192" idx="2"/>
            <a:endCxn id="190" idx="1"/>
          </p:cNvCxnSpPr>
          <p:nvPr/>
        </p:nvCxnSpPr>
        <p:spPr>
          <a:xfrm>
            <a:off x="2379950" y="9955228"/>
            <a:ext cx="905764" cy="45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F654EFF-9333-447C-8CC1-5CECB0DF6B8A}"/>
              </a:ext>
            </a:extLst>
          </p:cNvPr>
          <p:cNvSpPr/>
          <p:nvPr/>
        </p:nvSpPr>
        <p:spPr>
          <a:xfrm>
            <a:off x="3285714" y="11104534"/>
            <a:ext cx="1989858" cy="20522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</a:t>
            </a:r>
            <a:r>
              <a:rPr lang="en-US" sz="800" i="1" dirty="0" err="1">
                <a:solidFill>
                  <a:schemeClr val="tx1"/>
                </a:solidFill>
              </a:rPr>
              <a:t>simulation_result.RData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E5E8510-C8EE-41CA-AC8D-3D1075A46F89}"/>
              </a:ext>
            </a:extLst>
          </p:cNvPr>
          <p:cNvCxnSpPr>
            <a:cxnSpLocks/>
            <a:stCxn id="190" idx="2"/>
            <a:endCxn id="218" idx="0"/>
          </p:cNvCxnSpPr>
          <p:nvPr/>
        </p:nvCxnSpPr>
        <p:spPr>
          <a:xfrm>
            <a:off x="4280643" y="10514474"/>
            <a:ext cx="0" cy="590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6099CDF-4BED-4DC2-AC85-18EDA820DA3F}"/>
              </a:ext>
            </a:extLst>
          </p:cNvPr>
          <p:cNvCxnSpPr>
            <a:cxnSpLocks/>
            <a:stCxn id="179" idx="2"/>
            <a:endCxn id="190" idx="0"/>
          </p:cNvCxnSpPr>
          <p:nvPr/>
        </p:nvCxnSpPr>
        <p:spPr>
          <a:xfrm>
            <a:off x="3333790" y="7935875"/>
            <a:ext cx="946853" cy="2367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E3CE27B-5B7C-4435-BAE5-18EF0EA2ECF2}"/>
              </a:ext>
            </a:extLst>
          </p:cNvPr>
          <p:cNvSpPr/>
          <p:nvPr/>
        </p:nvSpPr>
        <p:spPr>
          <a:xfrm>
            <a:off x="6873240" y="2604431"/>
            <a:ext cx="1066992" cy="3658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~/data/GOA2019_ 3 boat_825_RNDM_stations.xlsx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2C4FDA7-64CC-4866-81F0-F8A45EDF939E}"/>
              </a:ext>
            </a:extLst>
          </p:cNvPr>
          <p:cNvSpPr/>
          <p:nvPr/>
        </p:nvSpPr>
        <p:spPr>
          <a:xfrm>
            <a:off x="6873240" y="2209636"/>
            <a:ext cx="1066992" cy="3947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 2019 stations by stratum.xlsx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5674AFF-E347-4166-ACE0-091361DE36F8}"/>
              </a:ext>
            </a:extLst>
          </p:cNvPr>
          <p:cNvCxnSpPr>
            <a:cxnSpLocks/>
            <a:stCxn id="230" idx="2"/>
            <a:endCxn id="46" idx="0"/>
          </p:cNvCxnSpPr>
          <p:nvPr/>
        </p:nvCxnSpPr>
        <p:spPr>
          <a:xfrm>
            <a:off x="7406736" y="2970264"/>
            <a:ext cx="17924" cy="591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8EE3892-E91E-44A9-B11B-A3349199E3DC}"/>
              </a:ext>
            </a:extLst>
          </p:cNvPr>
          <p:cNvSpPr/>
          <p:nvPr/>
        </p:nvSpPr>
        <p:spPr>
          <a:xfrm>
            <a:off x="6188345" y="11190261"/>
            <a:ext cx="1066992" cy="3658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~/data/GOA2019_ 3 boat_825_RNDM_stations.xlsx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FB9B26A-4484-4E55-8A8F-5B4907300C15}"/>
              </a:ext>
            </a:extLst>
          </p:cNvPr>
          <p:cNvSpPr/>
          <p:nvPr/>
        </p:nvSpPr>
        <p:spPr>
          <a:xfrm>
            <a:off x="6188345" y="10795466"/>
            <a:ext cx="1066992" cy="3947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~/data/GOA 2019 stations by stratum.xlsx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2BBD455-E36B-4535-8BE7-2DFFA213C537}"/>
              </a:ext>
            </a:extLst>
          </p:cNvPr>
          <p:cNvCxnSpPr>
            <a:cxnSpLocks/>
            <a:endCxn id="218" idx="3"/>
          </p:cNvCxnSpPr>
          <p:nvPr/>
        </p:nvCxnSpPr>
        <p:spPr>
          <a:xfrm flipH="1" flipV="1">
            <a:off x="5275572" y="11207148"/>
            <a:ext cx="912773" cy="9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D3A3495-D7E4-4FE0-AB0E-74164D42C380}"/>
              </a:ext>
            </a:extLst>
          </p:cNvPr>
          <p:cNvCxnSpPr>
            <a:cxnSpLocks/>
            <a:stCxn id="75" idx="1"/>
            <a:endCxn id="169" idx="3"/>
          </p:cNvCxnSpPr>
          <p:nvPr/>
        </p:nvCxnSpPr>
        <p:spPr>
          <a:xfrm flipH="1" flipV="1">
            <a:off x="2273219" y="6442198"/>
            <a:ext cx="348669" cy="1008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2DE394-8170-4066-AE5C-639EE47DDBCA}"/>
              </a:ext>
            </a:extLst>
          </p:cNvPr>
          <p:cNvCxnSpPr>
            <a:cxnSpLocks/>
            <a:stCxn id="73" idx="3"/>
            <a:endCxn id="126" idx="1"/>
          </p:cNvCxnSpPr>
          <p:nvPr/>
        </p:nvCxnSpPr>
        <p:spPr>
          <a:xfrm flipV="1">
            <a:off x="5700031" y="6551154"/>
            <a:ext cx="420988" cy="902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13177" y="2131310"/>
            <a:ext cx="2451103" cy="2334010"/>
            <a:chOff x="1313177" y="2131310"/>
            <a:chExt cx="2451103" cy="23340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315D55-EF4F-475C-9BBC-93A348274470}"/>
                </a:ext>
              </a:extLst>
            </p:cNvPr>
            <p:cNvSpPr/>
            <p:nvPr/>
          </p:nvSpPr>
          <p:spPr>
            <a:xfrm>
              <a:off x="1313177" y="2131310"/>
              <a:ext cx="2451103" cy="23340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B61F42-7373-4084-8FEA-FFDCF205E5E3}"/>
                </a:ext>
              </a:extLst>
            </p:cNvPr>
            <p:cNvSpPr/>
            <p:nvPr/>
          </p:nvSpPr>
          <p:spPr>
            <a:xfrm>
              <a:off x="1534172" y="3461325"/>
              <a:ext cx="1828574" cy="18210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optimization_data.R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4F0306-AFA9-4C26-8359-EE13371B8B73}"/>
                </a:ext>
              </a:extLst>
            </p:cNvPr>
            <p:cNvSpPr/>
            <p:nvPr/>
          </p:nvSpPr>
          <p:spPr>
            <a:xfrm>
              <a:off x="1586270" y="4082912"/>
              <a:ext cx="1737360" cy="18682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</a:t>
              </a:r>
              <a:r>
                <a:rPr lang="en-US" sz="800" i="1" dirty="0" err="1">
                  <a:solidFill>
                    <a:schemeClr val="tx1"/>
                  </a:solidFill>
                </a:rPr>
                <a:t>optimization_data.RData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B3FE93D-017B-4D2B-B1DB-73050A90D51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448459" y="3643429"/>
              <a:ext cx="6491" cy="4394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FF5C01-FA7B-4C05-9743-9F6050B4EC0E}"/>
                </a:ext>
              </a:extLst>
            </p:cNvPr>
            <p:cNvSpPr/>
            <p:nvPr/>
          </p:nvSpPr>
          <p:spPr>
            <a:xfrm>
              <a:off x="1516392" y="2394152"/>
              <a:ext cx="1846613" cy="7848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3CABD5-5B68-43FE-BCB5-B026ACDEF675}"/>
                </a:ext>
              </a:extLst>
            </p:cNvPr>
            <p:cNvSpPr txBox="1"/>
            <p:nvPr/>
          </p:nvSpPr>
          <p:spPr>
            <a:xfrm>
              <a:off x="1414668" y="2394152"/>
              <a:ext cx="2053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~/data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E76BE9B-46B9-44F1-B160-822E55782D3A}"/>
                </a:ext>
              </a:extLst>
            </p:cNvPr>
            <p:cNvGrpSpPr/>
            <p:nvPr/>
          </p:nvGrpSpPr>
          <p:grpSpPr>
            <a:xfrm>
              <a:off x="1736322" y="2674564"/>
              <a:ext cx="1427418" cy="362493"/>
              <a:chOff x="861749" y="596403"/>
              <a:chExt cx="1830651" cy="54373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888A30-B3F8-40D0-AEB8-CB9796DFCDD5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fit_index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7380F73-7EEF-473B-9047-A15EA3804726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fit_density.RData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49E7CE-F306-411D-9302-CA69813A5989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Extrapolation_depths.RData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5D3AC-4DF6-4B95-93AC-1D68EC91C2E1}"/>
                </a:ext>
              </a:extLst>
            </p:cNvPr>
            <p:cNvCxnSpPr>
              <a:cxnSpLocks/>
              <a:stCxn id="11" idx="2"/>
              <a:endCxn id="3" idx="0"/>
            </p:cNvCxnSpPr>
            <p:nvPr/>
          </p:nvCxnSpPr>
          <p:spPr>
            <a:xfrm flipH="1">
              <a:off x="2448459" y="3037057"/>
              <a:ext cx="851" cy="424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F24E61-FEBC-498F-BD32-A42E0CB27B13}"/>
                </a:ext>
              </a:extLst>
            </p:cNvPr>
            <p:cNvSpPr txBox="1"/>
            <p:nvPr/>
          </p:nvSpPr>
          <p:spPr>
            <a:xfrm>
              <a:off x="2250440" y="2131311"/>
              <a:ext cx="15138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Organize Data 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3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43951" y="5472299"/>
            <a:ext cx="3603196" cy="4148218"/>
            <a:chOff x="2543951" y="5472299"/>
            <a:chExt cx="3603196" cy="4148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E7B87-D456-4FAA-A78C-3A546FBBF854}"/>
                </a:ext>
              </a:extLst>
            </p:cNvPr>
            <p:cNvSpPr/>
            <p:nvPr/>
          </p:nvSpPr>
          <p:spPr>
            <a:xfrm>
              <a:off x="2543951" y="5472299"/>
              <a:ext cx="3603196" cy="414821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0DE190-D969-4CF6-BFBB-B0BC9DDB7825}"/>
                </a:ext>
              </a:extLst>
            </p:cNvPr>
            <p:cNvSpPr txBox="1"/>
            <p:nvPr/>
          </p:nvSpPr>
          <p:spPr>
            <a:xfrm>
              <a:off x="3838795" y="9335217"/>
              <a:ext cx="230835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Single-Species Survey optimization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168E82-39C8-44B6-B25C-4323C8C2D56D}"/>
                </a:ext>
              </a:extLst>
            </p:cNvPr>
            <p:cNvSpPr/>
            <p:nvPr/>
          </p:nvSpPr>
          <p:spPr>
            <a:xfrm>
              <a:off x="2630868" y="7221603"/>
              <a:ext cx="2190859" cy="20466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CA26CE-EE9B-47AC-B86E-4E6A4D732982}"/>
                </a:ext>
              </a:extLst>
            </p:cNvPr>
            <p:cNvSpPr txBox="1"/>
            <p:nvPr/>
          </p:nvSpPr>
          <p:spPr>
            <a:xfrm>
              <a:off x="2566515" y="9033108"/>
              <a:ext cx="229585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i="1" dirty="0"/>
                <a:t>~results/</a:t>
              </a:r>
              <a:r>
                <a:rPr lang="en-US" sz="1050" i="1" dirty="0" err="1"/>
                <a:t>Single_Species_Optimization</a:t>
              </a:r>
              <a:r>
                <a:rPr lang="en-US" sz="1050" i="1" dirty="0"/>
                <a:t>/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035FC-8099-4D20-B8DE-3B1C0CEE1E29}"/>
                </a:ext>
              </a:extLst>
            </p:cNvPr>
            <p:cNvSpPr/>
            <p:nvPr/>
          </p:nvSpPr>
          <p:spPr>
            <a:xfrm>
              <a:off x="2711204" y="7363867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>
                  <a:solidFill>
                    <a:schemeClr val="tx1"/>
                  </a:solidFill>
                </a:rPr>
                <a:t>Atheresthes_stomias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2EE774-6E3B-4453-BC00-2C0771091C9D}"/>
                </a:ext>
              </a:extLst>
            </p:cNvPr>
            <p:cNvSpPr/>
            <p:nvPr/>
          </p:nvSpPr>
          <p:spPr>
            <a:xfrm>
              <a:off x="2711203" y="7586578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Gadus_chalcogrammus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8875BB-4CF6-4583-B440-B3E23B1B97CC}"/>
                </a:ext>
              </a:extLst>
            </p:cNvPr>
            <p:cNvSpPr/>
            <p:nvPr/>
          </p:nvSpPr>
          <p:spPr>
            <a:xfrm>
              <a:off x="2711204" y="8021749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Sebastolobus_alascanus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F51635-5CE8-4D15-B00D-1ED01336504A}"/>
                </a:ext>
              </a:extLst>
            </p:cNvPr>
            <p:cNvSpPr txBox="1"/>
            <p:nvPr/>
          </p:nvSpPr>
          <p:spPr>
            <a:xfrm>
              <a:off x="3014612" y="7672719"/>
              <a:ext cx="684522" cy="37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i="1" dirty="0"/>
                <a:t>. . .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622469" y="5658232"/>
              <a:ext cx="1510862" cy="1173914"/>
              <a:chOff x="556447" y="6609080"/>
              <a:chExt cx="1510862" cy="117391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B709A3-012F-41F6-BF7A-08D951F95977}"/>
                  </a:ext>
                </a:extLst>
              </p:cNvPr>
              <p:cNvSpPr/>
              <p:nvPr/>
            </p:nvSpPr>
            <p:spPr>
              <a:xfrm>
                <a:off x="621975" y="6609080"/>
                <a:ext cx="1407745" cy="11739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AB2FED-C2E6-4A6D-AF42-D830D459E0FC}"/>
                  </a:ext>
                </a:extLst>
              </p:cNvPr>
              <p:cNvSpPr txBox="1"/>
              <p:nvPr/>
            </p:nvSpPr>
            <p:spPr>
              <a:xfrm>
                <a:off x="556447" y="7536773"/>
                <a:ext cx="151086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i="1" dirty="0"/>
                  <a:t>~data/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E92859-EF96-47D6-835C-AB0FE2FCE1AB}"/>
                  </a:ext>
                </a:extLst>
              </p:cNvPr>
              <p:cNvSpPr/>
              <p:nvPr/>
            </p:nvSpPr>
            <p:spPr>
              <a:xfrm>
                <a:off x="769845" y="7108485"/>
                <a:ext cx="1112003" cy="394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optimization_knitted_results.RData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7D31C0-7249-4916-AA96-4DF36E39F30C}"/>
                  </a:ext>
                </a:extLst>
              </p:cNvPr>
              <p:cNvSpPr/>
              <p:nvPr/>
            </p:nvSpPr>
            <p:spPr>
              <a:xfrm>
                <a:off x="769845" y="6775465"/>
                <a:ext cx="1112003" cy="33302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Extrapolation_depths.RData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B709A3-012F-41F6-BF7A-08D951F95977}"/>
                </a:ext>
              </a:extLst>
            </p:cNvPr>
            <p:cNvSpPr/>
            <p:nvPr/>
          </p:nvSpPr>
          <p:spPr>
            <a:xfrm>
              <a:off x="4535127" y="5664067"/>
              <a:ext cx="1489857" cy="13319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AB2FED-C2E6-4A6D-AF42-D830D459E0FC}"/>
                </a:ext>
              </a:extLst>
            </p:cNvPr>
            <p:cNvSpPr txBox="1"/>
            <p:nvPr/>
          </p:nvSpPr>
          <p:spPr>
            <a:xfrm>
              <a:off x="4480560" y="5992366"/>
              <a:ext cx="159898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/>
                <a:t>~</a:t>
              </a:r>
              <a:r>
                <a:rPr lang="en-US" sz="1000" i="1" dirty="0" err="1"/>
                <a:t>analysis_scripts</a:t>
              </a:r>
              <a:r>
                <a:rPr lang="en-US" sz="1000" i="1" dirty="0"/>
                <a:t>/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A15891-0534-49A5-8BC2-CB0DEE3D0F7C}"/>
                </a:ext>
              </a:extLst>
            </p:cNvPr>
            <p:cNvSpPr/>
            <p:nvPr/>
          </p:nvSpPr>
          <p:spPr>
            <a:xfrm>
              <a:off x="4785360" y="6253048"/>
              <a:ext cx="1193800" cy="2111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Survey_Optimization.R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>
              <a:off x="4095742" y="6245189"/>
              <a:ext cx="689618" cy="113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9" idx="2"/>
              <a:endCxn id="4" idx="0"/>
            </p:cNvCxnSpPr>
            <p:nvPr/>
          </p:nvCxnSpPr>
          <p:spPr>
            <a:xfrm flipH="1">
              <a:off x="3726298" y="6464213"/>
              <a:ext cx="1655962" cy="757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9FEA7E-9B07-4158-9B9F-E2817DAB0500}"/>
                </a:ext>
              </a:extLst>
            </p:cNvPr>
            <p:cNvSpPr/>
            <p:nvPr/>
          </p:nvSpPr>
          <p:spPr>
            <a:xfrm>
              <a:off x="4946212" y="6714272"/>
              <a:ext cx="981230" cy="2234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knitting_runs_SS.R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208764" y="6937728"/>
              <a:ext cx="1228063" cy="845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0" idx="3"/>
              <a:endCxn id="40" idx="1"/>
            </p:cNvCxnSpPr>
            <p:nvPr/>
          </p:nvCxnSpPr>
          <p:spPr>
            <a:xfrm>
              <a:off x="3947870" y="6354912"/>
              <a:ext cx="998342" cy="471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E92859-EF96-47D6-835C-AB0FE2FCE1AB}"/>
                </a:ext>
              </a:extLst>
            </p:cNvPr>
            <p:cNvSpPr/>
            <p:nvPr/>
          </p:nvSpPr>
          <p:spPr>
            <a:xfrm>
              <a:off x="2882900" y="8724939"/>
              <a:ext cx="1786459" cy="2207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optimization_knitted_results.RData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40" idx="2"/>
              <a:endCxn id="49" idx="0"/>
            </p:cNvCxnSpPr>
            <p:nvPr/>
          </p:nvCxnSpPr>
          <p:spPr>
            <a:xfrm flipH="1">
              <a:off x="3776130" y="6937728"/>
              <a:ext cx="1660697" cy="1787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ight Brace 55"/>
            <p:cNvSpPr/>
            <p:nvPr/>
          </p:nvSpPr>
          <p:spPr>
            <a:xfrm>
              <a:off x="3949692" y="7300415"/>
              <a:ext cx="146050" cy="9444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49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B7EB5EA-48D8-CB48-A267-B53B1297CA9C}"/>
              </a:ext>
            </a:extLst>
          </p:cNvPr>
          <p:cNvGrpSpPr/>
          <p:nvPr/>
        </p:nvGrpSpPr>
        <p:grpSpPr>
          <a:xfrm>
            <a:off x="2242642" y="2347784"/>
            <a:ext cx="3545661" cy="4333102"/>
            <a:chOff x="2242642" y="2347784"/>
            <a:chExt cx="3545661" cy="433310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C0B9374-0E1D-7B48-AC22-122B8E8484AC}"/>
                </a:ext>
              </a:extLst>
            </p:cNvPr>
            <p:cNvSpPr/>
            <p:nvPr/>
          </p:nvSpPr>
          <p:spPr>
            <a:xfrm>
              <a:off x="2242642" y="2347784"/>
              <a:ext cx="3545661" cy="433310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84C706-5EF9-7449-AA22-2A1A4B11B9EE}"/>
                </a:ext>
              </a:extLst>
            </p:cNvPr>
            <p:cNvSpPr txBox="1"/>
            <p:nvPr/>
          </p:nvSpPr>
          <p:spPr>
            <a:xfrm>
              <a:off x="2552030" y="2370445"/>
              <a:ext cx="21402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Calculate Population CVs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4E4F8F-93B3-0240-8AD7-15767A58A8CB}"/>
                </a:ext>
              </a:extLst>
            </p:cNvPr>
            <p:cNvSpPr/>
            <p:nvPr/>
          </p:nvSpPr>
          <p:spPr>
            <a:xfrm>
              <a:off x="3044499" y="5067523"/>
              <a:ext cx="1906442" cy="3669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Calculate_Population_Variances.R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3D29D0-A75F-184D-A0EF-11421241A5F4}"/>
                </a:ext>
              </a:extLst>
            </p:cNvPr>
            <p:cNvSpPr/>
            <p:nvPr/>
          </p:nvSpPr>
          <p:spPr>
            <a:xfrm>
              <a:off x="3044499" y="6139491"/>
              <a:ext cx="1906442" cy="36693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~/results/</a:t>
              </a:r>
              <a:r>
                <a:rPr lang="en-US" sz="800" i="1" dirty="0" err="1">
                  <a:solidFill>
                    <a:schemeClr val="tx1"/>
                  </a:solidFill>
                </a:rPr>
                <a:t>Population_Variances.RData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533509-1144-4444-947F-0741A356EB87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997720" y="5434460"/>
              <a:ext cx="0" cy="705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2D4DCD-61BE-634C-8035-DA847BEBE4C7}"/>
                </a:ext>
              </a:extLst>
            </p:cNvPr>
            <p:cNvSpPr/>
            <p:nvPr/>
          </p:nvSpPr>
          <p:spPr>
            <a:xfrm>
              <a:off x="2304683" y="2700710"/>
              <a:ext cx="1608328" cy="16617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34C075-3DD6-5349-8E24-9AC35FC6B270}"/>
                </a:ext>
              </a:extLst>
            </p:cNvPr>
            <p:cNvSpPr txBox="1"/>
            <p:nvPr/>
          </p:nvSpPr>
          <p:spPr>
            <a:xfrm>
              <a:off x="2414158" y="2724848"/>
              <a:ext cx="14077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/>
                <a:t>~data/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4F0801-F9DD-864D-BD75-0E379C931CC3}"/>
                </a:ext>
              </a:extLst>
            </p:cNvPr>
            <p:cNvSpPr/>
            <p:nvPr/>
          </p:nvSpPr>
          <p:spPr>
            <a:xfrm>
              <a:off x="2610851" y="4116621"/>
              <a:ext cx="957114" cy="17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fit_density.RData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E2538A-F64F-E74F-9DB4-0C117447004C}"/>
                </a:ext>
              </a:extLst>
            </p:cNvPr>
            <p:cNvSpPr/>
            <p:nvPr/>
          </p:nvSpPr>
          <p:spPr>
            <a:xfrm>
              <a:off x="2466419" y="3927887"/>
              <a:ext cx="1245978" cy="17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optimization_data.RData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F083D0-9803-314A-9BD0-BE59C281EAD5}"/>
                </a:ext>
              </a:extLst>
            </p:cNvPr>
            <p:cNvSpPr/>
            <p:nvPr/>
          </p:nvSpPr>
          <p:spPr>
            <a:xfrm>
              <a:off x="2385536" y="3739154"/>
              <a:ext cx="1425975" cy="17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FF5BED-78EE-0D40-944B-F9FB8C48853F}"/>
                </a:ext>
              </a:extLst>
            </p:cNvPr>
            <p:cNvSpPr/>
            <p:nvPr/>
          </p:nvSpPr>
          <p:spPr>
            <a:xfrm>
              <a:off x="2345874" y="3332578"/>
              <a:ext cx="1506828" cy="31072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GOA2019_ 3 boat_825_RNDM_stations.xlsx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A3CCA7-EE15-6447-A686-324F94AEF4DE}"/>
                </a:ext>
              </a:extLst>
            </p:cNvPr>
            <p:cNvSpPr/>
            <p:nvPr/>
          </p:nvSpPr>
          <p:spPr>
            <a:xfrm>
              <a:off x="2345873" y="3014888"/>
              <a:ext cx="1506827" cy="31072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GOA 2019 stations by stratum.xlsx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F3453D-DCA3-5C43-9491-2A3D114DCD81}"/>
                </a:ext>
              </a:extLst>
            </p:cNvPr>
            <p:cNvSpPr/>
            <p:nvPr/>
          </p:nvSpPr>
          <p:spPr>
            <a:xfrm>
              <a:off x="4112192" y="3213324"/>
              <a:ext cx="1608328" cy="11491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20A0C3-AA51-0540-B307-44B065663E19}"/>
                </a:ext>
              </a:extLst>
            </p:cNvPr>
            <p:cNvSpPr txBox="1"/>
            <p:nvPr/>
          </p:nvSpPr>
          <p:spPr>
            <a:xfrm>
              <a:off x="4167468" y="3294537"/>
              <a:ext cx="1497776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/>
                <a:t>~results/</a:t>
              </a:r>
              <a:r>
                <a:rPr lang="en-US" sz="1000" i="1" dirty="0" err="1"/>
                <a:t>Single_Species_Optimization</a:t>
              </a:r>
              <a:r>
                <a:rPr lang="en-US" sz="1000" i="1" dirty="0"/>
                <a:t>/</a:t>
              </a:r>
            </a:p>
            <a:p>
              <a:pPr algn="ctr"/>
              <a:endParaRPr lang="en-US" sz="1000" i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4CF849-4E41-284A-8A9B-281C66BB8E29}"/>
                </a:ext>
              </a:extLst>
            </p:cNvPr>
            <p:cNvSpPr/>
            <p:nvPr/>
          </p:nvSpPr>
          <p:spPr>
            <a:xfrm>
              <a:off x="4354269" y="3748298"/>
              <a:ext cx="1105604" cy="4573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optimization_knitted_results.RData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24FC8BA-CE24-E74C-AA33-A063C1851297}"/>
                </a:ext>
              </a:extLst>
            </p:cNvPr>
            <p:cNvCxnSpPr>
              <a:cxnSpLocks/>
              <a:stCxn id="21" idx="2"/>
              <a:endCxn id="4" idx="0"/>
            </p:cNvCxnSpPr>
            <p:nvPr/>
          </p:nvCxnSpPr>
          <p:spPr>
            <a:xfrm flipH="1">
              <a:off x="3997720" y="4362491"/>
              <a:ext cx="918636" cy="705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4676F0A-420D-DA47-9849-1EC62B729407}"/>
                </a:ext>
              </a:extLst>
            </p:cNvPr>
            <p:cNvCxnSpPr>
              <a:cxnSpLocks/>
              <a:stCxn id="15" idx="2"/>
              <a:endCxn id="4" idx="0"/>
            </p:cNvCxnSpPr>
            <p:nvPr/>
          </p:nvCxnSpPr>
          <p:spPr>
            <a:xfrm>
              <a:off x="3108847" y="4362492"/>
              <a:ext cx="888873" cy="705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26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6C0AB6A-0C71-7145-9E4A-662A7DCEA9A2}"/>
              </a:ext>
            </a:extLst>
          </p:cNvPr>
          <p:cNvGrpSpPr/>
          <p:nvPr/>
        </p:nvGrpSpPr>
        <p:grpSpPr>
          <a:xfrm>
            <a:off x="2543951" y="5472300"/>
            <a:ext cx="3603196" cy="3280518"/>
            <a:chOff x="2543951" y="5472300"/>
            <a:chExt cx="3603196" cy="32805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4443DDE-0053-164C-B011-C6478BF395DF}"/>
                </a:ext>
              </a:extLst>
            </p:cNvPr>
            <p:cNvSpPr/>
            <p:nvPr/>
          </p:nvSpPr>
          <p:spPr>
            <a:xfrm>
              <a:off x="2543951" y="5472300"/>
              <a:ext cx="3603196" cy="328051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C535EE-B9B2-9F4E-B196-332436BEE5A3}"/>
                </a:ext>
              </a:extLst>
            </p:cNvPr>
            <p:cNvSpPr txBox="1"/>
            <p:nvPr/>
          </p:nvSpPr>
          <p:spPr>
            <a:xfrm>
              <a:off x="3778794" y="8475818"/>
              <a:ext cx="230835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Multi-Species Survey Optimization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B98232-34CA-9B49-BF49-D05CEFDABE54}"/>
                </a:ext>
              </a:extLst>
            </p:cNvPr>
            <p:cNvSpPr/>
            <p:nvPr/>
          </p:nvSpPr>
          <p:spPr>
            <a:xfrm>
              <a:off x="2630868" y="7121786"/>
              <a:ext cx="2295853" cy="13550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B30603-9009-2645-B79F-46600BFF7907}"/>
                </a:ext>
              </a:extLst>
            </p:cNvPr>
            <p:cNvSpPr txBox="1"/>
            <p:nvPr/>
          </p:nvSpPr>
          <p:spPr>
            <a:xfrm>
              <a:off x="2591229" y="8168326"/>
              <a:ext cx="236020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i="1" dirty="0"/>
                <a:t>~results/</a:t>
              </a:r>
              <a:r>
                <a:rPr lang="en-US" sz="1050" i="1" dirty="0" err="1"/>
                <a:t>Spatiotemporal_Optimization</a:t>
              </a:r>
              <a:r>
                <a:rPr lang="en-US" sz="1050" i="1" dirty="0"/>
                <a:t>/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914E5D-E73B-2E49-B9BC-1D67306168FD}"/>
                </a:ext>
              </a:extLst>
            </p:cNvPr>
            <p:cNvSpPr/>
            <p:nvPr/>
          </p:nvSpPr>
          <p:spPr>
            <a:xfrm>
              <a:off x="2945152" y="7378088"/>
              <a:ext cx="553790" cy="2207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boat1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C2C62E-4928-A142-B53D-42565785801A}"/>
                </a:ext>
              </a:extLst>
            </p:cNvPr>
            <p:cNvSpPr/>
            <p:nvPr/>
          </p:nvSpPr>
          <p:spPr>
            <a:xfrm>
              <a:off x="2945151" y="7600799"/>
              <a:ext cx="553790" cy="2207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boat2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79472E-B725-3F4E-A7DA-CD797F6433C1}"/>
                </a:ext>
              </a:extLst>
            </p:cNvPr>
            <p:cNvSpPr/>
            <p:nvPr/>
          </p:nvSpPr>
          <p:spPr>
            <a:xfrm>
              <a:off x="2945152" y="7821782"/>
              <a:ext cx="553790" cy="2207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boat3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00CB09-0648-7648-9A9C-6629FDEABCDF}"/>
                </a:ext>
              </a:extLst>
            </p:cNvPr>
            <p:cNvGrpSpPr/>
            <p:nvPr/>
          </p:nvGrpSpPr>
          <p:grpSpPr>
            <a:xfrm>
              <a:off x="2622469" y="5658232"/>
              <a:ext cx="1510862" cy="1173914"/>
              <a:chOff x="556447" y="6609080"/>
              <a:chExt cx="1510862" cy="117391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30173BE-49EB-2840-93F6-5856AB9CD913}"/>
                  </a:ext>
                </a:extLst>
              </p:cNvPr>
              <p:cNvSpPr/>
              <p:nvPr/>
            </p:nvSpPr>
            <p:spPr>
              <a:xfrm>
                <a:off x="621975" y="6609080"/>
                <a:ext cx="1407745" cy="11739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D48422-B685-8B40-96C2-B370084E9FAB}"/>
                  </a:ext>
                </a:extLst>
              </p:cNvPr>
              <p:cNvSpPr txBox="1"/>
              <p:nvPr/>
            </p:nvSpPr>
            <p:spPr>
              <a:xfrm>
                <a:off x="556447" y="7536773"/>
                <a:ext cx="151086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i="1" dirty="0"/>
                  <a:t>~data/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EBD61A-125A-BD41-ACEA-35246ABAD349}"/>
                  </a:ext>
                </a:extLst>
              </p:cNvPr>
              <p:cNvSpPr/>
              <p:nvPr/>
            </p:nvSpPr>
            <p:spPr>
              <a:xfrm>
                <a:off x="769845" y="7108485"/>
                <a:ext cx="1112003" cy="394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optimization_knitted_results.RData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2F333E-0038-1147-B95D-7783E5130B67}"/>
                  </a:ext>
                </a:extLst>
              </p:cNvPr>
              <p:cNvSpPr/>
              <p:nvPr/>
            </p:nvSpPr>
            <p:spPr>
              <a:xfrm>
                <a:off x="769845" y="6775465"/>
                <a:ext cx="1112003" cy="33302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Extrapolation_depths.RData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5451B4-590E-AB49-9297-0C05D10482AB}"/>
                </a:ext>
              </a:extLst>
            </p:cNvPr>
            <p:cNvSpPr/>
            <p:nvPr/>
          </p:nvSpPr>
          <p:spPr>
            <a:xfrm>
              <a:off x="4535127" y="5664067"/>
              <a:ext cx="1489857" cy="13319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8F8F25-9093-4148-A0ED-B3D6FF038DB2}"/>
                </a:ext>
              </a:extLst>
            </p:cNvPr>
            <p:cNvSpPr txBox="1"/>
            <p:nvPr/>
          </p:nvSpPr>
          <p:spPr>
            <a:xfrm>
              <a:off x="4430419" y="5698658"/>
              <a:ext cx="159898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/>
                <a:t>~</a:t>
              </a:r>
              <a:r>
                <a:rPr lang="en-US" sz="1000" i="1" dirty="0" err="1"/>
                <a:t>analysis_scripts</a:t>
              </a:r>
              <a:r>
                <a:rPr lang="en-US" sz="1000" i="1" dirty="0"/>
                <a:t>/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05EA49-02C3-4D4D-AC30-3F9784F59824}"/>
                </a:ext>
              </a:extLst>
            </p:cNvPr>
            <p:cNvSpPr/>
            <p:nvPr/>
          </p:nvSpPr>
          <p:spPr>
            <a:xfrm>
              <a:off x="4758715" y="6144964"/>
              <a:ext cx="1193800" cy="2111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Survey_Optimization.R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6367D7-B95C-8C4A-A6AC-8E51F19D5782}"/>
                </a:ext>
              </a:extLst>
            </p:cNvPr>
            <p:cNvCxnSpPr>
              <a:cxnSpLocks/>
              <a:stCxn id="23" idx="3"/>
              <a:endCxn id="14" idx="1"/>
            </p:cNvCxnSpPr>
            <p:nvPr/>
          </p:nvCxnSpPr>
          <p:spPr>
            <a:xfrm>
              <a:off x="4095742" y="6245189"/>
              <a:ext cx="662973" cy="53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7BF907-D837-2B47-9915-72FED9B689D6}"/>
                </a:ext>
              </a:extLst>
            </p:cNvPr>
            <p:cNvCxnSpPr>
              <a:cxnSpLocks/>
              <a:stCxn id="14" idx="2"/>
              <a:endCxn id="8" idx="3"/>
            </p:cNvCxnSpPr>
            <p:nvPr/>
          </p:nvCxnSpPr>
          <p:spPr>
            <a:xfrm flipH="1">
              <a:off x="3498941" y="6356129"/>
              <a:ext cx="1856674" cy="13550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507668-3471-3441-8A47-BFEB375E53AD}"/>
                </a:ext>
              </a:extLst>
            </p:cNvPr>
            <p:cNvSpPr/>
            <p:nvPr/>
          </p:nvSpPr>
          <p:spPr>
            <a:xfrm>
              <a:off x="4969708" y="6698625"/>
              <a:ext cx="981230" cy="2234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knitting_runs.R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7039C5-C4C1-D64C-AE4C-C78F24E8328C}"/>
                </a:ext>
              </a:extLst>
            </p:cNvPr>
            <p:cNvCxnSpPr>
              <a:cxnSpLocks/>
              <a:stCxn id="8" idx="3"/>
              <a:endCxn id="17" idx="2"/>
            </p:cNvCxnSpPr>
            <p:nvPr/>
          </p:nvCxnSpPr>
          <p:spPr>
            <a:xfrm flipV="1">
              <a:off x="3498941" y="6922081"/>
              <a:ext cx="1961382" cy="7890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80930A0-A183-4147-AFF9-AD192D054AD2}"/>
                </a:ext>
              </a:extLst>
            </p:cNvPr>
            <p:cNvCxnSpPr>
              <a:cxnSpLocks/>
              <a:stCxn id="25" idx="3"/>
              <a:endCxn id="17" idx="1"/>
            </p:cNvCxnSpPr>
            <p:nvPr/>
          </p:nvCxnSpPr>
          <p:spPr>
            <a:xfrm>
              <a:off x="3947870" y="6354912"/>
              <a:ext cx="1021838" cy="4554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156270-F266-6A44-8532-91FC19756A3E}"/>
                </a:ext>
              </a:extLst>
            </p:cNvPr>
            <p:cNvSpPr/>
            <p:nvPr/>
          </p:nvSpPr>
          <p:spPr>
            <a:xfrm>
              <a:off x="3792124" y="7757122"/>
              <a:ext cx="933401" cy="3818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optimization_knitted_results.RData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2E902C-E050-904B-BFDF-DEF819E87CEF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flipH="1">
              <a:off x="4258825" y="6922081"/>
              <a:ext cx="1201498" cy="8350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29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43951" y="5472299"/>
            <a:ext cx="3603196" cy="4148218"/>
            <a:chOff x="2543951" y="5472299"/>
            <a:chExt cx="3603196" cy="4148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E7B87-D456-4FAA-A78C-3A546FBBF854}"/>
                </a:ext>
              </a:extLst>
            </p:cNvPr>
            <p:cNvSpPr/>
            <p:nvPr/>
          </p:nvSpPr>
          <p:spPr>
            <a:xfrm>
              <a:off x="2543951" y="5472299"/>
              <a:ext cx="3603196" cy="414821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0DE190-D969-4CF6-BFBB-B0BC9DDB7825}"/>
                </a:ext>
              </a:extLst>
            </p:cNvPr>
            <p:cNvSpPr txBox="1"/>
            <p:nvPr/>
          </p:nvSpPr>
          <p:spPr>
            <a:xfrm>
              <a:off x="3838795" y="9335217"/>
              <a:ext cx="230835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Single-Species Survey optimization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168E82-39C8-44B6-B25C-4323C8C2D56D}"/>
                </a:ext>
              </a:extLst>
            </p:cNvPr>
            <p:cNvSpPr/>
            <p:nvPr/>
          </p:nvSpPr>
          <p:spPr>
            <a:xfrm>
              <a:off x="2630868" y="7221603"/>
              <a:ext cx="2190859" cy="20466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CA26CE-EE9B-47AC-B86E-4E6A4D732982}"/>
                </a:ext>
              </a:extLst>
            </p:cNvPr>
            <p:cNvSpPr txBox="1"/>
            <p:nvPr/>
          </p:nvSpPr>
          <p:spPr>
            <a:xfrm>
              <a:off x="2566515" y="9033108"/>
              <a:ext cx="229585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i="1" dirty="0"/>
                <a:t>~results/</a:t>
              </a:r>
              <a:r>
                <a:rPr lang="en-US" sz="1050" i="1" dirty="0" err="1"/>
                <a:t>Single_Species_Optimization</a:t>
              </a:r>
              <a:r>
                <a:rPr lang="en-US" sz="1050" i="1" dirty="0"/>
                <a:t>/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035FC-8099-4D20-B8DE-3B1C0CEE1E29}"/>
                </a:ext>
              </a:extLst>
            </p:cNvPr>
            <p:cNvSpPr/>
            <p:nvPr/>
          </p:nvSpPr>
          <p:spPr>
            <a:xfrm>
              <a:off x="2711204" y="7363867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>
                  <a:solidFill>
                    <a:schemeClr val="tx1"/>
                  </a:solidFill>
                </a:rPr>
                <a:t>Atheresthes_stomias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2EE774-6E3B-4453-BC00-2C0771091C9D}"/>
                </a:ext>
              </a:extLst>
            </p:cNvPr>
            <p:cNvSpPr/>
            <p:nvPr/>
          </p:nvSpPr>
          <p:spPr>
            <a:xfrm>
              <a:off x="2711203" y="7586578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Gadus_chalcogrammus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8875BB-4CF6-4583-B440-B3E23B1B97CC}"/>
                </a:ext>
              </a:extLst>
            </p:cNvPr>
            <p:cNvSpPr/>
            <p:nvPr/>
          </p:nvSpPr>
          <p:spPr>
            <a:xfrm>
              <a:off x="2711204" y="8021749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Sebastolobus_alascanus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F51635-5CE8-4D15-B00D-1ED01336504A}"/>
                </a:ext>
              </a:extLst>
            </p:cNvPr>
            <p:cNvSpPr txBox="1"/>
            <p:nvPr/>
          </p:nvSpPr>
          <p:spPr>
            <a:xfrm>
              <a:off x="3014612" y="7672719"/>
              <a:ext cx="684522" cy="37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i="1" dirty="0"/>
                <a:t>. . .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622469" y="5658232"/>
              <a:ext cx="1510862" cy="1173914"/>
              <a:chOff x="556447" y="6609080"/>
              <a:chExt cx="1510862" cy="117391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B709A3-012F-41F6-BF7A-08D951F95977}"/>
                  </a:ext>
                </a:extLst>
              </p:cNvPr>
              <p:cNvSpPr/>
              <p:nvPr/>
            </p:nvSpPr>
            <p:spPr>
              <a:xfrm>
                <a:off x="621975" y="6609080"/>
                <a:ext cx="1407745" cy="117391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AB2FED-C2E6-4A6D-AF42-D830D459E0FC}"/>
                  </a:ext>
                </a:extLst>
              </p:cNvPr>
              <p:cNvSpPr txBox="1"/>
              <p:nvPr/>
            </p:nvSpPr>
            <p:spPr>
              <a:xfrm>
                <a:off x="556447" y="7536773"/>
                <a:ext cx="151086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i="1" dirty="0"/>
                  <a:t>~data/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E92859-EF96-47D6-835C-AB0FE2FCE1AB}"/>
                  </a:ext>
                </a:extLst>
              </p:cNvPr>
              <p:cNvSpPr/>
              <p:nvPr/>
            </p:nvSpPr>
            <p:spPr>
              <a:xfrm>
                <a:off x="769845" y="7108485"/>
                <a:ext cx="1112003" cy="394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optimization_knitted_results.RData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7D31C0-7249-4916-AA96-4DF36E39F30C}"/>
                  </a:ext>
                </a:extLst>
              </p:cNvPr>
              <p:cNvSpPr/>
              <p:nvPr/>
            </p:nvSpPr>
            <p:spPr>
              <a:xfrm>
                <a:off x="769845" y="6775465"/>
                <a:ext cx="1112003" cy="33302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Extrapolation_depths.RData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B709A3-012F-41F6-BF7A-08D951F95977}"/>
                </a:ext>
              </a:extLst>
            </p:cNvPr>
            <p:cNvSpPr/>
            <p:nvPr/>
          </p:nvSpPr>
          <p:spPr>
            <a:xfrm>
              <a:off x="4535127" y="5664067"/>
              <a:ext cx="1489857" cy="13319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AB2FED-C2E6-4A6D-AF42-D830D459E0FC}"/>
                </a:ext>
              </a:extLst>
            </p:cNvPr>
            <p:cNvSpPr txBox="1"/>
            <p:nvPr/>
          </p:nvSpPr>
          <p:spPr>
            <a:xfrm>
              <a:off x="4480560" y="5992366"/>
              <a:ext cx="159898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/>
                <a:t>~</a:t>
              </a:r>
              <a:r>
                <a:rPr lang="en-US" sz="1000" i="1" dirty="0" err="1"/>
                <a:t>analysis_scripts</a:t>
              </a:r>
              <a:r>
                <a:rPr lang="en-US" sz="1000" i="1" dirty="0"/>
                <a:t>/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A15891-0534-49A5-8BC2-CB0DEE3D0F7C}"/>
                </a:ext>
              </a:extLst>
            </p:cNvPr>
            <p:cNvSpPr/>
            <p:nvPr/>
          </p:nvSpPr>
          <p:spPr>
            <a:xfrm>
              <a:off x="4785360" y="6253048"/>
              <a:ext cx="1193800" cy="2111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Survey_Optimization.R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>
              <a:off x="4095742" y="6245189"/>
              <a:ext cx="689618" cy="113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9" idx="2"/>
              <a:endCxn id="4" idx="0"/>
            </p:cNvCxnSpPr>
            <p:nvPr/>
          </p:nvCxnSpPr>
          <p:spPr>
            <a:xfrm flipH="1">
              <a:off x="3726298" y="6464213"/>
              <a:ext cx="1655962" cy="757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9FEA7E-9B07-4158-9B9F-E2817DAB0500}"/>
                </a:ext>
              </a:extLst>
            </p:cNvPr>
            <p:cNvSpPr/>
            <p:nvPr/>
          </p:nvSpPr>
          <p:spPr>
            <a:xfrm>
              <a:off x="4946212" y="6714272"/>
              <a:ext cx="981230" cy="2234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knitting_runs_SS.R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208764" y="6937728"/>
              <a:ext cx="1228063" cy="845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0" idx="3"/>
              <a:endCxn id="40" idx="1"/>
            </p:cNvCxnSpPr>
            <p:nvPr/>
          </p:nvCxnSpPr>
          <p:spPr>
            <a:xfrm>
              <a:off x="3947870" y="6354912"/>
              <a:ext cx="998342" cy="471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E92859-EF96-47D6-835C-AB0FE2FCE1AB}"/>
                </a:ext>
              </a:extLst>
            </p:cNvPr>
            <p:cNvSpPr/>
            <p:nvPr/>
          </p:nvSpPr>
          <p:spPr>
            <a:xfrm>
              <a:off x="2882900" y="8724939"/>
              <a:ext cx="1786459" cy="2207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optimization_knitted_results.RData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40" idx="2"/>
              <a:endCxn id="49" idx="0"/>
            </p:cNvCxnSpPr>
            <p:nvPr/>
          </p:nvCxnSpPr>
          <p:spPr>
            <a:xfrm flipH="1">
              <a:off x="3776130" y="6937728"/>
              <a:ext cx="1660697" cy="1787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ight Brace 55"/>
            <p:cNvSpPr/>
            <p:nvPr/>
          </p:nvSpPr>
          <p:spPr>
            <a:xfrm>
              <a:off x="3949692" y="7300415"/>
              <a:ext cx="146050" cy="9444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59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22302</TotalTime>
  <Words>542</Words>
  <Application>Microsoft Macintosh PowerPoint</Application>
  <PresentationFormat>Custom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188</cp:revision>
  <dcterms:created xsi:type="dcterms:W3CDTF">2020-06-04T00:13:50Z</dcterms:created>
  <dcterms:modified xsi:type="dcterms:W3CDTF">2020-11-22T01:55:38Z</dcterms:modified>
</cp:coreProperties>
</file>