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Shadows Into Light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hadowsInto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 all, I’m sort-of following Alexandrescu’s steps here and using the opening slide just to crack some silly jokes.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all can appreciate my artistic talent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an accurate representation of C++.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(</a:t>
            </a:r>
            <a:r>
              <a:rPr lang="en"/>
              <a:t>Pointing on C++ logo.) If you look at it’s core, it actually looks rather good.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(Pointing on the beard.) But it’s old.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(Pointing on the hat.) And it does some weird crap sometimes.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d0d047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d0d047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main.cpp is ordinary.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statement is obvious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declaration is obvious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*.mi extension - </a:t>
            </a:r>
            <a:r>
              <a:rPr i="1" lang="en">
                <a:solidFill>
                  <a:schemeClr val="dk1"/>
                </a:solidFill>
              </a:rPr>
              <a:t>module interface units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*.m extension - </a:t>
            </a:r>
            <a:r>
              <a:rPr i="1" lang="en">
                <a:solidFill>
                  <a:schemeClr val="dk1"/>
                </a:solidFill>
              </a:rPr>
              <a:t>module implementation units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file extensions are arbitrary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names are not tied to neither file names, nor to namespaces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module-declaration denotes module interface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module-declaration without export keyword denotes module implementation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ames exported with export declaration have </a:t>
            </a:r>
            <a:r>
              <a:rPr i="1" lang="en"/>
              <a:t>external linkage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ames defined in module units, but not exported with export declaration have </a:t>
            </a:r>
            <a:r>
              <a:rPr i="1" lang="en"/>
              <a:t>module linkage</a:t>
            </a:r>
            <a:r>
              <a:rPr lang="en"/>
              <a:t>; they are visible only inside the module in which they are 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word unit is not a coincidence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textual-inclusio, each one of this files is a separate translation-unit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why there is a </a:t>
            </a:r>
            <a:r>
              <a:rPr i="1" lang="en"/>
              <a:t>definition</a:t>
            </a:r>
            <a:r>
              <a:rPr lang="en"/>
              <a:t> of internal_function_from_bar in bar.mi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d0d047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d0d047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d0d047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d0d047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d0d047a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d0d047a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d0d047a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d0d047a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8481a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8481a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d8481a1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d8481a1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8481a1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8481a1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8481a1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8481a1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8481a4d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8481a4d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7c126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7c126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ODR violations: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an error to have different declarations/definitions of the same name in different translation units.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Some kind of DEBUG macro defined in one source file, but not in the other, </a:t>
            </a:r>
            <a:r>
              <a:rPr lang="en">
                <a:solidFill>
                  <a:schemeClr val="dk1"/>
                </a:solidFill>
              </a:rPr>
              <a:t>prior to inclusion of (the same) header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encapsulation: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nature of C++ we, sometimes, have to expose implementation details of concrete classes. Like, the stuff you put into </a:t>
            </a:r>
            <a:r>
              <a:rPr lang="en">
                <a:solidFill>
                  <a:schemeClr val="dk1"/>
                </a:solidFill>
              </a:rPr>
              <a:t>details or </a:t>
            </a:r>
            <a:r>
              <a:rPr lang="en"/>
              <a:t>impl namespace. But we have no way to restrict the access to such entities.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of course, macro definitions. With text-inclusion model we have macroses going in and out of header files freely.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dependencies: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text-inclusion model it’s easy to create order-dependent headers.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Example: header foo.h requires header bar.h, but does not include it. Then, in source file we may happen to include header bar.h first and header foo.h after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have two header files mutually including each other. Such inclusions are resolved with include guards and forward declarations. They are not </a:t>
            </a:r>
            <a:r>
              <a:rPr lang="en"/>
              <a:t>inherently</a:t>
            </a:r>
            <a:r>
              <a:rPr lang="en"/>
              <a:t> bad, but they indicate a close dependency between entities stored in this separate headers.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8481a4d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8481a4d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d8481a4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d8481a4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8481a4d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8481a4d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8481a4d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d8481a4d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8481a4d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8481a4d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8481a4d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d8481a4d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8481a4d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8481a4d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d0d047a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d0d047a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d0d047a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d0d047a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d0d047a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d0d047a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d0d047a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d0d047a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d0d047a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d0d047a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d0d047a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d0d047a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d0d047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d0d047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odular interface: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entire public interface of the module is declared in a single translation-unit. Implementation of the module could be splitted between several translation units.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Proper </a:t>
            </a:r>
            <a:r>
              <a:rPr lang="en">
                <a:solidFill>
                  <a:schemeClr val="dk1"/>
                </a:solidFill>
              </a:rPr>
              <a:t>encapsulation: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Only entities which are explicitly declared as exported by a module will be visible to consumers.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“Top-down” and “bottom-up” isolation: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definitions, </a:t>
            </a:r>
            <a:r>
              <a:rPr i="1" lang="en"/>
              <a:t>generally</a:t>
            </a:r>
            <a:r>
              <a:rPr lang="en"/>
              <a:t>, don’t go neither in from importing into imported module, nor out of imported into importing module.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73175"/>
            <a:ext cx="85206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Modules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39875"/>
            <a:ext cx="85206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conservative, but not entirely bad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540300" y="2501594"/>
            <a:ext cx="1314600" cy="2524556"/>
            <a:chOff x="540300" y="2501594"/>
            <a:chExt cx="1314600" cy="2524556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0300" y="2977300"/>
              <a:ext cx="1314600" cy="147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238" y="3977525"/>
              <a:ext cx="940725" cy="104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5839" y="2501594"/>
              <a:ext cx="1037439" cy="792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13"/>
          <p:cNvGrpSpPr/>
          <p:nvPr/>
        </p:nvGrpSpPr>
        <p:grpSpPr>
          <a:xfrm>
            <a:off x="5700793" y="2547125"/>
            <a:ext cx="3346282" cy="2402825"/>
            <a:chOff x="5776993" y="2547125"/>
            <a:chExt cx="3346282" cy="2402825"/>
          </a:xfrm>
        </p:grpSpPr>
        <p:pic>
          <p:nvPicPr>
            <p:cNvPr id="61" name="Google Shape;6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76993" y="2796650"/>
              <a:ext cx="1630100" cy="2153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96075" y="3640529"/>
              <a:ext cx="1974150" cy="1302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313675" y="2547125"/>
              <a:ext cx="1750625" cy="866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7313675" y="2767500"/>
              <a:ext cx="1809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Shadows Into Light"/>
                  <a:ea typeface="Shadows Into Light"/>
                  <a:cs typeface="Shadows Into Light"/>
                  <a:sym typeface="Shadows Into Light"/>
                </a:rPr>
                <a:t>Man, you’re so lame...</a:t>
              </a:r>
              <a:endParaRPr sz="1600"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50" y="1122363"/>
            <a:ext cx="4820953" cy="36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26" y="1122363"/>
            <a:ext cx="3581923" cy="13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Units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Non-Modular Unit</a:t>
            </a:r>
            <a:br>
              <a:rPr lang="en"/>
            </a:br>
            <a:r>
              <a:rPr lang="en"/>
              <a:t>no module-declaration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Interface Unit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module &lt;module-name&gt;;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1 Module Interface Unit per module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 Implementation Unit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odule &lt;module-name&gt;;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0 or 1 Module Implementation Unit per module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Model</a:t>
            </a:r>
            <a:endParaRPr/>
          </a:p>
        </p:txBody>
      </p:sp>
      <p:grpSp>
        <p:nvGrpSpPr>
          <p:cNvPr id="125" name="Google Shape;125;p24"/>
          <p:cNvGrpSpPr/>
          <p:nvPr/>
        </p:nvGrpSpPr>
        <p:grpSpPr>
          <a:xfrm>
            <a:off x="311700" y="1170125"/>
            <a:ext cx="8186050" cy="2177100"/>
            <a:chOff x="478975" y="1398725"/>
            <a:chExt cx="8186050" cy="2177100"/>
          </a:xfrm>
        </p:grpSpPr>
        <p:sp>
          <p:nvSpPr>
            <p:cNvPr id="126" name="Google Shape;126;p24"/>
            <p:cNvSpPr/>
            <p:nvPr/>
          </p:nvSpPr>
          <p:spPr>
            <a:xfrm>
              <a:off x="478975" y="2200925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foo.im</a:t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3337475" y="1840588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foo.cmi</a:t>
              </a:r>
              <a:endParaRPr/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1862925" y="2152775"/>
              <a:ext cx="1175700" cy="666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</a:t>
              </a:r>
              <a:endParaRPr/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3337475" y="2559163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foo.i.o</a:t>
              </a:r>
              <a:endParaRPr/>
            </a:p>
          </p:txBody>
        </p:sp>
        <p:cxnSp>
          <p:nvCxnSpPr>
            <p:cNvPr id="130" name="Google Shape;130;p24"/>
            <p:cNvCxnSpPr>
              <a:stCxn id="128" idx="6"/>
              <a:endCxn id="127" idx="1"/>
            </p:cNvCxnSpPr>
            <p:nvPr/>
          </p:nvCxnSpPr>
          <p:spPr>
            <a:xfrm flipH="1" rot="10800000">
              <a:off x="3038625" y="2126825"/>
              <a:ext cx="298800" cy="3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24"/>
            <p:cNvCxnSpPr>
              <a:stCxn id="128" idx="6"/>
              <a:endCxn id="129" idx="1"/>
            </p:cNvCxnSpPr>
            <p:nvPr/>
          </p:nvCxnSpPr>
          <p:spPr>
            <a:xfrm>
              <a:off x="3038625" y="2486225"/>
              <a:ext cx="298800" cy="3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p24"/>
            <p:cNvSpPr/>
            <p:nvPr/>
          </p:nvSpPr>
          <p:spPr>
            <a:xfrm>
              <a:off x="6105375" y="2153825"/>
              <a:ext cx="1175700" cy="666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</a:t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4721425" y="2559175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foo.m</a:t>
              </a:r>
              <a:endParaRPr/>
            </a:p>
          </p:txBody>
        </p:sp>
        <p:cxnSp>
          <p:nvCxnSpPr>
            <p:cNvPr id="134" name="Google Shape;134;p24"/>
            <p:cNvCxnSpPr>
              <a:stCxn id="133" idx="3"/>
              <a:endCxn id="132" idx="2"/>
            </p:cNvCxnSpPr>
            <p:nvPr/>
          </p:nvCxnSpPr>
          <p:spPr>
            <a:xfrm flipH="1" rot="10800000">
              <a:off x="5806525" y="2487325"/>
              <a:ext cx="29880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24"/>
            <p:cNvCxnSpPr/>
            <p:nvPr/>
          </p:nvCxnSpPr>
          <p:spPr>
            <a:xfrm>
              <a:off x="4572775" y="1398725"/>
              <a:ext cx="0" cy="2177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24"/>
            <p:cNvSpPr/>
            <p:nvPr/>
          </p:nvSpPr>
          <p:spPr>
            <a:xfrm>
              <a:off x="7579925" y="2200925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foo.m.o</a:t>
              </a:r>
              <a:endParaRPr/>
            </a:p>
          </p:txBody>
        </p:sp>
        <p:cxnSp>
          <p:nvCxnSpPr>
            <p:cNvPr id="137" name="Google Shape;137;p24"/>
            <p:cNvCxnSpPr>
              <a:stCxn id="132" idx="6"/>
              <a:endCxn id="136" idx="1"/>
            </p:cNvCxnSpPr>
            <p:nvPr/>
          </p:nvCxnSpPr>
          <p:spPr>
            <a:xfrm>
              <a:off x="7281075" y="2487275"/>
              <a:ext cx="29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24"/>
            <p:cNvCxnSpPr>
              <a:stCxn id="127" idx="3"/>
              <a:endCxn id="139" idx="3"/>
            </p:cNvCxnSpPr>
            <p:nvPr/>
          </p:nvCxnSpPr>
          <p:spPr>
            <a:xfrm>
              <a:off x="4422575" y="2126938"/>
              <a:ext cx="138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4"/>
            <p:cNvCxnSpPr>
              <a:stCxn id="141" idx="3"/>
              <a:endCxn id="132" idx="2"/>
            </p:cNvCxnSpPr>
            <p:nvPr/>
          </p:nvCxnSpPr>
          <p:spPr>
            <a:xfrm>
              <a:off x="5806575" y="2126975"/>
              <a:ext cx="298800" cy="36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24"/>
            <p:cNvCxnSpPr>
              <a:stCxn id="126" idx="3"/>
              <a:endCxn id="128" idx="2"/>
            </p:cNvCxnSpPr>
            <p:nvPr/>
          </p:nvCxnSpPr>
          <p:spPr>
            <a:xfrm flipH="1" rot="10800000">
              <a:off x="1564075" y="2486375"/>
              <a:ext cx="2988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3" name="Google Shape;143;p24"/>
          <p:cNvGrpSpPr/>
          <p:nvPr/>
        </p:nvGrpSpPr>
        <p:grpSpPr>
          <a:xfrm>
            <a:off x="311700" y="3555700"/>
            <a:ext cx="8276650" cy="1434300"/>
            <a:chOff x="311700" y="2502075"/>
            <a:chExt cx="8276650" cy="1434300"/>
          </a:xfrm>
        </p:grpSpPr>
        <p:sp>
          <p:nvSpPr>
            <p:cNvPr id="144" name="Google Shape;144;p24"/>
            <p:cNvSpPr/>
            <p:nvPr/>
          </p:nvSpPr>
          <p:spPr>
            <a:xfrm>
              <a:off x="311700" y="2932875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foo.im</a:t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3170200" y="2932863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foo.cmi</a:t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1695650" y="2884725"/>
              <a:ext cx="1175700" cy="666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</a:t>
              </a:r>
              <a:endParaRPr/>
            </a:p>
          </p:txBody>
        </p:sp>
        <p:cxnSp>
          <p:nvCxnSpPr>
            <p:cNvPr id="147" name="Google Shape;147;p24"/>
            <p:cNvCxnSpPr>
              <a:stCxn id="144" idx="3"/>
              <a:endCxn id="146" idx="2"/>
            </p:cNvCxnSpPr>
            <p:nvPr/>
          </p:nvCxnSpPr>
          <p:spPr>
            <a:xfrm flipH="1" rot="10800000">
              <a:off x="1396800" y="3218325"/>
              <a:ext cx="2988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24"/>
            <p:cNvCxnSpPr>
              <a:stCxn id="146" idx="6"/>
              <a:endCxn id="145" idx="1"/>
            </p:cNvCxnSpPr>
            <p:nvPr/>
          </p:nvCxnSpPr>
          <p:spPr>
            <a:xfrm>
              <a:off x="2871350" y="3218175"/>
              <a:ext cx="2988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p24"/>
            <p:cNvSpPr/>
            <p:nvPr/>
          </p:nvSpPr>
          <p:spPr>
            <a:xfrm>
              <a:off x="4554150" y="2885775"/>
              <a:ext cx="1175700" cy="666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</a:t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6028700" y="2931813"/>
              <a:ext cx="10851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foo.o</a:t>
              </a:r>
              <a:endParaRPr/>
            </a:p>
          </p:txBody>
        </p:sp>
        <p:cxnSp>
          <p:nvCxnSpPr>
            <p:cNvPr id="151" name="Google Shape;151;p24"/>
            <p:cNvCxnSpPr>
              <a:stCxn id="145" idx="3"/>
              <a:endCxn id="149" idx="2"/>
            </p:cNvCxnSpPr>
            <p:nvPr/>
          </p:nvCxnSpPr>
          <p:spPr>
            <a:xfrm>
              <a:off x="4255300" y="3219213"/>
              <a:ext cx="298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24"/>
            <p:cNvCxnSpPr>
              <a:stCxn id="149" idx="6"/>
              <a:endCxn id="150" idx="1"/>
            </p:cNvCxnSpPr>
            <p:nvPr/>
          </p:nvCxnSpPr>
          <p:spPr>
            <a:xfrm flipH="1" rot="10800000">
              <a:off x="5729850" y="3218025"/>
              <a:ext cx="2988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" name="Google Shape;153;p24"/>
            <p:cNvSpPr/>
            <p:nvPr/>
          </p:nvSpPr>
          <p:spPr>
            <a:xfrm>
              <a:off x="7412650" y="2885775"/>
              <a:ext cx="1175700" cy="666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cxnSp>
          <p:nvCxnSpPr>
            <p:cNvPr id="154" name="Google Shape;154;p24"/>
            <p:cNvCxnSpPr>
              <a:stCxn id="150" idx="3"/>
              <a:endCxn id="153" idx="2"/>
            </p:cNvCxnSpPr>
            <p:nvPr/>
          </p:nvCxnSpPr>
          <p:spPr>
            <a:xfrm>
              <a:off x="7113800" y="3218163"/>
              <a:ext cx="2988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4"/>
            <p:cNvCxnSpPr/>
            <p:nvPr/>
          </p:nvCxnSpPr>
          <p:spPr>
            <a:xfrm>
              <a:off x="7263200" y="2502075"/>
              <a:ext cx="0" cy="143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Modules Compilation Model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order dependencies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modules lookup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More or less </a:t>
            </a:r>
            <a:r>
              <a:rPr lang="en" sz="2200"/>
              <a:t>e</a:t>
            </a:r>
            <a:r>
              <a:rPr lang="en" sz="2200"/>
              <a:t>verything regarding build process is </a:t>
            </a:r>
            <a:r>
              <a:rPr i="1" lang="en" sz="2200"/>
              <a:t>implementation-defined</a:t>
            </a:r>
            <a:r>
              <a:rPr lang="en" sz="2200"/>
              <a:t>. And there are no consensus on how to best implement it yet.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But TR is promised post-C++20 release.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Exports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38" y="1118463"/>
            <a:ext cx="314204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212" y="1118463"/>
            <a:ext cx="2899650" cy="36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9079" y="1118463"/>
            <a:ext cx="20859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Namespaces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91121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319" y="1170125"/>
            <a:ext cx="30861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Static Linkage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725"/>
            <a:ext cx="2756850" cy="2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and Reachability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020921" cy="400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467" y="1017725"/>
            <a:ext cx="3566558" cy="204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Private Fragments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713"/>
            <a:ext cx="2142675" cy="2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Private Fragments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713"/>
            <a:ext cx="2142675" cy="23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600" y="1398725"/>
            <a:ext cx="2142675" cy="209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Mundale Reality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Source files, header files, text inclusion and separate compilation: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slow to compile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ODR violations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lack of encapsulation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cyclic dependencies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order dependencies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Modules: Module Partitions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925"/>
            <a:ext cx="1795222" cy="39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744" y="1093925"/>
            <a:ext cx="1410532" cy="223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Turning Headers into Modules: Header Units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725"/>
            <a:ext cx="3806275" cy="24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Mixing Modules and Headers: Global Module Fragment</a:t>
            </a:r>
            <a:endParaRPr sz="2600"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236375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Try Modules Right Now?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“modules” branch: svn://gcc.gnu.org/svn/gcc/branches/c++-modules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Clang 8.0 have -fmodules-ts flag, but everything is completely undocumented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Clang 9.0 (currently in development) have tests for modules, so one can infer how they could be used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Modules: GCC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support should be enabled with </a:t>
            </a:r>
            <a:r>
              <a:rPr lang="en"/>
              <a:t>-fmodules-ts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auto-generates compiled module interface, when you compile module interface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your module interfaces before you compile your module implementations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Modules: Clang </a:t>
            </a:r>
            <a:r>
              <a:rPr i="1" lang="en"/>
              <a:t>(UNTESTED)</a:t>
            </a:r>
            <a:endParaRPr i="1"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Modules support should be enabled with -fmodules-ts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Clang requires you to explicitly compile your module interfaces:</a:t>
            </a:r>
            <a:br>
              <a:rPr lang="en"/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lang++ -fmodules-ts </a:t>
            </a:r>
            <a:r>
              <a:rPr b="1" i="1" lang="en" sz="1600">
                <a:latin typeface="Consolas"/>
                <a:ea typeface="Consolas"/>
                <a:cs typeface="Consolas"/>
                <a:sym typeface="Consolas"/>
              </a:rPr>
              <a:t>-emit-module-inteface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&lt;module-interface-unit&gt; -o &lt;compiled-module-interface&gt;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Clang requires you to explicitly specify all required compiled module interface files, when building module implementation or non-module units:</a:t>
            </a:r>
            <a:br>
              <a:rPr lang="en"/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clang++ -fmodules-ts </a:t>
            </a:r>
            <a:r>
              <a:rPr b="1" i="1" lang="en" sz="1600">
                <a:latin typeface="Consolas"/>
                <a:ea typeface="Consolas"/>
                <a:cs typeface="Consolas"/>
                <a:sym typeface="Consolas"/>
              </a:rPr>
              <a:t>-fmodule-file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=&lt;compiled-module-interface&gt; &lt;translation-unit&gt;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79350" y="1606650"/>
            <a:ext cx="7785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So, do modules solve our problems?</a:t>
            </a:r>
            <a:br>
              <a:rPr lang="en" sz="3000"/>
            </a:br>
            <a:r>
              <a:rPr lang="en" sz="3000"/>
              <a:t>Are they </a:t>
            </a:r>
            <a:r>
              <a:rPr i="1" lang="en" sz="3000"/>
              <a:t>good</a:t>
            </a:r>
            <a:r>
              <a:rPr lang="en" sz="3000"/>
              <a:t>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679350" y="1606650"/>
            <a:ext cx="7785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79350" y="1606650"/>
            <a:ext cx="7785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Yes..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679350" y="1606650"/>
            <a:ext cx="7785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Yes...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679350" y="1606650"/>
            <a:ext cx="7785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Yes… and no.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679350" y="1606650"/>
            <a:ext cx="77853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Yes… and no. But yes.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the Art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Modules provide: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modular interface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proper</a:t>
            </a:r>
            <a:r>
              <a:rPr lang="en" sz="2200"/>
              <a:t> encapsulation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“top-down” and “bottom-up” isolation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order independency of imports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And, as a </a:t>
            </a:r>
            <a:r>
              <a:rPr i="1" lang="en" sz="2200"/>
              <a:t>possible byproduct</a:t>
            </a:r>
            <a:r>
              <a:rPr lang="en" sz="2200"/>
              <a:t> of such design, shorter build times.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