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5" r:id="rId3"/>
    <p:sldId id="257" r:id="rId4"/>
    <p:sldId id="258" r:id="rId5"/>
    <p:sldId id="273" r:id="rId6"/>
    <p:sldId id="260" r:id="rId7"/>
    <p:sldId id="259" r:id="rId8"/>
    <p:sldId id="282" r:id="rId9"/>
    <p:sldId id="281" r:id="rId10"/>
    <p:sldId id="278" r:id="rId11"/>
    <p:sldId id="294" r:id="rId12"/>
    <p:sldId id="262" r:id="rId13"/>
    <p:sldId id="263" r:id="rId14"/>
    <p:sldId id="264" r:id="rId15"/>
    <p:sldId id="274" r:id="rId16"/>
    <p:sldId id="265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2" r:id="rId28"/>
    <p:sldId id="275" r:id="rId29"/>
    <p:sldId id="280" r:id="rId30"/>
    <p:sldId id="266" r:id="rId31"/>
    <p:sldId id="279" r:id="rId32"/>
    <p:sldId id="283" r:id="rId33"/>
    <p:sldId id="268" r:id="rId34"/>
    <p:sldId id="26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21C7432-26A4-4F2E-B72C-64B72FA6D649}">
          <p14:sldIdLst>
            <p14:sldId id="256"/>
            <p14:sldId id="295"/>
            <p14:sldId id="257"/>
            <p14:sldId id="258"/>
            <p14:sldId id="273"/>
            <p14:sldId id="260"/>
            <p14:sldId id="259"/>
            <p14:sldId id="282"/>
            <p14:sldId id="281"/>
            <p14:sldId id="278"/>
            <p14:sldId id="294"/>
            <p14:sldId id="262"/>
            <p14:sldId id="263"/>
            <p14:sldId id="264"/>
            <p14:sldId id="274"/>
            <p14:sldId id="265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72"/>
            <p14:sldId id="275"/>
            <p14:sldId id="280"/>
            <p14:sldId id="266"/>
            <p14:sldId id="279"/>
            <p14:sldId id="283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EBB26-C368-44D6-93D9-05891C51AB58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76BD5-1ECF-4392-9E30-DF8AAC59E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79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9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53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7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8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55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6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4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5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5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39971-4DAB-43A5-B5BF-3870E2B303CD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6EA5-D8B7-4D8D-88A8-7F7C8E942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774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niebler/range-v3" TargetMode="External"/><Relationship Id="rId2" Type="http://schemas.openxmlformats.org/officeDocument/2006/relationships/hyperlink" Target="https://github.com/think-cell/rang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celona-c-c-users/meetup/tree/master/2018060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ricniebler.github.io/range-v3/index.html#range-view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annes.hauswedell.net/post/2018/04/11/view1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_3k1u5sUd4" TargetMode="External"/><Relationship Id="rId3" Type="http://schemas.openxmlformats.org/officeDocument/2006/relationships/hyperlink" Target="https://www.youtube.com/watch?v=mFUXNMfaciE&amp;t=3482s" TargetMode="External"/><Relationship Id="rId7" Type="http://schemas.openxmlformats.org/officeDocument/2006/relationships/hyperlink" Target="https://www.think-cell.com/en/career/talks/ranges/#1" TargetMode="External"/><Relationship Id="rId2" Type="http://schemas.openxmlformats.org/officeDocument/2006/relationships/hyperlink" Target="https://github.com/ericniebler/range-v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etingcpp.com/mcpp/slides/2018/C++%20Concepts%20and%20Ranges%20-%20How%20to%20use%20them.pdf" TargetMode="External"/><Relationship Id="rId5" Type="http://schemas.openxmlformats.org/officeDocument/2006/relationships/hyperlink" Target="https://www.youtube.com/watch?v=hXCP8Qb-NNE&amp;t=1535s" TargetMode="External"/><Relationship Id="rId4" Type="http://schemas.openxmlformats.org/officeDocument/2006/relationships/hyperlink" Target="http://ericniebler.com/2018/12/05/standard-ranges/" TargetMode="External"/><Relationship Id="rId9" Type="http://schemas.openxmlformats.org/officeDocument/2006/relationships/hyperlink" Target="https://mariusbancila.ro/blog/2019/01/20/cpp-code-samples-before-and-after-rang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6F85B-2BFA-4E70-922A-2271F67B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C++20 Ranges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9EFE77-294D-40AE-8406-DA16B16F8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7112"/>
          </a:xfrm>
        </p:spPr>
        <p:txBody>
          <a:bodyPr/>
          <a:lstStyle/>
          <a:p>
            <a:r>
              <a:rPr lang="es-ES" dirty="0"/>
              <a:t>Marcel Vilalta</a:t>
            </a:r>
          </a:p>
          <a:p>
            <a:r>
              <a:rPr lang="es-ES" dirty="0"/>
              <a:t>18/06/2019</a:t>
            </a:r>
          </a:p>
        </p:txBody>
      </p:sp>
    </p:spTree>
    <p:extLst>
      <p:ext uri="{BB962C8B-B14F-4D97-AF65-F5344CB8AC3E}">
        <p14:creationId xmlns:p14="http://schemas.microsoft.com/office/powerpoint/2010/main" val="270495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3B4C8-418C-4C56-B872-D871085D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Range?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34445-D6B8-4080-A5F0-C39CBDF2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Range</a:t>
            </a:r>
            <a:r>
              <a:rPr lang="en-US" dirty="0"/>
              <a:t>: Guarantees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ranges::begin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ranges::end</a:t>
            </a:r>
            <a:r>
              <a:rPr lang="en-US" dirty="0"/>
              <a:t> are implemented</a:t>
            </a:r>
          </a:p>
          <a:p>
            <a:endParaRPr lang="es-ES" dirty="0"/>
          </a:p>
          <a:p>
            <a:r>
              <a:rPr lang="en-US" b="1" dirty="0"/>
              <a:t>View</a:t>
            </a:r>
            <a:r>
              <a:rPr lang="en-US" dirty="0"/>
              <a:t>: Guarantees that it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Semiregular</a:t>
            </a:r>
            <a:r>
              <a:rPr lang="en-US" dirty="0"/>
              <a:t> (=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Copyable</a:t>
            </a:r>
            <a:r>
              <a:rPr lang="en-US" dirty="0"/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DefaultConstructible</a:t>
            </a:r>
            <a:r>
              <a:rPr lang="en-US" dirty="0"/>
              <a:t>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1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8D291-F4E3-463D-B330-4A109B8A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Standarization</a:t>
            </a:r>
            <a:r>
              <a:rPr lang="en-US" b="1" dirty="0"/>
              <a:t> of Ranges in C++20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BF822C-7023-444A-9E84-53425512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</a:t>
            </a:r>
            <a:r>
              <a:rPr lang="en-US" dirty="0" err="1"/>
              <a:t>Niebler</a:t>
            </a:r>
            <a:r>
              <a:rPr lang="en-US" dirty="0"/>
              <a:t> has proposed a paper to standardize its library, will be called Ranges TS (Ranges Technical Specification).</a:t>
            </a:r>
          </a:p>
          <a:p>
            <a:endParaRPr lang="en-US" dirty="0"/>
          </a:p>
          <a:p>
            <a:r>
              <a:rPr lang="en-US" dirty="0"/>
              <a:t>Ranges TS will be a subset of Ranges V3 of Eric </a:t>
            </a:r>
            <a:r>
              <a:rPr lang="en-US" dirty="0" err="1"/>
              <a:t>Niebler</a:t>
            </a:r>
            <a:r>
              <a:rPr lang="en-US" dirty="0"/>
              <a:t>, that today is public via GitHub</a:t>
            </a:r>
          </a:p>
          <a:p>
            <a:endParaRPr lang="en-US" dirty="0"/>
          </a:p>
          <a:p>
            <a:r>
              <a:rPr lang="en-US" dirty="0"/>
              <a:t>Ranges TS, at this moment, doesn´t have compiler support.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Related papers: P0896R4, N21425</a:t>
            </a:r>
          </a:p>
        </p:txBody>
      </p:sp>
    </p:spTree>
    <p:extLst>
      <p:ext uri="{BB962C8B-B14F-4D97-AF65-F5344CB8AC3E}">
        <p14:creationId xmlns:p14="http://schemas.microsoft.com/office/powerpoint/2010/main" val="406377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7389-1FC4-48FB-BC94-CC3DCEA6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Ranges Libraries in C++11/14/17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80656-1319-435F-BFC0-79592C1E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Boost.Ranges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Think-Cell Range</a:t>
            </a:r>
          </a:p>
          <a:p>
            <a:pPr lvl="1"/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https://github.com/think-cell/range/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/>
              <a:t>Eric </a:t>
            </a:r>
            <a:r>
              <a:rPr lang="en-US" dirty="0" err="1"/>
              <a:t>Niebler</a:t>
            </a:r>
            <a:r>
              <a:rPr lang="en-US" dirty="0"/>
              <a:t> V3 Ranges -&gt; Standardization propose -&gt; Ranges TS</a:t>
            </a:r>
          </a:p>
          <a:p>
            <a:pPr lvl="1"/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https://github.com/ericniebler/range-v3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8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789BA-66BA-4D8E-9762-5832564E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Iterators Will Stay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DC65B-D61E-414B-9C39-D4B10A60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All algorithms of the STL can work with two forms, on Iterator-based and Range-based, thanks of Concepts.</a:t>
            </a:r>
          </a:p>
          <a:p>
            <a:endParaRPr lang="en-US" dirty="0"/>
          </a:p>
          <a:p>
            <a:r>
              <a:rPr lang="en-US" dirty="0"/>
              <a:t>About Concepts: Take a look this presentation of Mikel </a:t>
            </a:r>
            <a:r>
              <a:rPr lang="en-US" dirty="0" err="1"/>
              <a:t>Irazabal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https://github.com/barcelona-c-c-users/meetup/tree/master/20180606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endParaRPr lang="es-ES" dirty="0">
              <a:solidFill>
                <a:srgbClr val="00B0F0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92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FD684-2BCC-48A6-9479-E2E331C5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 Simple </a:t>
            </a:r>
            <a:r>
              <a:rPr lang="es-ES" b="1" dirty="0" err="1"/>
              <a:t>Example</a:t>
            </a:r>
            <a:r>
              <a:rPr lang="es-ES" b="1" dirty="0"/>
              <a:t> [1]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22DD26-E9A0-46D5-9C8C-AD642C78002D}"/>
              </a:ext>
            </a:extLst>
          </p:cNvPr>
          <p:cNvSpPr txBox="1"/>
          <p:nvPr/>
        </p:nvSpPr>
        <p:spPr>
          <a:xfrm>
            <a:off x="1154097" y="1752832"/>
            <a:ext cx="9481351" cy="1938992"/>
          </a:xfrm>
          <a:prstGeom prst="rect">
            <a:avLst/>
          </a:prstGeom>
          <a:solidFill>
            <a:srgbClr val="3F3F3F"/>
          </a:solidFill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&lt;range/v3/all.hpp&gt;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&lt;vector&gt;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) {</a:t>
            </a:r>
          </a:p>
          <a:p>
            <a:pPr lvl="1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&gt; v{-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214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s-ES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(v); 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804D11-6341-4150-8471-5287CC40D2CB}"/>
              </a:ext>
            </a:extLst>
          </p:cNvPr>
          <p:cNvSpPr txBox="1"/>
          <p:nvPr/>
        </p:nvSpPr>
        <p:spPr>
          <a:xfrm>
            <a:off x="719092" y="4830009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v: { -13, 1, 5, 13,214 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69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0A604-2A3F-4727-9A5C-C19EBDCF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Simple Example [2]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804F24-CDD0-44D0-8E08-4BFF74BEF893}"/>
              </a:ext>
            </a:extLst>
          </p:cNvPr>
          <p:cNvSpPr txBox="1"/>
          <p:nvPr/>
        </p:nvSpPr>
        <p:spPr>
          <a:xfrm>
            <a:off x="838200" y="1957388"/>
            <a:ext cx="9783192" cy="3554819"/>
          </a:xfrm>
          <a:prstGeom prst="rect">
            <a:avLst/>
          </a:prstGeom>
          <a:solidFill>
            <a:srgbClr val="3F3F3F"/>
          </a:solidFill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&lt;range/v3/all.hpp&gt;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numbers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endParaRPr lang="es-ES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numbers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</a:p>
          <a:p>
            <a:pPr lvl="2"/>
            <a:endParaRPr lang="es-ES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transform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([](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n*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 } ), </a:t>
            </a:r>
          </a:p>
          <a:p>
            <a:pPr lvl="2"/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ostream_iterator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::cout,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);</a:t>
            </a:r>
          </a:p>
          <a:p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A18DBE-4D4D-4237-9CBE-F1028F602D11}"/>
              </a:ext>
            </a:extLst>
          </p:cNvPr>
          <p:cNvSpPr txBox="1"/>
          <p:nvPr/>
        </p:nvSpPr>
        <p:spPr>
          <a:xfrm>
            <a:off x="728617" y="5594241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2, 4, 6, 8, 10, 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105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D5D84-E658-4DA1-9C11-C83725C8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Views: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view::iota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2DC14EA-CA8A-4BB9-8A45-8A1173CE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finite/infinite range of integers </a:t>
            </a:r>
            <a:r>
              <a:rPr lang="en-US" sz="1700" dirty="0"/>
              <a:t>	 </a:t>
            </a:r>
          </a:p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27D9FC-CBDF-4FB2-ACE4-1B7A048CD133}"/>
              </a:ext>
            </a:extLst>
          </p:cNvPr>
          <p:cNvSpPr txBox="1"/>
          <p:nvPr/>
        </p:nvSpPr>
        <p:spPr>
          <a:xfrm>
            <a:off x="838200" y="2411818"/>
            <a:ext cx="109461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n: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iota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"----"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n: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iota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|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take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14439A-2327-4845-82E2-51F62604A954}"/>
              </a:ext>
            </a:extLst>
          </p:cNvPr>
          <p:cNvSpPr txBox="1"/>
          <p:nvPr/>
        </p:nvSpPr>
        <p:spPr>
          <a:xfrm>
            <a:off x="690517" y="5934670"/>
            <a:ext cx="823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1,  2,  3,  4, 5, 6 … , 9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1,  2, 3 , 4 … 50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139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DCE3-ED52-4BE1-AA10-716854E6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Views:</a:t>
            </a:r>
            <a:r>
              <a:rPr lang="es-E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23894-9F26-412A-8A91-8C0E0624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Range + Binary Predicate -&gt; Range of Ranges which groups </a:t>
            </a:r>
            <a:r>
              <a:rPr lang="en-US" b="1" dirty="0"/>
              <a:t>contiguous</a:t>
            </a:r>
            <a:r>
              <a:rPr lang="en-US" dirty="0"/>
              <a:t> elements together that satisfies the binary predicate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53CA4-715A-4290-A91B-FC901847BB11}"/>
              </a:ext>
            </a:extLst>
          </p:cNvPr>
          <p:cNvSpPr txBox="1"/>
          <p:nvPr/>
        </p:nvSpPr>
        <p:spPr>
          <a:xfrm>
            <a:off x="461639" y="2734322"/>
            <a:ext cx="33468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::string name;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::string city;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person;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75AC90-9224-4408-BB48-FA0D6476AF13}"/>
              </a:ext>
            </a:extLst>
          </p:cNvPr>
          <p:cNvSpPr txBox="1"/>
          <p:nvPr/>
        </p:nvSpPr>
        <p:spPr>
          <a:xfrm>
            <a:off x="3533313" y="2734322"/>
            <a:ext cx="833613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00" b="1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std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::vector&lt;person&gt; people = { {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"Beth"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Bcn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{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GoodPerson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Bcn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{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Bcn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{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"Erik"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"San Diego"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{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"Another"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"San Diego"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{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"Unknown"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"Germany"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};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rngRngs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people | </a:t>
            </a:r>
          </a:p>
          <a:p>
            <a:r>
              <a:rPr lang="en-US" sz="1300" b="1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ranges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300" b="1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300" b="1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([](</a:t>
            </a:r>
            <a:r>
              <a:rPr lang="en-US" sz="1300" b="1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300" b="1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1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300" b="1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1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endParaRPr lang="en-US" sz="1300" b="1" dirty="0">
              <a:solidFill>
                <a:srgbClr val="C586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300" b="1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300" b="1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rngRngs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lvl="1"/>
            <a:r>
              <a:rPr lang="en-US" sz="1300" b="1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300" b="1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1300" b="1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std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b="1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1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 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b="1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1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b="1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300" b="1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std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b="1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"-----"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b="1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300" b="1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BC3CFC-9DF9-4847-BBEB-6EB665DD2C53}"/>
              </a:ext>
            </a:extLst>
          </p:cNvPr>
          <p:cNvSpPr txBox="1"/>
          <p:nvPr/>
        </p:nvSpPr>
        <p:spPr>
          <a:xfrm>
            <a:off x="322556" y="4500337"/>
            <a:ext cx="8239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Output: </a:t>
            </a:r>
          </a:p>
          <a:p>
            <a:r>
              <a:rPr lang="en-US" sz="1500" dirty="0"/>
              <a:t>Beth - </a:t>
            </a:r>
            <a:r>
              <a:rPr lang="en-US" sz="1500" dirty="0" err="1"/>
              <a:t>Bcn</a:t>
            </a:r>
            <a:r>
              <a:rPr lang="en-US" sz="1500" dirty="0"/>
              <a:t>  </a:t>
            </a:r>
          </a:p>
          <a:p>
            <a:r>
              <a:rPr lang="en-US" sz="1500" dirty="0" err="1"/>
              <a:t>GoodPerson</a:t>
            </a:r>
            <a:r>
              <a:rPr lang="en-US" sz="1500" dirty="0"/>
              <a:t> – </a:t>
            </a:r>
            <a:r>
              <a:rPr lang="en-US" sz="1500" dirty="0" err="1"/>
              <a:t>Bcn</a:t>
            </a:r>
            <a:endParaRPr lang="en-US" sz="1500" dirty="0"/>
          </a:p>
          <a:p>
            <a:r>
              <a:rPr lang="en-US" sz="1500" dirty="0"/>
              <a:t>A - </a:t>
            </a:r>
            <a:r>
              <a:rPr lang="en-US" sz="1500" dirty="0" err="1"/>
              <a:t>Bcn</a:t>
            </a:r>
            <a:endParaRPr lang="en-US" sz="1500" dirty="0"/>
          </a:p>
          <a:p>
            <a:r>
              <a:rPr lang="en-US" sz="1500" dirty="0"/>
              <a:t>-----</a:t>
            </a:r>
          </a:p>
          <a:p>
            <a:r>
              <a:rPr lang="en-US" sz="1500" dirty="0"/>
              <a:t>Erik – San Diego</a:t>
            </a:r>
          </a:p>
          <a:p>
            <a:r>
              <a:rPr lang="en-US" sz="1500" dirty="0"/>
              <a:t>Another – San Diego</a:t>
            </a:r>
          </a:p>
          <a:p>
            <a:r>
              <a:rPr lang="en-US" sz="1500" dirty="0"/>
              <a:t>-----</a:t>
            </a:r>
          </a:p>
          <a:p>
            <a:r>
              <a:rPr lang="en-US" sz="1500" dirty="0"/>
              <a:t>Unknown - Germany</a:t>
            </a:r>
          </a:p>
        </p:txBody>
      </p:sp>
    </p:spTree>
    <p:extLst>
      <p:ext uri="{BB962C8B-B14F-4D97-AF65-F5344CB8AC3E}">
        <p14:creationId xmlns:p14="http://schemas.microsoft.com/office/powerpoint/2010/main" val="224894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49B7-730B-459F-99E2-09A641C7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Views: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CBB83-E95A-4B5A-B4E5-A772EB64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N ranges, produce a range that is a concatenation of all of them.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431DE5-D9C0-4231-8DC0-4FDCA6772784}"/>
              </a:ext>
            </a:extLst>
          </p:cNvPr>
          <p:cNvSpPr txBox="1"/>
          <p:nvPr/>
        </p:nvSpPr>
        <p:spPr>
          <a:xfrm>
            <a:off x="838200" y="2743200"/>
            <a:ext cx="970329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firstRange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iota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15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secondRange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iota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75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::vector&lt;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container = {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-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 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n: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concat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firstRange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container,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secondRange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5455F1-CC98-4D59-8528-3AB22B3155DB}"/>
              </a:ext>
            </a:extLst>
          </p:cNvPr>
          <p:cNvSpPr txBox="1"/>
          <p:nvPr/>
        </p:nvSpPr>
        <p:spPr>
          <a:xfrm>
            <a:off x="579731" y="5862520"/>
            <a:ext cx="8239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Output: 1, 2, 3, 4, 5 … 14, 1, 3, 5, 7, 9, 11, -1, 50, 51, 52, 53, 54 … 74</a:t>
            </a:r>
          </a:p>
        </p:txBody>
      </p:sp>
    </p:spTree>
    <p:extLst>
      <p:ext uri="{BB962C8B-B14F-4D97-AF65-F5344CB8AC3E}">
        <p14:creationId xmlns:p14="http://schemas.microsoft.com/office/powerpoint/2010/main" val="27993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8EC26F-0610-43CF-83CD-98F5047D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the given range that satisfies a predicate.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8CD6273-CF32-465F-BCBF-02E76912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Views: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view::filter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B73C9A-217E-4583-A74A-420DFF235F54}"/>
              </a:ext>
            </a:extLst>
          </p:cNvPr>
          <p:cNvSpPr txBox="1"/>
          <p:nvPr/>
        </p:nvSpPr>
        <p:spPr>
          <a:xfrm>
            <a:off x="838200" y="2514600"/>
            <a:ext cx="8410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 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n: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iota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| 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[] 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 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n%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} ) | 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take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AF6F3D-3623-42FE-846B-E39D3B79909A}"/>
              </a:ext>
            </a:extLst>
          </p:cNvPr>
          <p:cNvSpPr txBox="1"/>
          <p:nvPr/>
        </p:nvSpPr>
        <p:spPr>
          <a:xfrm>
            <a:off x="617831" y="5569194"/>
            <a:ext cx="8239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Output: 3, 6, 9, 12, 15, … , 93, 96, 99, … , 147, 150, 153, … ,285, 288, 291, 294, 297, 300</a:t>
            </a:r>
          </a:p>
        </p:txBody>
      </p:sp>
    </p:spTree>
    <p:extLst>
      <p:ext uri="{BB962C8B-B14F-4D97-AF65-F5344CB8AC3E}">
        <p14:creationId xmlns:p14="http://schemas.microsoft.com/office/powerpoint/2010/main" val="100820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724D3-6697-46FC-980D-CC04B00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EC119-F3FB-4110-9828-BDAE6429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465" y="1600200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Marcel </a:t>
            </a:r>
            <a:r>
              <a:rPr lang="en-US" dirty="0" err="1"/>
              <a:t>Vilalta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Soler</a:t>
            </a:r>
          </a:p>
          <a:p>
            <a:pPr marL="0" indent="0">
              <a:buNone/>
            </a:pPr>
            <a:r>
              <a:rPr lang="en-US" dirty="0"/>
              <a:t>R&amp;D Software Engineer @ CINERGIA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linkedin.com/in/</a:t>
            </a:r>
            <a:r>
              <a:rPr lang="en-US" dirty="0" err="1"/>
              <a:t>marcelvilalta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medium.com/@WaRc3L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98FC5D-BB3B-4D28-9F7A-5695859BF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250"/>
            <a:ext cx="2857500" cy="2857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37F0C2-2493-449C-9B76-B32B5ED69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338" y="2386015"/>
            <a:ext cx="2725265" cy="8429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39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8FDA0-5153-4B1C-91AB-09123451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Views: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view::generate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A67AA-EFF4-4BC1-9B33-860EEB9B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function without arguments, it generates an infinite range whose elements are produced with the function.</a:t>
            </a:r>
          </a:p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50EAEF-1A54-4F31-85DA-18BF0695D1FD}"/>
              </a:ext>
            </a:extLst>
          </p:cNvPr>
          <p:cNvSpPr txBox="1"/>
          <p:nvPr/>
        </p:nvSpPr>
        <p:spPr>
          <a:xfrm>
            <a:off x="838200" y="2684463"/>
            <a:ext cx="106870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&lt;random&gt;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::vector&lt;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noise =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generate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</a:p>
          <a:p>
            <a:pPr lvl="1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[</a:t>
            </a:r>
            <a:r>
              <a:rPr lang="en-US" sz="1500" b="1" dirty="0" err="1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rnd_gen</a:t>
            </a:r>
            <a:r>
              <a:rPr lang="en-U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::mt19937{}, </a:t>
            </a:r>
            <a:r>
              <a:rPr lang="en-US" sz="1500" b="1" dirty="0" err="1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dist</a:t>
            </a:r>
            <a:r>
              <a:rPr lang="en-U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&lt;&gt;{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}]()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mutable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</a:p>
          <a:p>
            <a:pPr lvl="1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rnd_gen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}) |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take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|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::copy;</a:t>
            </a:r>
          </a:p>
          <a:p>
            <a:pPr lvl="1"/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n: noise )</a:t>
            </a:r>
          </a:p>
          <a:p>
            <a:pPr lvl="1"/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// mt19937 is a pseudorandom generator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// 5 is the Mean and 2 the Standard Deviation of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1803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B59BB-8D1A-4C7E-AC22-5A224188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Built-In Views: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1CD09-37FF-42F2-A3D8-A0F3E5CF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range of ranges, join them to a flattened sequence </a:t>
            </a:r>
            <a:br>
              <a:rPr lang="en-US" dirty="0"/>
            </a:b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04B0F6-D146-4445-B7F3-74D2915847E5}"/>
              </a:ext>
            </a:extLst>
          </p:cNvPr>
          <p:cNvSpPr txBox="1"/>
          <p:nvPr/>
        </p:nvSpPr>
        <p:spPr>
          <a:xfrm>
            <a:off x="838200" y="2457450"/>
            <a:ext cx="115252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::vector&lt;person&gt; people = { {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"Beth"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Bcn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}, </a:t>
            </a:r>
          </a:p>
          <a:p>
            <a:pPr lvl="2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GoodPerson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Bcn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}, </a:t>
            </a:r>
          </a:p>
          <a:p>
            <a:pPr lvl="2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Bcn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},</a:t>
            </a:r>
          </a:p>
          <a:p>
            <a:pPr lvl="2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"Erik"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"San Diego"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},</a:t>
            </a:r>
          </a:p>
          <a:p>
            <a:pPr lvl="2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"Another"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"San Diego"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}, </a:t>
            </a:r>
          </a:p>
          <a:p>
            <a:pPr lvl="2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"Unknown"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"Germany"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} };</a:t>
            </a:r>
          </a:p>
          <a:p>
            <a:pPr lvl="1"/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rngRngs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people |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group_by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([](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500" b="1" dirty="0" err="1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500" b="1" dirty="0" err="1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500" b="1" dirty="0" err="1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;});</a:t>
            </a:r>
          </a:p>
          <a:p>
            <a:pPr lvl="1"/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uselessGroupBy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rngRngs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|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::join ) {</a:t>
            </a:r>
          </a:p>
          <a:p>
            <a:pPr lvl="1"/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uselessGroupBy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- 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 err="1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uselessGroupBy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500" b="1" dirty="0" err="1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81632-8AB7-49C5-BCA8-0E580F64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Views: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view::reverse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7651A-EC6E-4422-B9E6-FD700024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range that traverse the given range in reverse order.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7F8E53-0CC5-4387-9092-349DFCA48C51}"/>
              </a:ext>
            </a:extLst>
          </p:cNvPr>
          <p:cNvSpPr txBox="1"/>
          <p:nvPr/>
        </p:nvSpPr>
        <p:spPr>
          <a:xfrm>
            <a:off x="776287" y="2446338"/>
            <a:ext cx="10963275" cy="383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A3AF9D-523E-4E50-A66C-6560257426CA}"/>
              </a:ext>
            </a:extLst>
          </p:cNvPr>
          <p:cNvSpPr txBox="1"/>
          <p:nvPr/>
        </p:nvSpPr>
        <p:spPr>
          <a:xfrm>
            <a:off x="838200" y="2886075"/>
            <a:ext cx="101917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::string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supercalifragilespialidoso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supercalifragilespialidoso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c: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supercalifragilespialidoso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|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::reverse ) {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c;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66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ED639-6DD2-46D3-9E90-2682C73D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Views: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view::split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EAD81-E8B7-4010-AC47-90A0BCD9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source and a delimiter, it split the range into a range of ranges using the delimiter specifier to find the boundaries.</a:t>
            </a:r>
          </a:p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D17724-07B6-456A-B4D4-C3FD75C307DC}"/>
              </a:ext>
            </a:extLst>
          </p:cNvPr>
          <p:cNvSpPr txBox="1"/>
          <p:nvPr/>
        </p:nvSpPr>
        <p:spPr>
          <a:xfrm>
            <a:off x="1085850" y="2695575"/>
            <a:ext cx="105156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::vector&lt;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::string&gt; world = {</a:t>
            </a:r>
          </a:p>
          <a:p>
            <a:pPr lvl="1"/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"Spain"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"France"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"Germany"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"Italy"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"-"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"California"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"New York"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"Washington"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"-"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"Niger"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"Sudan"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Botsuana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"-“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continent: world |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split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"-"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lvl="1"/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country_state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continent) </a:t>
            </a:r>
          </a:p>
          <a:p>
            <a:pPr lvl="1"/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country_state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"----"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724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4542-50C3-49BE-B8D9-92D66DFA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Views: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view::transform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AA154-58AF-42D3-B982-756B527A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source range and a function with one argument, return a new range which each element has been applied with the given function.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B71E04-6310-43A1-97FC-445C09E90566}"/>
              </a:ext>
            </a:extLst>
          </p:cNvPr>
          <p:cNvSpPr txBox="1"/>
          <p:nvPr/>
        </p:nvSpPr>
        <p:spPr>
          <a:xfrm>
            <a:off x="838200" y="2809875"/>
            <a:ext cx="110109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::string little =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“little"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x: little |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transform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[](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::</a:t>
            </a:r>
            <a:r>
              <a:rPr lang="en-US" sz="1500" b="1" dirty="0" err="1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toupper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(c); } ) ) {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x;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5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011A0-FC7C-4084-BB29-62BE90A043D3}"/>
              </a:ext>
            </a:extLst>
          </p:cNvPr>
          <p:cNvSpPr txBox="1"/>
          <p:nvPr/>
        </p:nvSpPr>
        <p:spPr>
          <a:xfrm>
            <a:off x="598781" y="5809165"/>
            <a:ext cx="8239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Output: LITTLE</a:t>
            </a:r>
          </a:p>
        </p:txBody>
      </p:sp>
    </p:spTree>
    <p:extLst>
      <p:ext uri="{BB962C8B-B14F-4D97-AF65-F5344CB8AC3E}">
        <p14:creationId xmlns:p14="http://schemas.microsoft.com/office/powerpoint/2010/main" val="4245034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4F4A-7AB0-4D27-B827-6879EB7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Built-In Views: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view::zip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6C26A-93B4-407A-9B72-4BD171EC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Given</a:t>
            </a:r>
            <a:r>
              <a:rPr lang="es-ES" altLang="es-ES" dirty="0"/>
              <a:t> </a:t>
            </a:r>
            <a:r>
              <a:rPr lang="es-ES" altLang="es-ES" i="1" dirty="0"/>
              <a:t>N</a:t>
            </a:r>
            <a:r>
              <a:rPr lang="es-ES" altLang="es-ES" dirty="0"/>
              <a:t> ranges, return a new range </a:t>
            </a:r>
            <a:r>
              <a:rPr lang="es-ES" altLang="es-ES" dirty="0" err="1"/>
              <a:t>where</a:t>
            </a:r>
            <a:r>
              <a:rPr lang="es-ES" altLang="es-ES" dirty="0"/>
              <a:t> </a:t>
            </a:r>
            <a:r>
              <a:rPr lang="es-ES" altLang="es-ES" i="1" dirty="0" err="1"/>
              <a:t>M</a:t>
            </a:r>
            <a:r>
              <a:rPr lang="es-ES" altLang="es-ES" baseline="30000" dirty="0" err="1"/>
              <a:t>th</a:t>
            </a:r>
            <a:r>
              <a:rPr lang="es-ES" altLang="es-ES" dirty="0"/>
              <a:t> </a:t>
            </a:r>
            <a:r>
              <a:rPr lang="es-ES" altLang="es-ES" dirty="0" err="1"/>
              <a:t>element</a:t>
            </a:r>
            <a:r>
              <a:rPr lang="es-ES" altLang="es-ES" dirty="0"/>
              <a:t> </a:t>
            </a:r>
            <a:r>
              <a:rPr lang="es-ES" altLang="es-ES" dirty="0" err="1"/>
              <a:t>is</a:t>
            </a:r>
            <a:r>
              <a:rPr lang="es-ES" altLang="es-ES" dirty="0"/>
              <a:t>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result</a:t>
            </a:r>
            <a:r>
              <a:rPr lang="es-ES" altLang="es-ES" dirty="0"/>
              <a:t> </a:t>
            </a:r>
            <a:r>
              <a:rPr lang="es-ES" altLang="es-ES" dirty="0" err="1"/>
              <a:t>of</a:t>
            </a:r>
            <a:r>
              <a:rPr lang="es-ES" altLang="es-ES" dirty="0"/>
              <a:t> </a:t>
            </a:r>
            <a:r>
              <a:rPr lang="es-ES" altLang="es-ES" dirty="0" err="1"/>
              <a:t>calling</a:t>
            </a:r>
            <a:r>
              <a:rPr lang="es-ES" altLang="es-ES" dirty="0"/>
              <a:t> </a:t>
            </a:r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s-ES" altLang="es-ES" dirty="0"/>
              <a:t> </a:t>
            </a:r>
            <a:r>
              <a:rPr lang="es-ES" altLang="es-ES" dirty="0" err="1"/>
              <a:t>on</a:t>
            </a:r>
            <a:r>
              <a:rPr lang="es-ES" altLang="es-ES" dirty="0"/>
              <a:t>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i="1" dirty="0" err="1"/>
              <a:t>M</a:t>
            </a:r>
            <a:r>
              <a:rPr lang="es-ES" altLang="es-ES" baseline="30000" dirty="0" err="1"/>
              <a:t>th</a:t>
            </a:r>
            <a:r>
              <a:rPr lang="es-ES" altLang="es-ES" dirty="0"/>
              <a:t> </a:t>
            </a:r>
            <a:r>
              <a:rPr lang="es-ES" altLang="es-ES" dirty="0" err="1"/>
              <a:t>elements</a:t>
            </a:r>
            <a:r>
              <a:rPr lang="es-ES" altLang="es-ES" dirty="0"/>
              <a:t> </a:t>
            </a:r>
            <a:r>
              <a:rPr lang="es-ES" altLang="es-ES" dirty="0" err="1"/>
              <a:t>of</a:t>
            </a:r>
            <a:r>
              <a:rPr lang="es-ES" altLang="es-ES" dirty="0"/>
              <a:t> </a:t>
            </a:r>
            <a:r>
              <a:rPr lang="es-ES" altLang="es-ES" dirty="0" err="1"/>
              <a:t>all</a:t>
            </a:r>
            <a:r>
              <a:rPr lang="es-ES" altLang="es-ES" dirty="0"/>
              <a:t> </a:t>
            </a:r>
            <a:r>
              <a:rPr lang="es-ES" altLang="es-ES" i="1" dirty="0"/>
              <a:t>N</a:t>
            </a:r>
            <a:r>
              <a:rPr lang="es-ES" altLang="es-ES" dirty="0"/>
              <a:t> </a:t>
            </a:r>
            <a:r>
              <a:rPr lang="es-ES" altLang="es-ES" dirty="0" err="1"/>
              <a:t>ranges</a:t>
            </a:r>
            <a:r>
              <a:rPr lang="es-ES" alt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ED0E1-7693-4E0E-81B9-C971FC7EBEB7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AA075E-CFDB-4AD4-B2EC-4E1FB928F731}"/>
              </a:ext>
            </a:extLst>
          </p:cNvPr>
          <p:cNvSpPr txBox="1"/>
          <p:nvPr/>
        </p:nvSpPr>
        <p:spPr>
          <a:xfrm>
            <a:off x="838200" y="2971800"/>
            <a:ext cx="922684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n-U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::vector&lt;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points = {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::string little =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"little"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for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</a:t>
            </a:r>
            <a:r>
              <a:rPr lang="en-U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x: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zip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(points, little) ) {</a:t>
            </a:r>
          </a:p>
          <a:p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&gt;(x) &lt;&lt; </a:t>
            </a:r>
            <a:r>
              <a:rPr lang="en-U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- &gt; "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&gt;(x) &lt;&lt; </a:t>
            </a:r>
            <a:r>
              <a:rPr lang="en-U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500" b="1" dirty="0" err="1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  <a:b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C5CA3A-B166-4E5E-8673-404EA3A84949}"/>
              </a:ext>
            </a:extLst>
          </p:cNvPr>
          <p:cNvSpPr txBox="1"/>
          <p:nvPr/>
        </p:nvSpPr>
        <p:spPr>
          <a:xfrm>
            <a:off x="617831" y="5569194"/>
            <a:ext cx="82391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Output: </a:t>
            </a:r>
          </a:p>
          <a:p>
            <a:r>
              <a:rPr lang="en-US" sz="1500" dirty="0"/>
              <a:t>3 -&gt; l</a:t>
            </a:r>
          </a:p>
          <a:p>
            <a:r>
              <a:rPr lang="en-US" sz="1500" dirty="0"/>
              <a:t>5 -&gt; i</a:t>
            </a:r>
          </a:p>
          <a:p>
            <a:r>
              <a:rPr lang="en-US" sz="1500" dirty="0"/>
              <a:t>1 -&gt; t</a:t>
            </a:r>
          </a:p>
          <a:p>
            <a:r>
              <a:rPr lang="en-US" sz="15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6184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0DEF-7527-49E0-B2D4-21E239E2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many more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29FEC-9A63-412C-925B-B5E5335A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https://ericniebler.github.io/range-v3/index.html#range-views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7E5E-A6BB-42EF-871D-0ADA2836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 Ranges</a:t>
            </a:r>
            <a:endParaRPr lang="es-ES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59C01D2-98DE-4255-B4E4-EC000C1BC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48160"/>
          </a:xfrm>
        </p:spPr>
        <p:txBody>
          <a:bodyPr>
            <a:normAutofit/>
          </a:bodyPr>
          <a:lstStyle/>
          <a:p>
            <a:r>
              <a:rPr lang="en-US" sz="2100" dirty="0"/>
              <a:t>Mutate a source Range by applying an </a:t>
            </a:r>
            <a:r>
              <a:rPr lang="en-US" sz="2100" i="1" dirty="0"/>
              <a:t>operation</a:t>
            </a:r>
            <a:r>
              <a:rPr lang="en-US" sz="2100" dirty="0"/>
              <a:t>/</a:t>
            </a:r>
            <a:r>
              <a:rPr lang="en-US" sz="2100" i="1" dirty="0"/>
              <a:t>action </a:t>
            </a:r>
            <a:r>
              <a:rPr lang="en-US" sz="2100" dirty="0"/>
              <a:t>resulting a new Range.</a:t>
            </a:r>
          </a:p>
          <a:p>
            <a:r>
              <a:rPr lang="en-US" sz="2100" dirty="0"/>
              <a:t>Lazy adoption is handled by </a:t>
            </a:r>
            <a:r>
              <a:rPr lang="en-US" sz="2100" i="1" dirty="0"/>
              <a:t>views</a:t>
            </a:r>
            <a:r>
              <a:rPr lang="en-US" sz="2100" dirty="0"/>
              <a:t>, and eager mutation is handled by </a:t>
            </a:r>
            <a:r>
              <a:rPr lang="en-US" sz="2100" i="1" dirty="0"/>
              <a:t>actions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4C177F-9AED-45AE-B7B2-6D254EBBB4CA}"/>
              </a:ext>
            </a:extLst>
          </p:cNvPr>
          <p:cNvSpPr txBox="1"/>
          <p:nvPr/>
        </p:nvSpPr>
        <p:spPr>
          <a:xfrm>
            <a:off x="838200" y="2472218"/>
            <a:ext cx="9925235" cy="2862322"/>
          </a:xfrm>
          <a:prstGeom prst="rect">
            <a:avLst/>
          </a:prstGeom>
          <a:solidFill>
            <a:srgbClr val="3F3F3F"/>
          </a:solidFill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&lt;range/v3/all.hpp&gt;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s-ES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numbers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action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transform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numbers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[](</a:t>
            </a:r>
            <a:r>
              <a:rPr lang="es-ES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(n); });</a:t>
            </a:r>
          </a:p>
          <a:p>
            <a:pPr lvl="1"/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DA90B3-591D-4D25-81B1-B87D8FB132E6}"/>
              </a:ext>
            </a:extLst>
          </p:cNvPr>
          <p:cNvSpPr txBox="1"/>
          <p:nvPr/>
        </p:nvSpPr>
        <p:spPr>
          <a:xfrm>
            <a:off x="598781" y="5809165"/>
            <a:ext cx="8239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numbers</a:t>
            </a:r>
            <a:r>
              <a:rPr lang="en-US" sz="1500" dirty="0">
                <a:latin typeface="Calibri "/>
              </a:rPr>
              <a:t>:  </a:t>
            </a:r>
            <a:r>
              <a:rPr lang="en-US" sz="1500" dirty="0">
                <a:latin typeface="Calibri (Cuerpo)"/>
              </a:rPr>
              <a:t>{ </a:t>
            </a:r>
            <a:r>
              <a:rPr lang="es-ES" sz="1500" dirty="0">
                <a:solidFill>
                  <a:srgbClr val="D4D4D4"/>
                </a:solidFill>
                <a:latin typeface="Calibri (Cuerpo)"/>
              </a:rPr>
              <a:t>1, 1.41421, 1.73205, 2, 2.23607, 2.44949 }</a:t>
            </a:r>
            <a:endParaRPr lang="en-US" sz="1500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91306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2C56-D058-43D8-8912-2A6DF048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Simple Example [2]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7346A6-A956-4F14-BFDB-4740618EE03F}"/>
              </a:ext>
            </a:extLst>
          </p:cNvPr>
          <p:cNvSpPr txBox="1"/>
          <p:nvPr/>
        </p:nvSpPr>
        <p:spPr>
          <a:xfrm>
            <a:off x="497149" y="1460728"/>
            <a:ext cx="11319029" cy="4524315"/>
          </a:xfrm>
          <a:prstGeom prst="rect">
            <a:avLst/>
          </a:prstGeom>
          <a:solidFill>
            <a:srgbClr val="3F3F3F"/>
          </a:solidFill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&lt;range/v3/all.hpp&gt;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numbers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n: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action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numbers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 |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transform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([](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x*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 }) )</a:t>
            </a:r>
          </a:p>
          <a:p>
            <a:pPr lvl="1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	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::cout &lt;&lt; n &lt;&lt;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::cout &lt;&lt;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"---"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n: 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numbers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	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::cout &lt;&lt; n &lt;&lt;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::cout &lt;&lt;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7269EB-CE42-44F7-BCF8-CBFCE6AD6E08}"/>
              </a:ext>
            </a:extLst>
          </p:cNvPr>
          <p:cNvSpPr txBox="1"/>
          <p:nvPr/>
        </p:nvSpPr>
        <p:spPr>
          <a:xfrm>
            <a:off x="3991343" y="6308209"/>
            <a:ext cx="816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built-in actions -&gt; https://ericniebler.github.io/range-v3/index.html#range-actions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912676-59A4-49CB-A3B8-FED53887F4C2}"/>
              </a:ext>
            </a:extLst>
          </p:cNvPr>
          <p:cNvSpPr txBox="1"/>
          <p:nvPr/>
        </p:nvSpPr>
        <p:spPr>
          <a:xfrm>
            <a:off x="497149" y="5754211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Output</a:t>
            </a:r>
            <a:r>
              <a:rPr lang="en-US" sz="1500" dirty="0">
                <a:latin typeface="Calibri "/>
              </a:rPr>
              <a:t>:  </a:t>
            </a:r>
            <a:r>
              <a:rPr lang="en-US" sz="1500" dirty="0">
                <a:latin typeface="Calibri (Cuerpo)"/>
              </a:rPr>
              <a:t>4, 6, 8, 10, 12 ---</a:t>
            </a:r>
          </a:p>
          <a:p>
            <a:r>
              <a:rPr lang="en-US" sz="1500" dirty="0">
                <a:latin typeface="Calibri (Cuerpo)"/>
              </a:rPr>
              <a:t>2, 3, 4, 5, 6 </a:t>
            </a:r>
          </a:p>
        </p:txBody>
      </p:sp>
    </p:spTree>
    <p:extLst>
      <p:ext uri="{BB962C8B-B14F-4D97-AF65-F5344CB8AC3E}">
        <p14:creationId xmlns:p14="http://schemas.microsoft.com/office/powerpoint/2010/main" val="471797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FFACF-8962-4116-BBFA-3EFC5728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Custom View/Range [1]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CBE41-4ADB-4A57-AC1A-042B073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008"/>
            <a:ext cx="10515600" cy="4351338"/>
          </a:xfrm>
        </p:spPr>
        <p:txBody>
          <a:bodyPr/>
          <a:lstStyle/>
          <a:p>
            <a:r>
              <a:rPr lang="en-US" dirty="0"/>
              <a:t>We can adapt existing built-in views to another ones: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FB2DAE-A55C-4808-B6DF-ABC4CBD164D2}"/>
              </a:ext>
            </a:extLst>
          </p:cNvPr>
          <p:cNvSpPr txBox="1"/>
          <p:nvPr/>
        </p:nvSpPr>
        <p:spPr>
          <a:xfrm>
            <a:off x="763480" y="2281561"/>
            <a:ext cx="10813002" cy="3785652"/>
          </a:xfrm>
          <a:prstGeom prst="rect">
            <a:avLst/>
          </a:prstGeom>
          <a:solidFill>
            <a:srgbClr val="3F3F3F"/>
          </a:solidFill>
        </p:spPr>
        <p:txBody>
          <a:bodyPr wrap="square" rtlCol="0">
            <a:spAutoFit/>
          </a:bodyPr>
          <a:lstStyle/>
          <a:p>
            <a:r>
              <a:rPr lang="es-ES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	auto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moving_average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= [](</a:t>
            </a:r>
            <a:r>
              <a:rPr lang="es-ES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		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sliding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(l) |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stride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(h) | 							 				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transform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([](</a:t>
            </a:r>
            <a:r>
              <a:rPr lang="es-ES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s-ES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range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es-ES" sz="15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value_t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range_value_type_t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decltype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(range)&gt;;</a:t>
            </a: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</a:rPr>
              <a:t>			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accumulate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(range, </a:t>
            </a:r>
            <a:r>
              <a:rPr lang="es-ES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value_t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{}) / </a:t>
            </a:r>
            <a:r>
              <a:rPr lang="es-ES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value_t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s-ES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(range)); 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	})); 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};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b="1" dirty="0"/>
          </a:p>
          <a:p>
            <a:r>
              <a:rPr lang="en-US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n : numbers | </a:t>
            </a:r>
            <a:r>
              <a:rPr lang="en-US" b="1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moving_average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b="1" dirty="0">
                <a:solidFill>
                  <a:srgbClr val="4EC9B0"/>
                </a:solidFill>
                <a:latin typeface="Consolas" panose="020B0609020204030204" pitchFamily="49" charset="0"/>
              </a:rPr>
              <a:t>	std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&lt;&lt; n &lt;&lt; </a:t>
            </a:r>
            <a:r>
              <a:rPr lang="en-US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63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0B63B-73E9-490A-AE8E-4B6EA51D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Table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Contents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F0C46-DCDD-4CD0-BC36-24AB38C1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49"/>
            <a:ext cx="10515600" cy="5000625"/>
          </a:xfrm>
        </p:spPr>
        <p:txBody>
          <a:bodyPr>
            <a:normAutofit fontScale="92500" lnSpcReduction="10000"/>
          </a:bodyPr>
          <a:lstStyle/>
          <a:p>
            <a:endParaRPr lang="es-ES" sz="1500" b="1" dirty="0"/>
          </a:p>
          <a:p>
            <a:r>
              <a:rPr lang="es-ES" sz="2500" b="1" dirty="0" err="1"/>
              <a:t>What</a:t>
            </a:r>
            <a:r>
              <a:rPr lang="es-ES" sz="2500" b="1" dirty="0"/>
              <a:t> </a:t>
            </a:r>
            <a:r>
              <a:rPr lang="es-ES" sz="2500" b="1" dirty="0" err="1"/>
              <a:t>is</a:t>
            </a:r>
            <a:r>
              <a:rPr lang="es-ES" sz="2500" b="1" dirty="0"/>
              <a:t> a </a:t>
            </a:r>
            <a:r>
              <a:rPr lang="es-ES" sz="2500" b="1" dirty="0" err="1"/>
              <a:t>Range</a:t>
            </a:r>
            <a:r>
              <a:rPr lang="es-ES" sz="2500" b="1" dirty="0"/>
              <a:t>?</a:t>
            </a:r>
          </a:p>
          <a:p>
            <a:r>
              <a:rPr lang="es-ES" sz="2500" b="1" dirty="0" err="1"/>
              <a:t>Features</a:t>
            </a:r>
            <a:endParaRPr lang="es-ES" sz="2500" b="1" dirty="0"/>
          </a:p>
          <a:p>
            <a:r>
              <a:rPr lang="es-ES" sz="2500" b="1" dirty="0" err="1"/>
              <a:t>Why</a:t>
            </a:r>
            <a:r>
              <a:rPr lang="es-ES" sz="2500" b="1" dirty="0"/>
              <a:t> </a:t>
            </a:r>
            <a:r>
              <a:rPr lang="es-ES" sz="2500" b="1" dirty="0" err="1"/>
              <a:t>Ranges</a:t>
            </a:r>
            <a:r>
              <a:rPr lang="es-ES" sz="2500" b="1" dirty="0"/>
              <a:t> </a:t>
            </a:r>
            <a:r>
              <a:rPr lang="es-ES" sz="2500" b="1" dirty="0" err="1"/>
              <a:t>works</a:t>
            </a:r>
            <a:r>
              <a:rPr lang="es-ES" sz="2500" b="1" dirty="0"/>
              <a:t>?</a:t>
            </a:r>
          </a:p>
          <a:p>
            <a:r>
              <a:rPr lang="es-ES" sz="2500" b="1" dirty="0" err="1"/>
              <a:t>Standarization</a:t>
            </a:r>
            <a:r>
              <a:rPr lang="es-ES" sz="2500" b="1" dirty="0"/>
              <a:t> </a:t>
            </a:r>
            <a:r>
              <a:rPr lang="es-ES" sz="2500" b="1" dirty="0" err="1"/>
              <a:t>of</a:t>
            </a:r>
            <a:r>
              <a:rPr lang="es-ES" sz="2500" b="1" dirty="0"/>
              <a:t> </a:t>
            </a:r>
            <a:r>
              <a:rPr lang="es-ES" sz="2500" b="1" dirty="0" err="1"/>
              <a:t>Ranges</a:t>
            </a:r>
            <a:r>
              <a:rPr lang="es-ES" sz="2500" b="1" dirty="0"/>
              <a:t> in C++20</a:t>
            </a:r>
          </a:p>
          <a:p>
            <a:r>
              <a:rPr lang="es-ES" sz="2500" b="1" dirty="0" err="1"/>
              <a:t>Ranges</a:t>
            </a:r>
            <a:r>
              <a:rPr lang="es-ES" sz="2500" b="1" dirty="0"/>
              <a:t> </a:t>
            </a:r>
            <a:r>
              <a:rPr lang="es-ES" sz="2500" b="1" dirty="0" err="1"/>
              <a:t>Libraries</a:t>
            </a:r>
            <a:r>
              <a:rPr lang="es-ES" sz="2500" b="1" dirty="0"/>
              <a:t> in C++11/14/17</a:t>
            </a:r>
          </a:p>
          <a:p>
            <a:r>
              <a:rPr lang="es-ES" sz="2500" b="1" dirty="0" err="1"/>
              <a:t>Iterators</a:t>
            </a:r>
            <a:r>
              <a:rPr lang="es-ES" sz="2500" b="1" dirty="0"/>
              <a:t> Will </a:t>
            </a:r>
            <a:r>
              <a:rPr lang="es-ES" sz="2500" b="1" dirty="0" err="1"/>
              <a:t>Stay</a:t>
            </a:r>
            <a:endParaRPr lang="es-ES" sz="2500" b="1" dirty="0"/>
          </a:p>
          <a:p>
            <a:r>
              <a:rPr lang="es-ES" sz="2500" b="1" dirty="0"/>
              <a:t>Simple </a:t>
            </a:r>
            <a:r>
              <a:rPr lang="es-ES" sz="2500" b="1" dirty="0" err="1"/>
              <a:t>Examples</a:t>
            </a:r>
            <a:r>
              <a:rPr lang="es-ES" sz="2500" b="1" dirty="0"/>
              <a:t> + </a:t>
            </a:r>
            <a:r>
              <a:rPr lang="es-ES" sz="2500" b="1" dirty="0" err="1"/>
              <a:t>Built</a:t>
            </a:r>
            <a:r>
              <a:rPr lang="es-ES" sz="2500" b="1" dirty="0"/>
              <a:t>-In View </a:t>
            </a:r>
            <a:r>
              <a:rPr lang="es-ES" sz="2500" b="1" dirty="0" err="1"/>
              <a:t>Examples</a:t>
            </a:r>
            <a:endParaRPr lang="es-ES" sz="2500" b="1" dirty="0"/>
          </a:p>
          <a:p>
            <a:r>
              <a:rPr lang="es-ES" sz="2500" b="1" dirty="0" err="1"/>
              <a:t>Action</a:t>
            </a:r>
            <a:r>
              <a:rPr lang="es-ES" sz="2500" b="1" dirty="0"/>
              <a:t> </a:t>
            </a:r>
            <a:r>
              <a:rPr lang="es-ES" sz="2500" b="1" dirty="0" err="1"/>
              <a:t>Ranges</a:t>
            </a:r>
            <a:r>
              <a:rPr lang="es-ES" sz="2500" b="1" dirty="0"/>
              <a:t> + Simple </a:t>
            </a:r>
            <a:r>
              <a:rPr lang="es-ES" sz="2500" b="1" dirty="0" err="1"/>
              <a:t>Examples</a:t>
            </a:r>
            <a:endParaRPr lang="es-ES" sz="2500" b="1" dirty="0"/>
          </a:p>
          <a:p>
            <a:r>
              <a:rPr lang="es-ES" sz="2500" b="1" dirty="0" err="1"/>
              <a:t>Create</a:t>
            </a:r>
            <a:r>
              <a:rPr lang="es-ES" sz="2500" b="1" dirty="0"/>
              <a:t> a </a:t>
            </a:r>
            <a:r>
              <a:rPr lang="es-ES" sz="2500" b="1" dirty="0" err="1"/>
              <a:t>Custom</a:t>
            </a:r>
            <a:r>
              <a:rPr lang="es-ES" sz="2500" b="1" dirty="0"/>
              <a:t> View/</a:t>
            </a:r>
            <a:r>
              <a:rPr lang="es-ES" sz="2500" b="1" dirty="0" err="1"/>
              <a:t>Range</a:t>
            </a:r>
            <a:endParaRPr lang="es-ES" sz="2500" b="1" dirty="0"/>
          </a:p>
          <a:p>
            <a:r>
              <a:rPr lang="en-US" sz="2400" b="1" dirty="0"/>
              <a:t>Why we should use Ranges in Production?</a:t>
            </a:r>
          </a:p>
          <a:p>
            <a:r>
              <a:rPr lang="en-US" sz="2400" b="1" dirty="0"/>
              <a:t>References</a:t>
            </a:r>
            <a:endParaRPr lang="es-ES" sz="2500" b="1" dirty="0"/>
          </a:p>
          <a:p>
            <a:pPr marL="0" indent="0">
              <a:buNone/>
            </a:pPr>
            <a:endParaRPr lang="es-ES" sz="1900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51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45B9-0FFD-4C00-8AAF-94E54A0B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Custom View/Range [2]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4EA5A-1E68-4DFA-931C-7A64C015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view_base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See example on </a:t>
            </a:r>
            <a:r>
              <a:rPr lang="es-ES" sz="25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https://hannes.hauswedell.net/post/2018/04/11/view1/</a:t>
            </a:r>
            <a:r>
              <a:rPr lang="en-US" sz="2500" dirty="0">
                <a:solidFill>
                  <a:srgbClr val="00B0F0"/>
                </a:solidFill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77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EFDC6-4453-4938-B605-C5DEAE73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Custom View/Range [3]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F9142-A536-4F3D-8A76-307DA8CC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Inherits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range_facade</a:t>
            </a:r>
            <a:r>
              <a:rPr lang="en-US" dirty="0">
                <a:latin typeface="Calibri (Cuerpo)"/>
                <a:cs typeface="Courier New" panose="02070309020205020404" pitchFamily="49" charset="0"/>
              </a:rPr>
              <a:t>, which is based on Facade Pattern</a:t>
            </a:r>
          </a:p>
          <a:p>
            <a:pPr marL="0" indent="0">
              <a:buNone/>
            </a:pPr>
            <a:endParaRPr lang="en-US" dirty="0">
              <a:latin typeface="Calibri (Cuerpo)"/>
              <a:cs typeface="Courier New" panose="02070309020205020404" pitchFamily="49" charset="0"/>
            </a:endParaRPr>
          </a:p>
          <a:p>
            <a:r>
              <a:rPr lang="en-US" dirty="0">
                <a:latin typeface="Calibri (Cuerpo)"/>
                <a:cs typeface="Courier New" panose="02070309020205020404" pitchFamily="49" charset="0"/>
              </a:rPr>
              <a:t>Facade Pattern defines a high level interface that makes the subsystem easier to use, providing a base that is good enough for everyone.</a:t>
            </a:r>
          </a:p>
          <a:p>
            <a:endParaRPr lang="en-US" dirty="0">
              <a:latin typeface="Calibri (Cuerpo)"/>
              <a:cs typeface="Courier New" panose="02070309020205020404" pitchFamily="49" charset="0"/>
            </a:endParaRPr>
          </a:p>
          <a:p>
            <a:r>
              <a:rPr lang="en-US" dirty="0">
                <a:latin typeface="Calibri (Cuerpo)"/>
                <a:cs typeface="Courier New" panose="02070309020205020404" pitchFamily="49" charset="0"/>
              </a:rPr>
              <a:t>Note: It will not be available on Ranges TS</a:t>
            </a:r>
          </a:p>
          <a:p>
            <a:endParaRPr lang="en-US" dirty="0">
              <a:latin typeface="Calibri (Cue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ue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04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2D16B-67A8-43C5-9EEE-B90CCADB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Custom View/Range [4]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81D9C-60D3-40E7-8F3B-26A01505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(Cuerpo)"/>
                <a:cs typeface="Courier New" panose="02070309020205020404" pitchFamily="49" charset="0"/>
              </a:rPr>
              <a:t>Inherits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range_adapter</a:t>
            </a:r>
            <a:r>
              <a:rPr lang="en-US" dirty="0">
                <a:latin typeface="Calibri (Cuerpo)"/>
                <a:cs typeface="Courier New" panose="02070309020205020404" pitchFamily="49" charset="0"/>
              </a:rPr>
              <a:t>, which is based on the Adapter Pattern</a:t>
            </a:r>
          </a:p>
          <a:p>
            <a:endParaRPr lang="en-US" dirty="0">
              <a:latin typeface="Calibri (Cuerpo)"/>
              <a:cs typeface="Courier New" panose="02070309020205020404" pitchFamily="49" charset="0"/>
            </a:endParaRPr>
          </a:p>
          <a:p>
            <a:r>
              <a:rPr lang="en-US" dirty="0">
                <a:latin typeface="Calibri (Cuerpo)"/>
                <a:cs typeface="Courier New" panose="02070309020205020404" pitchFamily="49" charset="0"/>
              </a:rPr>
              <a:t>Adapter Pattern, also known as Wrapper, is used to convert one existing interface to another one that the client expects. </a:t>
            </a:r>
          </a:p>
          <a:p>
            <a:endParaRPr lang="en-US" dirty="0">
              <a:latin typeface="Calibri (Cuerpo)"/>
              <a:cs typeface="Courier New" panose="02070309020205020404" pitchFamily="49" charset="0"/>
            </a:endParaRPr>
          </a:p>
          <a:p>
            <a:r>
              <a:rPr lang="en-US" dirty="0">
                <a:latin typeface="Calibri (Cuerpo)"/>
                <a:cs typeface="Courier New" panose="02070309020205020404" pitchFamily="49" charset="0"/>
              </a:rPr>
              <a:t>Note: It will not be available on Ranges TS </a:t>
            </a:r>
            <a:endParaRPr lang="en-US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08973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80176-4186-40F1-85BD-B9AF981C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we should use Ranges in Production?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E09B2-D224-40E6-9751-E87BED0E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programming paradigm</a:t>
            </a:r>
          </a:p>
          <a:p>
            <a:endParaRPr lang="en-US" dirty="0"/>
          </a:p>
          <a:p>
            <a:r>
              <a:rPr lang="en-US" dirty="0"/>
              <a:t>Reusable code</a:t>
            </a:r>
          </a:p>
          <a:p>
            <a:endParaRPr lang="en-US" dirty="0"/>
          </a:p>
          <a:p>
            <a:r>
              <a:rPr lang="en-US" dirty="0"/>
              <a:t>Avoid defining begin/end indexes for loops + Avoid states = Less bugs</a:t>
            </a:r>
          </a:p>
          <a:p>
            <a:endParaRPr lang="en-US" dirty="0"/>
          </a:p>
          <a:p>
            <a:r>
              <a:rPr lang="en-US" dirty="0"/>
              <a:t>Easy to Maintain</a:t>
            </a:r>
          </a:p>
          <a:p>
            <a:endParaRPr lang="en-US" dirty="0"/>
          </a:p>
          <a:p>
            <a:r>
              <a:rPr lang="en-US" dirty="0"/>
              <a:t>Better Unit Testing by functional blocks</a:t>
            </a:r>
          </a:p>
        </p:txBody>
      </p:sp>
    </p:spTree>
    <p:extLst>
      <p:ext uri="{BB962C8B-B14F-4D97-AF65-F5344CB8AC3E}">
        <p14:creationId xmlns:p14="http://schemas.microsoft.com/office/powerpoint/2010/main" val="590136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686D3-EEB7-4F3F-B97F-E2024AA5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"/>
            <a:ext cx="10515600" cy="1211263"/>
          </a:xfrm>
        </p:spPr>
        <p:txBody>
          <a:bodyPr/>
          <a:lstStyle/>
          <a:p>
            <a:r>
              <a:rPr lang="es-ES" b="1" dirty="0" err="1"/>
              <a:t>References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5B6B8-9AD6-4102-9B7E-E4644B9A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362575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Eric </a:t>
            </a:r>
            <a:r>
              <a:rPr lang="es-ES" dirty="0" err="1"/>
              <a:t>Niebler</a:t>
            </a:r>
            <a:r>
              <a:rPr lang="es-ES" dirty="0"/>
              <a:t> GitHub + YouTube + Blog</a:t>
            </a:r>
          </a:p>
          <a:p>
            <a:pPr lvl="1"/>
            <a:r>
              <a:rPr lang="es-E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https://github.com/ericniebler/range-v3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&amp;&amp; </a:t>
            </a:r>
            <a:r>
              <a:rPr lang="es-ES" dirty="0">
                <a:solidFill>
                  <a:srgbClr val="00B0F0"/>
                </a:solidFill>
              </a:rPr>
              <a:t>https://ericniebler.github.io/range-v3/index.html</a:t>
            </a:r>
          </a:p>
          <a:p>
            <a:pPr lvl="1"/>
            <a:r>
              <a:rPr lang="es-E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https://www.youtube.com/watch?v=mFUXNMfaciE&amp;t=3482s</a:t>
            </a:r>
            <a:endParaRPr lang="es-ES" dirty="0">
              <a:solidFill>
                <a:srgbClr val="00B0F0"/>
              </a:solidFill>
            </a:endParaRPr>
          </a:p>
          <a:p>
            <a:pPr lvl="1"/>
            <a:r>
              <a:rPr lang="es-ES" dirty="0">
                <a:solidFill>
                  <a:srgbClr val="00B0F0"/>
                </a:solidFill>
              </a:rPr>
              <a:t>https://www.youtube.com/watch?v=LNXkPh3Z418&amp;t=135s</a:t>
            </a:r>
          </a:p>
          <a:p>
            <a:pPr lvl="1"/>
            <a:r>
              <a:rPr lang="es-E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http://ericniebler.com/2018/12/05/standard-ranges</a:t>
            </a:r>
            <a:r>
              <a:rPr lang="es-E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C++20 Standard Library: </a:t>
            </a:r>
            <a:r>
              <a:rPr lang="es-ES" dirty="0" err="1"/>
              <a:t>Beyond</a:t>
            </a:r>
            <a:r>
              <a:rPr lang="es-ES" dirty="0"/>
              <a:t> </a:t>
            </a:r>
            <a:r>
              <a:rPr lang="es-ES" dirty="0" err="1"/>
              <a:t>Ranges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Jeff Garland</a:t>
            </a:r>
          </a:p>
          <a:p>
            <a:pPr lvl="1"/>
            <a:r>
              <a:rPr lang="es-ES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https://www.youtube.com/watch?v=hXCP8Qb-NNE&amp;t=1535s</a:t>
            </a:r>
            <a:endParaRPr lang="es-ES" dirty="0">
              <a:solidFill>
                <a:srgbClr val="00B0F0"/>
              </a:solidFill>
            </a:endParaRPr>
          </a:p>
          <a:p>
            <a:pPr lvl="1"/>
            <a:r>
              <a:rPr lang="es-ES" dirty="0">
                <a:solidFill>
                  <a:srgbClr val="00B0F0"/>
                </a:solidFill>
              </a:rPr>
              <a:t>https://github.com/JeffGarland/range_by_example</a:t>
            </a:r>
          </a:p>
          <a:p>
            <a:r>
              <a:rPr lang="es-ES" dirty="0"/>
              <a:t>C++ </a:t>
            </a:r>
            <a:r>
              <a:rPr lang="es-ES" dirty="0" err="1"/>
              <a:t>Concepts</a:t>
            </a:r>
            <a:r>
              <a:rPr lang="es-ES" dirty="0"/>
              <a:t> </a:t>
            </a:r>
            <a:r>
              <a:rPr lang="es-ES" dirty="0" err="1"/>
              <a:t>Ranges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Mateusz</a:t>
            </a:r>
            <a:r>
              <a:rPr lang="es-ES" dirty="0"/>
              <a:t> </a:t>
            </a:r>
            <a:r>
              <a:rPr lang="es-ES" dirty="0" err="1"/>
              <a:t>Pusz</a:t>
            </a:r>
            <a:endParaRPr lang="es-ES" dirty="0"/>
          </a:p>
          <a:p>
            <a:pPr lvl="1"/>
            <a:r>
              <a:rPr lang="es-ES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https://meetingcpp.com/mcpp/slides/2018/C++%20Concepts%20and%20Ranges%20-%20How%20to%20use%20them.pdf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 err="1"/>
              <a:t>Concepts</a:t>
            </a:r>
            <a:r>
              <a:rPr lang="es-ES" dirty="0"/>
              <a:t> C++ </a:t>
            </a:r>
            <a:r>
              <a:rPr lang="es-ES" dirty="0" err="1"/>
              <a:t>by</a:t>
            </a:r>
            <a:r>
              <a:rPr lang="es-ES" dirty="0"/>
              <a:t> Mikel </a:t>
            </a:r>
            <a:r>
              <a:rPr lang="es-ES" dirty="0" err="1"/>
              <a:t>Irazabal</a:t>
            </a:r>
            <a:r>
              <a:rPr lang="es-ES" dirty="0"/>
              <a:t> </a:t>
            </a:r>
          </a:p>
          <a:p>
            <a:pPr lvl="1"/>
            <a:r>
              <a:rPr lang="es-ES" dirty="0">
                <a:solidFill>
                  <a:srgbClr val="00B0F0"/>
                </a:solidFill>
              </a:rPr>
              <a:t>https://github.com/barcelona-c-c-users/meetup/blob/master/20180606/MikelIrazabal_ConceptsC%2B%2B.pdf</a:t>
            </a:r>
            <a:r>
              <a:rPr lang="es-ES" dirty="0"/>
              <a:t>	</a:t>
            </a:r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Iterators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Ranges</a:t>
            </a:r>
            <a:r>
              <a:rPr lang="es-ES" dirty="0"/>
              <a:t>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Think</a:t>
            </a:r>
            <a:r>
              <a:rPr lang="es-ES" dirty="0"/>
              <a:t>-Cell</a:t>
            </a:r>
          </a:p>
          <a:p>
            <a:pPr lvl="1"/>
            <a:r>
              <a:rPr lang="es-ES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https://www.think-cell.com/en/career/talks/ranges/#1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 err="1"/>
              <a:t>Ranges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STL </a:t>
            </a:r>
            <a:r>
              <a:rPr lang="es-ES" dirty="0" err="1"/>
              <a:t>Part</a:t>
            </a:r>
            <a:r>
              <a:rPr lang="es-ES" dirty="0"/>
              <a:t> 1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Think</a:t>
            </a:r>
            <a:r>
              <a:rPr lang="es-ES" dirty="0"/>
              <a:t>-Cell</a:t>
            </a:r>
          </a:p>
          <a:p>
            <a:pPr lvl="1"/>
            <a:r>
              <a:rPr lang="es-ES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https://www.youtube.com/watch?v=9_3k1u5sUd4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| After </a:t>
            </a:r>
            <a:r>
              <a:rPr lang="es-ES" dirty="0" err="1"/>
              <a:t>Ranges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Marius </a:t>
            </a:r>
            <a:r>
              <a:rPr lang="es-ES" dirty="0" err="1"/>
              <a:t>Bancila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https://mariusbancila.ro/blog/2019/01/20/cpp-code-samples-before-and-after-ranges</a:t>
            </a:r>
            <a:r>
              <a:rPr lang="es-E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s-ES" dirty="0"/>
          </a:p>
          <a:p>
            <a:r>
              <a:rPr lang="es-ES" dirty="0" err="1"/>
              <a:t>Iterators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Andrei</a:t>
            </a:r>
            <a:r>
              <a:rPr lang="es-ES" dirty="0"/>
              <a:t> </a:t>
            </a:r>
            <a:r>
              <a:rPr lang="es-ES" dirty="0" err="1"/>
              <a:t>Alexandrescu</a:t>
            </a:r>
            <a:endParaRPr lang="es-ES" dirty="0"/>
          </a:p>
          <a:p>
            <a:pPr lvl="1"/>
            <a:r>
              <a:rPr lang="es-ES" dirty="0">
                <a:solidFill>
                  <a:srgbClr val="00B0F0"/>
                </a:solidFill>
              </a:rPr>
              <a:t>https://accu.org/content/conf2009/AndreiAlexandrescu_iterators-must-go.pdf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84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963BF-F47F-474D-8581-D0E3EDA7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Range?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1C8B0-7C3B-40B8-AE5E-66C59245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Range: An alternative of ‘iterator’, which the begin and the end of the sequence/container is packed together.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think that a range is the next evolution of an iterator, which should be more </a:t>
            </a:r>
            <a:r>
              <a:rPr lang="en-US" dirty="0" err="1"/>
              <a:t>abstractable</a:t>
            </a:r>
            <a:r>
              <a:rPr lang="en-US" dirty="0"/>
              <a:t> than it, or simply, an interval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078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57509C-3CE4-4541-AC04-4101435E8AE6}"/>
              </a:ext>
            </a:extLst>
          </p:cNvPr>
          <p:cNvSpPr txBox="1"/>
          <p:nvPr/>
        </p:nvSpPr>
        <p:spPr>
          <a:xfrm>
            <a:off x="719092" y="1690688"/>
            <a:ext cx="10634708" cy="3139321"/>
          </a:xfrm>
          <a:prstGeom prst="rect">
            <a:avLst/>
          </a:prstGeom>
          <a:solidFill>
            <a:srgbClr val="3F3F3F"/>
          </a:solidFill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&lt;range/v3/all.hpp&gt;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&lt;vector&gt;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&lt;iostream&gt;</a:t>
            </a:r>
            <a:endParaRPr lang="es-ES" sz="1500" b="1" dirty="0">
              <a:solidFill>
                <a:srgbClr val="D4D4D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::vector&lt;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v{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 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auto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even = [](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){ </a:t>
            </a: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== i % </a:t>
            </a:r>
            <a:r>
              <a:rPr lang="es-ES" sz="1500" b="1" dirty="0">
                <a:solidFill>
                  <a:srgbClr val="B5CEA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};</a:t>
            </a:r>
            <a:endParaRPr lang="es-ES" sz="1500" b="1" dirty="0">
              <a:solidFill>
                <a:srgbClr val="569CD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auto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square = [](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500" b="1" dirty="0">
                <a:solidFill>
                  <a:srgbClr val="9CDCF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 </a:t>
            </a:r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 * i; };</a:t>
            </a:r>
          </a:p>
          <a:p>
            <a:r>
              <a:rPr lang="es-ES" sz="1500" b="1" dirty="0">
                <a:solidFill>
                  <a:srgbClr val="C586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for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ES" sz="1500" b="1" dirty="0">
                <a:solidFill>
                  <a:srgbClr val="569CD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 : v |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(even) | 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ranges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view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s-ES" sz="1500" b="1" dirty="0">
                <a:solidFill>
                  <a:srgbClr val="DCDC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transform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(square)) {</a:t>
            </a:r>
          </a:p>
          <a:p>
            <a:r>
              <a:rPr lang="es-ES" sz="1500" b="1" dirty="0">
                <a:solidFill>
                  <a:srgbClr val="4EC9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std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::cout &lt;&lt; i &lt;&lt; </a:t>
            </a:r>
            <a:r>
              <a:rPr lang="es-ES" sz="1500" b="1" dirty="0">
                <a:solidFill>
                  <a:srgbClr val="CE917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“, “</a:t>
            </a:r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" sz="1500" b="1" dirty="0">
                <a:solidFill>
                  <a:srgbClr val="D4D4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C1752F-CC7C-4A4A-85A6-21D3CD2EE155}"/>
              </a:ext>
            </a:extLst>
          </p:cNvPr>
          <p:cNvSpPr txBox="1"/>
          <p:nvPr/>
        </p:nvSpPr>
        <p:spPr>
          <a:xfrm>
            <a:off x="719092" y="4830009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0, 4, 16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37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FB6B-8886-4746-BAB9-723A4D5C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BA415-3897-4549-BBE5-A28F6E59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Composable</a:t>
            </a:r>
          </a:p>
          <a:p>
            <a:pPr lvl="1"/>
            <a:r>
              <a:rPr lang="en-US" dirty="0"/>
              <a:t>Every range can be transformed/filtered into another range.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Abstractable</a:t>
            </a:r>
            <a:endParaRPr lang="en-US" dirty="0"/>
          </a:p>
          <a:p>
            <a:pPr lvl="1"/>
            <a:r>
              <a:rPr lang="en-US" dirty="0"/>
              <a:t>Everything can be a range if it implements the correct concepts.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Reusable</a:t>
            </a:r>
          </a:p>
          <a:p>
            <a:pPr lvl="1"/>
            <a:r>
              <a:rPr lang="en-US" dirty="0"/>
              <a:t>Any transformation for one range, can be used with other ranges.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Correct by construction </a:t>
            </a:r>
          </a:p>
          <a:p>
            <a:pPr lvl="1"/>
            <a:r>
              <a:rPr lang="en-US" dirty="0"/>
              <a:t>You don’t need to specify a start nor end iterator.</a:t>
            </a:r>
          </a:p>
        </p:txBody>
      </p:sp>
    </p:spTree>
    <p:extLst>
      <p:ext uri="{BB962C8B-B14F-4D97-AF65-F5344CB8AC3E}">
        <p14:creationId xmlns:p14="http://schemas.microsoft.com/office/powerpoint/2010/main" val="12493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9B358-9839-4C55-B9E6-B1D0C63B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Range?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CACE5-48F3-4BB7-99FA-5678AEEF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n-US" dirty="0"/>
              <a:t>Range is anything that has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dirty="0"/>
              <a:t> methods: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 -&gt; return an Iterator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dirty="0"/>
              <a:t> -&gt; return an Iterator or a Sentinel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07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5331D-DB8B-41BB-B0E8-83920AF1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Ranges works?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1FD0A-C967-4D86-ADA1-B6453AD2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n-US" dirty="0"/>
              <a:t>What type requirements are necessary for your data structure, to be represented as a Range?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Ranges will work with concepts: implemented the Range and View concepts ( + </a:t>
            </a:r>
            <a:r>
              <a:rPr lang="en-US" dirty="0" err="1"/>
              <a:t>InputRange</a:t>
            </a:r>
            <a:r>
              <a:rPr lang="en-US" dirty="0"/>
              <a:t>, </a:t>
            </a:r>
            <a:r>
              <a:rPr lang="en-US" dirty="0" err="1"/>
              <a:t>OutputRange</a:t>
            </a:r>
            <a:r>
              <a:rPr lang="en-US" dirty="0"/>
              <a:t>, </a:t>
            </a:r>
            <a:r>
              <a:rPr lang="en-US" dirty="0" err="1"/>
              <a:t>BidirectionalRange</a:t>
            </a:r>
            <a:r>
              <a:rPr lang="en-US" dirty="0"/>
              <a:t>, </a:t>
            </a:r>
            <a:r>
              <a:rPr lang="en-US" dirty="0" err="1"/>
              <a:t>RandomAccessRange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40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9B358-9839-4C55-B9E6-B1D0C63B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Range?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CACE5-48F3-4BB7-99FA-5678AEEF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n-US" dirty="0"/>
              <a:t>There are sub-types of ranges: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D614F6-CBF4-474A-A3BF-9EA160955C5F}"/>
              </a:ext>
            </a:extLst>
          </p:cNvPr>
          <p:cNvSpPr/>
          <p:nvPr/>
        </p:nvSpPr>
        <p:spPr>
          <a:xfrm>
            <a:off x="4315657" y="3073893"/>
            <a:ext cx="261003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/>
                </a:solidFill>
              </a:rPr>
              <a:t>Ranges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ACFBCE-3D16-40D1-A8E1-EDB2E6262E35}"/>
              </a:ext>
            </a:extLst>
          </p:cNvPr>
          <p:cNvSpPr/>
          <p:nvPr/>
        </p:nvSpPr>
        <p:spPr>
          <a:xfrm>
            <a:off x="1368271" y="4133827"/>
            <a:ext cx="261003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bg2"/>
                </a:solidFill>
              </a:rPr>
              <a:t>Containers</a:t>
            </a:r>
            <a:endParaRPr lang="es-ES" b="1" dirty="0">
              <a:solidFill>
                <a:schemeClr val="bg2"/>
              </a:solidFill>
            </a:endParaRPr>
          </a:p>
          <a:p>
            <a:pPr algn="ctr"/>
            <a:r>
              <a:rPr lang="es-ES" b="1" dirty="0">
                <a:solidFill>
                  <a:schemeClr val="bg2"/>
                </a:solidFill>
              </a:rPr>
              <a:t>O(n) </a:t>
            </a:r>
            <a:r>
              <a:rPr lang="es-ES" b="1" dirty="0" err="1">
                <a:solidFill>
                  <a:schemeClr val="bg2"/>
                </a:solidFill>
              </a:rPr>
              <a:t>copy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FBC457-BC12-430D-A5C8-DF71A58E7819}"/>
              </a:ext>
            </a:extLst>
          </p:cNvPr>
          <p:cNvSpPr/>
          <p:nvPr/>
        </p:nvSpPr>
        <p:spPr>
          <a:xfrm>
            <a:off x="4315656" y="4133827"/>
            <a:ext cx="261003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bg2"/>
                </a:solidFill>
              </a:rPr>
              <a:t>Views</a:t>
            </a:r>
            <a:endParaRPr lang="es-ES" b="1" dirty="0">
              <a:solidFill>
                <a:schemeClr val="bg2"/>
              </a:solidFill>
            </a:endParaRPr>
          </a:p>
          <a:p>
            <a:pPr algn="ctr"/>
            <a:r>
              <a:rPr lang="es-ES" b="1" dirty="0">
                <a:solidFill>
                  <a:schemeClr val="bg2"/>
                </a:solidFill>
              </a:rPr>
              <a:t>O(1) </a:t>
            </a:r>
            <a:r>
              <a:rPr lang="es-ES" b="1" dirty="0" err="1">
                <a:solidFill>
                  <a:schemeClr val="bg2"/>
                </a:solidFill>
              </a:rPr>
              <a:t>copy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1ADF36-2A0C-483F-9037-C0B95DB1C5DD}"/>
              </a:ext>
            </a:extLst>
          </p:cNvPr>
          <p:cNvSpPr/>
          <p:nvPr/>
        </p:nvSpPr>
        <p:spPr>
          <a:xfrm>
            <a:off x="7263041" y="4133827"/>
            <a:ext cx="261003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bg2"/>
                </a:solidFill>
              </a:rPr>
              <a:t>SizedRange</a:t>
            </a:r>
            <a:endParaRPr lang="es-ES" b="1" dirty="0">
              <a:solidFill>
                <a:schemeClr val="bg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45F4314-2AAB-43FB-B75F-BC8FDD32A321}"/>
              </a:ext>
            </a:extLst>
          </p:cNvPr>
          <p:cNvSpPr/>
          <p:nvPr/>
        </p:nvSpPr>
        <p:spPr>
          <a:xfrm>
            <a:off x="4315655" y="5032953"/>
            <a:ext cx="261003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Lazy-evaluated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Lightweight wrapper</a:t>
            </a:r>
          </a:p>
        </p:txBody>
      </p:sp>
    </p:spTree>
    <p:extLst>
      <p:ext uri="{BB962C8B-B14F-4D97-AF65-F5344CB8AC3E}">
        <p14:creationId xmlns:p14="http://schemas.microsoft.com/office/powerpoint/2010/main" val="197803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4241</TotalTime>
  <Words>1736</Words>
  <Application>Microsoft Office PowerPoint</Application>
  <PresentationFormat>Panorámica</PresentationFormat>
  <Paragraphs>390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</vt:lpstr>
      <vt:lpstr>Calibri (Cuerpo)</vt:lpstr>
      <vt:lpstr>Calibri Light</vt:lpstr>
      <vt:lpstr>Consolas</vt:lpstr>
      <vt:lpstr>Courier New</vt:lpstr>
      <vt:lpstr>Office Theme</vt:lpstr>
      <vt:lpstr>Exploring C++20 Ranges</vt:lpstr>
      <vt:lpstr>About Me</vt:lpstr>
      <vt:lpstr>Table of Contents</vt:lpstr>
      <vt:lpstr>What is a Range?</vt:lpstr>
      <vt:lpstr>Presentación de PowerPoint</vt:lpstr>
      <vt:lpstr>Features</vt:lpstr>
      <vt:lpstr>What is a Range?</vt:lpstr>
      <vt:lpstr>Why Ranges works?</vt:lpstr>
      <vt:lpstr>What is a Range?</vt:lpstr>
      <vt:lpstr>What is a Range?</vt:lpstr>
      <vt:lpstr>Standarization of Ranges in C++20</vt:lpstr>
      <vt:lpstr>Ranges Libraries in C++11/14/17</vt:lpstr>
      <vt:lpstr>Iterators Will Stay</vt:lpstr>
      <vt:lpstr>A Simple Example [1]</vt:lpstr>
      <vt:lpstr>A Simple Example [2]</vt:lpstr>
      <vt:lpstr>Built-In Views: view::iota</vt:lpstr>
      <vt:lpstr>Built-In Views: view::group_by</vt:lpstr>
      <vt:lpstr>Built-In Views: view::concat</vt:lpstr>
      <vt:lpstr>Built-In Views: view::filter</vt:lpstr>
      <vt:lpstr>Built-In Views: view::generate</vt:lpstr>
      <vt:lpstr>Built-In Views: view::join</vt:lpstr>
      <vt:lpstr>Built-In Views: view::reverse</vt:lpstr>
      <vt:lpstr>Built-In Views: view::split</vt:lpstr>
      <vt:lpstr>Built-In Views: view::transform</vt:lpstr>
      <vt:lpstr>Built-In Views: view::zip</vt:lpstr>
      <vt:lpstr>And many more</vt:lpstr>
      <vt:lpstr>Action Ranges</vt:lpstr>
      <vt:lpstr>A Simple Example [2]</vt:lpstr>
      <vt:lpstr>Create a Custom View/Range [1]</vt:lpstr>
      <vt:lpstr>Create a Custom View/Range [2]  </vt:lpstr>
      <vt:lpstr>Create a Custom View/Range [3]</vt:lpstr>
      <vt:lpstr>Create a Custom View/Range [4]</vt:lpstr>
      <vt:lpstr>Why we should use Ranges in Production?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Ranges</dc:title>
  <dc:creator>MARCEL</dc:creator>
  <cp:lastModifiedBy>MARCEL</cp:lastModifiedBy>
  <cp:revision>212</cp:revision>
  <dcterms:created xsi:type="dcterms:W3CDTF">2019-06-14T14:39:13Z</dcterms:created>
  <dcterms:modified xsi:type="dcterms:W3CDTF">2019-06-18T18:04:49Z</dcterms:modified>
</cp:coreProperties>
</file>