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0" r:id="rId8"/>
    <p:sldId id="311" r:id="rId9"/>
    <p:sldId id="312" r:id="rId10"/>
    <p:sldId id="309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D5AEF-57FB-4E0A-8644-F1492CF98F69}">
          <p14:sldIdLst>
            <p14:sldId id="298"/>
            <p14:sldId id="300"/>
            <p14:sldId id="301"/>
            <p14:sldId id="310"/>
            <p14:sldId id="311"/>
            <p14:sldId id="312"/>
            <p14:sldId id="309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1 year evaluation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Carlo </a:t>
            </a:r>
            <a:r>
              <a:rPr lang="en-US" sz="1600" dirty="0" err="1"/>
              <a:t>brunelli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9925"/>
              </p:ext>
            </p:extLst>
          </p:nvPr>
        </p:nvGraphicFramePr>
        <p:xfrm>
          <a:off x="1096963" y="2216879"/>
          <a:ext cx="10058400" cy="159406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31989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261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Code testing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Add code functionalities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Verify parallel efficiency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Explore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Gridap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parallel code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 </a:t>
            </a:r>
            <a:r>
              <a:rPr lang="fr-BE" dirty="0" err="1"/>
              <a:t>testing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B2651-3F2A-AD42-497F-EB0F626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- VMS </a:t>
            </a:r>
            <a:r>
              <a:rPr lang="fr-BE" dirty="0" err="1"/>
              <a:t>tested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2D orthogonal </a:t>
            </a:r>
            <a:r>
              <a:rPr lang="fr-BE" dirty="0" err="1"/>
              <a:t>meshes</a:t>
            </a:r>
            <a:r>
              <a:rPr lang="fr-BE" dirty="0"/>
              <a:t> and </a:t>
            </a:r>
            <a:r>
              <a:rPr lang="fr-BE" dirty="0" err="1"/>
              <a:t>unstructured</a:t>
            </a:r>
            <a:r>
              <a:rPr lang="fr-BE" dirty="0"/>
              <a:t> (</a:t>
            </a:r>
            <a:r>
              <a:rPr lang="fr-BE" dirty="0" err="1"/>
              <a:t>cylinder</a:t>
            </a:r>
            <a:r>
              <a:rPr lang="fr-BE" dirty="0"/>
              <a:t> </a:t>
            </a:r>
            <a:r>
              <a:rPr lang="fr-BE" dirty="0" err="1"/>
              <a:t>shedding</a:t>
            </a:r>
            <a:r>
              <a:rPr lang="fr-BE" dirty="0"/>
              <a:t>)</a:t>
            </a:r>
          </a:p>
          <a:p>
            <a:r>
              <a:rPr lang="fr-BE" dirty="0"/>
              <a:t>- </a:t>
            </a:r>
            <a:r>
              <a:rPr lang="fr-BE" dirty="0" err="1"/>
              <a:t>Verified</a:t>
            </a:r>
            <a:r>
              <a:rPr lang="fr-BE" dirty="0"/>
              <a:t> Matrix dimension for </a:t>
            </a:r>
            <a:r>
              <a:rPr lang="fr-BE" dirty="0" err="1"/>
              <a:t>linear</a:t>
            </a:r>
            <a:r>
              <a:rPr lang="fr-BE" dirty="0"/>
              <a:t> case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1728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 code </a:t>
            </a:r>
            <a:r>
              <a:rPr lang="fr-BE" dirty="0" err="1"/>
              <a:t>functionalities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B2651-3F2A-AD42-497F-EB0F626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600" dirty="0"/>
              <a:t>- </a:t>
            </a:r>
            <a:r>
              <a:rPr lang="fr-BE" sz="1600" dirty="0" err="1"/>
              <a:t>theta</a:t>
            </a:r>
            <a:r>
              <a:rPr lang="fr-BE" sz="1600" dirty="0"/>
              <a:t> </a:t>
            </a:r>
            <a:r>
              <a:rPr lang="fr-BE" sz="1600" dirty="0" err="1"/>
              <a:t>method</a:t>
            </a:r>
            <a:r>
              <a:rPr lang="fr-BE" sz="1600" dirty="0"/>
              <a:t> support </a:t>
            </a:r>
            <a:r>
              <a:rPr lang="fr-BE" sz="1600" dirty="0" err="1"/>
              <a:t>theta</a:t>
            </a:r>
            <a:r>
              <a:rPr lang="fr-BE" sz="1600" dirty="0"/>
              <a:t> = 1 for pressure and </a:t>
            </a:r>
            <a:r>
              <a:rPr lang="fr-BE" sz="1600" dirty="0" err="1"/>
              <a:t>theta</a:t>
            </a:r>
            <a:r>
              <a:rPr lang="fr-BE" sz="1600" dirty="0"/>
              <a:t> = 0.5 for speed. </a:t>
            </a:r>
            <a:r>
              <a:rPr lang="fr-BE" sz="1600" dirty="0" err="1"/>
              <a:t>Tested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taylor</a:t>
            </a:r>
            <a:r>
              <a:rPr lang="fr-BE" sz="1600" dirty="0"/>
              <a:t> green. In </a:t>
            </a:r>
            <a:r>
              <a:rPr lang="fr-BE" sz="1600" dirty="0" err="1"/>
              <a:t>testing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lid</a:t>
            </a:r>
            <a:r>
              <a:rPr lang="fr-BE" sz="1600" dirty="0"/>
              <a:t> </a:t>
            </a:r>
            <a:r>
              <a:rPr lang="fr-BE" sz="1600" dirty="0" err="1"/>
              <a:t>driven</a:t>
            </a:r>
            <a:r>
              <a:rPr lang="fr-BE" sz="1600" dirty="0"/>
              <a:t> </a:t>
            </a:r>
            <a:r>
              <a:rPr lang="fr-BE" sz="1600" dirty="0" err="1"/>
              <a:t>it</a:t>
            </a:r>
            <a:r>
              <a:rPr lang="fr-BE" sz="1600" dirty="0"/>
              <a:t> </a:t>
            </a:r>
            <a:r>
              <a:rPr lang="fr-BE" sz="1600" dirty="0" err="1"/>
              <a:t>needs</a:t>
            </a:r>
            <a:r>
              <a:rPr lang="fr-BE" sz="1600" dirty="0"/>
              <a:t> </a:t>
            </a:r>
            <a:r>
              <a:rPr lang="fr-BE" sz="1600" dirty="0" err="1"/>
              <a:t>ramping</a:t>
            </a:r>
            <a:endParaRPr lang="fr-BE" sz="1600" dirty="0"/>
          </a:p>
          <a:p>
            <a:r>
              <a:rPr lang="fr-BE" sz="1600" dirty="0"/>
              <a:t>- </a:t>
            </a:r>
            <a:r>
              <a:rPr lang="fr-BE" sz="1600" dirty="0" err="1"/>
              <a:t>Segregated</a:t>
            </a:r>
            <a:r>
              <a:rPr lang="fr-BE" sz="1600" dirty="0"/>
              <a:t> and </a:t>
            </a:r>
            <a:r>
              <a:rPr lang="fr-BE" sz="1600" dirty="0" err="1"/>
              <a:t>coupled</a:t>
            </a:r>
            <a:r>
              <a:rPr lang="fr-BE" sz="1600" dirty="0"/>
              <a:t> formulations </a:t>
            </a:r>
            <a:r>
              <a:rPr lang="fr-BE" sz="1600" dirty="0" err="1"/>
              <a:t>implemented</a:t>
            </a:r>
            <a:r>
              <a:rPr lang="fr-BE" sz="1600" dirty="0"/>
              <a:t> (</a:t>
            </a:r>
            <a:r>
              <a:rPr lang="fr-BE" sz="1600" dirty="0" err="1"/>
              <a:t>just</a:t>
            </a:r>
            <a:r>
              <a:rPr lang="fr-BE" sz="1600" dirty="0"/>
              <a:t> in serial, </a:t>
            </a:r>
            <a:r>
              <a:rPr lang="fr-BE" sz="1600" dirty="0" err="1"/>
              <a:t>many</a:t>
            </a:r>
            <a:r>
              <a:rPr lang="fr-BE" sz="1600" dirty="0"/>
              <a:t> </a:t>
            </a:r>
            <a:r>
              <a:rPr lang="fr-BE" sz="1600" dirty="0" err="1"/>
              <a:t>functionalities</a:t>
            </a:r>
            <a:r>
              <a:rPr lang="fr-BE" sz="1600" dirty="0"/>
              <a:t> are not </a:t>
            </a:r>
            <a:r>
              <a:rPr lang="fr-BE" sz="1600" dirty="0" err="1"/>
              <a:t>available</a:t>
            </a:r>
            <a:r>
              <a:rPr lang="fr-BE" sz="1600" dirty="0"/>
              <a:t>)</a:t>
            </a:r>
          </a:p>
          <a:p>
            <a:r>
              <a:rPr lang="fr-BE" sz="1600" dirty="0"/>
              <a:t>- In </a:t>
            </a:r>
            <a:r>
              <a:rPr lang="fr-BE" sz="1600" dirty="0" err="1"/>
              <a:t>PETSc</a:t>
            </a:r>
            <a:r>
              <a:rPr lang="fr-BE" sz="1600" dirty="0"/>
              <a:t> </a:t>
            </a:r>
            <a:r>
              <a:rPr lang="fr-BE" sz="1600" dirty="0" err="1"/>
              <a:t>you</a:t>
            </a:r>
            <a:r>
              <a:rPr lang="fr-BE" sz="1600" dirty="0"/>
              <a:t> can </a:t>
            </a:r>
            <a:r>
              <a:rPr lang="fr-BE" sz="1600" dirty="0" err="1"/>
              <a:t>now</a:t>
            </a:r>
            <a:r>
              <a:rPr lang="fr-BE" sz="1600" dirty="0"/>
              <a:t> split the 2 </a:t>
            </a:r>
            <a:r>
              <a:rPr lang="fr-BE" sz="1600" dirty="0" err="1"/>
              <a:t>fields</a:t>
            </a:r>
            <a:r>
              <a:rPr lang="fr-BE" sz="1600" dirty="0"/>
              <a:t>, GAMG </a:t>
            </a:r>
            <a:r>
              <a:rPr lang="fr-BE" sz="1600" dirty="0" err="1"/>
              <a:t>works</a:t>
            </a:r>
            <a:r>
              <a:rPr lang="fr-BE" sz="1600" dirty="0"/>
              <a:t> </a:t>
            </a:r>
            <a:r>
              <a:rPr lang="fr-BE" sz="1600" dirty="0" err="1"/>
              <a:t>better</a:t>
            </a:r>
            <a:endParaRPr lang="fr-BE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70FC2-7644-9CD5-1105-3C8036C1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35" y="3671264"/>
            <a:ext cx="4932442" cy="186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96160-E7A8-5A65-0F02-5FFD70022602}"/>
              </a:ext>
            </a:extLst>
          </p:cNvPr>
          <p:cNvSpPr txBox="1"/>
          <p:nvPr/>
        </p:nvSpPr>
        <p:spPr>
          <a:xfrm>
            <a:off x="1348740" y="5535913"/>
            <a:ext cx="7505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cap="none" spc="0" dirty="0">
                <a:solidFill>
                  <a:schemeClr val="tx1"/>
                </a:solidFill>
              </a:rPr>
              <a:t>Stokes linear test matrix, in serial (on the left), in parallel over 4 procs (on the right); split in velocity and pressure degree of freedom. Pressure problem has a saddle point (no elements on the diagonal)</a:t>
            </a:r>
          </a:p>
        </p:txBody>
      </p:sp>
    </p:spTree>
    <p:extLst>
      <p:ext uri="{BB962C8B-B14F-4D97-AF65-F5344CB8AC3E}">
        <p14:creationId xmlns:p14="http://schemas.microsoft.com/office/powerpoint/2010/main" val="38201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 err="1"/>
              <a:t>Verify</a:t>
            </a:r>
            <a:r>
              <a:rPr lang="fr-BE" sz="4400" dirty="0"/>
              <a:t> </a:t>
            </a:r>
            <a:r>
              <a:rPr lang="fr-BE" sz="4400" dirty="0" err="1"/>
              <a:t>Parallel</a:t>
            </a:r>
            <a:r>
              <a:rPr lang="fr-BE" sz="4400" dirty="0"/>
              <a:t> </a:t>
            </a:r>
            <a:r>
              <a:rPr lang="fr-BE" sz="4400" dirty="0" err="1"/>
              <a:t>Efficiency-Scalability</a:t>
            </a:r>
            <a:endParaRPr lang="fr-BE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09AD1-DA5C-7CA6-669A-DEA6DA32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3375"/>
            <a:ext cx="2994693" cy="19964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E32D4-C13E-5C07-CF5C-86611156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85" y="2223375"/>
            <a:ext cx="2994695" cy="1996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50C7D-3BF5-E796-2C9D-286B87B0358A}"/>
              </a:ext>
            </a:extLst>
          </p:cNvPr>
          <p:cNvSpPr txBox="1"/>
          <p:nvPr/>
        </p:nvSpPr>
        <p:spPr>
          <a:xfrm>
            <a:off x="612475" y="4219837"/>
            <a:ext cx="5262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2D Taylor Green</a:t>
            </a:r>
            <a:r>
              <a:rPr lang="en-US" sz="1200" cap="none" spc="0" dirty="0">
                <a:solidFill>
                  <a:schemeClr val="tx1"/>
                </a:solidFill>
              </a:rPr>
              <a:t>, strong scalability (on the left), weak scalability (on the right)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2F62F3-D472-E24A-8B5D-1C1E7992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93" y="2223375"/>
            <a:ext cx="2994695" cy="1996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E1C4-B263-E77C-2833-71EF8EAC9EA5}"/>
              </a:ext>
            </a:extLst>
          </p:cNvPr>
          <p:cNvSpPr txBox="1"/>
          <p:nvPr/>
        </p:nvSpPr>
        <p:spPr>
          <a:xfrm>
            <a:off x="7605623" y="4219837"/>
            <a:ext cx="23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Channel 3D, strong scalability</a:t>
            </a:r>
            <a:endParaRPr lang="en-US" sz="1200" cap="none" spc="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87F1A4-86B0-32B2-9F49-3BFF08B93B71}"/>
              </a:ext>
            </a:extLst>
          </p:cNvPr>
          <p:cNvCxnSpPr/>
          <p:nvPr/>
        </p:nvCxnSpPr>
        <p:spPr>
          <a:xfrm>
            <a:off x="7505700" y="2860675"/>
            <a:ext cx="18796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57991-8977-17EC-CCCF-5A6322193C68}"/>
              </a:ext>
            </a:extLst>
          </p:cNvPr>
          <p:cNvCxnSpPr/>
          <p:nvPr/>
        </p:nvCxnSpPr>
        <p:spPr>
          <a:xfrm>
            <a:off x="8122015" y="3221606"/>
            <a:ext cx="18796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activities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B2651-3F2A-AD42-497F-EB0F626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- </a:t>
            </a:r>
            <a:r>
              <a:rPr lang="fr-BE" dirty="0" err="1"/>
              <a:t>Study</a:t>
            </a:r>
            <a:r>
              <a:rPr lang="fr-BE" dirty="0"/>
              <a:t> and </a:t>
            </a:r>
            <a:r>
              <a:rPr lang="fr-BE" dirty="0" err="1"/>
              <a:t>implementation</a:t>
            </a:r>
            <a:r>
              <a:rPr lang="fr-BE" dirty="0"/>
              <a:t> of SEM for </a:t>
            </a:r>
            <a:r>
              <a:rPr lang="fr-BE" dirty="0" err="1"/>
              <a:t>creating</a:t>
            </a:r>
            <a:r>
              <a:rPr lang="fr-BE" dirty="0"/>
              <a:t> </a:t>
            </a:r>
            <a:r>
              <a:rPr lang="fr-BE" dirty="0" err="1"/>
              <a:t>coherent</a:t>
            </a:r>
            <a:r>
              <a:rPr lang="fr-BE" dirty="0"/>
              <a:t> </a:t>
            </a:r>
            <a:r>
              <a:rPr lang="fr-BE" dirty="0" err="1"/>
              <a:t>inlet</a:t>
            </a:r>
            <a:r>
              <a:rPr lang="fr-BE" dirty="0"/>
              <a:t> </a:t>
            </a:r>
            <a:r>
              <a:rPr lang="fr-BE" dirty="0" err="1"/>
              <a:t>eddies</a:t>
            </a:r>
            <a:endParaRPr lang="fr-BE" dirty="0"/>
          </a:p>
          <a:p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8870E-CEBC-1D7C-30DE-FF1CDC38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91" y="2754022"/>
            <a:ext cx="4237620" cy="297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60C24-BF75-BFAD-C708-9A2C51F768E3}"/>
              </a:ext>
            </a:extLst>
          </p:cNvPr>
          <p:cNvSpPr txBox="1"/>
          <p:nvPr/>
        </p:nvSpPr>
        <p:spPr>
          <a:xfrm>
            <a:off x="1374478" y="5730592"/>
            <a:ext cx="5262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Velocity magnitude in x direction over the XY plane, for Z = 0</a:t>
            </a:r>
            <a:endParaRPr lang="en-US" sz="1200" cap="none" spc="0" dirty="0">
              <a:solidFill>
                <a:schemeClr val="tx1"/>
              </a:solidFill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4682783-1D16-9D38-F244-91F3C0C62A3D}"/>
              </a:ext>
            </a:extLst>
          </p:cNvPr>
          <p:cNvSpPr/>
          <p:nvPr/>
        </p:nvSpPr>
        <p:spPr>
          <a:xfrm>
            <a:off x="6892505" y="2754022"/>
            <a:ext cx="2984740" cy="2432649"/>
          </a:xfrm>
          <a:prstGeom prst="cube">
            <a:avLst>
              <a:gd name="adj" fmla="val 632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09D71-AAED-3EDC-B970-349004AAD133}"/>
              </a:ext>
            </a:extLst>
          </p:cNvPr>
          <p:cNvCxnSpPr>
            <a:cxnSpLocks/>
          </p:cNvCxnSpPr>
          <p:nvPr/>
        </p:nvCxnSpPr>
        <p:spPr>
          <a:xfrm flipV="1">
            <a:off x="6892505" y="3638550"/>
            <a:ext cx="1541883" cy="15481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D9B387-2E12-36BE-6225-13DCD3980B0E}"/>
              </a:ext>
            </a:extLst>
          </p:cNvPr>
          <p:cNvCxnSpPr>
            <a:cxnSpLocks/>
          </p:cNvCxnSpPr>
          <p:nvPr/>
        </p:nvCxnSpPr>
        <p:spPr>
          <a:xfrm>
            <a:off x="8434388" y="3638550"/>
            <a:ext cx="14428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CB23C-8D40-285F-B867-89AF94A58B6D}"/>
              </a:ext>
            </a:extLst>
          </p:cNvPr>
          <p:cNvCxnSpPr>
            <a:cxnSpLocks/>
          </p:cNvCxnSpPr>
          <p:nvPr/>
        </p:nvCxnSpPr>
        <p:spPr>
          <a:xfrm>
            <a:off x="8434388" y="2754022"/>
            <a:ext cx="0" cy="8845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AB937-A885-170E-B5A4-FFA38A0317AD}"/>
              </a:ext>
            </a:extLst>
          </p:cNvPr>
          <p:cNvSpPr/>
          <p:nvPr/>
        </p:nvSpPr>
        <p:spPr>
          <a:xfrm>
            <a:off x="7663446" y="3524250"/>
            <a:ext cx="1429738" cy="884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466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E40E-77E0-3465-12C1-198F425F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Current</a:t>
            </a:r>
            <a:r>
              <a:rPr lang="fr-BE" dirty="0"/>
              <a:t> </a:t>
            </a:r>
            <a:r>
              <a:rPr lang="fr-BE" dirty="0" err="1"/>
              <a:t>critical</a:t>
            </a:r>
            <a:r>
              <a:rPr lang="fr-BE" dirty="0"/>
              <a:t> points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69D2-C898-D5BE-58F1-749CC7AB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2090948"/>
            <a:ext cx="4218203" cy="3760891"/>
          </a:xfrm>
        </p:spPr>
        <p:txBody>
          <a:bodyPr/>
          <a:lstStyle/>
          <a:p>
            <a:r>
              <a:rPr lang="fr-BE" dirty="0"/>
              <a:t>Turbulence in the Channel: </a:t>
            </a:r>
            <a:r>
              <a:rPr lang="fr-BE" dirty="0" err="1"/>
              <a:t>too</a:t>
            </a:r>
            <a:r>
              <a:rPr lang="fr-BE" dirty="0"/>
              <a:t> far </a:t>
            </a:r>
            <a:r>
              <a:rPr lang="fr-BE" dirty="0" err="1"/>
              <a:t>from</a:t>
            </a:r>
            <a:r>
              <a:rPr lang="fr-BE" dirty="0"/>
              <a:t> the final conditions, the </a:t>
            </a:r>
            <a:r>
              <a:rPr lang="fr-BE" dirty="0" err="1"/>
              <a:t>fluid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still</a:t>
            </a:r>
            <a:r>
              <a:rPr lang="fr-BE" dirty="0"/>
              <a:t> </a:t>
            </a:r>
            <a:r>
              <a:rPr lang="fr-BE" dirty="0" err="1"/>
              <a:t>evolving</a:t>
            </a:r>
            <a:r>
              <a:rPr lang="fr-BE" dirty="0"/>
              <a:t>. At least </a:t>
            </a:r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getting</a:t>
            </a:r>
            <a:r>
              <a:rPr lang="fr-BE" dirty="0"/>
              <a:t> the </a:t>
            </a:r>
            <a:r>
              <a:rPr lang="fr-BE" dirty="0" err="1"/>
              <a:t>tubrulence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/>
              <a:t>3D </a:t>
            </a:r>
            <a:r>
              <a:rPr lang="fr-BE" dirty="0" err="1"/>
              <a:t>meshes</a:t>
            </a:r>
            <a:r>
              <a:rPr lang="fr-BE" dirty="0"/>
              <a:t>, dense </a:t>
            </a:r>
            <a:r>
              <a:rPr lang="fr-BE" dirty="0" err="1"/>
              <a:t>airfoil</a:t>
            </a:r>
            <a:r>
              <a:rPr lang="fr-BE" dirty="0"/>
              <a:t> </a:t>
            </a:r>
            <a:r>
              <a:rPr lang="fr-BE" dirty="0" err="1"/>
              <a:t>meshes</a:t>
            </a:r>
            <a:r>
              <a:rPr lang="fr-BE" dirty="0"/>
              <a:t>, high </a:t>
            </a:r>
            <a:r>
              <a:rPr lang="fr-BE" dirty="0" err="1"/>
              <a:t>order</a:t>
            </a:r>
            <a:r>
              <a:rPr lang="fr-BE" dirty="0"/>
              <a:t> </a:t>
            </a:r>
            <a:r>
              <a:rPr lang="fr-BE" dirty="0" err="1"/>
              <a:t>elements</a:t>
            </a:r>
            <a:r>
              <a:rPr lang="fr-BE" dirty="0"/>
              <a:t> </a:t>
            </a:r>
            <a:r>
              <a:rPr lang="fr-BE" dirty="0" err="1"/>
              <a:t>too</a:t>
            </a:r>
            <a:r>
              <a:rPr lang="fr-BE" dirty="0"/>
              <a:t> </a:t>
            </a:r>
            <a:r>
              <a:rPr lang="fr-BE" dirty="0" err="1"/>
              <a:t>heavy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solved</a:t>
            </a:r>
            <a:r>
              <a:rPr lang="fr-BE" dirty="0"/>
              <a:t>.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5440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E40E-77E0-3465-12C1-198F425F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Overall</a:t>
            </a:r>
            <a:r>
              <a:rPr lang="fr-BE" dirty="0"/>
              <a:t> of 1 </a:t>
            </a:r>
            <a:r>
              <a:rPr lang="fr-BE" dirty="0" err="1"/>
              <a:t>Year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69D2-C898-D5BE-58F1-749CC7AB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2090948"/>
            <a:ext cx="10575985" cy="3760891"/>
          </a:xfrm>
        </p:spPr>
        <p:txBody>
          <a:bodyPr/>
          <a:lstStyle/>
          <a:p>
            <a:r>
              <a:rPr lang="fr-BE" dirty="0"/>
              <a:t>- The VMS (and the SUPG) has been </a:t>
            </a:r>
            <a:r>
              <a:rPr lang="fr-BE" dirty="0" err="1"/>
              <a:t>implemented</a:t>
            </a:r>
            <a:r>
              <a:rPr lang="fr-BE" dirty="0"/>
              <a:t> </a:t>
            </a:r>
            <a:r>
              <a:rPr lang="fr-BE" dirty="0" err="1"/>
              <a:t>fully</a:t>
            </a:r>
            <a:r>
              <a:rPr lang="fr-BE" dirty="0"/>
              <a:t> in </a:t>
            </a:r>
            <a:r>
              <a:rPr lang="fr-BE" dirty="0" err="1"/>
              <a:t>parallel</a:t>
            </a:r>
            <a:r>
              <a:rPr lang="fr-BE" dirty="0"/>
              <a:t> and </a:t>
            </a:r>
            <a:r>
              <a:rPr lang="fr-BE" dirty="0" err="1"/>
              <a:t>tested</a:t>
            </a:r>
            <a:r>
              <a:rPr lang="fr-BE" dirty="0"/>
              <a:t> on 2D time </a:t>
            </a:r>
            <a:r>
              <a:rPr lang="fr-BE" dirty="0" err="1"/>
              <a:t>depended</a:t>
            </a:r>
            <a:r>
              <a:rPr lang="fr-BE" dirty="0"/>
              <a:t>, </a:t>
            </a:r>
            <a:r>
              <a:rPr lang="fr-BE" dirty="0" err="1"/>
              <a:t>fully</a:t>
            </a:r>
            <a:r>
              <a:rPr lang="fr-BE" dirty="0"/>
              <a:t> </a:t>
            </a:r>
            <a:r>
              <a:rPr lang="fr-BE" dirty="0" err="1"/>
              <a:t>coupled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cases.</a:t>
            </a:r>
          </a:p>
          <a:p>
            <a:r>
              <a:rPr lang="fr-BE" dirty="0"/>
              <a:t>- The </a:t>
            </a:r>
            <a:r>
              <a:rPr lang="fr-BE" dirty="0" err="1"/>
              <a:t>segregated</a:t>
            </a:r>
            <a:r>
              <a:rPr lang="fr-BE" dirty="0"/>
              <a:t>/</a:t>
            </a:r>
            <a:r>
              <a:rPr lang="fr-BE" dirty="0" err="1"/>
              <a:t>linearized</a:t>
            </a:r>
            <a:r>
              <a:rPr lang="fr-BE" dirty="0"/>
              <a:t> version </a:t>
            </a:r>
            <a:r>
              <a:rPr lang="fr-BE" dirty="0" err="1"/>
              <a:t>works</a:t>
            </a:r>
            <a:r>
              <a:rPr lang="fr-BE" dirty="0"/>
              <a:t> but </a:t>
            </a:r>
            <a:r>
              <a:rPr lang="fr-BE" dirty="0" err="1"/>
              <a:t>only</a:t>
            </a:r>
            <a:r>
              <a:rPr lang="fr-BE" dirty="0"/>
              <a:t> in serial</a:t>
            </a:r>
          </a:p>
          <a:p>
            <a:r>
              <a:rPr lang="fr-BE" dirty="0"/>
              <a:t>- For the 2D </a:t>
            </a:r>
            <a:r>
              <a:rPr lang="fr-BE" dirty="0" err="1"/>
              <a:t>taylor</a:t>
            </a:r>
            <a:r>
              <a:rPr lang="fr-BE" dirty="0"/>
              <a:t> green case the </a:t>
            </a:r>
            <a:r>
              <a:rPr lang="fr-BE" dirty="0" err="1"/>
              <a:t>scalability</a:t>
            </a:r>
            <a:r>
              <a:rPr lang="fr-BE" dirty="0"/>
              <a:t> has been </a:t>
            </a:r>
            <a:r>
              <a:rPr lang="fr-BE" dirty="0" err="1"/>
              <a:t>proven</a:t>
            </a:r>
            <a:endParaRPr lang="fr-BE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01571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{EAB011FC-3702-4BDC-BF7C-22CBBB28532A}tf22712842_win32</Template>
  <TotalTime>0</TotalTime>
  <Words>302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1 year evaluation </vt:lpstr>
      <vt:lpstr>Objectives</vt:lpstr>
      <vt:lpstr>Code testing</vt:lpstr>
      <vt:lpstr>Add code functionalities</vt:lpstr>
      <vt:lpstr>Verify Parallel Efficiency-Scalability</vt:lpstr>
      <vt:lpstr>Other activities</vt:lpstr>
      <vt:lpstr>Current critical points</vt:lpstr>
      <vt:lpstr>Overall of 1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months evaluation </dc:title>
  <dc:creator>Carlo Brunelli</dc:creator>
  <cp:lastModifiedBy>Carlo Brunelli</cp:lastModifiedBy>
  <cp:revision>34</cp:revision>
  <dcterms:created xsi:type="dcterms:W3CDTF">2022-08-01T06:22:15Z</dcterms:created>
  <dcterms:modified xsi:type="dcterms:W3CDTF">2023-02-21T16:31:57Z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