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443" r:id="rId2"/>
    <p:sldId id="298" r:id="rId3"/>
    <p:sldId id="344" r:id="rId4"/>
    <p:sldId id="311" r:id="rId5"/>
    <p:sldId id="445" r:id="rId6"/>
    <p:sldId id="423" r:id="rId7"/>
    <p:sldId id="375" r:id="rId8"/>
    <p:sldId id="425" r:id="rId9"/>
    <p:sldId id="429" r:id="rId10"/>
    <p:sldId id="435" r:id="rId11"/>
    <p:sldId id="438" r:id="rId12"/>
    <p:sldId id="439" r:id="rId13"/>
    <p:sldId id="448" r:id="rId14"/>
    <p:sldId id="436" r:id="rId15"/>
    <p:sldId id="434" r:id="rId16"/>
    <p:sldId id="276" r:id="rId17"/>
  </p:sldIdLst>
  <p:sldSz cx="12188825" cy="6858000"/>
  <p:notesSz cx="6985000" cy="9283700"/>
  <p:custShowLst>
    <p:custShow name="Thirsty Bear" id="0">
      <p:sldLst>
        <p:sld r:id="rId5"/>
        <p:sld r:id="rId6"/>
        <p:sld r:id="rId7"/>
        <p:sld r:id="rId8"/>
        <p:sld r:id="rId9"/>
        <p:sld r:id="rId10"/>
        <p:sld r:id="rId11"/>
        <p:sld r:id="rId12"/>
        <p:sld r:id="rId13"/>
      </p:sldLst>
    </p:custShow>
  </p:custShowLst>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967D132A-2200-B046-94B9-D3EE0AA02976}">
          <p14:sldIdLst>
            <p14:sldId id="443"/>
            <p14:sldId id="298"/>
            <p14:sldId id="344"/>
            <p14:sldId id="311"/>
            <p14:sldId id="445"/>
            <p14:sldId id="423"/>
            <p14:sldId id="375"/>
            <p14:sldId id="425"/>
            <p14:sldId id="429"/>
            <p14:sldId id="435"/>
            <p14:sldId id="438"/>
            <p14:sldId id="439"/>
            <p14:sldId id="448"/>
            <p14:sldId id="436"/>
            <p14:sldId id="434"/>
            <p14:sldId id="276"/>
          </p14:sldIdLst>
        </p14:section>
      </p14:sectionLst>
    </p:ex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FDE1"/>
    <a:srgbClr val="DC5B1D"/>
    <a:srgbClr val="F2A63B"/>
    <a:srgbClr val="2047AE"/>
    <a:srgbClr val="BDDDFF"/>
    <a:srgbClr val="2399FF"/>
    <a:srgbClr val="2A8BF4"/>
    <a:srgbClr val="FFEBBC"/>
    <a:srgbClr val="1F47B0"/>
    <a:srgbClr val="B3C1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077" autoAdjust="0"/>
    <p:restoredTop sz="87916" autoAdjust="0"/>
  </p:normalViewPr>
  <p:slideViewPr>
    <p:cSldViewPr snapToGrid="0">
      <p:cViewPr varScale="1">
        <p:scale>
          <a:sx n="50" d="100"/>
          <a:sy n="50" d="100"/>
        </p:scale>
        <p:origin x="176" y="928"/>
      </p:cViewPr>
      <p:guideLst>
        <p:guide orient="horz" pos="2160"/>
        <p:guide orient="horz" pos="3744"/>
        <p:guide orient="horz" pos="960"/>
        <p:guide orient="horz" pos="1248"/>
        <p:guide pos="3839"/>
        <p:guide pos="7343"/>
        <p:guide pos="335"/>
      </p:guideLst>
    </p:cSldViewPr>
  </p:slideViewPr>
  <p:outlineViewPr>
    <p:cViewPr>
      <p:scale>
        <a:sx n="33" d="100"/>
        <a:sy n="33" d="100"/>
      </p:scale>
      <p:origin x="0" y="19746"/>
    </p:cViewPr>
  </p:outlineViewPr>
  <p:notesTextViewPr>
    <p:cViewPr>
      <p:scale>
        <a:sx n="1" d="1"/>
        <a:sy n="1" d="1"/>
      </p:scale>
      <p:origin x="0" y="0"/>
    </p:cViewPr>
  </p:notesTextViewPr>
  <p:sorterViewPr>
    <p:cViewPr>
      <p:scale>
        <a:sx n="75" d="100"/>
        <a:sy n="75" d="100"/>
      </p:scale>
      <p:origin x="0" y="0"/>
    </p:cViewPr>
  </p:sorterViewPr>
  <p:notesViewPr>
    <p:cSldViewPr snapToGrid="0">
      <p:cViewPr varScale="1">
        <p:scale>
          <a:sx n="82" d="100"/>
          <a:sy n="82" d="100"/>
        </p:scale>
        <p:origin x="3840" y="90"/>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1" tIns="46476" rIns="92951" bIns="46476" rtlCol="0"/>
          <a:lstStyle>
            <a:lvl1pPr algn="l">
              <a:defRPr sz="1200"/>
            </a:lvl1pPr>
          </a:lstStyle>
          <a:p>
            <a:endParaRPr/>
          </a:p>
        </p:txBody>
      </p:sp>
      <p:sp>
        <p:nvSpPr>
          <p:cNvPr id="3" name="Date Placeholder 2"/>
          <p:cNvSpPr>
            <a:spLocks noGrp="1"/>
          </p:cNvSpPr>
          <p:nvPr>
            <p:ph type="dt" sz="quarter" idx="1"/>
          </p:nvPr>
        </p:nvSpPr>
        <p:spPr>
          <a:xfrm>
            <a:off x="3956550" y="0"/>
            <a:ext cx="3026833" cy="464185"/>
          </a:xfrm>
          <a:prstGeom prst="rect">
            <a:avLst/>
          </a:prstGeom>
        </p:spPr>
        <p:txBody>
          <a:bodyPr vert="horz" lIns="92951" tIns="46476" rIns="92951" bIns="46476" rtlCol="0"/>
          <a:lstStyle>
            <a:lvl1pPr algn="r">
              <a:defRPr sz="1200"/>
            </a:lvl1pPr>
          </a:lstStyle>
          <a:p>
            <a:fld id="{1E821AA6-70BE-4FDE-A8DC-DB381A688FD8}" type="datetimeFigureOut">
              <a:rPr lang="en-US"/>
              <a:t>10/19/18</a:t>
            </a:fld>
            <a:endParaRPr/>
          </a:p>
        </p:txBody>
      </p:sp>
      <p:sp>
        <p:nvSpPr>
          <p:cNvPr id="4" name="Footer Placeholder 3"/>
          <p:cNvSpPr>
            <a:spLocks noGrp="1"/>
          </p:cNvSpPr>
          <p:nvPr>
            <p:ph type="ftr" sz="quarter" idx="2"/>
          </p:nvPr>
        </p:nvSpPr>
        <p:spPr>
          <a:xfrm>
            <a:off x="0" y="8817905"/>
            <a:ext cx="3026833" cy="464185"/>
          </a:xfrm>
          <a:prstGeom prst="rect">
            <a:avLst/>
          </a:prstGeom>
        </p:spPr>
        <p:txBody>
          <a:bodyPr vert="horz" lIns="92951" tIns="46476" rIns="92951" bIns="46476" rtlCol="0" anchor="b"/>
          <a:lstStyle>
            <a:lvl1pPr algn="l">
              <a:defRPr sz="1200"/>
            </a:lvl1pPr>
          </a:lstStyle>
          <a:p>
            <a:endParaRPr/>
          </a:p>
        </p:txBody>
      </p:sp>
      <p:sp>
        <p:nvSpPr>
          <p:cNvPr id="5" name="Slide Number Placeholder 4"/>
          <p:cNvSpPr>
            <a:spLocks noGrp="1"/>
          </p:cNvSpPr>
          <p:nvPr>
            <p:ph type="sldNum" sz="quarter" idx="3"/>
          </p:nvPr>
        </p:nvSpPr>
        <p:spPr>
          <a:xfrm>
            <a:off x="3956550" y="8817905"/>
            <a:ext cx="3026833" cy="464185"/>
          </a:xfrm>
          <a:prstGeom prst="rect">
            <a:avLst/>
          </a:prstGeom>
        </p:spPr>
        <p:txBody>
          <a:bodyPr vert="horz" lIns="92951" tIns="46476" rIns="92951" bIns="46476" rtlCol="0" anchor="b"/>
          <a:lstStyle>
            <a:lvl1pPr algn="r">
              <a:defRPr sz="1200"/>
            </a:lvl1pPr>
          </a:lstStyle>
          <a:p>
            <a:fld id="{197E47EA-D299-42CE-88BF-4E1035596DA5}" type="slidenum">
              <a:rPr/>
              <a:t>‹#›</a:t>
            </a:fld>
            <a:endParaRPr/>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96875" y="387350"/>
            <a:ext cx="4640263" cy="2611438"/>
          </a:xfrm>
          <a:prstGeom prst="rect">
            <a:avLst/>
          </a:prstGeom>
          <a:noFill/>
          <a:ln w="12700">
            <a:solidFill>
              <a:prstClr val="black"/>
            </a:solidFill>
          </a:ln>
        </p:spPr>
        <p:txBody>
          <a:bodyPr vert="horz" lIns="92951" tIns="46476" rIns="92951" bIns="46476" rtlCol="0" anchor="ctr"/>
          <a:lstStyle/>
          <a:p>
            <a:endParaRPr/>
          </a:p>
        </p:txBody>
      </p:sp>
      <p:sp>
        <p:nvSpPr>
          <p:cNvPr id="5" name="Notes Placeholder 4"/>
          <p:cNvSpPr>
            <a:spLocks noGrp="1"/>
          </p:cNvSpPr>
          <p:nvPr>
            <p:ph type="body" sz="quarter" idx="3"/>
          </p:nvPr>
        </p:nvSpPr>
        <p:spPr>
          <a:xfrm>
            <a:off x="388057" y="3171931"/>
            <a:ext cx="6208889" cy="5415492"/>
          </a:xfrm>
          <a:prstGeom prst="rect">
            <a:avLst/>
          </a:prstGeom>
        </p:spPr>
        <p:txBody>
          <a:bodyPr vert="horz" lIns="0" tIns="0" rIns="0" bIns="92951"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8055" y="8742152"/>
            <a:ext cx="4734278" cy="230481"/>
          </a:xfrm>
          <a:prstGeom prst="rect">
            <a:avLst/>
          </a:prstGeom>
        </p:spPr>
        <p:txBody>
          <a:bodyPr vert="horz" lIns="92951" tIns="46476" rIns="92951" bIns="46476" rtlCol="0" anchor="b"/>
          <a:lstStyle>
            <a:lvl1pPr algn="l">
              <a:defRPr sz="1200"/>
            </a:lvl1pPr>
          </a:lstStyle>
          <a:p>
            <a:endParaRPr/>
          </a:p>
        </p:txBody>
      </p:sp>
      <p:sp>
        <p:nvSpPr>
          <p:cNvPr id="7" name="Slide Number Placeholder 6"/>
          <p:cNvSpPr>
            <a:spLocks noGrp="1"/>
          </p:cNvSpPr>
          <p:nvPr>
            <p:ph type="sldNum" sz="quarter" idx="5"/>
          </p:nvPr>
        </p:nvSpPr>
        <p:spPr>
          <a:xfrm>
            <a:off x="5820833" y="8742152"/>
            <a:ext cx="776111" cy="230481"/>
          </a:xfrm>
          <a:prstGeom prst="rect">
            <a:avLst/>
          </a:prstGeom>
        </p:spPr>
        <p:txBody>
          <a:bodyPr vert="horz" lIns="92951" tIns="46476" rIns="92951" bIns="46476" rtlCol="0" anchor="b"/>
          <a:lstStyle>
            <a:lvl1pPr algn="r">
              <a:defRPr sz="1200"/>
            </a:lvl1pPr>
          </a:lstStyle>
          <a:p>
            <a:fld id="{8C72D9AE-7182-4680-8F79-479C4181FF08}" type="slidenum">
              <a:rPr/>
              <a:t>‹#›</a:t>
            </a:fld>
            <a:endParaRPr/>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600"/>
      </a:spcBef>
      <a:defRPr sz="1100" kern="1200">
        <a:solidFill>
          <a:srgbClr val="232C2F"/>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rgbClr val="232C2F"/>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rgbClr val="232C2F"/>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rgbClr val="232C2F"/>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rgbClr val="232C2F"/>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a:t>5This is a </a:t>
            </a:r>
            <a:r>
              <a:rPr lang="en-US" b="1" dirty="0"/>
              <a:t>Title Slide without Graphic </a:t>
            </a:r>
            <a:r>
              <a:rPr lang="en-US" b="0" dirty="0"/>
              <a:t>slide</a:t>
            </a:r>
            <a:r>
              <a:rPr lang="en-US" b="1" dirty="0"/>
              <a:t> </a:t>
            </a:r>
            <a:r>
              <a:rPr lang="en-US" baseline="0" dirty="0"/>
              <a:t>ideal for including a picture with a brief title, subtitle and presenter information.</a:t>
            </a:r>
          </a:p>
          <a:p>
            <a:endParaRPr lang="en-US" baseline="0" dirty="0"/>
          </a:p>
          <a:p>
            <a:r>
              <a:rPr lang="en-US" baseline="0" dirty="0"/>
              <a:t>Do not customize this slide with your own background.  </a:t>
            </a:r>
          </a:p>
        </p:txBody>
      </p:sp>
      <p:sp>
        <p:nvSpPr>
          <p:cNvPr id="4" name="Slide Number Placeholder 3"/>
          <p:cNvSpPr>
            <a:spLocks noGrp="1"/>
          </p:cNvSpPr>
          <p:nvPr>
            <p:ph type="sldNum" sz="quarter" idx="10"/>
          </p:nvPr>
        </p:nvSpPr>
        <p:spPr/>
        <p:txBody>
          <a:bodyPr/>
          <a:lstStyle/>
          <a:p>
            <a:fld id="{8C72D9AE-7182-4680-8F79-479C4181FF08}" type="slidenum">
              <a:rPr lang="en-US" smtClean="0"/>
              <a:t>1</a:t>
            </a:fld>
            <a:endParaRPr lang="en-US" dirty="0"/>
          </a:p>
        </p:txBody>
      </p:sp>
    </p:spTree>
    <p:extLst>
      <p:ext uri="{BB962C8B-B14F-4D97-AF65-F5344CB8AC3E}">
        <p14:creationId xmlns:p14="http://schemas.microsoft.com/office/powerpoint/2010/main" val="2484057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3fd5f8b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43fd5f8b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2791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3</a:t>
            </a:fld>
            <a:endParaRPr lang="en-US"/>
          </a:p>
        </p:txBody>
      </p:sp>
    </p:spTree>
    <p:extLst>
      <p:ext uri="{BB962C8B-B14F-4D97-AF65-F5344CB8AC3E}">
        <p14:creationId xmlns:p14="http://schemas.microsoft.com/office/powerpoint/2010/main" val="3736434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Tx/>
              <a:buSzPts val="1100"/>
              <a:buFontTx/>
              <a:buNone/>
              <a:tabLst/>
              <a:defRPr/>
            </a:pPr>
            <a:endParaRPr lang="en-US" dirty="0"/>
          </a:p>
        </p:txBody>
      </p:sp>
    </p:spTree>
    <p:extLst>
      <p:ext uri="{BB962C8B-B14F-4D97-AF65-F5344CB8AC3E}">
        <p14:creationId xmlns:p14="http://schemas.microsoft.com/office/powerpoint/2010/main" val="3335401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a:t>What Java Frameworks are out there for writing microservices? They fall into a few categories:</a:t>
            </a:r>
          </a:p>
          <a:p>
            <a:endParaRPr lang="en-US" dirty="0"/>
          </a:p>
          <a:p>
            <a:r>
              <a:rPr lang="en-US" dirty="0"/>
              <a:t>Microframeworks</a:t>
            </a:r>
          </a:p>
          <a:p>
            <a:pPr lvl="1"/>
            <a:r>
              <a:rPr lang="en-US" dirty="0"/>
              <a:t>Simple, fun, intentionally small feature set</a:t>
            </a:r>
          </a:p>
          <a:p>
            <a:pPr lvl="1"/>
            <a:r>
              <a:rPr lang="en-US" dirty="0"/>
              <a:t>Spark, </a:t>
            </a:r>
            <a:r>
              <a:rPr lang="en-US" dirty="0" err="1"/>
              <a:t>Javalin</a:t>
            </a:r>
            <a:r>
              <a:rPr lang="en-US" dirty="0"/>
              <a:t>, Micronaut, </a:t>
            </a:r>
            <a:r>
              <a:rPr lang="en-US" dirty="0" err="1"/>
              <a:t>etc</a:t>
            </a:r>
            <a:endParaRPr lang="en-US" dirty="0"/>
          </a:p>
          <a:p>
            <a:r>
              <a:rPr lang="en-US" dirty="0" err="1"/>
              <a:t>MicroProfile</a:t>
            </a:r>
            <a:endParaRPr lang="en-US" dirty="0"/>
          </a:p>
          <a:p>
            <a:pPr lvl="1"/>
            <a:r>
              <a:rPr lang="en-US" dirty="0"/>
              <a:t>Friendly to Java EE developers. A bit heavier (CDI)</a:t>
            </a:r>
          </a:p>
          <a:p>
            <a:pPr lvl="1"/>
            <a:r>
              <a:rPr lang="en-US" dirty="0" err="1"/>
              <a:t>Thorntail</a:t>
            </a:r>
            <a:r>
              <a:rPr lang="en-US" dirty="0"/>
              <a:t> (was </a:t>
            </a:r>
            <a:r>
              <a:rPr lang="en-US" dirty="0" err="1"/>
              <a:t>Wildfly</a:t>
            </a:r>
            <a:r>
              <a:rPr lang="en-US" dirty="0"/>
              <a:t> Swarm), </a:t>
            </a:r>
            <a:r>
              <a:rPr lang="en-US" dirty="0" err="1"/>
              <a:t>OpenLiberty</a:t>
            </a:r>
            <a:r>
              <a:rPr lang="en-US" dirty="0"/>
              <a:t>, Payara</a:t>
            </a:r>
          </a:p>
          <a:p>
            <a:r>
              <a:rPr lang="en-US" dirty="0"/>
              <a:t>Full Featured</a:t>
            </a:r>
          </a:p>
          <a:p>
            <a:pPr lvl="1"/>
            <a:r>
              <a:rPr lang="en-US" dirty="0"/>
              <a:t>Fuller feature set, more to learn</a:t>
            </a:r>
          </a:p>
          <a:p>
            <a:pPr lvl="1"/>
            <a:r>
              <a:rPr lang="en-US" dirty="0"/>
              <a:t>Spring Boot</a:t>
            </a:r>
          </a:p>
          <a:p>
            <a:r>
              <a:rPr lang="en-US" dirty="0"/>
              <a:t>And some float in between: </a:t>
            </a:r>
            <a:r>
              <a:rPr lang="en-US" dirty="0" err="1"/>
              <a:t>DropWizard</a:t>
            </a:r>
            <a:endParaRPr lang="en-US" dirty="0"/>
          </a:p>
          <a:p>
            <a:endParaRPr lang="en-US" dirty="0"/>
          </a:p>
          <a:p>
            <a:r>
              <a:rPr lang="en-US" dirty="0" err="1"/>
              <a:t>Helidon</a:t>
            </a:r>
            <a:r>
              <a:rPr lang="en-US" dirty="0"/>
              <a:t> is a </a:t>
            </a:r>
            <a:r>
              <a:rPr lang="en-US" dirty="0" err="1"/>
              <a:t>MicroProfile</a:t>
            </a:r>
            <a:r>
              <a:rPr lang="en-US" dirty="0"/>
              <a:t> implementation on top of </a:t>
            </a:r>
            <a:r>
              <a:rPr lang="en-US" dirty="0" err="1"/>
              <a:t>Helidon</a:t>
            </a:r>
            <a:r>
              <a:rPr lang="en-US" dirty="0"/>
              <a:t> Core – a microframework. So you get your choice of programing models:</a:t>
            </a:r>
          </a:p>
          <a:p>
            <a:pPr lvl="1"/>
            <a:r>
              <a:rPr lang="en-US" dirty="0" err="1"/>
              <a:t>Helidon</a:t>
            </a:r>
            <a:r>
              <a:rPr lang="en-US" dirty="0"/>
              <a:t> Core: simple, functional, lightweight. For those that want a microframework.</a:t>
            </a:r>
          </a:p>
          <a:p>
            <a:pPr lvl="1"/>
            <a:r>
              <a:rPr lang="en-US" dirty="0" err="1"/>
              <a:t>MicroProfile</a:t>
            </a:r>
            <a:r>
              <a:rPr lang="en-US" dirty="0"/>
              <a:t>; JAX-RS, CDI, plus more. Familiar to Java EE developers</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72D9AE-7182-4680-8F79-479C4181FF08}" type="slidenum">
              <a:rPr kumimoji="0" lang="en-US" sz="1200" b="0" i="0" u="none" strike="noStrike" kern="1200" cap="none" spc="0" normalizeH="0" baseline="0" noProof="0" smtClean="0">
                <a:ln>
                  <a:noFill/>
                </a:ln>
                <a:solidFill>
                  <a:srgbClr val="58595B"/>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58595B"/>
              </a:solidFill>
              <a:effectLst/>
              <a:uLnTx/>
              <a:uFillTx/>
              <a:latin typeface="Calibri"/>
              <a:ea typeface="+mn-ea"/>
              <a:cs typeface="+mn-cs"/>
            </a:endParaRPr>
          </a:p>
        </p:txBody>
      </p:sp>
    </p:spTree>
    <p:extLst>
      <p:ext uri="{BB962C8B-B14F-4D97-AF65-F5344CB8AC3E}">
        <p14:creationId xmlns:p14="http://schemas.microsoft.com/office/powerpoint/2010/main" val="437547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7</a:t>
            </a:fld>
            <a:endParaRPr lang="en-US"/>
          </a:p>
        </p:txBody>
      </p:sp>
    </p:spTree>
    <p:extLst>
      <p:ext uri="{BB962C8B-B14F-4D97-AF65-F5344CB8AC3E}">
        <p14:creationId xmlns:p14="http://schemas.microsoft.com/office/powerpoint/2010/main" val="1839102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a:t>1.x: JAX-RS 2.0, CDI 1.2, JSON-P 1.0</a:t>
            </a:r>
          </a:p>
          <a:p>
            <a:r>
              <a:rPr lang="en-US" dirty="0"/>
              <a:t>1.4: Config 1.3, Fault tolerance 1.1, Health Check 1.0, Metrics 1.1, JWT </a:t>
            </a:r>
            <a:r>
              <a:rPr lang="en-US" dirty="0" err="1"/>
              <a:t>Auth</a:t>
            </a:r>
            <a:r>
              <a:rPr lang="en-US" dirty="0"/>
              <a:t> 1.1, </a:t>
            </a:r>
            <a:r>
              <a:rPr lang="en-US" dirty="0" err="1"/>
              <a:t>OpenAPI</a:t>
            </a:r>
            <a:r>
              <a:rPr lang="en-US" dirty="0"/>
              <a:t> 1.0, </a:t>
            </a:r>
            <a:r>
              <a:rPr lang="en-US" dirty="0" err="1"/>
              <a:t>OpenTracing</a:t>
            </a:r>
            <a:r>
              <a:rPr lang="en-US" dirty="0"/>
              <a:t> 1.1, Rest Client 1.1</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a:t>1.3: Config 1.2, Fault tolerance 1.0, Health Check 1.0, Metrics 1.1, JWT </a:t>
            </a:r>
            <a:r>
              <a:rPr lang="en-US" dirty="0" err="1"/>
              <a:t>Auth</a:t>
            </a:r>
            <a:r>
              <a:rPr lang="en-US" dirty="0"/>
              <a:t> 1.0, </a:t>
            </a:r>
            <a:r>
              <a:rPr lang="en-US" dirty="0" err="1"/>
              <a:t>OpenAPI</a:t>
            </a:r>
            <a:r>
              <a:rPr lang="en-US" dirty="0"/>
              <a:t> 1.0, </a:t>
            </a:r>
            <a:r>
              <a:rPr lang="en-US" dirty="0" err="1"/>
              <a:t>OpenTracing</a:t>
            </a:r>
            <a:r>
              <a:rPr lang="en-US" dirty="0"/>
              <a:t> 1.0, Rest Client 1.0</a:t>
            </a:r>
          </a:p>
          <a:p>
            <a:r>
              <a:rPr lang="en-US" dirty="0"/>
              <a:t>1.2: Config 1.1, Fault tolerance 1.0, Health Check 1.0, Metrics 1.0, JWT </a:t>
            </a:r>
            <a:r>
              <a:rPr lang="en-US" dirty="0" err="1"/>
              <a:t>Auth</a:t>
            </a:r>
            <a:r>
              <a:rPr lang="en-US" dirty="0"/>
              <a:t> 1.0</a:t>
            </a:r>
          </a:p>
          <a:p>
            <a:endParaRPr lang="en-US" dirty="0"/>
          </a:p>
          <a:p>
            <a:r>
              <a:rPr lang="en-US" dirty="0"/>
              <a:t>2.x: CDI 2.0, JAX-RS 2.1, JSON-B 1.0, JSON-P 1.1, Common Annotations 1.3</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a:t>2.0: Config 1.3, Fault tolerance 1.1, Health Check 1.0, Metrics 1.1, JWT </a:t>
            </a:r>
            <a:r>
              <a:rPr lang="en-US" dirty="0" err="1"/>
              <a:t>Auth</a:t>
            </a:r>
            <a:r>
              <a:rPr lang="en-US" dirty="0"/>
              <a:t> 1.1, </a:t>
            </a:r>
            <a:r>
              <a:rPr lang="en-US" dirty="0" err="1"/>
              <a:t>OpenAPI</a:t>
            </a:r>
            <a:r>
              <a:rPr lang="en-US" dirty="0"/>
              <a:t> 1.0, </a:t>
            </a:r>
            <a:r>
              <a:rPr lang="en-US" dirty="0" err="1"/>
              <a:t>OpenTracing</a:t>
            </a:r>
            <a:r>
              <a:rPr lang="en-US" dirty="0"/>
              <a:t> 1.1, Rest Client 1.1</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a:t>2.1: Config 1.3, Fault tolerance 1.1, Health Check 1.0, Metrics 1.1, JWT </a:t>
            </a:r>
            <a:r>
              <a:rPr lang="en-US" dirty="0" err="1"/>
              <a:t>Auth</a:t>
            </a:r>
            <a:r>
              <a:rPr lang="en-US" dirty="0"/>
              <a:t> 1.1, </a:t>
            </a:r>
            <a:r>
              <a:rPr lang="en-US" dirty="0" err="1"/>
              <a:t>OpenAPI</a:t>
            </a:r>
            <a:r>
              <a:rPr lang="en-US" dirty="0"/>
              <a:t> 1.0, </a:t>
            </a:r>
            <a:r>
              <a:rPr lang="en-US" dirty="0" err="1"/>
              <a:t>OpenTracing</a:t>
            </a:r>
            <a:r>
              <a:rPr lang="en-US" dirty="0"/>
              <a:t> 1.2, Rest Client 1.1</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err="1"/>
              <a:t>Helidon</a:t>
            </a:r>
            <a:r>
              <a:rPr lang="en-US" dirty="0"/>
              <a:t>:</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a:t>CDI 2.0, JAX-RS 2.1, JSON-P 1.1.2</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a:t>0.10.2: Config 1.2.1, Fault tolerance 1.0, Health Check 1.0, Metrics 1.1, JWT </a:t>
            </a:r>
            <a:r>
              <a:rPr lang="en-US" dirty="0" err="1"/>
              <a:t>Auth</a:t>
            </a:r>
            <a:r>
              <a:rPr lang="en-US" dirty="0"/>
              <a:t> 1.1, </a:t>
            </a:r>
            <a:r>
              <a:rPr lang="en-US" dirty="0" err="1"/>
              <a:t>OpenAPI</a:t>
            </a:r>
            <a:r>
              <a:rPr lang="en-US" dirty="0"/>
              <a:t> 1.0, </a:t>
            </a:r>
            <a:r>
              <a:rPr lang="en-US" dirty="0" err="1"/>
              <a:t>OpenTracing</a:t>
            </a:r>
            <a:r>
              <a:rPr lang="en-US" dirty="0"/>
              <a:t> 1.1, Rest Client 1.1</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8</a:t>
            </a:fld>
            <a:endParaRPr lang="en-US"/>
          </a:p>
        </p:txBody>
      </p:sp>
    </p:spTree>
    <p:extLst>
      <p:ext uri="{BB962C8B-B14F-4D97-AF65-F5344CB8AC3E}">
        <p14:creationId xmlns:p14="http://schemas.microsoft.com/office/powerpoint/2010/main" val="137293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9</a:t>
            </a:fld>
            <a:endParaRPr lang="en-US"/>
          </a:p>
        </p:txBody>
      </p:sp>
    </p:spTree>
    <p:extLst>
      <p:ext uri="{BB962C8B-B14F-4D97-AF65-F5344CB8AC3E}">
        <p14:creationId xmlns:p14="http://schemas.microsoft.com/office/powerpoint/2010/main" val="1517438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10</a:t>
            </a:fld>
            <a:endParaRPr lang="en-US"/>
          </a:p>
        </p:txBody>
      </p:sp>
    </p:spTree>
    <p:extLst>
      <p:ext uri="{BB962C8B-B14F-4D97-AF65-F5344CB8AC3E}">
        <p14:creationId xmlns:p14="http://schemas.microsoft.com/office/powerpoint/2010/main" val="2159671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14</a:t>
            </a:fld>
            <a:endParaRPr lang="en-US"/>
          </a:p>
        </p:txBody>
      </p:sp>
    </p:spTree>
    <p:extLst>
      <p:ext uri="{BB962C8B-B14F-4D97-AF65-F5344CB8AC3E}">
        <p14:creationId xmlns:p14="http://schemas.microsoft.com/office/powerpoint/2010/main" val="184490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presenter’s name, title, division/business unit/organization and date</a:t>
            </a:r>
          </a:p>
        </p:txBody>
      </p:sp>
      <p:sp>
        <p:nvSpPr>
          <p:cNvPr id="9" name="Date Placeholder 8"/>
          <p:cNvSpPr>
            <a:spLocks noGrp="1"/>
          </p:cNvSpPr>
          <p:nvPr>
            <p:ph type="dt" sz="half" idx="14"/>
          </p:nvPr>
        </p:nvSpPr>
        <p:spPr/>
        <p:txBody>
          <a:bodyPr/>
          <a:lstStyle>
            <a:lvl1pPr>
              <a:defRPr>
                <a:solidFill>
                  <a:schemeClr val="tx1"/>
                </a:solidFill>
              </a:defRPr>
            </a:lvl1pPr>
          </a:lstStyle>
          <a:p>
            <a:fld id="{4329B2BE-4A4F-2F47-89E0-C82D4B8807BB}" type="datetime1">
              <a:rPr lang="en-US" smtClean="0"/>
              <a:t>10/19/18</a:t>
            </a:fld>
            <a:endParaRPr/>
          </a:p>
        </p:txBody>
      </p:sp>
      <p:sp>
        <p:nvSpPr>
          <p:cNvPr id="10" name="Footer Placeholder 9"/>
          <p:cNvSpPr>
            <a:spLocks noGrp="1"/>
          </p:cNvSpPr>
          <p:nvPr>
            <p:ph type="ftr" sz="quarter" idx="15"/>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12" name="TextBox 11"/>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3993200288"/>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Brand Photo">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5" name="Rectangle 14" descr="Full slide 4-color photo can be inserted here" title="Title Slide with Picture "/>
          <p:cNvSpPr/>
          <p:nvPr userDrawn="1"/>
        </p:nvSpPr>
        <p:spPr bwMode="hidden">
          <a:xfrm>
            <a:off x="0" y="0"/>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7" name="Group 16"/>
          <p:cNvGrpSpPr/>
          <p:nvPr/>
        </p:nvGrpSpPr>
        <p:grpSpPr>
          <a:xfrm>
            <a:off x="0" y="0"/>
            <a:ext cx="12189398" cy="6858000"/>
            <a:chOff x="0" y="0"/>
            <a:chExt cx="12189398" cy="6858000"/>
          </a:xfrm>
          <a:solidFill>
            <a:srgbClr val="D8E1E6"/>
          </a:solidFill>
        </p:grpSpPr>
        <p:sp>
          <p:nvSpPr>
            <p:cNvPr id="19" name="Rectangle 18"/>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Rectangle 20"/>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2" name="Rectangle 21"/>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lvl1pPr>
              <a:defRPr>
                <a:solidFill>
                  <a:schemeClr val="bg1"/>
                </a:solidFill>
              </a:defRPr>
            </a:lvl1pPr>
          </a:lstStyle>
          <a:p>
            <a:fld id="{AF0B5C25-5445-A941-BC32-449447944B6C}" type="datetime1">
              <a:rPr lang="en-US" smtClean="0"/>
              <a:t>10/19/18</a:t>
            </a:fld>
            <a:endParaRPr/>
          </a:p>
        </p:txBody>
      </p:sp>
      <p:sp>
        <p:nvSpPr>
          <p:cNvPr id="8" name="Footer Placeholder 7"/>
          <p:cNvSpPr>
            <a:spLocks noGrp="1"/>
          </p:cNvSpPr>
          <p:nvPr>
            <p:ph type="ftr" sz="quarter" idx="11"/>
          </p:nvPr>
        </p:nvSpPr>
        <p:spPr>
          <a:xfrm>
            <a:off x="8622791" y="6556248"/>
            <a:ext cx="2743201" cy="182880"/>
          </a:xfrm>
          <a:prstGeom prst="rect">
            <a:avLst/>
          </a:prstGeom>
        </p:spPr>
        <p:txBody>
          <a:bodyPr/>
          <a:lstStyle>
            <a:lvl1pPr>
              <a:defRPr>
                <a:solidFill>
                  <a:schemeClr val="bg1"/>
                </a:solidFill>
              </a:defRPr>
            </a:lvl1p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C51EAA63-D034-42AE-91FA-B13B9518C7BE}" type="slidenum">
              <a:rPr/>
              <a:pPr/>
              <a:t>‹#›</a:t>
            </a:fld>
            <a:endParaRPr/>
          </a:p>
        </p:txBody>
      </p:sp>
      <p:sp>
        <p:nvSpPr>
          <p:cNvPr id="18" name="TextBox 17"/>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8595B"/>
                </a:solidFill>
              </a:rPr>
              <a:t>Copyright © </a:t>
            </a:r>
            <a:r>
              <a:rPr lang="is-IS" sz="850" dirty="0">
                <a:solidFill>
                  <a:srgbClr val="58595B"/>
                </a:solidFill>
              </a:rPr>
              <a:t>2018</a:t>
            </a:r>
            <a:r>
              <a:rPr lang="en-US" sz="850" dirty="0">
                <a:solidFill>
                  <a:srgbClr val="58595B"/>
                </a:solidFill>
              </a:rPr>
              <a:t>,</a:t>
            </a:r>
            <a:r>
              <a:rPr sz="850" dirty="0">
                <a:solidFill>
                  <a:srgbClr val="58595B"/>
                </a:solidFill>
              </a:rPr>
              <a:t> Oracle and/or its affiliates. All rights reserved.</a:t>
            </a:r>
            <a:r>
              <a:rPr lang="en-US" sz="850" dirty="0">
                <a:solidFill>
                  <a:srgbClr val="58595B"/>
                </a:solidFill>
              </a:rPr>
              <a:t>  |</a:t>
            </a:r>
            <a:endParaRPr sz="850" dirty="0">
              <a:solidFill>
                <a:srgbClr val="58595B"/>
              </a:solidFill>
            </a:endParaRPr>
          </a:p>
        </p:txBody>
      </p:sp>
      <p:pic>
        <p:nvPicPr>
          <p:cNvPr id="23" name="Picture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a:p>
        </p:txBody>
      </p:sp>
      <p:sp>
        <p:nvSpPr>
          <p:cNvPr id="3" name="Picture Placeholder 2"/>
          <p:cNvSpPr>
            <a:spLocks noGrp="1"/>
          </p:cNvSpPr>
          <p:nvPr>
            <p:ph type="pic" idx="1"/>
          </p:nvPr>
        </p:nvSpPr>
        <p:spPr>
          <a:xfrm>
            <a:off x="5588456" y="533400"/>
            <a:ext cx="6068558" cy="5410200"/>
          </a:xfrm>
          <a:no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608C3D-7BC2-4543-B6D3-6C9DB5A42951}"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221A804-92A6-3844-A32C-A7EFE2C3C282}"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3" name="Title 2"/>
          <p:cNvSpPr>
            <a:spLocks noGrp="1"/>
          </p:cNvSpPr>
          <p:nvPr>
            <p:ph type="title"/>
          </p:nvPr>
        </p:nvSpPr>
        <p:spPr/>
        <p:txBody>
          <a:bodyPr/>
          <a:lstStyle/>
          <a:p>
            <a:r>
              <a:rPr lang="en-US"/>
              <a:t>Click to edit Master title style</a:t>
            </a:r>
            <a:endParaRPr/>
          </a:p>
        </p:txBody>
      </p:sp>
      <p:sp>
        <p:nvSpPr>
          <p:cNvPr id="9" name="Picture Placeholder 15" descr="If presenting remotely, you can insert your photo here"/>
          <p:cNvSpPr>
            <a:spLocks noGrp="1"/>
          </p:cNvSpPr>
          <p:nvPr>
            <p:ph type="pic" sz="quarter" idx="15" hasCustomPrompt="1"/>
          </p:nvPr>
        </p:nvSpPr>
        <p:spPr>
          <a:xfrm>
            <a:off x="2286000" y="1828800"/>
            <a:ext cx="3474720" cy="3840480"/>
          </a:xfrm>
          <a:solidFill>
            <a:srgbClr val="D8E1E6"/>
          </a:solidFill>
        </p:spPr>
        <p:txBody>
          <a:bodyPr tIns="91440">
            <a:noAutofit/>
          </a:bodyPr>
          <a:lstStyle>
            <a:lvl1pPr marL="0" indent="0" algn="ctr">
              <a:spcBef>
                <a:spcPts val="0"/>
              </a:spcBef>
              <a:buNone/>
              <a:defRPr sz="1800" baseline="0">
                <a:solidFill>
                  <a:schemeClr val="tx1"/>
                </a:solidFill>
              </a:defRPr>
            </a:lvl1pPr>
          </a:lstStyle>
          <a:p>
            <a:r>
              <a:t>Click icon to insert picture</a:t>
            </a:r>
          </a:p>
        </p:txBody>
      </p:sp>
      <p:sp>
        <p:nvSpPr>
          <p:cNvPr id="10" name="Text Placeholder 10"/>
          <p:cNvSpPr>
            <a:spLocks noGrp="1"/>
          </p:cNvSpPr>
          <p:nvPr>
            <p:ph type="body" sz="quarter" idx="16"/>
          </p:nvPr>
        </p:nvSpPr>
        <p:spPr>
          <a:xfrm>
            <a:off x="6035040" y="1828799"/>
            <a:ext cx="5623560"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2298185070"/>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add Name, Title, Company</a:t>
            </a:r>
          </a:p>
        </p:txBody>
      </p:sp>
      <p:sp>
        <p:nvSpPr>
          <p:cNvPr id="5" name="Date Placeholder 4"/>
          <p:cNvSpPr>
            <a:spLocks noGrp="1"/>
          </p:cNvSpPr>
          <p:nvPr>
            <p:ph type="dt" sz="half" idx="10"/>
          </p:nvPr>
        </p:nvSpPr>
        <p:spPr/>
        <p:txBody>
          <a:bodyPr/>
          <a:lstStyle/>
          <a:p>
            <a:fld id="{A0C87292-9C06-6548-8A94-AFF5721527F2}"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add Name, Title, Company</a:t>
            </a:r>
          </a:p>
        </p:txBody>
      </p:sp>
      <p:sp>
        <p:nvSpPr>
          <p:cNvPr id="5" name="Date Placeholder 4"/>
          <p:cNvSpPr>
            <a:spLocks noGrp="1"/>
          </p:cNvSpPr>
          <p:nvPr>
            <p:ph type="dt" sz="half" idx="10"/>
          </p:nvPr>
        </p:nvSpPr>
        <p:spPr/>
        <p:txBody>
          <a:bodyPr/>
          <a:lstStyle/>
          <a:p>
            <a:fld id="{FF3958D6-F337-E74C-8A87-11B39A770D8B}"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Picture Placeholder 15"/>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t>Click icon to insert picture</a:t>
            </a: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34304CB-FC83-6B4D-9867-4D0399924617}"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5BC948AA-6676-F04E-B59A-9E2D3D013EFE}"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CFF23B5-725A-354C-A0E8-8F5B5B966BAD}"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FCC7DB6-198B-764A-919E-CD410F080E27}"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3" name="Title 2"/>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5" name="Date Placeholder 4"/>
          <p:cNvSpPr>
            <a:spLocks noGrp="1"/>
          </p:cNvSpPr>
          <p:nvPr>
            <p:ph type="dt" sz="half" idx="10"/>
          </p:nvPr>
        </p:nvSpPr>
        <p:spPr/>
        <p:txBody>
          <a:bodyPr/>
          <a:lstStyle/>
          <a:p>
            <a:fld id="{65A2BD72-003A-5545-ACB2-3FC4A437F07C}"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3"/>
                </a:solidFill>
              </a:defRPr>
            </a:lvl1pPr>
          </a:lstStyle>
          <a:p>
            <a:r>
              <a:t>XX</a:t>
            </a:r>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tx1"/>
                </a:solidFill>
              </a:defRPr>
            </a:lvl1pPr>
          </a:lstStyle>
          <a:p>
            <a:fld id="{FD18074B-101C-6243-B2A5-2E584C1F498C}" type="datetime1">
              <a:rPr lang="en-US" smtClean="0"/>
              <a:t>10/19/18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9" name="TextBox 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2404157434"/>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39AB1D7B-6FEF-4942-A0FD-70FAB8C4D1E8}" type="datetime1">
              <a:rPr lang="en-US" smtClean="0"/>
              <a:t>10/19/18</a:t>
            </a:fld>
            <a:endParaRPr/>
          </a:p>
        </p:txBody>
      </p:sp>
      <p:sp>
        <p:nvSpPr>
          <p:cNvPr id="8" name="Footer Placeholder 7"/>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t>‹#›</a:t>
            </a:fld>
            <a:endParaRPr/>
          </a:p>
        </p:txBody>
      </p: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93B2850-E8AF-8445-A9A1-05BF3CEEAABB}" type="datetime1">
              <a:rPr lang="en-US" smtClean="0"/>
              <a:t>10/19/18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B514022-D3B3-B843-AB95-ECD6786B0945}" type="datetime1">
              <a:rPr lang="en-US" smtClean="0"/>
              <a:t>10/19/18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subtitle</a:t>
            </a:r>
          </a:p>
        </p:txBody>
      </p:sp>
      <p:sp>
        <p:nvSpPr>
          <p:cNvPr id="7" name="Title 6"/>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5121BC7-E4D0-B240-8083-0EF66FE0E1E7}" type="datetime1">
              <a:rPr lang="en-US" smtClean="0"/>
              <a:t>10/19/18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6" name="Content Placeholder 2"/>
          <p:cNvSpPr>
            <a:spLocks noGrp="1"/>
          </p:cNvSpPr>
          <p:nvPr>
            <p:ph idx="1"/>
          </p:nvPr>
        </p:nvSpPr>
        <p:spPr>
          <a:xfrm>
            <a:off x="531151" y="1524000"/>
            <a:ext cx="11126522" cy="4648200"/>
          </a:xfrm>
        </p:spPr>
        <p:txBody>
          <a:bodyPr>
            <a:normAutofit/>
          </a:bodyPr>
          <a:lstStyle>
            <a:lvl1pPr marL="1828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1pPr>
            <a:lvl2pPr marL="6400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2pPr>
            <a:lvl3pPr marL="10972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3pPr>
            <a:lvl4pPr marL="15544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4pPr>
            <a:lvl5pPr marL="20116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Title 6"/>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104265725"/>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AEA038-9B2D-2143-AC59-C313999AFCBF}" type="datetime1">
              <a:rPr lang="en-US" smtClean="0"/>
              <a:t>10/19/18</a:t>
            </a:fld>
            <a:endParaRPr/>
          </a:p>
        </p:txBody>
      </p:sp>
      <p:sp>
        <p:nvSpPr>
          <p:cNvPr id="3" name="Footer Placeholder 2"/>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1" y="1524000"/>
            <a:ext cx="777240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778240"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CAE08B2-5BDE-8C46-9BAA-934B3714AAC5}"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CB2CDB0-1D1F-9740-A617-E751C9255D97}"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CA6F98-0770-B646-AAB1-A9D47ECB6FD2}"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6246812" y="1524000"/>
            <a:ext cx="5413248" cy="347472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2E36C09-AA5C-D84C-B1CE-56A43964D140}"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4357052" y="1524000"/>
            <a:ext cx="3474720" cy="304800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Picture Placeholder 2"/>
          <p:cNvSpPr>
            <a:spLocks noGrp="1"/>
          </p:cNvSpPr>
          <p:nvPr>
            <p:ph type="pic" idx="15"/>
          </p:nvPr>
        </p:nvSpPr>
        <p:spPr bwMode="gray">
          <a:xfrm>
            <a:off x="8182292" y="1524000"/>
            <a:ext cx="3474720" cy="304800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title="iOS Smartphone and Tablet: Horizontal Layou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54BE7967-43C5-1644-8A86-D7A5D1CE8C98}"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4532312" y="1850231"/>
            <a:ext cx="5246688" cy="3969544"/>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itle 3"/>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Brand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descr="Full slide 4-color photo can be inserted here" title="Title Slide with Picture "/>
          <p:cNvSpPr/>
          <p:nvPr userDrawn="1"/>
        </p:nvSpPr>
        <p:spPr bwMode="hidden">
          <a:xfrm>
            <a:off x="0" y="451"/>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DB924A38-5262-BE40-9A25-0C5E4EC622BB}" type="datetime1">
              <a:rPr lang="en-US" smtClean="0"/>
              <a:t>10/19/18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9" name="Title 8"/>
          <p:cNvSpPr>
            <a:spLocks noGrp="1"/>
          </p:cNvSpPr>
          <p:nvPr>
            <p:ph type="title"/>
          </p:nvPr>
        </p:nvSpPr>
        <p:spPr>
          <a:xfrm>
            <a:off x="531814" y="739775"/>
            <a:ext cx="9601200" cy="1470025"/>
          </a:xfrm>
        </p:spPr>
        <p:txBody>
          <a:bodyPr/>
          <a:lstStyle>
            <a:lvl1pPr>
              <a:defRPr sz="4800"/>
            </a:lvl1pPr>
          </a:lstStyle>
          <a:p>
            <a:r>
              <a:rPr lang="en-US"/>
              <a:t>Click to edit Master title style</a:t>
            </a:r>
            <a:endParaRPr/>
          </a:p>
        </p:txBody>
      </p:sp>
      <p:sp>
        <p:nvSpPr>
          <p:cNvPr id="12" name="Text Placeholder 10"/>
          <p:cNvSpPr>
            <a:spLocks noGrp="1"/>
          </p:cNvSpPr>
          <p:nvPr>
            <p:ph type="body" sz="quarter" idx="14" hasCustomPrompt="1"/>
          </p:nvPr>
        </p:nvSpPr>
        <p:spPr>
          <a:xfrm>
            <a:off x="531814" y="3429451"/>
            <a:ext cx="96012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3" name="Text Placeholder 10"/>
          <p:cNvSpPr>
            <a:spLocks noGrp="1"/>
          </p:cNvSpPr>
          <p:nvPr>
            <p:ph type="body" sz="quarter" idx="15" hasCustomPrompt="1"/>
          </p:nvPr>
        </p:nvSpPr>
        <p:spPr>
          <a:xfrm>
            <a:off x="531762" y="2286000"/>
            <a:ext cx="9601200"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1769704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2" name="Title 1"/>
          <p:cNvSpPr>
            <a:spLocks noGrp="1"/>
          </p:cNvSpPr>
          <p:nvPr>
            <p:ph type="title"/>
          </p:nvPr>
        </p:nvSpPr>
        <p:spPr>
          <a:xfrm>
            <a:off x="531812" y="406400"/>
            <a:ext cx="5852160" cy="889000"/>
          </a:xfrm>
        </p:spPr>
        <p:txBody>
          <a:bodyPr anchor="b"/>
          <a:lstStyle>
            <a:lvl1pPr algn="l">
              <a:defRPr sz="3600" b="0"/>
            </a:lvl1pPr>
          </a:lstStyle>
          <a:p>
            <a:r>
              <a:rPr lang="en-US"/>
              <a:t>Click to edit Master title style</a:t>
            </a:r>
            <a:endParaRPr/>
          </a:p>
        </p:txBody>
      </p:sp>
      <p:sp>
        <p:nvSpPr>
          <p:cNvPr id="5" name="Date Placeholder 4"/>
          <p:cNvSpPr>
            <a:spLocks noGrp="1"/>
          </p:cNvSpPr>
          <p:nvPr>
            <p:ph type="dt" sz="half" idx="10"/>
          </p:nvPr>
        </p:nvSpPr>
        <p:spPr/>
        <p:txBody>
          <a:bodyPr/>
          <a:lstStyle/>
          <a:p>
            <a:fld id="{A8602262-E906-2247-B442-11D575DC02A0}"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6747673" y="1013144"/>
            <a:ext cx="3962137" cy="5252348"/>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pic>
        <p:nvPicPr>
          <p:cNvPr id="13" name="Picture 12" descr="Photos, screen captures, graphics can be inserted in a white mobile phone and tablet" title="iOS Smartphone and Tablet: Vertical Layout "/>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ndroid Smartphone and Tablet: Horizontal">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83339F1-67C7-D64E-8A31-E2A22E214630}"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4" name="Title 3"/>
          <p:cNvSpPr>
            <a:spLocks noGrp="1"/>
          </p:cNvSpPr>
          <p:nvPr>
            <p:ph type="title"/>
          </p:nvPr>
        </p:nvSpPr>
        <p:spPr/>
        <p:txBody>
          <a:bodyPr/>
          <a:lstStyle/>
          <a:p>
            <a:r>
              <a:rPr lang="en-US"/>
              <a:t>Click to edit Master title style</a:t>
            </a:r>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728" y="2011145"/>
            <a:ext cx="1819656" cy="3522853"/>
          </a:xfrm>
          <a:prstGeom prst="rect">
            <a:avLst/>
          </a:prstGeom>
        </p:spPr>
      </p:pic>
      <p:pic>
        <p:nvPicPr>
          <p:cNvPr id="11" name="Picture 10" descr="Photos, screen captures, graphics can be inserted in a white mobile phone and tablet" title="Android Smartphone and Tablet: Horizontal Layout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990" y="1585322"/>
            <a:ext cx="5829300" cy="4107283"/>
          </a:xfrm>
          <a:prstGeom prst="rect">
            <a:avLst/>
          </a:prstGeom>
        </p:spPr>
      </p:pic>
      <p:sp>
        <p:nvSpPr>
          <p:cNvPr id="12" name="Picture Placeholder 2"/>
          <p:cNvSpPr>
            <a:spLocks noGrp="1"/>
          </p:cNvSpPr>
          <p:nvPr>
            <p:ph type="pic" idx="1"/>
          </p:nvPr>
        </p:nvSpPr>
        <p:spPr bwMode="gray">
          <a:xfrm>
            <a:off x="1910171" y="2364583"/>
            <a:ext cx="1572768" cy="2833684"/>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3" name="Picture Placeholder 2"/>
          <p:cNvSpPr>
            <a:spLocks noGrp="1"/>
          </p:cNvSpPr>
          <p:nvPr>
            <p:ph type="pic" idx="13"/>
          </p:nvPr>
        </p:nvSpPr>
        <p:spPr bwMode="gray">
          <a:xfrm>
            <a:off x="4532312" y="1975104"/>
            <a:ext cx="5248656" cy="3328416"/>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1520491963"/>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ndroid 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5852160" cy="889000"/>
          </a:xfrm>
        </p:spPr>
        <p:txBody>
          <a:bodyPr anchor="b"/>
          <a:lstStyle>
            <a:lvl1pPr algn="l">
              <a:defRPr sz="3600" b="0"/>
            </a:lvl1pPr>
          </a:lstStyle>
          <a:p>
            <a:r>
              <a:rPr lang="en-US"/>
              <a:t>Click to edit Master title style</a:t>
            </a:r>
            <a:endParaRPr/>
          </a:p>
        </p:txBody>
      </p:sp>
      <p:sp>
        <p:nvSpPr>
          <p:cNvPr id="5" name="Date Placeholder 4"/>
          <p:cNvSpPr>
            <a:spLocks noGrp="1"/>
          </p:cNvSpPr>
          <p:nvPr>
            <p:ph type="dt" sz="half" idx="10"/>
          </p:nvPr>
        </p:nvSpPr>
        <p:spPr/>
        <p:txBody>
          <a:bodyPr/>
          <a:lstStyle/>
          <a:p>
            <a:fld id="{5CE5B03A-364F-3E4B-B036-4CA91514DFEC}"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r="2901"/>
          <a:stretch/>
        </p:blipFill>
        <p:spPr>
          <a:xfrm rot="5400000">
            <a:off x="5891726" y="1502667"/>
            <a:ext cx="5674025" cy="4117325"/>
          </a:xfrm>
          <a:prstGeom prst="rect">
            <a:avLst/>
          </a:prstGeom>
        </p:spPr>
      </p:pic>
      <p:sp>
        <p:nvSpPr>
          <p:cNvPr id="12" name="Picture Placeholder 2"/>
          <p:cNvSpPr>
            <a:spLocks noGrp="1"/>
          </p:cNvSpPr>
          <p:nvPr>
            <p:ph type="pic" idx="13"/>
          </p:nvPr>
        </p:nvSpPr>
        <p:spPr bwMode="gray">
          <a:xfrm>
            <a:off x="7061702" y="1013143"/>
            <a:ext cx="3326898" cy="5260657"/>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pic>
        <p:nvPicPr>
          <p:cNvPr id="15" name="Picture 14" descr="Photos, screen captures, graphics can be inserted in a white mobile phone and tablet" title="Android Smartphone and Tablet: Vertical Layou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956" y="2096382"/>
            <a:ext cx="1819656" cy="3522853"/>
          </a:xfrm>
          <a:prstGeom prst="rect">
            <a:avLst/>
          </a:prstGeom>
        </p:spPr>
      </p:pic>
      <p:sp>
        <p:nvSpPr>
          <p:cNvPr id="16" name="Picture Placeholder 2"/>
          <p:cNvSpPr>
            <a:spLocks noGrp="1"/>
          </p:cNvSpPr>
          <p:nvPr>
            <p:ph type="pic" idx="1"/>
          </p:nvPr>
        </p:nvSpPr>
        <p:spPr bwMode="gray">
          <a:xfrm>
            <a:off x="4086226" y="2470151"/>
            <a:ext cx="1579942" cy="2813354"/>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26778853"/>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descr="Full slide 4-color photo can be inserted here" title="Title Slide with Picture "/>
          <p:cNvSpPr/>
          <p:nvPr userDrawn="1"/>
        </p:nvSpPr>
        <p:spPr bwMode="hidden">
          <a:xfrm>
            <a:off x="0" y="0"/>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3" name="Group 22"/>
          <p:cNvGrpSpPr/>
          <p:nvPr/>
        </p:nvGrpSpPr>
        <p:grpSpPr>
          <a:xfrm>
            <a:off x="0" y="0"/>
            <a:ext cx="12189398" cy="6858000"/>
            <a:chOff x="0" y="0"/>
            <a:chExt cx="12189398" cy="6858000"/>
          </a:xfrm>
          <a:solidFill>
            <a:srgbClr val="D8E1E6"/>
          </a:solidFill>
        </p:grpSpPr>
        <p:sp>
          <p:nvSpPr>
            <p:cNvPr id="24" name="Rectangle 23"/>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Rectangle 24"/>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Rectangle 25"/>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7" name="Rectangle 26"/>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2" name="Text Placeholder 12"/>
          <p:cNvSpPr>
            <a:spLocks noGrp="1"/>
          </p:cNvSpPr>
          <p:nvPr>
            <p:ph type="body" sz="quarter" idx="13" hasCustomPrompt="1"/>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text</a:t>
            </a:r>
          </a:p>
        </p:txBody>
      </p:sp>
      <p:sp>
        <p:nvSpPr>
          <p:cNvPr id="3" name="Title 2"/>
          <p:cNvSpPr>
            <a:spLocks noGrp="1"/>
          </p:cNvSpPr>
          <p:nvPr>
            <p:ph type="title" hasCustomPrompt="1"/>
          </p:nvPr>
        </p:nvSpPr>
        <p:spPr>
          <a:xfrm>
            <a:off x="760412" y="609600"/>
            <a:ext cx="4572000" cy="2044700"/>
          </a:xfrm>
        </p:spPr>
        <p:txBody>
          <a:bodyPr/>
          <a:lstStyle>
            <a:lvl1pPr>
              <a:defRPr sz="13800" b="1"/>
            </a:lvl1pPr>
          </a:lstStyle>
          <a:p>
            <a:r>
              <a:t>XX</a:t>
            </a:r>
          </a:p>
        </p:txBody>
      </p:sp>
      <p:sp>
        <p:nvSpPr>
          <p:cNvPr id="2" name="Date Placeholder 1"/>
          <p:cNvSpPr>
            <a:spLocks noGrp="1"/>
          </p:cNvSpPr>
          <p:nvPr>
            <p:ph type="dt" sz="half" idx="14"/>
          </p:nvPr>
        </p:nvSpPr>
        <p:spPr/>
        <p:txBody>
          <a:bodyPr/>
          <a:lstStyle>
            <a:lvl1pPr>
              <a:defRPr>
                <a:solidFill>
                  <a:schemeClr val="bg1"/>
                </a:solidFill>
              </a:defRPr>
            </a:lvl1pPr>
          </a:lstStyle>
          <a:p>
            <a:fld id="{74106169-C278-7548-A3B7-CA56E5089737}" type="datetime1">
              <a:rPr lang="en-US" smtClean="0"/>
              <a:t>10/19/18</a:t>
            </a:fld>
            <a:endParaRPr/>
          </a:p>
        </p:txBody>
      </p:sp>
      <p:sp>
        <p:nvSpPr>
          <p:cNvPr id="4" name="Footer Placeholder 3"/>
          <p:cNvSpPr>
            <a:spLocks noGrp="1"/>
          </p:cNvSpPr>
          <p:nvPr>
            <p:ph type="ftr" sz="quarter" idx="15"/>
          </p:nvPr>
        </p:nvSpPr>
        <p:spPr>
          <a:xfrm>
            <a:off x="8622791" y="6556248"/>
            <a:ext cx="2743201" cy="182880"/>
          </a:xfrm>
          <a:prstGeom prst="rect">
            <a:avLst/>
          </a:prstGeom>
        </p:spPr>
        <p:txBody>
          <a:bodyPr/>
          <a:lstStyle>
            <a:lvl1pPr>
              <a:defRPr>
                <a:solidFill>
                  <a:schemeClr val="bg1"/>
                </a:solidFill>
              </a:defRPr>
            </a:lvl1pPr>
          </a:lstStyle>
          <a:p>
            <a:r>
              <a:rPr lang="en-US"/>
              <a:t>Confidential – Oracle Internal/Restricted/Highly Restricted</a:t>
            </a:r>
            <a:endParaRPr/>
          </a:p>
        </p:txBody>
      </p:sp>
      <p:sp>
        <p:nvSpPr>
          <p:cNvPr id="9" name="Slide Number Placeholder 8"/>
          <p:cNvSpPr>
            <a:spLocks noGrp="1"/>
          </p:cNvSpPr>
          <p:nvPr>
            <p:ph type="sldNum" sz="quarter" idx="16"/>
          </p:nvPr>
        </p:nvSpPr>
        <p:spPr/>
        <p:txBody>
          <a:bodyPr/>
          <a:lstStyle>
            <a:lvl1pPr>
              <a:defRPr>
                <a:solidFill>
                  <a:schemeClr val="bg1"/>
                </a:solidFill>
              </a:defRPr>
            </a:lvl1pPr>
          </a:lstStyle>
          <a:p>
            <a:fld id="{C51EAA63-D034-42AE-91FA-B13B9518C7BE}" type="slidenum">
              <a:rPr/>
              <a:pPr/>
              <a:t>‹#›</a:t>
            </a:fld>
            <a:endParaRPr/>
          </a:p>
        </p:txBody>
      </p:sp>
      <p:sp>
        <p:nvSpPr>
          <p:cNvPr id="18" name="TextBox 17"/>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8595B"/>
                </a:solidFill>
              </a:rPr>
              <a:t>Copyright © </a:t>
            </a:r>
            <a:r>
              <a:rPr lang="is-IS" sz="850" dirty="0">
                <a:solidFill>
                  <a:srgbClr val="58595B"/>
                </a:solidFill>
              </a:rPr>
              <a:t>2018</a:t>
            </a:r>
            <a:r>
              <a:rPr lang="en-US" sz="850" dirty="0">
                <a:solidFill>
                  <a:srgbClr val="58595B"/>
                </a:solidFill>
              </a:rPr>
              <a:t>,</a:t>
            </a:r>
            <a:r>
              <a:rPr sz="850" dirty="0">
                <a:solidFill>
                  <a:srgbClr val="58595B"/>
                </a:solidFill>
              </a:rPr>
              <a:t> Oracle and/or its affiliates. All rights reserved.</a:t>
            </a:r>
            <a:r>
              <a:rPr lang="en-US" sz="850" dirty="0">
                <a:solidFill>
                  <a:srgbClr val="58595B"/>
                </a:solidFill>
              </a:rPr>
              <a:t>  |</a:t>
            </a:r>
            <a:endParaRPr sz="850" dirty="0">
              <a:solidFill>
                <a:srgbClr val="58595B"/>
              </a:solidFill>
            </a:endParaRPr>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8C3B4-BFEB-8D42-95CF-7AB2E553F62A}" type="datetime1">
              <a:rPr lang="en-US" smtClean="0"/>
              <a:t>10/19/18</a:t>
            </a:fld>
            <a:endParaRPr/>
          </a:p>
        </p:txBody>
      </p:sp>
      <p:sp>
        <p:nvSpPr>
          <p:cNvPr id="3" name="Footer Placeholder 2"/>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56D454-33A3-3B47-A799-8B4BEDECCB9E}" type="datetime1">
              <a:rPr lang="en-US" smtClean="0"/>
              <a:t>10/19/18</a:t>
            </a:fld>
            <a:endParaRPr/>
          </a:p>
        </p:txBody>
      </p:sp>
      <p:sp>
        <p:nvSpPr>
          <p:cNvPr id="3" name="Footer Placeholder 2"/>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pic>
        <p:nvPicPr>
          <p:cNvPr id="53" name="Picture 52" descr="&quot;Integrated Cloud Applications &amp; Platform Services&quot; tagline in red and black" title="Oracle corporate Tagline in colo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9916" y="1722238"/>
            <a:ext cx="7748992" cy="2950267"/>
          </a:xfrm>
          <a:prstGeom prst="rect">
            <a:avLst/>
          </a:prstGeom>
        </p:spPr>
      </p:pic>
      <p:sp>
        <p:nvSpPr>
          <p:cNvPr id="2" name="Date Placeholder 1"/>
          <p:cNvSpPr>
            <a:spLocks noGrp="1"/>
          </p:cNvSpPr>
          <p:nvPr>
            <p:ph type="dt" sz="half" idx="10"/>
          </p:nvPr>
        </p:nvSpPr>
        <p:spPr/>
        <p:txBody>
          <a:bodyPr/>
          <a:lstStyle/>
          <a:p>
            <a:fld id="{A8E927AB-5593-4D4E-81BC-3EA8D420D409}" type="datetime1">
              <a:rPr lang="en-US" smtClean="0"/>
              <a:t>10/19/18</a:t>
            </a:fld>
            <a:endParaRPr/>
          </a:p>
        </p:txBody>
      </p:sp>
      <p:sp>
        <p:nvSpPr>
          <p:cNvPr id="3" name="Footer Placeholder 2"/>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3709137495"/>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Oracle Signature">
    <p:spTree>
      <p:nvGrpSpPr>
        <p:cNvPr id="1" name=""/>
        <p:cNvGrpSpPr/>
        <p:nvPr/>
      </p:nvGrpSpPr>
      <p:grpSpPr>
        <a:xfrm>
          <a:off x="0" y="0"/>
          <a:ext cx="0" cy="0"/>
          <a:chOff x="0" y="0"/>
          <a:chExt cx="0" cy="0"/>
        </a:xfrm>
      </p:grpSpPr>
      <p:grpSp>
        <p:nvGrpSpPr>
          <p:cNvPr id="12" name="Group 11"/>
          <p:cNvGrpSpPr/>
          <p:nvPr/>
        </p:nvGrpSpPr>
        <p:grpSpPr>
          <a:xfrm>
            <a:off x="0" y="0"/>
            <a:ext cx="12189398" cy="6858000"/>
            <a:chOff x="0" y="0"/>
            <a:chExt cx="12189398" cy="6858000"/>
          </a:xfrm>
          <a:solidFill>
            <a:srgbClr val="D8E1E6"/>
          </a:solidFill>
        </p:grpSpPr>
        <p:sp>
          <p:nvSpPr>
            <p:cNvPr id="13" name="Rectangle 12"/>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Rectangle 13"/>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Rectangle 15"/>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pic>
        <p:nvPicPr>
          <p:cNvPr id="3" name="Picture 2" descr="Oracle logo in red on white staging background. Light blue frame around perimeter" title="Oracle Logo Slid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860002"/>
            <a:ext cx="4544720" cy="569995"/>
          </a:xfrm>
          <a:prstGeom prst="rect">
            <a:avLst/>
          </a:prstGeom>
        </p:spPr>
      </p:pic>
    </p:spTree>
    <p:extLst>
      <p:ext uri="{BB962C8B-B14F-4D97-AF65-F5344CB8AC3E}">
        <p14:creationId xmlns:p14="http://schemas.microsoft.com/office/powerpoint/2010/main" val="3436642200"/>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blank" preserve="1">
  <p:cSld name="Java-Oracle Cobrand Logo">
    <p:spTree>
      <p:nvGrpSpPr>
        <p:cNvPr id="1" name=""/>
        <p:cNvGrpSpPr/>
        <p:nvPr/>
      </p:nvGrpSpPr>
      <p:grpSpPr>
        <a:xfrm>
          <a:off x="0" y="0"/>
          <a:ext cx="0" cy="0"/>
          <a:chOff x="0" y="0"/>
          <a:chExt cx="0" cy="0"/>
        </a:xfrm>
      </p:grpSpPr>
      <p:sp>
        <p:nvSpPr>
          <p:cNvPr id="9" name="Rectangle 8"/>
          <p:cNvSpPr/>
          <p:nvPr/>
        </p:nvSpPr>
        <p:spPr bwMode="gray">
          <a:xfrm>
            <a:off x="-2" y="0"/>
            <a:ext cx="12188825" cy="6858000"/>
          </a:xfrm>
          <a:prstGeom prst="rect">
            <a:avLst/>
          </a:prstGeom>
          <a:solidFill>
            <a:srgbClr val="00758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pic>
        <p:nvPicPr>
          <p:cNvPr id="11" name="Picture 10" descr="Horizontal Java-Oracle co-branded logo in white on blue staging background. Light blue frame around perimeter" title="Java Oracle Co-Branded Lockup Slid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007" y="1492032"/>
            <a:ext cx="4572000" cy="2634283"/>
          </a:xfrm>
          <a:prstGeom prst="rect">
            <a:avLst/>
          </a:prstGeom>
        </p:spPr>
      </p:pic>
      <p:grpSp>
        <p:nvGrpSpPr>
          <p:cNvPr id="10" name="Group 9"/>
          <p:cNvGrpSpPr/>
          <p:nvPr/>
        </p:nvGrpSpPr>
        <p:grpSpPr>
          <a:xfrm>
            <a:off x="0" y="0"/>
            <a:ext cx="12189398" cy="6858000"/>
            <a:chOff x="0" y="0"/>
            <a:chExt cx="12189398" cy="6858000"/>
          </a:xfrm>
          <a:solidFill>
            <a:srgbClr val="D8E1E6"/>
          </a:solidFill>
        </p:grpSpPr>
        <p:sp>
          <p:nvSpPr>
            <p:cNvPr id="12" name="Rectangle 11"/>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Rectangle 12"/>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Rectangle 13"/>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065755523"/>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CC6103E-8F8F-ED45-A807-E91B65996D5A}" type="datetime1">
              <a:rPr lang="en-US" smtClean="0"/>
              <a:t>10/19/18</a:t>
            </a:fld>
            <a:endParaRPr/>
          </a:p>
        </p:txBody>
      </p:sp>
      <p:sp>
        <p:nvSpPr>
          <p:cNvPr id="8" name="Footer Placeholder 7"/>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Brand Photo and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descr="Full slide 4-color photo can be inserted here" title="Title Slide with Picture "/>
          <p:cNvSpPr/>
          <p:nvPr userDrawn="1"/>
        </p:nvSpPr>
        <p:spPr bwMode="hidden">
          <a:xfrm>
            <a:off x="0" y="451"/>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FE8663AD-FCCD-964E-9FC1-C3858D0525F9}" type="datetime1">
              <a:rPr lang="en-US" smtClean="0"/>
              <a:t>10/19/18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9" name="Title 8"/>
          <p:cNvSpPr>
            <a:spLocks noGrp="1"/>
          </p:cNvSpPr>
          <p:nvPr>
            <p:ph type="title"/>
          </p:nvPr>
        </p:nvSpPr>
        <p:spPr>
          <a:xfrm>
            <a:off x="531814" y="739775"/>
            <a:ext cx="9144000" cy="1470025"/>
          </a:xfrm>
        </p:spPr>
        <p:txBody>
          <a:bodyPr/>
          <a:lstStyle>
            <a:lvl1pPr>
              <a:defRPr sz="4800"/>
            </a:lvl1pPr>
          </a:lstStyle>
          <a:p>
            <a:r>
              <a:rPr lang="en-US"/>
              <a:t>Click to edit Master title style</a:t>
            </a:r>
            <a:endParaRPr/>
          </a:p>
        </p:txBody>
      </p:sp>
      <p:sp>
        <p:nvSpPr>
          <p:cNvPr id="12" name="Text Placeholder 10"/>
          <p:cNvSpPr>
            <a:spLocks noGrp="1"/>
          </p:cNvSpPr>
          <p:nvPr>
            <p:ph type="body" sz="quarter" idx="14" hasCustomPrompt="1"/>
          </p:nvPr>
        </p:nvSpPr>
        <p:spPr>
          <a:xfrm>
            <a:off x="531814" y="3429451"/>
            <a:ext cx="91440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1" name="Rectangle 10"/>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 Placeholder 9"/>
          <p:cNvSpPr>
            <a:spLocks noGrp="1"/>
          </p:cNvSpPr>
          <p:nvPr>
            <p:ph type="body" sz="quarter" idx="17" hasCustomPrompt="1"/>
          </p:nvPr>
        </p:nvSpPr>
        <p:spPr>
          <a:xfrm>
            <a:off x="9904411" y="228600"/>
            <a:ext cx="1676400" cy="228600"/>
          </a:xfrm>
        </p:spPr>
        <p:txBody>
          <a:bodyPr anchor="ctr"/>
          <a:lstStyle>
            <a:lvl1pPr marL="0" indent="0" algn="ctr">
              <a:spcBef>
                <a:spcPts val="0"/>
              </a:spcBef>
              <a:buNone/>
              <a:defRPr sz="1400">
                <a:solidFill>
                  <a:schemeClr val="bg1"/>
                </a:solidFill>
              </a:defRPr>
            </a:lvl1pPr>
            <a:lvl2pPr marL="0" indent="0" algn="ctr">
              <a:spcBef>
                <a:spcPts val="0"/>
              </a:spcBef>
              <a:buNone/>
              <a:defRPr sz="1400">
                <a:solidFill>
                  <a:schemeClr val="bg1"/>
                </a:solidFill>
              </a:defRPr>
            </a:lvl2pPr>
            <a:lvl3pPr marL="0" indent="0" algn="ctr">
              <a:spcBef>
                <a:spcPts val="0"/>
              </a:spcBef>
              <a:buNone/>
              <a:defRPr sz="1400">
                <a:solidFill>
                  <a:schemeClr val="bg1"/>
                </a:solidFill>
              </a:defRPr>
            </a:lvl3pPr>
            <a:lvl4pPr marL="0" indent="0" algn="ctr">
              <a:spcBef>
                <a:spcPts val="0"/>
              </a:spcBef>
              <a:buNone/>
              <a:defRPr sz="1400">
                <a:solidFill>
                  <a:schemeClr val="bg1"/>
                </a:solidFill>
              </a:defRPr>
            </a:lvl4pPr>
            <a:lvl5pPr marL="0" indent="0" algn="ctr">
              <a:spcBef>
                <a:spcPts val="0"/>
              </a:spcBef>
              <a:buNone/>
              <a:defRPr sz="1400">
                <a:solidFill>
                  <a:schemeClr val="bg1"/>
                </a:solidFill>
              </a:defRPr>
            </a:lvl5pPr>
            <a:lvl6pPr marL="0" indent="0" algn="ctr">
              <a:spcBef>
                <a:spcPts val="0"/>
              </a:spcBef>
              <a:buNone/>
              <a:defRPr sz="1400">
                <a:solidFill>
                  <a:schemeClr val="bg1"/>
                </a:solidFill>
              </a:defRPr>
            </a:lvl6pPr>
            <a:lvl7pPr marL="0" indent="0" algn="ctr">
              <a:spcBef>
                <a:spcPts val="0"/>
              </a:spcBef>
              <a:buNone/>
              <a:defRPr sz="1400">
                <a:solidFill>
                  <a:schemeClr val="bg1"/>
                </a:solidFill>
              </a:defRPr>
            </a:lvl7pPr>
            <a:lvl8pPr marL="0" indent="0" algn="ctr">
              <a:spcBef>
                <a:spcPts val="0"/>
              </a:spcBef>
              <a:buNone/>
              <a:defRPr sz="1400">
                <a:solidFill>
                  <a:schemeClr val="bg1"/>
                </a:solidFill>
              </a:defRPr>
            </a:lvl8pPr>
            <a:lvl9pPr marL="0" indent="0" algn="ctr">
              <a:spcBef>
                <a:spcPts val="0"/>
              </a:spcBef>
              <a:buNone/>
              <a:defRPr sz="1400">
                <a:solidFill>
                  <a:schemeClr val="bg1"/>
                </a:solidFill>
              </a:defRPr>
            </a:lvl9pPr>
          </a:lstStyle>
          <a:p>
            <a:pPr lvl="0"/>
            <a:r>
              <a:t>Click to add text</a:t>
            </a:r>
          </a:p>
        </p:txBody>
      </p:sp>
      <p:sp>
        <p:nvSpPr>
          <p:cNvPr id="18" name="Text Placeholder 10"/>
          <p:cNvSpPr>
            <a:spLocks noGrp="1"/>
          </p:cNvSpPr>
          <p:nvPr>
            <p:ph type="body" sz="quarter" idx="15" hasCustomPrompt="1"/>
          </p:nvPr>
        </p:nvSpPr>
        <p:spPr>
          <a:xfrm>
            <a:off x="531762" y="2286000"/>
            <a:ext cx="9144052"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36604264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a:t>Click to edit Master title style</a:t>
            </a:r>
            <a:endParaRPr/>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4EDF6E3-BBB3-8E43-9818-EAE2BE7C3A07}" type="datetime1">
              <a:rPr lang="en-US" smtClean="0"/>
              <a:t>10/19/18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cSld name="Oracle Code One Title Slide without Graph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4" y="739775"/>
            <a:ext cx="8435542" cy="1470025"/>
          </a:xfrm>
        </p:spPr>
        <p:txBody>
          <a:bodyPr/>
          <a:lstStyle>
            <a:lvl1pPr>
              <a:lnSpc>
                <a:spcPct val="80000"/>
              </a:lnSpc>
              <a:defRPr sz="4800">
                <a:solidFill>
                  <a:schemeClr val="bg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436641" cy="914400"/>
          </a:xfrm>
        </p:spPr>
        <p:txBody>
          <a:bodyPr>
            <a:noAutofit/>
          </a:bodyPr>
          <a:lstStyle>
            <a:lvl1pPr marL="0" indent="0" algn="l">
              <a:spcBef>
                <a:spcPts val="0"/>
              </a:spcBef>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13" name="Text Placeholder 12"/>
          <p:cNvSpPr>
            <a:spLocks noGrp="1"/>
          </p:cNvSpPr>
          <p:nvPr>
            <p:ph type="body" sz="quarter" idx="13" hasCustomPrompt="1"/>
          </p:nvPr>
        </p:nvSpPr>
        <p:spPr>
          <a:xfrm>
            <a:off x="531814" y="3429451"/>
            <a:ext cx="8435542" cy="2514149"/>
          </a:xfrm>
        </p:spPr>
        <p:txBody>
          <a:bodyPr>
            <a:noAutofit/>
          </a:bodyPr>
          <a:lstStyle>
            <a:lvl1pPr marL="1588" indent="0">
              <a:spcBef>
                <a:spcPts val="0"/>
              </a:spcBef>
              <a:buFontTx/>
              <a:buNone/>
              <a:defRPr sz="2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6" name="Date Placeholder 5"/>
          <p:cNvSpPr>
            <a:spLocks noGrp="1"/>
          </p:cNvSpPr>
          <p:nvPr>
            <p:ph type="dt" sz="half" idx="14"/>
          </p:nvPr>
        </p:nvSpPr>
        <p:spPr/>
        <p:txBody>
          <a:bodyPr/>
          <a:lstStyle>
            <a:lvl1pPr>
              <a:defRPr>
                <a:solidFill>
                  <a:schemeClr val="bg1"/>
                </a:solidFill>
              </a:defRPr>
            </a:lvl1pPr>
          </a:lstStyle>
          <a:p>
            <a:fld id="{DB0592DB-01ED-A44A-830D-2A57CD1AF06B}" type="datetime1">
              <a:rPr lang="en-US" smtClean="0"/>
              <a:pPr/>
              <a:t>10/19/18</a:t>
            </a:fld>
            <a:endParaRPr lang="en-US" dirty="0"/>
          </a:p>
        </p:txBody>
      </p:sp>
      <p:sp>
        <p:nvSpPr>
          <p:cNvPr id="8" name="Footer Placeholder 7"/>
          <p:cNvSpPr>
            <a:spLocks noGrp="1"/>
          </p:cNvSpPr>
          <p:nvPr>
            <p:ph type="ftr" sz="quarter" idx="15"/>
          </p:nvPr>
        </p:nvSpPr>
        <p:spPr/>
        <p:txBody>
          <a:bodyPr/>
          <a:lstStyle>
            <a:lvl1pPr>
              <a:defRPr>
                <a:solidFill>
                  <a:schemeClr val="bg1"/>
                </a:solidFill>
              </a:defRPr>
            </a:lvl1pPr>
          </a:lstStyle>
          <a:p>
            <a:r>
              <a:rPr lang="en-US" dirty="0"/>
              <a:t>Confidential – Oracle Internal/Restricted/Highly Restricted</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bg1"/>
                </a:solidFill>
              </a:rPr>
              <a:t>Copyright © </a:t>
            </a:r>
            <a:r>
              <a:rPr lang="is-IS" sz="850" dirty="0">
                <a:solidFill>
                  <a:schemeClr val="bg1"/>
                </a:solidFill>
              </a:rPr>
              <a:t>2018</a:t>
            </a:r>
            <a:r>
              <a:rPr lang="en-US" sz="850" dirty="0">
                <a:solidFill>
                  <a:schemeClr val="bg1"/>
                </a:solidFill>
              </a:rPr>
              <a:t>,</a:t>
            </a:r>
            <a:r>
              <a:rPr sz="850" dirty="0">
                <a:solidFill>
                  <a:schemeClr val="bg1"/>
                </a:solidFill>
              </a:rPr>
              <a:t> Oracle and/or its affiliates. All rights reserved.  |</a:t>
            </a:r>
          </a:p>
        </p:txBody>
      </p:sp>
      <p:pic>
        <p:nvPicPr>
          <p:cNvPr id="10" name="Picture 9"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986536" y="641306"/>
            <a:ext cx="3150334" cy="1430693"/>
          </a:xfrm>
          <a:prstGeom prst="rect">
            <a:avLst/>
          </a:prstGeom>
        </p:spPr>
      </p:pic>
      <p:pic>
        <p:nvPicPr>
          <p:cNvPr id="11" name="Pictur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446281" y="2034188"/>
            <a:ext cx="2770632" cy="1489120"/>
          </a:xfrm>
          <a:prstGeom prst="rect">
            <a:avLst/>
          </a:prstGeom>
        </p:spPr>
      </p:pic>
    </p:spTree>
    <p:extLst>
      <p:ext uri="{BB962C8B-B14F-4D97-AF65-F5344CB8AC3E}">
        <p14:creationId xmlns:p14="http://schemas.microsoft.com/office/powerpoint/2010/main" val="3903476395"/>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Brand Photo and 2 Log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14" descr="Full slide 4-color photo can be inserted here" title="Title Slide with Picture "/>
          <p:cNvSpPr/>
          <p:nvPr userDrawn="1"/>
        </p:nvSpPr>
        <p:spPr bwMode="hidden">
          <a:xfrm>
            <a:off x="0" y="451"/>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bwMode="white">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139F7C01-7F90-5641-BB5C-5E6D1CA790E7}" type="datetime1">
              <a:rPr lang="en-US" smtClean="0"/>
              <a:t>10/19/18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9" name="Title 8"/>
          <p:cNvSpPr>
            <a:spLocks noGrp="1"/>
          </p:cNvSpPr>
          <p:nvPr>
            <p:ph type="title"/>
          </p:nvPr>
        </p:nvSpPr>
        <p:spPr>
          <a:xfrm>
            <a:off x="531814" y="739775"/>
            <a:ext cx="9144000" cy="1470025"/>
          </a:xfrm>
        </p:spPr>
        <p:txBody>
          <a:bodyPr/>
          <a:lstStyle>
            <a:lvl1pPr>
              <a:defRPr sz="4800"/>
            </a:lvl1pPr>
          </a:lstStyle>
          <a:p>
            <a:r>
              <a:rPr lang="en-US"/>
              <a:t>Click to edit Master title style</a:t>
            </a:r>
            <a:endParaRPr/>
          </a:p>
        </p:txBody>
      </p:sp>
      <p:sp>
        <p:nvSpPr>
          <p:cNvPr id="12" name="Text Placeholder 10"/>
          <p:cNvSpPr>
            <a:spLocks noGrp="1"/>
          </p:cNvSpPr>
          <p:nvPr>
            <p:ph type="body" sz="quarter" idx="14" hasCustomPrompt="1"/>
          </p:nvPr>
        </p:nvSpPr>
        <p:spPr>
          <a:xfrm>
            <a:off x="531814" y="3429451"/>
            <a:ext cx="91440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1" name="Rectangle 10"/>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 Placeholder 9"/>
          <p:cNvSpPr>
            <a:spLocks noGrp="1"/>
          </p:cNvSpPr>
          <p:nvPr>
            <p:ph type="body" sz="quarter" idx="17" hasCustomPrompt="1"/>
          </p:nvPr>
        </p:nvSpPr>
        <p:spPr>
          <a:xfrm>
            <a:off x="9904411" y="228600"/>
            <a:ext cx="1676400" cy="228600"/>
          </a:xfrm>
        </p:spPr>
        <p:txBody>
          <a:bodyPr anchor="ctr"/>
          <a:lstStyle>
            <a:lvl1pPr marL="0" indent="0" algn="ctr">
              <a:spcBef>
                <a:spcPts val="0"/>
              </a:spcBef>
              <a:buNone/>
              <a:defRPr sz="1400">
                <a:solidFill>
                  <a:schemeClr val="bg1"/>
                </a:solidFill>
              </a:defRPr>
            </a:lvl1pPr>
            <a:lvl2pPr marL="0" indent="0" algn="ctr">
              <a:spcBef>
                <a:spcPts val="0"/>
              </a:spcBef>
              <a:buNone/>
              <a:defRPr sz="1400">
                <a:solidFill>
                  <a:schemeClr val="bg1"/>
                </a:solidFill>
              </a:defRPr>
            </a:lvl2pPr>
            <a:lvl3pPr marL="0" indent="0" algn="ctr">
              <a:spcBef>
                <a:spcPts val="0"/>
              </a:spcBef>
              <a:buNone/>
              <a:defRPr sz="1400">
                <a:solidFill>
                  <a:schemeClr val="bg1"/>
                </a:solidFill>
              </a:defRPr>
            </a:lvl3pPr>
            <a:lvl4pPr marL="0" indent="0" algn="ctr">
              <a:spcBef>
                <a:spcPts val="0"/>
              </a:spcBef>
              <a:buNone/>
              <a:defRPr sz="1400">
                <a:solidFill>
                  <a:schemeClr val="bg1"/>
                </a:solidFill>
              </a:defRPr>
            </a:lvl4pPr>
            <a:lvl5pPr marL="0" indent="0" algn="ctr">
              <a:spcBef>
                <a:spcPts val="0"/>
              </a:spcBef>
              <a:buNone/>
              <a:defRPr sz="1400">
                <a:solidFill>
                  <a:schemeClr val="bg1"/>
                </a:solidFill>
              </a:defRPr>
            </a:lvl5pPr>
            <a:lvl6pPr marL="0" indent="0" algn="ctr">
              <a:spcBef>
                <a:spcPts val="0"/>
              </a:spcBef>
              <a:buNone/>
              <a:defRPr sz="1400">
                <a:solidFill>
                  <a:schemeClr val="bg1"/>
                </a:solidFill>
              </a:defRPr>
            </a:lvl6pPr>
            <a:lvl7pPr marL="0" indent="0" algn="ctr">
              <a:spcBef>
                <a:spcPts val="0"/>
              </a:spcBef>
              <a:buNone/>
              <a:defRPr sz="1400">
                <a:solidFill>
                  <a:schemeClr val="bg1"/>
                </a:solidFill>
              </a:defRPr>
            </a:lvl7pPr>
            <a:lvl8pPr marL="0" indent="0" algn="ctr">
              <a:spcBef>
                <a:spcPts val="0"/>
              </a:spcBef>
              <a:buNone/>
              <a:defRPr sz="1400">
                <a:solidFill>
                  <a:schemeClr val="bg1"/>
                </a:solidFill>
              </a:defRPr>
            </a:lvl8pPr>
            <a:lvl9pPr marL="0" indent="0" algn="ctr">
              <a:spcBef>
                <a:spcPts val="0"/>
              </a:spcBef>
              <a:buNone/>
              <a:defRPr sz="1400">
                <a:solidFill>
                  <a:schemeClr val="bg1"/>
                </a:solidFill>
              </a:defRPr>
            </a:lvl9pPr>
          </a:lstStyle>
          <a:p>
            <a:pPr lvl="0"/>
            <a:r>
              <a:t>Click to add text</a:t>
            </a:r>
          </a:p>
        </p:txBody>
      </p:sp>
      <p:sp>
        <p:nvSpPr>
          <p:cNvPr id="18" name="Text Placeholder 10"/>
          <p:cNvSpPr>
            <a:spLocks noGrp="1"/>
          </p:cNvSpPr>
          <p:nvPr>
            <p:ph type="body" sz="quarter" idx="15" hasCustomPrompt="1"/>
          </p:nvPr>
        </p:nvSpPr>
        <p:spPr>
          <a:xfrm>
            <a:off x="531762" y="2286000"/>
            <a:ext cx="9144052"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24681677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531151" y="1524001"/>
            <a:ext cx="11126522" cy="441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EAAF57FF-EB6C-B248-8C98-FA23CD63DB45}" type="datetime1">
              <a:rPr lang="en-US" smtClean="0"/>
              <a:t>10/19/18</a:t>
            </a:fld>
            <a:endParaRPr/>
          </a:p>
        </p:txBody>
      </p:sp>
      <p:sp>
        <p:nvSpPr>
          <p:cNvPr id="8" name="Footer Placeholder 7"/>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531151" y="1981200"/>
            <a:ext cx="11126522" cy="3962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873C450-46F0-2A43-84A8-DCCA66DE557C}" type="datetime1">
              <a:rPr lang="en-US" smtClean="0"/>
              <a:t>10/19/18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Date Placeholder 3"/>
          <p:cNvSpPr>
            <a:spLocks noGrp="1"/>
          </p:cNvSpPr>
          <p:nvPr>
            <p:ph type="dt" sz="half" idx="10"/>
          </p:nvPr>
        </p:nvSpPr>
        <p:spPr/>
        <p:txBody>
          <a:bodyPr/>
          <a:lstStyle/>
          <a:p>
            <a:fld id="{48D75A7B-C368-1B4B-A3A4-B7B4FD26FDB0}" type="datetime1">
              <a:rPr lang="en-US" smtClean="0"/>
              <a:t>10/19/18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6A782E-6B8C-174C-991A-EC80C342D223}" type="datetime1">
              <a:rPr lang="en-US" smtClean="0"/>
              <a:t>10/19/18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9398" cy="6858000"/>
            <a:chOff x="0" y="0"/>
            <a:chExt cx="12189398" cy="6858000"/>
          </a:xfrm>
          <a:solidFill>
            <a:srgbClr val="D8E1E6"/>
          </a:solidFill>
        </p:grpSpPr>
        <p:sp>
          <p:nvSpPr>
            <p:cNvPr id="8" name="Rectangle 7"/>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Rectangle 10"/>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178808"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EA7B7F3D-B4C1-6B49-B2C1-78BA7AA9323F}" type="datetime1">
              <a:rPr lang="en-US" smtClean="0"/>
              <a:t>10/19/18</a:t>
            </a:fld>
            <a:endParaRPr lang="en-US"/>
          </a:p>
        </p:txBody>
      </p:sp>
      <p:sp>
        <p:nvSpPr>
          <p:cNvPr id="6" name="Slide Number Placeholder 5"/>
          <p:cNvSpPr>
            <a:spLocks noGrp="1"/>
          </p:cNvSpPr>
          <p:nvPr>
            <p:ph type="sldNum" sz="quarter" idx="4"/>
          </p:nvPr>
        </p:nvSpPr>
        <p:spPr>
          <a:xfrm>
            <a:off x="11324205" y="6556248"/>
            <a:ext cx="333467"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a:p>
        </p:txBody>
      </p:sp>
      <p:sp>
        <p:nvSpPr>
          <p:cNvPr id="14" name="TextBox 13"/>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5" name="Picture 14"/>
          <p:cNvPicPr>
            <a:picLocks noChangeAspect="1"/>
          </p:cNvPicPr>
          <p:nvPr userDrawn="1"/>
        </p:nvPicPr>
        <p:blipFill>
          <a:blip r:embed="rId4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700" r:id="rId3"/>
    <p:sldLayoutId id="2147483701" r:id="rId4"/>
    <p:sldLayoutId id="2147483702" r:id="rId5"/>
    <p:sldLayoutId id="2147483650" r:id="rId6"/>
    <p:sldLayoutId id="2147483663" r:id="rId7"/>
    <p:sldLayoutId id="2147483686" r:id="rId8"/>
    <p:sldLayoutId id="2147483651" r:id="rId9"/>
    <p:sldLayoutId id="2147483665" r:id="rId10"/>
    <p:sldLayoutId id="2147483669" r:id="rId11"/>
    <p:sldLayoutId id="2147483689"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93" r:id="rId23"/>
    <p:sldLayoutId id="2147483655" r:id="rId24"/>
    <p:sldLayoutId id="2147483656" r:id="rId25"/>
    <p:sldLayoutId id="2147483657" r:id="rId26"/>
    <p:sldLayoutId id="2147483673" r:id="rId27"/>
    <p:sldLayoutId id="2147483674" r:id="rId28"/>
    <p:sldLayoutId id="2147483682" r:id="rId29"/>
    <p:sldLayoutId id="2147483684" r:id="rId30"/>
    <p:sldLayoutId id="2147483690" r:id="rId31"/>
    <p:sldLayoutId id="2147483691" r:id="rId32"/>
    <p:sldLayoutId id="2147483668" r:id="rId33"/>
    <p:sldLayoutId id="2147483675" r:id="rId34"/>
    <p:sldLayoutId id="2147483676" r:id="rId35"/>
    <p:sldLayoutId id="2147483667" r:id="rId36"/>
    <p:sldLayoutId id="2147483694" r:id="rId37"/>
    <p:sldLayoutId id="2147483661" r:id="rId38"/>
    <p:sldLayoutId id="2147483687" r:id="rId39"/>
    <p:sldLayoutId id="2147483659" r:id="rId40"/>
    <p:sldLayoutId id="2147483706" r:id="rId41"/>
  </p:sldLayoutIdLst>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hf hdr="0" ft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svg"/><Relationship Id="rId18" Type="http://schemas.openxmlformats.org/officeDocument/2006/relationships/image" Target="../media/image3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svg"/><Relationship Id="rId2" Type="http://schemas.openxmlformats.org/officeDocument/2006/relationships/notesSlide" Target="../notesSlides/notesSlide4.xml"/><Relationship Id="rId16"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Project </a:t>
            </a:r>
            <a:r>
              <a:rPr lang="en-US" dirty="0" err="1"/>
              <a:t>Helidon</a:t>
            </a:r>
            <a:r>
              <a:rPr lang="en-US" dirty="0"/>
              <a:t> Introduction</a:t>
            </a:r>
          </a:p>
        </p:txBody>
      </p:sp>
      <p:sp>
        <p:nvSpPr>
          <p:cNvPr id="5" name="Subtitle 4"/>
          <p:cNvSpPr>
            <a:spLocks noGrp="1"/>
          </p:cNvSpPr>
          <p:nvPr>
            <p:ph type="subTitle" idx="1"/>
          </p:nvPr>
        </p:nvSpPr>
        <p:spPr/>
        <p:txBody>
          <a:bodyPr/>
          <a:lstStyle/>
          <a:p>
            <a:r>
              <a:rPr lang="en-US" dirty="0"/>
              <a:t>Java Libraries for Microservices</a:t>
            </a:r>
          </a:p>
        </p:txBody>
      </p:sp>
      <p:sp>
        <p:nvSpPr>
          <p:cNvPr id="6" name="Text Placeholder 5"/>
          <p:cNvSpPr>
            <a:spLocks noGrp="1"/>
          </p:cNvSpPr>
          <p:nvPr>
            <p:ph type="body" sz="quarter" idx="13"/>
          </p:nvPr>
        </p:nvSpPr>
        <p:spPr/>
        <p:txBody>
          <a:bodyPr/>
          <a:lstStyle/>
          <a:p>
            <a:r>
              <a:rPr lang="en-US" dirty="0"/>
              <a:t>Joe Di Pol</a:t>
            </a:r>
          </a:p>
          <a:p>
            <a:r>
              <a:rPr lang="en-US" dirty="0"/>
              <a:t>Romain </a:t>
            </a:r>
            <a:r>
              <a:rPr lang="en-US" dirty="0" err="1"/>
              <a:t>Grécourt</a:t>
            </a:r>
            <a:r>
              <a:rPr lang="en-US" dirty="0"/>
              <a:t> </a:t>
            </a:r>
          </a:p>
          <a:p>
            <a:r>
              <a:rPr lang="en-US" dirty="0"/>
              <a:t>Oracle</a:t>
            </a:r>
          </a:p>
          <a:p>
            <a:r>
              <a:rPr lang="en-US" dirty="0"/>
              <a:t>Oct 24, 2018</a:t>
            </a:r>
          </a:p>
        </p:txBody>
      </p:sp>
      <p:sp>
        <p:nvSpPr>
          <p:cNvPr id="2" name="Footer Placeholder 1"/>
          <p:cNvSpPr>
            <a:spLocks noGrp="1"/>
          </p:cNvSpPr>
          <p:nvPr>
            <p:ph type="ftr" sz="quarter" idx="15"/>
          </p:nvPr>
        </p:nvSpPr>
        <p:spPr/>
        <p:txBody>
          <a:bodyPr/>
          <a:lstStyle/>
          <a:p>
            <a:r>
              <a:rPr lang="en-US"/>
              <a:t>Confidential – Oracle Internal/Restricted/Highly Restricted</a:t>
            </a:r>
            <a:endParaRPr lang="en-US" dirty="0"/>
          </a:p>
        </p:txBody>
      </p:sp>
      <p:pic>
        <p:nvPicPr>
          <p:cNvPr id="8" name="Picture 7">
            <a:extLst>
              <a:ext uri="{FF2B5EF4-FFF2-40B4-BE49-F238E27FC236}">
                <a16:creationId xmlns:a16="http://schemas.microsoft.com/office/drawing/2014/main" id="{21060010-1F0D-A44E-B75D-87F625006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981" y="4686525"/>
            <a:ext cx="5657396" cy="1706116"/>
          </a:xfrm>
          <a:prstGeom prst="rect">
            <a:avLst/>
          </a:prstGeom>
        </p:spPr>
      </p:pic>
    </p:spTree>
    <p:extLst>
      <p:ext uri="{BB962C8B-B14F-4D97-AF65-F5344CB8AC3E}">
        <p14:creationId xmlns:p14="http://schemas.microsoft.com/office/powerpoint/2010/main" val="13552194"/>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09;p29">
            <a:extLst>
              <a:ext uri="{FF2B5EF4-FFF2-40B4-BE49-F238E27FC236}">
                <a16:creationId xmlns:a16="http://schemas.microsoft.com/office/drawing/2014/main" id="{75636898-2BE6-AF47-84BA-BE685F6DE213}"/>
              </a:ext>
            </a:extLst>
          </p:cNvPr>
          <p:cNvSpPr/>
          <p:nvPr/>
        </p:nvSpPr>
        <p:spPr>
          <a:xfrm>
            <a:off x="6371766" y="1799589"/>
            <a:ext cx="5369668" cy="4231560"/>
          </a:xfrm>
          <a:prstGeom prst="roundRect">
            <a:avLst>
              <a:gd name="adj" fmla="val 4314"/>
            </a:avLst>
          </a:pr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09;p29">
            <a:extLst>
              <a:ext uri="{FF2B5EF4-FFF2-40B4-BE49-F238E27FC236}">
                <a16:creationId xmlns:a16="http://schemas.microsoft.com/office/drawing/2014/main" id="{A57AEB99-DBD7-7C47-88DA-EC0FFFA49090}"/>
              </a:ext>
            </a:extLst>
          </p:cNvPr>
          <p:cNvSpPr/>
          <p:nvPr/>
        </p:nvSpPr>
        <p:spPr>
          <a:xfrm>
            <a:off x="435270" y="1799589"/>
            <a:ext cx="5369668" cy="4231559"/>
          </a:xfrm>
          <a:prstGeom prst="roundRect">
            <a:avLst>
              <a:gd name="adj" fmla="val 4314"/>
            </a:avLst>
          </a:pr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a:xfrm>
            <a:off x="531812" y="406400"/>
            <a:ext cx="11125200" cy="630830"/>
          </a:xfrm>
        </p:spPr>
        <p:txBody>
          <a:bodyPr/>
          <a:lstStyle/>
          <a:p>
            <a:r>
              <a:rPr lang="en-US" dirty="0"/>
              <a:t>Hello Worlds</a:t>
            </a:r>
          </a:p>
        </p:txBody>
      </p:sp>
      <p:sp>
        <p:nvSpPr>
          <p:cNvPr id="6" name="Slide Number Placeholder 5"/>
          <p:cNvSpPr>
            <a:spLocks noGrp="1"/>
          </p:cNvSpPr>
          <p:nvPr>
            <p:ph type="sldNum" sz="quarter" idx="12"/>
          </p:nvPr>
        </p:nvSpPr>
        <p:spPr/>
        <p:txBody>
          <a:bodyPr/>
          <a:lstStyle/>
          <a:p>
            <a:fld id="{C51EAA63-D034-42AE-91FA-B13B9518C7BE}" type="slidenum">
              <a:rPr lang="en-US" smtClean="0"/>
              <a:t>10</a:t>
            </a:fld>
            <a:endParaRPr lang="en-US"/>
          </a:p>
        </p:txBody>
      </p:sp>
      <p:sp>
        <p:nvSpPr>
          <p:cNvPr id="10" name="Content Placeholder 3">
            <a:extLst>
              <a:ext uri="{FF2B5EF4-FFF2-40B4-BE49-F238E27FC236}">
                <a16:creationId xmlns:a16="http://schemas.microsoft.com/office/drawing/2014/main" id="{5ED789C1-7D24-9D40-883D-841ABA6EF09F}"/>
              </a:ext>
            </a:extLst>
          </p:cNvPr>
          <p:cNvSpPr txBox="1">
            <a:spLocks/>
          </p:cNvSpPr>
          <p:nvPr/>
        </p:nvSpPr>
        <p:spPr>
          <a:xfrm>
            <a:off x="655135" y="2019868"/>
            <a:ext cx="5419273" cy="415233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800" dirty="0">
                <a:solidFill>
                  <a:schemeClr val="accent3"/>
                </a:solidFill>
                <a:latin typeface="Consolas" panose="020B0609020204030204" pitchFamily="49" charset="0"/>
                <a:cs typeface="Consolas" panose="020B0609020204030204" pitchFamily="49" charset="0"/>
              </a:rPr>
              <a:t>import</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io.helidon.webserver.Routing</a:t>
            </a:r>
            <a:r>
              <a:rPr lang="en-US" sz="1800" dirty="0">
                <a:latin typeface="Consolas" panose="020B0609020204030204" pitchFamily="49" charset="0"/>
                <a:cs typeface="Consolas" panose="020B0609020204030204" pitchFamily="49" charset="0"/>
              </a:rPr>
              <a:t>;</a:t>
            </a:r>
          </a:p>
          <a:p>
            <a:pPr marL="0" indent="0">
              <a:buNone/>
            </a:pPr>
            <a:r>
              <a:rPr lang="en-US" sz="1800" dirty="0">
                <a:solidFill>
                  <a:schemeClr val="accent3"/>
                </a:solidFill>
                <a:latin typeface="Consolas" panose="020B0609020204030204" pitchFamily="49" charset="0"/>
                <a:cs typeface="Consolas" panose="020B0609020204030204" pitchFamily="49" charset="0"/>
              </a:rPr>
              <a:t>import</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io.helidon.webserver.WebServer</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solidFill>
                  <a:schemeClr val="accent3"/>
                </a:solidFill>
                <a:latin typeface="Consolas" panose="020B0609020204030204" pitchFamily="49" charset="0"/>
                <a:cs typeface="Consolas" panose="020B0609020204030204" pitchFamily="49" charset="0"/>
              </a:rPr>
              <a:t>public static void </a:t>
            </a:r>
            <a:r>
              <a:rPr lang="en-US" sz="1800" dirty="0">
                <a:latin typeface="Consolas" panose="020B0609020204030204" pitchFamily="49" charset="0"/>
                <a:cs typeface="Consolas" panose="020B0609020204030204" pitchFamily="49" charset="0"/>
              </a:rPr>
              <a:t>main(String[]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 {</a:t>
            </a:r>
          </a:p>
          <a:p>
            <a:pPr marL="0" indent="0">
              <a:buNone/>
            </a:pPr>
            <a:r>
              <a:rPr lang="en-US" sz="1800" dirty="0" err="1">
                <a:latin typeface="Consolas" panose="020B0609020204030204" pitchFamily="49" charset="0"/>
                <a:cs typeface="Consolas" panose="020B0609020204030204" pitchFamily="49" charset="0"/>
              </a:rPr>
              <a:t>WebServer.create</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Routing.builder</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.get(</a:t>
            </a:r>
            <a:r>
              <a:rPr lang="en-US" sz="1800" dirty="0">
                <a:solidFill>
                  <a:schemeClr val="accent5"/>
                </a:solidFill>
                <a:latin typeface="Consolas" panose="020B0609020204030204" pitchFamily="49" charset="0"/>
                <a:cs typeface="Consolas" panose="020B0609020204030204" pitchFamily="49" charset="0"/>
              </a:rPr>
              <a:t>“/greet”</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req</a:t>
            </a:r>
            <a:r>
              <a:rPr lang="en-US" sz="1800" dirty="0">
                <a:latin typeface="Consolas" panose="020B0609020204030204" pitchFamily="49" charset="0"/>
                <a:cs typeface="Consolas" panose="020B0609020204030204" pitchFamily="49" charset="0"/>
              </a:rPr>
              <a:t>, res) </a:t>
            </a:r>
          </a:p>
          <a:p>
            <a:pPr marL="0" indent="0">
              <a:buNone/>
            </a:pPr>
            <a:r>
              <a:rPr lang="en-US" sz="1800" dirty="0">
                <a:latin typeface="Consolas" panose="020B0609020204030204" pitchFamily="49" charset="0"/>
                <a:cs typeface="Consolas" panose="020B0609020204030204" pitchFamily="49" charset="0"/>
              </a:rPr>
              <a:t>    -&gt; </a:t>
            </a:r>
            <a:r>
              <a:rPr lang="en-US" sz="1800" dirty="0" err="1">
                <a:latin typeface="Consolas" panose="020B0609020204030204" pitchFamily="49" charset="0"/>
                <a:cs typeface="Consolas" panose="020B0609020204030204" pitchFamily="49" charset="0"/>
              </a:rPr>
              <a:t>res.send</a:t>
            </a:r>
            <a:r>
              <a:rPr lang="en-US" sz="1800" dirty="0">
                <a:latin typeface="Consolas" panose="020B0609020204030204" pitchFamily="49" charset="0"/>
                <a:cs typeface="Consolas" panose="020B0609020204030204" pitchFamily="49" charset="0"/>
              </a:rPr>
              <a:t>(</a:t>
            </a:r>
            <a:r>
              <a:rPr lang="en-US" sz="1800" dirty="0">
                <a:solidFill>
                  <a:schemeClr val="accent5"/>
                </a:solidFill>
                <a:latin typeface="Consolas" panose="020B0609020204030204" pitchFamily="49" charset="0"/>
                <a:cs typeface="Consolas" panose="020B0609020204030204" pitchFamily="49" charset="0"/>
              </a:rPr>
              <a:t>"Hello World!"</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.build().start();</a:t>
            </a:r>
          </a:p>
          <a:p>
            <a:pPr marL="0" indent="0">
              <a:buNone/>
            </a:pPr>
            <a:r>
              <a:rPr lang="en-US" sz="1800" dirty="0">
                <a:latin typeface="Consolas" panose="020B0609020204030204" pitchFamily="49" charset="0"/>
                <a:cs typeface="Consolas" panose="020B0609020204030204" pitchFamily="49" charset="0"/>
              </a:rPr>
              <a:t>}</a:t>
            </a:r>
          </a:p>
        </p:txBody>
      </p:sp>
      <p:sp>
        <p:nvSpPr>
          <p:cNvPr id="11" name="Content Placeholder 3">
            <a:extLst>
              <a:ext uri="{FF2B5EF4-FFF2-40B4-BE49-F238E27FC236}">
                <a16:creationId xmlns:a16="http://schemas.microsoft.com/office/drawing/2014/main" id="{90FA571F-0EDA-1E4F-AECB-64B298983122}"/>
              </a:ext>
            </a:extLst>
          </p:cNvPr>
          <p:cNvSpPr txBox="1">
            <a:spLocks/>
          </p:cNvSpPr>
          <p:nvPr/>
        </p:nvSpPr>
        <p:spPr>
          <a:xfrm>
            <a:off x="6548849" y="2019867"/>
            <a:ext cx="5419273" cy="415233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800" dirty="0">
                <a:solidFill>
                  <a:schemeClr val="accent3"/>
                </a:solidFill>
                <a:latin typeface="Consolas" panose="020B0609020204030204" pitchFamily="49" charset="0"/>
                <a:cs typeface="Consolas" panose="020B0609020204030204" pitchFamily="49" charset="0"/>
              </a:rPr>
              <a:t>import</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javax.ws.rs.ApplicationPath</a:t>
            </a:r>
            <a:r>
              <a:rPr lang="en-US" sz="1800" dirty="0">
                <a:latin typeface="Consolas" panose="020B0609020204030204" pitchFamily="49" charset="0"/>
                <a:cs typeface="Consolas" panose="020B0609020204030204" pitchFamily="49" charset="0"/>
              </a:rPr>
              <a:t>;</a:t>
            </a:r>
          </a:p>
          <a:p>
            <a:pPr marL="0" indent="0">
              <a:buNone/>
            </a:pPr>
            <a:r>
              <a:rPr lang="en-US" sz="1800" dirty="0">
                <a:solidFill>
                  <a:schemeClr val="accent3"/>
                </a:solidFill>
                <a:latin typeface="Consolas" panose="020B0609020204030204" pitchFamily="49" charset="0"/>
                <a:cs typeface="Consolas" panose="020B0609020204030204" pitchFamily="49" charset="0"/>
              </a:rPr>
              <a:t>import</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javax.ws.rs.core.Application</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solidFill>
                  <a:schemeClr val="accent3"/>
                </a:solidFill>
                <a:latin typeface="Consolas" panose="020B0609020204030204" pitchFamily="49" charset="0"/>
                <a:cs typeface="Consolas" panose="020B0609020204030204" pitchFamily="49" charset="0"/>
              </a:rPr>
              <a:t>public class</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GreetService</a:t>
            </a: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r>
              <a:rPr lang="en-US" sz="1800" dirty="0">
                <a:solidFill>
                  <a:schemeClr val="accent6"/>
                </a:solidFill>
                <a:latin typeface="Consolas" panose="020B0609020204030204" pitchFamily="49" charset="0"/>
                <a:cs typeface="Consolas" panose="020B0609020204030204" pitchFamily="49" charset="0"/>
              </a:rPr>
              <a:t>@GET</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a:solidFill>
                  <a:schemeClr val="accent6"/>
                </a:solidFill>
                <a:latin typeface="Consolas" panose="020B0609020204030204" pitchFamily="49" charset="0"/>
                <a:cs typeface="Consolas" panose="020B0609020204030204" pitchFamily="49" charset="0"/>
              </a:rPr>
              <a:t>@Path</a:t>
            </a:r>
            <a:r>
              <a:rPr lang="en-US" sz="1800" dirty="0">
                <a:latin typeface="Consolas" panose="020B0609020204030204" pitchFamily="49" charset="0"/>
                <a:cs typeface="Consolas" panose="020B0609020204030204" pitchFamily="49" charset="0"/>
              </a:rPr>
              <a:t>(</a:t>
            </a:r>
            <a:r>
              <a:rPr lang="en-US" sz="1800" dirty="0">
                <a:solidFill>
                  <a:schemeClr val="accent5"/>
                </a:solidFill>
                <a:latin typeface="Consolas" panose="020B0609020204030204" pitchFamily="49" charset="0"/>
                <a:cs typeface="Consolas" panose="020B0609020204030204" pitchFamily="49" charset="0"/>
              </a:rPr>
              <a:t>“/greet”</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public String </a:t>
            </a:r>
            <a:r>
              <a:rPr lang="en-US" sz="1800" dirty="0" err="1">
                <a:latin typeface="Consolas" panose="020B0609020204030204" pitchFamily="49" charset="0"/>
                <a:cs typeface="Consolas" panose="020B0609020204030204" pitchFamily="49" charset="0"/>
              </a:rPr>
              <a:t>getMsg</a:t>
            </a: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return </a:t>
            </a:r>
            <a:r>
              <a:rPr lang="en-US" sz="1800" dirty="0">
                <a:solidFill>
                  <a:schemeClr val="accent5"/>
                </a:solidFill>
                <a:latin typeface="Consolas" panose="020B0609020204030204" pitchFamily="49" charset="0"/>
                <a:cs typeface="Consolas" panose="020B0609020204030204" pitchFamily="49" charset="0"/>
              </a:rPr>
              <a:t>"Hello World!"</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a:t>
            </a:r>
          </a:p>
        </p:txBody>
      </p:sp>
      <p:sp>
        <p:nvSpPr>
          <p:cNvPr id="12" name="TextBox 11">
            <a:extLst>
              <a:ext uri="{FF2B5EF4-FFF2-40B4-BE49-F238E27FC236}">
                <a16:creationId xmlns:a16="http://schemas.microsoft.com/office/drawing/2014/main" id="{2A3E0FB1-87C4-CB4F-B9DD-F3679EA89EAE}"/>
              </a:ext>
            </a:extLst>
          </p:cNvPr>
          <p:cNvSpPr txBox="1"/>
          <p:nvPr/>
        </p:nvSpPr>
        <p:spPr>
          <a:xfrm>
            <a:off x="2175545" y="1189774"/>
            <a:ext cx="1714529" cy="424451"/>
          </a:xfrm>
          <a:prstGeom prst="rect">
            <a:avLst/>
          </a:prstGeom>
          <a:noFill/>
        </p:spPr>
        <p:txBody>
          <a:bodyPr wrap="none" lIns="0" tIns="0" rIns="0" bIns="0" rtlCol="0">
            <a:noAutofit/>
          </a:bodyPr>
          <a:lstStyle/>
          <a:p>
            <a:pPr>
              <a:lnSpc>
                <a:spcPct val="90000"/>
              </a:lnSpc>
            </a:pPr>
            <a:r>
              <a:rPr lang="en-US" sz="2400" b="1" dirty="0" err="1"/>
              <a:t>Helidon</a:t>
            </a:r>
            <a:r>
              <a:rPr lang="en-US" sz="2400" b="1" dirty="0"/>
              <a:t> SE</a:t>
            </a:r>
          </a:p>
        </p:txBody>
      </p:sp>
      <p:sp>
        <p:nvSpPr>
          <p:cNvPr id="13" name="TextBox 12">
            <a:extLst>
              <a:ext uri="{FF2B5EF4-FFF2-40B4-BE49-F238E27FC236}">
                <a16:creationId xmlns:a16="http://schemas.microsoft.com/office/drawing/2014/main" id="{9982341D-FC03-EA4C-8D18-8D977F530FA8}"/>
              </a:ext>
            </a:extLst>
          </p:cNvPr>
          <p:cNvSpPr txBox="1"/>
          <p:nvPr/>
        </p:nvSpPr>
        <p:spPr>
          <a:xfrm>
            <a:off x="8058810" y="1189774"/>
            <a:ext cx="2770495" cy="327546"/>
          </a:xfrm>
          <a:prstGeom prst="rect">
            <a:avLst/>
          </a:prstGeom>
          <a:noFill/>
        </p:spPr>
        <p:txBody>
          <a:bodyPr wrap="none" lIns="0" tIns="0" rIns="0" bIns="0" rtlCol="0">
            <a:noAutofit/>
          </a:bodyPr>
          <a:lstStyle/>
          <a:p>
            <a:pPr>
              <a:lnSpc>
                <a:spcPct val="90000"/>
              </a:lnSpc>
            </a:pPr>
            <a:r>
              <a:rPr lang="en-US" sz="2400" b="1" dirty="0" err="1"/>
              <a:t>Helidon</a:t>
            </a:r>
            <a:r>
              <a:rPr lang="en-US" sz="2400" b="1" dirty="0"/>
              <a:t> MP</a:t>
            </a:r>
          </a:p>
        </p:txBody>
      </p:sp>
    </p:spTree>
    <p:extLst>
      <p:ext uri="{BB962C8B-B14F-4D97-AF65-F5344CB8AC3E}">
        <p14:creationId xmlns:p14="http://schemas.microsoft.com/office/powerpoint/2010/main" val="1688624024"/>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9BE1-E163-DC4E-8E94-56A67E86F0E6}"/>
              </a:ext>
            </a:extLst>
          </p:cNvPr>
          <p:cNvSpPr>
            <a:spLocks noGrp="1"/>
          </p:cNvSpPr>
          <p:nvPr>
            <p:ph type="title"/>
          </p:nvPr>
        </p:nvSpPr>
        <p:spPr>
          <a:xfrm>
            <a:off x="531812" y="406400"/>
            <a:ext cx="11125200" cy="709478"/>
          </a:xfrm>
        </p:spPr>
        <p:txBody>
          <a:bodyPr/>
          <a:lstStyle/>
          <a:p>
            <a:r>
              <a:rPr lang="en-US" dirty="0" err="1"/>
              <a:t>Helidon</a:t>
            </a:r>
            <a:r>
              <a:rPr lang="en-US" dirty="0"/>
              <a:t> CDI Extensions</a:t>
            </a:r>
          </a:p>
        </p:txBody>
      </p:sp>
      <p:sp>
        <p:nvSpPr>
          <p:cNvPr id="3" name="Content Placeholder 2">
            <a:extLst>
              <a:ext uri="{FF2B5EF4-FFF2-40B4-BE49-F238E27FC236}">
                <a16:creationId xmlns:a16="http://schemas.microsoft.com/office/drawing/2014/main" id="{970C5945-531B-D34E-A08B-396AE9B4B16E}"/>
              </a:ext>
            </a:extLst>
          </p:cNvPr>
          <p:cNvSpPr>
            <a:spLocks noGrp="1"/>
          </p:cNvSpPr>
          <p:nvPr>
            <p:ph idx="1"/>
          </p:nvPr>
        </p:nvSpPr>
        <p:spPr>
          <a:xfrm>
            <a:off x="531151" y="1493584"/>
            <a:ext cx="11126522" cy="4449361"/>
          </a:xfrm>
        </p:spPr>
        <p:txBody>
          <a:bodyPr/>
          <a:lstStyle/>
          <a:p>
            <a:r>
              <a:rPr lang="en-US" dirty="0"/>
              <a:t>CDI extensions to ease integration with cloud services</a:t>
            </a:r>
          </a:p>
          <a:p>
            <a:r>
              <a:rPr lang="en-US" dirty="0" err="1"/>
              <a:t>DataSource</a:t>
            </a:r>
            <a:endParaRPr lang="en-US" dirty="0"/>
          </a:p>
          <a:p>
            <a:r>
              <a:rPr lang="en-US" dirty="0" err="1"/>
              <a:t>Redis</a:t>
            </a:r>
            <a:endParaRPr lang="en-US" dirty="0"/>
          </a:p>
          <a:p>
            <a:r>
              <a:rPr lang="en-US" dirty="0"/>
              <a:t>Oracle Cloud Object Store</a:t>
            </a:r>
          </a:p>
          <a:p>
            <a:r>
              <a:rPr lang="en-US" dirty="0"/>
              <a:t>Tech Preview</a:t>
            </a:r>
          </a:p>
          <a:p>
            <a:r>
              <a:rPr lang="en-US" dirty="0"/>
              <a:t>For details see talk DEV5422</a:t>
            </a:r>
          </a:p>
          <a:p>
            <a:endParaRPr lang="en-US" dirty="0"/>
          </a:p>
          <a:p>
            <a:endParaRPr lang="en-US" dirty="0"/>
          </a:p>
        </p:txBody>
      </p:sp>
      <p:sp>
        <p:nvSpPr>
          <p:cNvPr id="5" name="Slide Number Placeholder 4">
            <a:extLst>
              <a:ext uri="{FF2B5EF4-FFF2-40B4-BE49-F238E27FC236}">
                <a16:creationId xmlns:a16="http://schemas.microsoft.com/office/drawing/2014/main" id="{10C241AA-B8B4-B044-85C1-B427783A5DBA}"/>
              </a:ext>
            </a:extLst>
          </p:cNvPr>
          <p:cNvSpPr>
            <a:spLocks noGrp="1"/>
          </p:cNvSpPr>
          <p:nvPr>
            <p:ph type="sldNum" sz="quarter" idx="12"/>
          </p:nvPr>
        </p:nvSpPr>
        <p:spPr/>
        <p:txBody>
          <a:bodyPr/>
          <a:lstStyle/>
          <a:p>
            <a:fld id="{C51EAA63-D034-42AE-91FA-B13B9518C7BE}" type="slidenum">
              <a:rPr lang="en-US" smtClean="0"/>
              <a:t>11</a:t>
            </a:fld>
            <a:endParaRPr lang="en-US"/>
          </a:p>
        </p:txBody>
      </p:sp>
      <p:sp>
        <p:nvSpPr>
          <p:cNvPr id="6" name="TextBox 5">
            <a:extLst>
              <a:ext uri="{FF2B5EF4-FFF2-40B4-BE49-F238E27FC236}">
                <a16:creationId xmlns:a16="http://schemas.microsoft.com/office/drawing/2014/main" id="{F2039FDE-7FAB-E24B-ACC9-D28B7D1809E3}"/>
              </a:ext>
            </a:extLst>
          </p:cNvPr>
          <p:cNvSpPr txBox="1"/>
          <p:nvPr/>
        </p:nvSpPr>
        <p:spPr>
          <a:xfrm>
            <a:off x="3931878" y="3054652"/>
            <a:ext cx="0" cy="0"/>
          </a:xfrm>
          <a:prstGeom prst="rect">
            <a:avLst/>
          </a:prstGeom>
          <a:noFill/>
        </p:spPr>
        <p:txBody>
          <a:bodyPr wrap="none" lIns="0" tIns="0" rIns="0" bIns="0" rtlCol="0">
            <a:noAutofit/>
          </a:bodyPr>
          <a:lstStyle/>
          <a:p>
            <a:pPr>
              <a:lnSpc>
                <a:spcPct val="90000"/>
              </a:lnSpc>
            </a:pPr>
            <a:endParaRPr lang="en-US" sz="2399" dirty="0"/>
          </a:p>
        </p:txBody>
      </p:sp>
      <p:pic>
        <p:nvPicPr>
          <p:cNvPr id="9" name="Picture 8">
            <a:extLst>
              <a:ext uri="{FF2B5EF4-FFF2-40B4-BE49-F238E27FC236}">
                <a16:creationId xmlns:a16="http://schemas.microsoft.com/office/drawing/2014/main" id="{D1629073-86BF-8E41-A218-E9EB5FAE5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6058" y="2180451"/>
            <a:ext cx="4140200" cy="4140200"/>
          </a:xfrm>
          <a:prstGeom prst="rect">
            <a:avLst/>
          </a:prstGeom>
        </p:spPr>
      </p:pic>
    </p:spTree>
    <p:extLst>
      <p:ext uri="{BB962C8B-B14F-4D97-AF65-F5344CB8AC3E}">
        <p14:creationId xmlns:p14="http://schemas.microsoft.com/office/powerpoint/2010/main" val="3084492644"/>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9BE1-E163-DC4E-8E94-56A67E86F0E6}"/>
              </a:ext>
            </a:extLst>
          </p:cNvPr>
          <p:cNvSpPr>
            <a:spLocks noGrp="1"/>
          </p:cNvSpPr>
          <p:nvPr>
            <p:ph type="title"/>
          </p:nvPr>
        </p:nvSpPr>
        <p:spPr>
          <a:xfrm>
            <a:off x="531812" y="406400"/>
            <a:ext cx="11125200" cy="671773"/>
          </a:xfrm>
        </p:spPr>
        <p:txBody>
          <a:bodyPr/>
          <a:lstStyle/>
          <a:p>
            <a:r>
              <a:rPr lang="en-US" sz="3200" dirty="0"/>
              <a:t>Open Source Project</a:t>
            </a:r>
          </a:p>
        </p:txBody>
      </p:sp>
      <p:sp>
        <p:nvSpPr>
          <p:cNvPr id="3" name="Content Placeholder 2">
            <a:extLst>
              <a:ext uri="{FF2B5EF4-FFF2-40B4-BE49-F238E27FC236}">
                <a16:creationId xmlns:a16="http://schemas.microsoft.com/office/drawing/2014/main" id="{970C5945-531B-D34E-A08B-396AE9B4B16E}"/>
              </a:ext>
            </a:extLst>
          </p:cNvPr>
          <p:cNvSpPr>
            <a:spLocks noGrp="1"/>
          </p:cNvSpPr>
          <p:nvPr>
            <p:ph idx="1"/>
          </p:nvPr>
        </p:nvSpPr>
        <p:spPr>
          <a:xfrm>
            <a:off x="1583139" y="1493584"/>
            <a:ext cx="10074533" cy="4449361"/>
          </a:xfrm>
        </p:spPr>
        <p:txBody>
          <a:bodyPr/>
          <a:lstStyle/>
          <a:p>
            <a:pPr marL="274320" lvl="1" indent="0">
              <a:buNone/>
            </a:pPr>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10C241AA-B8B4-B044-85C1-B427783A5DBA}"/>
              </a:ext>
            </a:extLst>
          </p:cNvPr>
          <p:cNvSpPr>
            <a:spLocks noGrp="1"/>
          </p:cNvSpPr>
          <p:nvPr>
            <p:ph type="sldNum" sz="quarter" idx="12"/>
          </p:nvPr>
        </p:nvSpPr>
        <p:spPr/>
        <p:txBody>
          <a:bodyPr/>
          <a:lstStyle/>
          <a:p>
            <a:fld id="{C51EAA63-D034-42AE-91FA-B13B9518C7BE}" type="slidenum">
              <a:rPr lang="en-US" smtClean="0"/>
              <a:t>12</a:t>
            </a:fld>
            <a:endParaRPr lang="en-US"/>
          </a:p>
        </p:txBody>
      </p:sp>
      <p:sp>
        <p:nvSpPr>
          <p:cNvPr id="6" name="TextBox 5">
            <a:extLst>
              <a:ext uri="{FF2B5EF4-FFF2-40B4-BE49-F238E27FC236}">
                <a16:creationId xmlns:a16="http://schemas.microsoft.com/office/drawing/2014/main" id="{F2039FDE-7FAB-E24B-ACC9-D28B7D1809E3}"/>
              </a:ext>
            </a:extLst>
          </p:cNvPr>
          <p:cNvSpPr txBox="1"/>
          <p:nvPr/>
        </p:nvSpPr>
        <p:spPr>
          <a:xfrm>
            <a:off x="2908289" y="1280436"/>
            <a:ext cx="0" cy="0"/>
          </a:xfrm>
          <a:prstGeom prst="rect">
            <a:avLst/>
          </a:prstGeom>
          <a:noFill/>
        </p:spPr>
        <p:txBody>
          <a:bodyPr wrap="none" lIns="0" tIns="0" rIns="0" bIns="0" rtlCol="0">
            <a:noAutofit/>
          </a:bodyPr>
          <a:lstStyle/>
          <a:p>
            <a:pPr>
              <a:lnSpc>
                <a:spcPct val="90000"/>
              </a:lnSpc>
            </a:pPr>
            <a:endParaRPr lang="en-US" sz="2399" dirty="0"/>
          </a:p>
        </p:txBody>
      </p:sp>
      <p:pic>
        <p:nvPicPr>
          <p:cNvPr id="7" name="Picture 6">
            <a:extLst>
              <a:ext uri="{FF2B5EF4-FFF2-40B4-BE49-F238E27FC236}">
                <a16:creationId xmlns:a16="http://schemas.microsoft.com/office/drawing/2014/main" id="{C0380608-F9EA-AA43-B3B8-E4E104C43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3219" y="1179685"/>
            <a:ext cx="3650089" cy="4254562"/>
          </a:xfrm>
          <a:prstGeom prst="rect">
            <a:avLst/>
          </a:prstGeom>
        </p:spPr>
      </p:pic>
      <p:pic>
        <p:nvPicPr>
          <p:cNvPr id="9" name="Picture 8">
            <a:extLst>
              <a:ext uri="{FF2B5EF4-FFF2-40B4-BE49-F238E27FC236}">
                <a16:creationId xmlns:a16="http://schemas.microsoft.com/office/drawing/2014/main" id="{EA6E5FF8-8B71-2640-9827-D687EB74E254}"/>
              </a:ext>
            </a:extLst>
          </p:cNvPr>
          <p:cNvPicPr>
            <a:picLocks noChangeAspect="1"/>
          </p:cNvPicPr>
          <p:nvPr/>
        </p:nvPicPr>
        <p:blipFill>
          <a:blip r:embed="rId3"/>
          <a:stretch>
            <a:fillRect/>
          </a:stretch>
        </p:blipFill>
        <p:spPr>
          <a:xfrm>
            <a:off x="663083" y="3156138"/>
            <a:ext cx="604342" cy="604342"/>
          </a:xfrm>
          <a:prstGeom prst="rect">
            <a:avLst/>
          </a:prstGeom>
        </p:spPr>
      </p:pic>
      <p:pic>
        <p:nvPicPr>
          <p:cNvPr id="10" name="Picture 9">
            <a:extLst>
              <a:ext uri="{FF2B5EF4-FFF2-40B4-BE49-F238E27FC236}">
                <a16:creationId xmlns:a16="http://schemas.microsoft.com/office/drawing/2014/main" id="{9758C29C-BBFE-914D-BB73-9D578A426E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082" y="2504728"/>
            <a:ext cx="643230" cy="522951"/>
          </a:xfrm>
          <a:prstGeom prst="rect">
            <a:avLst/>
          </a:prstGeom>
        </p:spPr>
      </p:pic>
      <p:pic>
        <p:nvPicPr>
          <p:cNvPr id="11" name="Picture 10">
            <a:extLst>
              <a:ext uri="{FF2B5EF4-FFF2-40B4-BE49-F238E27FC236}">
                <a16:creationId xmlns:a16="http://schemas.microsoft.com/office/drawing/2014/main" id="{0207C39F-DF14-9147-B963-05247112EA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932" y="1354996"/>
            <a:ext cx="934958" cy="934958"/>
          </a:xfrm>
          <a:prstGeom prst="rect">
            <a:avLst/>
          </a:prstGeom>
        </p:spPr>
      </p:pic>
      <p:sp>
        <p:nvSpPr>
          <p:cNvPr id="12" name="TextBox 11">
            <a:extLst>
              <a:ext uri="{FF2B5EF4-FFF2-40B4-BE49-F238E27FC236}">
                <a16:creationId xmlns:a16="http://schemas.microsoft.com/office/drawing/2014/main" id="{3F4EDA57-3CE9-1344-8E40-51921B6DD895}"/>
              </a:ext>
            </a:extLst>
          </p:cNvPr>
          <p:cNvSpPr txBox="1"/>
          <p:nvPr/>
        </p:nvSpPr>
        <p:spPr>
          <a:xfrm>
            <a:off x="1719611" y="1630821"/>
            <a:ext cx="6286500" cy="545144"/>
          </a:xfrm>
          <a:prstGeom prst="rect">
            <a:avLst/>
          </a:prstGeom>
          <a:noFill/>
        </p:spPr>
        <p:txBody>
          <a:bodyPr wrap="none" lIns="0" tIns="0" rIns="0" bIns="0" rtlCol="0">
            <a:noAutofit/>
          </a:bodyPr>
          <a:lstStyle/>
          <a:p>
            <a:pPr>
              <a:lnSpc>
                <a:spcPct val="90000"/>
              </a:lnSpc>
            </a:pPr>
            <a:r>
              <a:rPr lang="en-US" sz="3200" dirty="0"/>
              <a:t>https://</a:t>
            </a:r>
            <a:r>
              <a:rPr lang="en-US" sz="3200" dirty="0" err="1"/>
              <a:t>github.com</a:t>
            </a:r>
            <a:r>
              <a:rPr lang="en-US" sz="3200" dirty="0"/>
              <a:t>/oracle/</a:t>
            </a:r>
            <a:r>
              <a:rPr lang="en-US" sz="3200" dirty="0" err="1"/>
              <a:t>helidon</a:t>
            </a:r>
            <a:endParaRPr lang="en-US" sz="3200" dirty="0"/>
          </a:p>
        </p:txBody>
      </p:sp>
      <p:sp>
        <p:nvSpPr>
          <p:cNvPr id="13" name="TextBox 12">
            <a:extLst>
              <a:ext uri="{FF2B5EF4-FFF2-40B4-BE49-F238E27FC236}">
                <a16:creationId xmlns:a16="http://schemas.microsoft.com/office/drawing/2014/main" id="{C2FC1CF2-4F08-2E44-BC84-03F131FCF553}"/>
              </a:ext>
            </a:extLst>
          </p:cNvPr>
          <p:cNvSpPr txBox="1"/>
          <p:nvPr/>
        </p:nvSpPr>
        <p:spPr>
          <a:xfrm>
            <a:off x="1719611" y="2504728"/>
            <a:ext cx="6286500" cy="545144"/>
          </a:xfrm>
          <a:prstGeom prst="rect">
            <a:avLst/>
          </a:prstGeom>
          <a:noFill/>
        </p:spPr>
        <p:txBody>
          <a:bodyPr wrap="none" lIns="0" tIns="0" rIns="0" bIns="0" rtlCol="0">
            <a:noAutofit/>
          </a:bodyPr>
          <a:lstStyle/>
          <a:p>
            <a:pPr>
              <a:lnSpc>
                <a:spcPct val="90000"/>
              </a:lnSpc>
            </a:pPr>
            <a:r>
              <a:rPr lang="en-US" sz="3200" dirty="0"/>
              <a:t>@</a:t>
            </a:r>
            <a:r>
              <a:rPr lang="en-US" sz="3200" dirty="0" err="1"/>
              <a:t>helidon_project</a:t>
            </a:r>
            <a:endParaRPr lang="en-US" sz="3200" dirty="0"/>
          </a:p>
        </p:txBody>
      </p:sp>
      <p:sp>
        <p:nvSpPr>
          <p:cNvPr id="14" name="TextBox 13">
            <a:extLst>
              <a:ext uri="{FF2B5EF4-FFF2-40B4-BE49-F238E27FC236}">
                <a16:creationId xmlns:a16="http://schemas.microsoft.com/office/drawing/2014/main" id="{46B78070-44E8-564B-BC27-8759C209DBA5}"/>
              </a:ext>
            </a:extLst>
          </p:cNvPr>
          <p:cNvSpPr txBox="1"/>
          <p:nvPr/>
        </p:nvSpPr>
        <p:spPr>
          <a:xfrm>
            <a:off x="1719611" y="3242454"/>
            <a:ext cx="6286500" cy="545144"/>
          </a:xfrm>
          <a:prstGeom prst="rect">
            <a:avLst/>
          </a:prstGeom>
          <a:noFill/>
        </p:spPr>
        <p:txBody>
          <a:bodyPr wrap="none" lIns="0" tIns="0" rIns="0" bIns="0" rtlCol="0">
            <a:noAutofit/>
          </a:bodyPr>
          <a:lstStyle/>
          <a:p>
            <a:pPr>
              <a:lnSpc>
                <a:spcPct val="90000"/>
              </a:lnSpc>
            </a:pPr>
            <a:r>
              <a:rPr lang="en-US" sz="3200" dirty="0"/>
              <a:t>https://</a:t>
            </a:r>
            <a:r>
              <a:rPr lang="en-US" sz="3200" dirty="0" err="1"/>
              <a:t>helidon.slack.com</a:t>
            </a:r>
            <a:endParaRPr lang="en-US" sz="3200" dirty="0"/>
          </a:p>
        </p:txBody>
      </p:sp>
      <p:pic>
        <p:nvPicPr>
          <p:cNvPr id="1026" name="Picture 2" descr="https://lh5.googleusercontent.com/vHJYOYT-ADdPomOLZ0NvCGRFIf4fYrfhOxz9Jzc5zq1oZni74KcygWAnJbUjt6MN04mbeXStmt-kKU3Ot2xiXleS0T0Fsye1DdU0M78yBwPVzluU4PR9Y954cc89yRIpBseHXD-1bxM">
            <a:extLst>
              <a:ext uri="{FF2B5EF4-FFF2-40B4-BE49-F238E27FC236}">
                <a16:creationId xmlns:a16="http://schemas.microsoft.com/office/drawing/2014/main" id="{FE1A0D6F-4043-944A-95D8-A90A44CB21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642" y="3989987"/>
            <a:ext cx="762109" cy="71842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9E04E18-44A4-9C46-BD1F-41D6231236E0}"/>
              </a:ext>
            </a:extLst>
          </p:cNvPr>
          <p:cNvSpPr txBox="1"/>
          <p:nvPr/>
        </p:nvSpPr>
        <p:spPr>
          <a:xfrm>
            <a:off x="1719611" y="4101497"/>
            <a:ext cx="6286500" cy="545144"/>
          </a:xfrm>
          <a:prstGeom prst="rect">
            <a:avLst/>
          </a:prstGeom>
          <a:noFill/>
        </p:spPr>
        <p:txBody>
          <a:bodyPr wrap="none" lIns="0" tIns="0" rIns="0" bIns="0" rtlCol="0">
            <a:noAutofit/>
          </a:bodyPr>
          <a:lstStyle/>
          <a:p>
            <a:pPr>
              <a:lnSpc>
                <a:spcPct val="90000"/>
              </a:lnSpc>
            </a:pPr>
            <a:r>
              <a:rPr lang="en-US" sz="3200" dirty="0"/>
              <a:t>https://</a:t>
            </a:r>
            <a:r>
              <a:rPr lang="en-US" sz="3200" dirty="0" err="1"/>
              <a:t>helidon.io</a:t>
            </a:r>
            <a:endParaRPr lang="en-US" sz="3200" dirty="0"/>
          </a:p>
        </p:txBody>
      </p:sp>
      <p:pic>
        <p:nvPicPr>
          <p:cNvPr id="19" name="Picture 18">
            <a:extLst>
              <a:ext uri="{FF2B5EF4-FFF2-40B4-BE49-F238E27FC236}">
                <a16:creationId xmlns:a16="http://schemas.microsoft.com/office/drawing/2014/main" id="{7FB9CF55-1930-374A-989E-C4DC71E5DA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082" y="4772781"/>
            <a:ext cx="4635500" cy="1016000"/>
          </a:xfrm>
          <a:prstGeom prst="rect">
            <a:avLst/>
          </a:prstGeom>
        </p:spPr>
      </p:pic>
    </p:spTree>
    <p:extLst>
      <p:ext uri="{BB962C8B-B14F-4D97-AF65-F5344CB8AC3E}">
        <p14:creationId xmlns:p14="http://schemas.microsoft.com/office/powerpoint/2010/main" val="4165700207"/>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2A2B2B2-83F9-2042-A56A-73A12A2BD75E}"/>
              </a:ext>
            </a:extLst>
          </p:cNvPr>
          <p:cNvSpPr>
            <a:spLocks noGrp="1"/>
          </p:cNvSpPr>
          <p:nvPr>
            <p:ph sz="half" idx="1"/>
          </p:nvPr>
        </p:nvSpPr>
        <p:spPr>
          <a:xfrm>
            <a:off x="531813" y="2101515"/>
            <a:ext cx="5410199" cy="3842085"/>
          </a:xfrm>
        </p:spPr>
        <p:txBody>
          <a:bodyPr/>
          <a:lstStyle/>
          <a:p>
            <a:r>
              <a:rPr lang="en-US" dirty="0" err="1"/>
              <a:t>Helidon</a:t>
            </a:r>
            <a:r>
              <a:rPr lang="en-US" dirty="0"/>
              <a:t> MP: Microprofile 1.2</a:t>
            </a:r>
          </a:p>
          <a:p>
            <a:pPr lvl="1"/>
            <a:r>
              <a:rPr lang="en-US" dirty="0"/>
              <a:t>Less JWT plus Plus CDI 2.0, JAX-RS 2.1, JSON-P 1.1, JSON-B 1.0</a:t>
            </a:r>
          </a:p>
          <a:p>
            <a:r>
              <a:rPr lang="en-US" dirty="0" err="1"/>
              <a:t>Helidon</a:t>
            </a:r>
            <a:r>
              <a:rPr lang="en-US" dirty="0"/>
              <a:t> SE</a:t>
            </a:r>
          </a:p>
          <a:p>
            <a:pPr lvl="1"/>
            <a:r>
              <a:rPr lang="en-US" dirty="0" err="1"/>
              <a:t>WebServer</a:t>
            </a:r>
            <a:r>
              <a:rPr lang="en-US" dirty="0"/>
              <a:t>, Config, Security</a:t>
            </a:r>
          </a:p>
          <a:p>
            <a:pPr lvl="1"/>
            <a:r>
              <a:rPr lang="en-US" dirty="0"/>
              <a:t>JSON-P</a:t>
            </a:r>
          </a:p>
          <a:p>
            <a:pPr lvl="1"/>
            <a:r>
              <a:rPr lang="en-US" dirty="0"/>
              <a:t>Metrics</a:t>
            </a:r>
          </a:p>
          <a:p>
            <a:pPr lvl="1"/>
            <a:r>
              <a:rPr lang="en-US" dirty="0" err="1"/>
              <a:t>OpenTracing</a:t>
            </a:r>
            <a:endParaRPr lang="en-US" dirty="0"/>
          </a:p>
          <a:p>
            <a:pPr lvl="1"/>
            <a:r>
              <a:rPr lang="en-US" dirty="0"/>
              <a:t>Tech Preview: HTTP/2</a:t>
            </a:r>
          </a:p>
          <a:p>
            <a:pPr lvl="1"/>
            <a:endParaRPr lang="en-US" dirty="0"/>
          </a:p>
          <a:p>
            <a:endParaRPr lang="en-US" dirty="0"/>
          </a:p>
          <a:p>
            <a:endParaRPr lang="en-US" dirty="0"/>
          </a:p>
        </p:txBody>
      </p:sp>
      <p:sp>
        <p:nvSpPr>
          <p:cNvPr id="8" name="Content Placeholder 7">
            <a:extLst>
              <a:ext uri="{FF2B5EF4-FFF2-40B4-BE49-F238E27FC236}">
                <a16:creationId xmlns:a16="http://schemas.microsoft.com/office/drawing/2014/main" id="{4D2CC3F1-08C5-9545-B1FF-B2AC98427CA3}"/>
              </a:ext>
            </a:extLst>
          </p:cNvPr>
          <p:cNvSpPr>
            <a:spLocks noGrp="1"/>
          </p:cNvSpPr>
          <p:nvPr>
            <p:ph sz="half" idx="2"/>
          </p:nvPr>
        </p:nvSpPr>
        <p:spPr>
          <a:xfrm>
            <a:off x="6455360" y="2101515"/>
            <a:ext cx="5410198" cy="3842086"/>
          </a:xfrm>
        </p:spPr>
        <p:txBody>
          <a:bodyPr/>
          <a:lstStyle/>
          <a:p>
            <a:pPr fontAlgn="base"/>
            <a:r>
              <a:rPr lang="en-US" dirty="0"/>
              <a:t>Newer versions of </a:t>
            </a:r>
            <a:r>
              <a:rPr lang="en-US" dirty="0" err="1"/>
              <a:t>MicroProfile</a:t>
            </a:r>
            <a:endParaRPr lang="en-US" dirty="0"/>
          </a:p>
          <a:p>
            <a:pPr fontAlgn="base"/>
            <a:r>
              <a:rPr lang="en-US" dirty="0"/>
              <a:t>Reactive HTTP Client</a:t>
            </a:r>
          </a:p>
          <a:p>
            <a:pPr fontAlgn="base"/>
            <a:r>
              <a:rPr lang="en-US" dirty="0"/>
              <a:t>Project Starter - UI for </a:t>
            </a:r>
            <a:r>
              <a:rPr lang="en-US" dirty="0" err="1"/>
              <a:t>Helidon</a:t>
            </a:r>
            <a:r>
              <a:rPr lang="en-US" dirty="0"/>
              <a:t> project generation</a:t>
            </a:r>
          </a:p>
          <a:p>
            <a:pPr fontAlgn="base"/>
            <a:r>
              <a:rPr lang="en-US" dirty="0" err="1"/>
              <a:t>GraalVM</a:t>
            </a:r>
            <a:r>
              <a:rPr lang="en-US" dirty="0"/>
              <a:t> integration</a:t>
            </a:r>
          </a:p>
          <a:p>
            <a:pPr fontAlgn="base"/>
            <a:r>
              <a:rPr lang="en-US" dirty="0"/>
              <a:t>Reactive storage (NoSQL, ADBC)</a:t>
            </a:r>
          </a:p>
          <a:p>
            <a:pPr fontAlgn="base"/>
            <a:r>
              <a:rPr lang="en-US" dirty="0"/>
              <a:t>Open API</a:t>
            </a:r>
          </a:p>
          <a:p>
            <a:pPr fontAlgn="base"/>
            <a:r>
              <a:rPr lang="en-US" dirty="0" err="1"/>
              <a:t>Eventing</a:t>
            </a:r>
            <a:endParaRPr lang="en-US" dirty="0"/>
          </a:p>
          <a:p>
            <a:endParaRPr lang="en-US" dirty="0"/>
          </a:p>
        </p:txBody>
      </p:sp>
      <p:sp>
        <p:nvSpPr>
          <p:cNvPr id="4" name="Slide Number Placeholder 3">
            <a:extLst>
              <a:ext uri="{FF2B5EF4-FFF2-40B4-BE49-F238E27FC236}">
                <a16:creationId xmlns:a16="http://schemas.microsoft.com/office/drawing/2014/main" id="{49542D52-C211-AA42-8D1C-C6A50E598D2A}"/>
              </a:ext>
            </a:extLst>
          </p:cNvPr>
          <p:cNvSpPr>
            <a:spLocks noGrp="1"/>
          </p:cNvSpPr>
          <p:nvPr>
            <p:ph type="sldNum" sz="quarter" idx="12"/>
          </p:nvPr>
        </p:nvSpPr>
        <p:spPr/>
        <p:txBody>
          <a:bodyPr/>
          <a:lstStyle/>
          <a:p>
            <a:fld id="{C51EAA63-D034-42AE-91FA-B13B9518C7BE}" type="slidenum">
              <a:rPr lang="en-US" smtClean="0"/>
              <a:t>13</a:t>
            </a:fld>
            <a:endParaRPr lang="en-US"/>
          </a:p>
        </p:txBody>
      </p:sp>
      <p:sp>
        <p:nvSpPr>
          <p:cNvPr id="6" name="Title 5">
            <a:extLst>
              <a:ext uri="{FF2B5EF4-FFF2-40B4-BE49-F238E27FC236}">
                <a16:creationId xmlns:a16="http://schemas.microsoft.com/office/drawing/2014/main" id="{6795E48A-9D62-1E4E-AD32-648A3AFECF7E}"/>
              </a:ext>
            </a:extLst>
          </p:cNvPr>
          <p:cNvSpPr>
            <a:spLocks noGrp="1"/>
          </p:cNvSpPr>
          <p:nvPr>
            <p:ph type="title"/>
          </p:nvPr>
        </p:nvSpPr>
        <p:spPr>
          <a:xfrm>
            <a:off x="531812" y="406400"/>
            <a:ext cx="11125200" cy="732589"/>
          </a:xfrm>
        </p:spPr>
        <p:txBody>
          <a:bodyPr/>
          <a:lstStyle/>
          <a:p>
            <a:r>
              <a:rPr lang="en-US" dirty="0"/>
              <a:t>Status</a:t>
            </a:r>
          </a:p>
        </p:txBody>
      </p:sp>
      <p:sp>
        <p:nvSpPr>
          <p:cNvPr id="9" name="TextBox 8">
            <a:extLst>
              <a:ext uri="{FF2B5EF4-FFF2-40B4-BE49-F238E27FC236}">
                <a16:creationId xmlns:a16="http://schemas.microsoft.com/office/drawing/2014/main" id="{E56511E5-D18E-EF48-9EED-BD1981F140A9}"/>
              </a:ext>
            </a:extLst>
          </p:cNvPr>
          <p:cNvSpPr txBox="1"/>
          <p:nvPr/>
        </p:nvSpPr>
        <p:spPr>
          <a:xfrm>
            <a:off x="1873333" y="1519990"/>
            <a:ext cx="2727158" cy="806115"/>
          </a:xfrm>
          <a:prstGeom prst="rect">
            <a:avLst/>
          </a:prstGeom>
          <a:noFill/>
        </p:spPr>
        <p:txBody>
          <a:bodyPr wrap="square" lIns="0" tIns="0" rIns="0" bIns="0" rtlCol="0">
            <a:noAutofit/>
          </a:bodyPr>
          <a:lstStyle/>
          <a:p>
            <a:pPr>
              <a:lnSpc>
                <a:spcPct val="90000"/>
              </a:lnSpc>
            </a:pPr>
            <a:r>
              <a:rPr lang="en-US" sz="3200" b="1" dirty="0"/>
              <a:t>0.10.4</a:t>
            </a:r>
          </a:p>
        </p:txBody>
      </p:sp>
      <p:sp>
        <p:nvSpPr>
          <p:cNvPr id="10" name="TextBox 9">
            <a:extLst>
              <a:ext uri="{FF2B5EF4-FFF2-40B4-BE49-F238E27FC236}">
                <a16:creationId xmlns:a16="http://schemas.microsoft.com/office/drawing/2014/main" id="{230A6F9B-AC4A-3B4C-B879-90BC81C5BCA4}"/>
              </a:ext>
            </a:extLst>
          </p:cNvPr>
          <p:cNvSpPr txBox="1"/>
          <p:nvPr/>
        </p:nvSpPr>
        <p:spPr>
          <a:xfrm>
            <a:off x="7853029" y="1519990"/>
            <a:ext cx="2197768" cy="545431"/>
          </a:xfrm>
          <a:prstGeom prst="rect">
            <a:avLst/>
          </a:prstGeom>
          <a:noFill/>
        </p:spPr>
        <p:txBody>
          <a:bodyPr wrap="none" lIns="0" tIns="0" rIns="0" bIns="0" rtlCol="0">
            <a:noAutofit/>
          </a:bodyPr>
          <a:lstStyle/>
          <a:p>
            <a:pPr>
              <a:lnSpc>
                <a:spcPct val="90000"/>
              </a:lnSpc>
            </a:pPr>
            <a:r>
              <a:rPr lang="en-US" sz="3200" b="1" dirty="0"/>
              <a:t>Backlog</a:t>
            </a:r>
          </a:p>
        </p:txBody>
      </p:sp>
    </p:spTree>
    <p:extLst>
      <p:ext uri="{BB962C8B-B14F-4D97-AF65-F5344CB8AC3E}">
        <p14:creationId xmlns:p14="http://schemas.microsoft.com/office/powerpoint/2010/main" val="3311080774"/>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Sessions</a:t>
            </a:r>
          </a:p>
        </p:txBody>
      </p:sp>
      <p:sp>
        <p:nvSpPr>
          <p:cNvPr id="5" name="Slide Number Placeholder 4"/>
          <p:cNvSpPr>
            <a:spLocks noGrp="1"/>
          </p:cNvSpPr>
          <p:nvPr>
            <p:ph type="sldNum" sz="quarter" idx="12"/>
          </p:nvPr>
        </p:nvSpPr>
        <p:spPr/>
        <p:txBody>
          <a:bodyPr/>
          <a:lstStyle/>
          <a:p>
            <a:fld id="{C51EAA63-D034-42AE-91FA-B13B9518C7BE}" type="slidenum">
              <a:rPr lang="en-US" smtClean="0"/>
              <a:pPr/>
              <a:t>14</a:t>
            </a:fld>
            <a:endParaRPr lang="en-US"/>
          </a:p>
        </p:txBody>
      </p:sp>
      <p:graphicFrame>
        <p:nvGraphicFramePr>
          <p:cNvPr id="10" name="Content Placeholder 9">
            <a:extLst>
              <a:ext uri="{FF2B5EF4-FFF2-40B4-BE49-F238E27FC236}">
                <a16:creationId xmlns:a16="http://schemas.microsoft.com/office/drawing/2014/main" id="{6A888BCA-2C5A-7248-9A0A-081CB2A54E37}"/>
              </a:ext>
            </a:extLst>
          </p:cNvPr>
          <p:cNvGraphicFramePr>
            <a:graphicFrameLocks noGrp="1"/>
          </p:cNvGraphicFramePr>
          <p:nvPr>
            <p:ph idx="1"/>
            <p:extLst>
              <p:ext uri="{D42A27DB-BD31-4B8C-83A1-F6EECF244321}">
                <p14:modId xmlns:p14="http://schemas.microsoft.com/office/powerpoint/2010/main" val="3816236801"/>
              </p:ext>
            </p:extLst>
          </p:nvPr>
        </p:nvGraphicFramePr>
        <p:xfrm>
          <a:off x="519905" y="1701800"/>
          <a:ext cx="11149013" cy="3765420"/>
        </p:xfrm>
        <a:graphic>
          <a:graphicData uri="http://schemas.openxmlformats.org/drawingml/2006/table">
            <a:tbl>
              <a:tblPr firstRow="1" bandRow="1">
                <a:tableStyleId>{F2DE63D5-997A-4646-A377-4702673A728D}</a:tableStyleId>
              </a:tblPr>
              <a:tblGrid>
                <a:gridCol w="1047845">
                  <a:extLst>
                    <a:ext uri="{9D8B030D-6E8A-4147-A177-3AD203B41FA5}">
                      <a16:colId xmlns:a16="http://schemas.microsoft.com/office/drawing/2014/main" val="1535574365"/>
                    </a:ext>
                  </a:extLst>
                </a:gridCol>
                <a:gridCol w="1218060">
                  <a:extLst>
                    <a:ext uri="{9D8B030D-6E8A-4147-A177-3AD203B41FA5}">
                      <a16:colId xmlns:a16="http://schemas.microsoft.com/office/drawing/2014/main" val="4118212780"/>
                    </a:ext>
                  </a:extLst>
                </a:gridCol>
                <a:gridCol w="1150395">
                  <a:extLst>
                    <a:ext uri="{9D8B030D-6E8A-4147-A177-3AD203B41FA5}">
                      <a16:colId xmlns:a16="http://schemas.microsoft.com/office/drawing/2014/main" val="2734983920"/>
                    </a:ext>
                  </a:extLst>
                </a:gridCol>
                <a:gridCol w="1155700">
                  <a:extLst>
                    <a:ext uri="{9D8B030D-6E8A-4147-A177-3AD203B41FA5}">
                      <a16:colId xmlns:a16="http://schemas.microsoft.com/office/drawing/2014/main" val="1287179664"/>
                    </a:ext>
                  </a:extLst>
                </a:gridCol>
                <a:gridCol w="6577013">
                  <a:extLst>
                    <a:ext uri="{9D8B030D-6E8A-4147-A177-3AD203B41FA5}">
                      <a16:colId xmlns:a16="http://schemas.microsoft.com/office/drawing/2014/main" val="379453078"/>
                    </a:ext>
                  </a:extLst>
                </a:gridCol>
              </a:tblGrid>
              <a:tr h="520890">
                <a:tc>
                  <a:txBody>
                    <a:bodyPr/>
                    <a:lstStyle/>
                    <a:p>
                      <a:pPr algn="l" fontAlgn="t"/>
                      <a:r>
                        <a:rPr lang="en-US" dirty="0">
                          <a:effectLst/>
                        </a:rPr>
                        <a:t>Day</a:t>
                      </a:r>
                    </a:p>
                  </a:txBody>
                  <a:tcPr marL="95250" marR="95250" marT="66675" marB="66675"/>
                </a:tc>
                <a:tc>
                  <a:txBody>
                    <a:bodyPr/>
                    <a:lstStyle/>
                    <a:p>
                      <a:r>
                        <a:rPr lang="en-US" dirty="0"/>
                        <a:t>Time</a:t>
                      </a:r>
                    </a:p>
                  </a:txBody>
                  <a:tcPr/>
                </a:tc>
                <a:tc>
                  <a:txBody>
                    <a:bodyPr/>
                    <a:lstStyle/>
                    <a:p>
                      <a:r>
                        <a:rPr lang="en-US" dirty="0"/>
                        <a:t>Room</a:t>
                      </a:r>
                    </a:p>
                  </a:txBody>
                  <a:tcPr/>
                </a:tc>
                <a:tc>
                  <a:txBody>
                    <a:bodyPr/>
                    <a:lstStyle/>
                    <a:p>
                      <a:pPr algn="l" fontAlgn="t"/>
                      <a:r>
                        <a:rPr lang="en-US" dirty="0">
                          <a:effectLst/>
                        </a:rPr>
                        <a:t>Session</a:t>
                      </a:r>
                    </a:p>
                  </a:txBody>
                  <a:tcPr marL="95250" marR="95250" marT="66675" marB="66675"/>
                </a:tc>
                <a:tc>
                  <a:txBody>
                    <a:bodyPr/>
                    <a:lstStyle/>
                    <a:p>
                      <a:r>
                        <a:rPr lang="en-US" dirty="0"/>
                        <a:t>Title</a:t>
                      </a:r>
                    </a:p>
                  </a:txBody>
                  <a:tcPr/>
                </a:tc>
                <a:extLst>
                  <a:ext uri="{0D108BD9-81ED-4DB2-BD59-A6C34878D82A}">
                    <a16:rowId xmlns:a16="http://schemas.microsoft.com/office/drawing/2014/main" val="608584135"/>
                  </a:ext>
                </a:extLst>
              </a:tr>
              <a:tr h="520890">
                <a:tc>
                  <a:txBody>
                    <a:bodyPr/>
                    <a:lstStyle/>
                    <a:p>
                      <a:pPr algn="l" fontAlgn="t"/>
                      <a:r>
                        <a:rPr lang="en-US" dirty="0">
                          <a:effectLst/>
                        </a:rPr>
                        <a:t>Tue</a:t>
                      </a:r>
                    </a:p>
                  </a:txBody>
                  <a:tcPr marL="95250" marR="95250" marT="66675" marB="66675"/>
                </a:tc>
                <a:tc>
                  <a:txBody>
                    <a:bodyPr/>
                    <a:lstStyle/>
                    <a:p>
                      <a:r>
                        <a:rPr lang="en-US" dirty="0"/>
                        <a:t>4:00pm</a:t>
                      </a:r>
                    </a:p>
                  </a:txBody>
                  <a:tcPr/>
                </a:tc>
                <a:tc>
                  <a:txBody>
                    <a:bodyPr/>
                    <a:lstStyle/>
                    <a:p>
                      <a:r>
                        <a:rPr lang="en-US" dirty="0"/>
                        <a:t>Lounge A</a:t>
                      </a:r>
                    </a:p>
                  </a:txBody>
                  <a:tcPr/>
                </a:tc>
                <a:tc>
                  <a:txBody>
                    <a:bodyPr/>
                    <a:lstStyle/>
                    <a:p>
                      <a:pPr algn="l" fontAlgn="t"/>
                      <a:r>
                        <a:rPr lang="en-US" sz="1800" b="0" i="0" kern="1200" dirty="0">
                          <a:solidFill>
                            <a:schemeClr val="tx1"/>
                          </a:solidFill>
                          <a:effectLst/>
                          <a:latin typeface="+mn-lt"/>
                          <a:ea typeface="+mn-ea"/>
                          <a:cs typeface="+mn-cs"/>
                        </a:rPr>
                        <a:t>THT6770</a:t>
                      </a:r>
                      <a:endParaRPr lang="en-US" dirty="0">
                        <a:effectLst/>
                      </a:endParaRPr>
                    </a:p>
                  </a:txBody>
                  <a:tcPr marL="95250" marR="95250" marT="66675" marB="66675"/>
                </a:tc>
                <a:tc>
                  <a:txBody>
                    <a:bodyPr/>
                    <a:lstStyle/>
                    <a:p>
                      <a:r>
                        <a:rPr lang="en-US" dirty="0"/>
                        <a:t>Meet the Experts Area at the Developer Exchange: </a:t>
                      </a:r>
                      <a:r>
                        <a:rPr lang="en-US" dirty="0" err="1"/>
                        <a:t>Helidon</a:t>
                      </a:r>
                      <a:endParaRPr lang="en-US" dirty="0"/>
                    </a:p>
                  </a:txBody>
                  <a:tcPr/>
                </a:tc>
                <a:extLst>
                  <a:ext uri="{0D108BD9-81ED-4DB2-BD59-A6C34878D82A}">
                    <a16:rowId xmlns:a16="http://schemas.microsoft.com/office/drawing/2014/main" val="1114245397"/>
                  </a:ext>
                </a:extLst>
              </a:tr>
              <a:tr h="520890">
                <a:tc>
                  <a:txBody>
                    <a:bodyPr/>
                    <a:lstStyle/>
                    <a:p>
                      <a:pPr algn="l" fontAlgn="t"/>
                      <a:r>
                        <a:rPr lang="en-US" dirty="0">
                          <a:effectLst/>
                        </a:rPr>
                        <a:t>Wed</a:t>
                      </a:r>
                    </a:p>
                  </a:txBody>
                  <a:tcPr marL="95250" marR="95250" marT="66675" marB="66675"/>
                </a:tc>
                <a:tc>
                  <a:txBody>
                    <a:bodyPr/>
                    <a:lstStyle/>
                    <a:p>
                      <a:r>
                        <a:rPr lang="en-US" dirty="0"/>
                        <a:t>12:30pm</a:t>
                      </a:r>
                    </a:p>
                  </a:txBody>
                  <a:tcPr/>
                </a:tc>
                <a:tc>
                  <a:txBody>
                    <a:bodyPr/>
                    <a:lstStyle/>
                    <a:p>
                      <a:r>
                        <a:rPr lang="en-US" dirty="0"/>
                        <a:t>2011</a:t>
                      </a:r>
                    </a:p>
                  </a:txBody>
                  <a:tcPr/>
                </a:tc>
                <a:tc>
                  <a:txBody>
                    <a:bodyPr/>
                    <a:lstStyle/>
                    <a:p>
                      <a:pPr algn="l" fontAlgn="t"/>
                      <a:r>
                        <a:rPr lang="en-US" dirty="0">
                          <a:effectLst/>
                        </a:rPr>
                        <a:t>DEV5539</a:t>
                      </a:r>
                    </a:p>
                  </a:txBody>
                  <a:tcPr marL="95250" marR="95250" marT="66675" marB="66675"/>
                </a:tc>
                <a:tc>
                  <a:txBody>
                    <a:bodyPr/>
                    <a:lstStyle/>
                    <a:p>
                      <a:r>
                        <a:rPr lang="en-US" sz="1800" kern="1200" dirty="0" err="1">
                          <a:effectLst/>
                        </a:rPr>
                        <a:t>Helidon</a:t>
                      </a:r>
                      <a:r>
                        <a:rPr lang="en-US" sz="1800" kern="1200" dirty="0">
                          <a:effectLst/>
                        </a:rPr>
                        <a:t>: Java Libraries for Writing Microservices</a:t>
                      </a:r>
                      <a:endParaRPr lang="en-US" dirty="0"/>
                    </a:p>
                  </a:txBody>
                  <a:tcPr/>
                </a:tc>
                <a:extLst>
                  <a:ext uri="{0D108BD9-81ED-4DB2-BD59-A6C34878D82A}">
                    <a16:rowId xmlns:a16="http://schemas.microsoft.com/office/drawing/2014/main" val="2733305356"/>
                  </a:ext>
                </a:extLst>
              </a:tr>
              <a:tr h="520890">
                <a:tc>
                  <a:txBody>
                    <a:bodyPr/>
                    <a:lstStyle/>
                    <a:p>
                      <a:pPr algn="l" fontAlgn="t"/>
                      <a:r>
                        <a:rPr lang="en-US" dirty="0">
                          <a:effectLst/>
                        </a:rPr>
                        <a:t>Wed</a:t>
                      </a:r>
                    </a:p>
                  </a:txBody>
                  <a:tcPr marL="95250" marR="95250" marT="66675" marB="66675"/>
                </a:tc>
                <a:tc>
                  <a:txBody>
                    <a:bodyPr/>
                    <a:lstStyle/>
                    <a:p>
                      <a:r>
                        <a:rPr lang="en-US" dirty="0"/>
                        <a:t>4:00pm</a:t>
                      </a:r>
                    </a:p>
                  </a:txBody>
                  <a:tcPr/>
                </a:tc>
                <a:tc>
                  <a:txBody>
                    <a:bodyPr/>
                    <a:lstStyle/>
                    <a:p>
                      <a:r>
                        <a:rPr lang="en-US" dirty="0"/>
                        <a:t>2016</a:t>
                      </a:r>
                    </a:p>
                  </a:txBody>
                  <a:tcPr/>
                </a:tc>
                <a:tc>
                  <a:txBody>
                    <a:bodyPr/>
                    <a:lstStyle/>
                    <a:p>
                      <a:pPr algn="l" fontAlgn="t"/>
                      <a:r>
                        <a:rPr lang="en-US" dirty="0">
                          <a:effectLst/>
                        </a:rPr>
                        <a:t>DEV5432</a:t>
                      </a:r>
                    </a:p>
                  </a:txBody>
                  <a:tcPr marL="95250" marR="95250" marT="66675" marB="66675"/>
                </a:tc>
                <a:tc>
                  <a:txBody>
                    <a:bodyPr/>
                    <a:lstStyle/>
                    <a:p>
                      <a:r>
                        <a:rPr lang="en-US" sz="1800" kern="1200" dirty="0">
                          <a:effectLst/>
                        </a:rPr>
                        <a:t>Writing Kubernetes controllers using Java SE and CDI 2.0</a:t>
                      </a:r>
                      <a:endParaRPr lang="en-US" dirty="0"/>
                    </a:p>
                  </a:txBody>
                  <a:tcPr/>
                </a:tc>
                <a:extLst>
                  <a:ext uri="{0D108BD9-81ED-4DB2-BD59-A6C34878D82A}">
                    <a16:rowId xmlns:a16="http://schemas.microsoft.com/office/drawing/2014/main" val="903822752"/>
                  </a:ext>
                </a:extLst>
              </a:tr>
              <a:tr h="520890">
                <a:tc>
                  <a:txBody>
                    <a:bodyPr/>
                    <a:lstStyle/>
                    <a:p>
                      <a:pPr algn="l" fontAlgn="t"/>
                      <a:r>
                        <a:rPr lang="en-US" b="1" dirty="0">
                          <a:effectLst/>
                        </a:rPr>
                        <a:t>Thu</a:t>
                      </a:r>
                    </a:p>
                  </a:txBody>
                  <a:tcPr marL="95250" marR="95250" marT="66675" marB="66675"/>
                </a:tc>
                <a:tc>
                  <a:txBody>
                    <a:bodyPr/>
                    <a:lstStyle/>
                    <a:p>
                      <a:r>
                        <a:rPr lang="en-US" b="1" dirty="0"/>
                        <a:t>11:00am</a:t>
                      </a:r>
                    </a:p>
                  </a:txBody>
                  <a:tcPr/>
                </a:tc>
                <a:tc>
                  <a:txBody>
                    <a:bodyPr/>
                    <a:lstStyle/>
                    <a:p>
                      <a:r>
                        <a:rPr lang="en-US" b="1" dirty="0"/>
                        <a:t>2016</a:t>
                      </a:r>
                    </a:p>
                  </a:txBody>
                  <a:tcPr/>
                </a:tc>
                <a:tc>
                  <a:txBody>
                    <a:bodyPr/>
                    <a:lstStyle/>
                    <a:p>
                      <a:pPr algn="l" fontAlgn="t"/>
                      <a:r>
                        <a:rPr lang="en-US" sz="1800" b="1" kern="1200" dirty="0">
                          <a:effectLst/>
                        </a:rPr>
                        <a:t>DEV5422</a:t>
                      </a:r>
                      <a:endParaRPr lang="en-US" b="1" dirty="0">
                        <a:effectLst/>
                      </a:endParaRPr>
                    </a:p>
                  </a:txBody>
                  <a:tcPr marL="95250" marR="95250" marT="66675" marB="66675"/>
                </a:tc>
                <a:tc>
                  <a:txBody>
                    <a:bodyPr/>
                    <a:lstStyle/>
                    <a:p>
                      <a:r>
                        <a:rPr lang="en-US" sz="1800" b="1" kern="1200" dirty="0" err="1">
                          <a:effectLst/>
                        </a:rPr>
                        <a:t>Helidon</a:t>
                      </a:r>
                      <a:r>
                        <a:rPr lang="en-US" sz="1800" b="1" kern="1200" dirty="0">
                          <a:effectLst/>
                        </a:rPr>
                        <a:t> Extensions: CDI Extensions for the Cloud</a:t>
                      </a:r>
                      <a:endParaRPr lang="en-US" b="1" dirty="0"/>
                    </a:p>
                  </a:txBody>
                  <a:tcPr/>
                </a:tc>
                <a:extLst>
                  <a:ext uri="{0D108BD9-81ED-4DB2-BD59-A6C34878D82A}">
                    <a16:rowId xmlns:a16="http://schemas.microsoft.com/office/drawing/2014/main" val="3682381288"/>
                  </a:ext>
                </a:extLst>
              </a:tr>
              <a:tr h="520890">
                <a:tc>
                  <a:txBody>
                    <a:bodyPr/>
                    <a:lstStyle/>
                    <a:p>
                      <a:pPr algn="l" fontAlgn="t"/>
                      <a:r>
                        <a:rPr lang="en-US" b="1" dirty="0">
                          <a:effectLst/>
                        </a:rPr>
                        <a:t>Thu</a:t>
                      </a:r>
                    </a:p>
                  </a:txBody>
                  <a:tcPr marL="95250" marR="95250" marT="66675" marB="66675"/>
                </a:tc>
                <a:tc>
                  <a:txBody>
                    <a:bodyPr/>
                    <a:lstStyle/>
                    <a:p>
                      <a:r>
                        <a:rPr lang="en-US" b="1" dirty="0"/>
                        <a:t>12:00pm</a:t>
                      </a:r>
                    </a:p>
                  </a:txBody>
                  <a:tcPr/>
                </a:tc>
                <a:tc>
                  <a:txBody>
                    <a:bodyPr/>
                    <a:lstStyle/>
                    <a:p>
                      <a:r>
                        <a:rPr lang="en-US" b="1" dirty="0"/>
                        <a:t>2003</a:t>
                      </a:r>
                    </a:p>
                  </a:txBody>
                  <a:tcPr/>
                </a:tc>
                <a:tc>
                  <a:txBody>
                    <a:bodyPr/>
                    <a:lstStyle/>
                    <a:p>
                      <a:pPr algn="l" fontAlgn="t"/>
                      <a:r>
                        <a:rPr lang="en-US" sz="1800" b="1" kern="1200" dirty="0">
                          <a:effectLst/>
                        </a:rPr>
                        <a:t>DEV5371</a:t>
                      </a:r>
                      <a:endParaRPr lang="en-US" b="1" dirty="0">
                        <a:effectLst/>
                      </a:endParaRPr>
                    </a:p>
                  </a:txBody>
                  <a:tcPr marL="95250" marR="95250" marT="66675" marB="66675"/>
                </a:tc>
                <a:tc>
                  <a:txBody>
                    <a:bodyPr/>
                    <a:lstStyle/>
                    <a:p>
                      <a:r>
                        <a:rPr lang="en-US" sz="1800" b="1" kern="1200" dirty="0" err="1">
                          <a:effectLst/>
                        </a:rPr>
                        <a:t>Helidon</a:t>
                      </a:r>
                      <a:r>
                        <a:rPr lang="en-US" sz="1800" b="1" kern="1200" dirty="0">
                          <a:effectLst/>
                        </a:rPr>
                        <a:t> Deep Dive: An Up-close Look at the </a:t>
                      </a:r>
                      <a:r>
                        <a:rPr lang="en-US" sz="1800" b="1" kern="1200" dirty="0" err="1">
                          <a:effectLst/>
                        </a:rPr>
                        <a:t>Helidon</a:t>
                      </a:r>
                      <a:r>
                        <a:rPr lang="en-US" sz="1800" b="1" kern="1200" dirty="0">
                          <a:effectLst/>
                        </a:rPr>
                        <a:t> Java APIs for Microservices</a:t>
                      </a:r>
                      <a:endParaRPr lang="en-US" b="1" dirty="0"/>
                    </a:p>
                  </a:txBody>
                  <a:tcPr/>
                </a:tc>
                <a:extLst>
                  <a:ext uri="{0D108BD9-81ED-4DB2-BD59-A6C34878D82A}">
                    <a16:rowId xmlns:a16="http://schemas.microsoft.com/office/drawing/2014/main" val="2181233082"/>
                  </a:ext>
                </a:extLst>
              </a:tr>
              <a:tr h="520890">
                <a:tc>
                  <a:txBody>
                    <a:bodyPr/>
                    <a:lstStyle/>
                    <a:p>
                      <a:pPr algn="l" fontAlgn="t"/>
                      <a:r>
                        <a:rPr lang="en-US" dirty="0">
                          <a:effectLst/>
                        </a:rPr>
                        <a:t>Thu</a:t>
                      </a:r>
                    </a:p>
                  </a:txBody>
                  <a:tcPr marL="95250" marR="95250" marT="66675" marB="66675"/>
                </a:tc>
                <a:tc>
                  <a:txBody>
                    <a:bodyPr/>
                    <a:lstStyle/>
                    <a:p>
                      <a:r>
                        <a:rPr lang="en-US" dirty="0"/>
                        <a:t>2:00pm</a:t>
                      </a:r>
                    </a:p>
                  </a:txBody>
                  <a:tcPr/>
                </a:tc>
                <a:tc>
                  <a:txBody>
                    <a:bodyPr/>
                    <a:lstStyle/>
                    <a:p>
                      <a:r>
                        <a:rPr lang="en-US" dirty="0"/>
                        <a:t>2006</a:t>
                      </a:r>
                    </a:p>
                  </a:txBody>
                  <a:tcPr/>
                </a:tc>
                <a:tc>
                  <a:txBody>
                    <a:bodyPr/>
                    <a:lstStyle/>
                    <a:p>
                      <a:pPr algn="l" fontAlgn="t"/>
                      <a:r>
                        <a:rPr lang="en-US" dirty="0">
                          <a:effectLst/>
                        </a:rPr>
                        <a:t>DEV5580</a:t>
                      </a:r>
                    </a:p>
                  </a:txBody>
                  <a:tcPr marL="95250" marR="95250" marT="66675" marB="66675"/>
                </a:tc>
                <a:tc>
                  <a:txBody>
                    <a:bodyPr/>
                    <a:lstStyle/>
                    <a:p>
                      <a:r>
                        <a:rPr lang="en-US" sz="1800" kern="1200" dirty="0" err="1">
                          <a:effectLst/>
                        </a:rPr>
                        <a:t>GraalVM</a:t>
                      </a:r>
                      <a:r>
                        <a:rPr lang="en-US" sz="1800" kern="1200" dirty="0">
                          <a:effectLst/>
                        </a:rPr>
                        <a:t> Vision and Roadmap</a:t>
                      </a:r>
                      <a:endParaRPr lang="en-US" dirty="0"/>
                    </a:p>
                  </a:txBody>
                  <a:tcPr/>
                </a:tc>
                <a:extLst>
                  <a:ext uri="{0D108BD9-81ED-4DB2-BD59-A6C34878D82A}">
                    <a16:rowId xmlns:a16="http://schemas.microsoft.com/office/drawing/2014/main" val="2268483327"/>
                  </a:ext>
                </a:extLst>
              </a:tr>
            </a:tbl>
          </a:graphicData>
        </a:graphic>
      </p:graphicFrame>
    </p:spTree>
    <p:extLst>
      <p:ext uri="{BB962C8B-B14F-4D97-AF65-F5344CB8AC3E}">
        <p14:creationId xmlns:p14="http://schemas.microsoft.com/office/powerpoint/2010/main" val="41065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0A2D70A-2995-824D-B4C8-4513A54B260C}"/>
              </a:ext>
            </a:extLst>
          </p:cNvPr>
          <p:cNvSpPr>
            <a:spLocks noGrp="1"/>
          </p:cNvSpPr>
          <p:nvPr>
            <p:ph type="sldNum" idx="12"/>
          </p:nvPr>
        </p:nvSpPr>
        <p:spPr/>
        <p:txBody>
          <a:bodyPr/>
          <a:lstStyle/>
          <a:p>
            <a:fld id="{00000000-1234-1234-1234-123412341234}" type="slidenum">
              <a:rPr lang="ru" smtClean="0"/>
              <a:pPr/>
              <a:t>15</a:t>
            </a:fld>
            <a:endParaRPr lang="ru"/>
          </a:p>
        </p:txBody>
      </p:sp>
      <p:sp>
        <p:nvSpPr>
          <p:cNvPr id="9" name="TextBox 8">
            <a:extLst>
              <a:ext uri="{FF2B5EF4-FFF2-40B4-BE49-F238E27FC236}">
                <a16:creationId xmlns:a16="http://schemas.microsoft.com/office/drawing/2014/main" id="{D8434FD6-1018-1545-90CF-3DFCB8288CD0}"/>
              </a:ext>
            </a:extLst>
          </p:cNvPr>
          <p:cNvSpPr txBox="1"/>
          <p:nvPr/>
        </p:nvSpPr>
        <p:spPr>
          <a:xfrm>
            <a:off x="4450308" y="446585"/>
            <a:ext cx="4406900" cy="711200"/>
          </a:xfrm>
          <a:prstGeom prst="rect">
            <a:avLst/>
          </a:prstGeom>
          <a:noFill/>
        </p:spPr>
        <p:txBody>
          <a:bodyPr wrap="none" lIns="0" tIns="0" rIns="0" bIns="0" rtlCol="0">
            <a:noAutofit/>
          </a:bodyPr>
          <a:lstStyle/>
          <a:p>
            <a:pPr>
              <a:lnSpc>
                <a:spcPct val="90000"/>
              </a:lnSpc>
            </a:pPr>
            <a:r>
              <a:rPr lang="en-US" sz="7200" b="1" dirty="0"/>
              <a:t>Demo</a:t>
            </a:r>
          </a:p>
        </p:txBody>
      </p:sp>
      <p:sp>
        <p:nvSpPr>
          <p:cNvPr id="4" name="TextBox 3">
            <a:extLst>
              <a:ext uri="{FF2B5EF4-FFF2-40B4-BE49-F238E27FC236}">
                <a16:creationId xmlns:a16="http://schemas.microsoft.com/office/drawing/2014/main" id="{2F76988B-91EC-0449-8C87-12F7D85010C6}"/>
              </a:ext>
            </a:extLst>
          </p:cNvPr>
          <p:cNvSpPr txBox="1"/>
          <p:nvPr/>
        </p:nvSpPr>
        <p:spPr>
          <a:xfrm>
            <a:off x="1303506" y="2353900"/>
            <a:ext cx="5787105" cy="2412654"/>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3600" dirty="0" err="1"/>
              <a:t>Quickstarts</a:t>
            </a:r>
            <a:endParaRPr lang="en-US" sz="3600" dirty="0"/>
          </a:p>
          <a:p>
            <a:pPr marL="285750" indent="-285750">
              <a:lnSpc>
                <a:spcPct val="90000"/>
              </a:lnSpc>
              <a:buFont typeface="Arial" panose="020B0604020202020204" pitchFamily="34" charset="0"/>
              <a:buChar char="•"/>
            </a:pPr>
            <a:r>
              <a:rPr lang="en-US" sz="3600" dirty="0"/>
              <a:t>Server config and startup</a:t>
            </a:r>
          </a:p>
          <a:p>
            <a:pPr marL="285750" indent="-285750">
              <a:lnSpc>
                <a:spcPct val="90000"/>
              </a:lnSpc>
              <a:buFont typeface="Arial" panose="020B0604020202020204" pitchFamily="34" charset="0"/>
              <a:buChar char="•"/>
            </a:pPr>
            <a:r>
              <a:rPr lang="en-US" sz="3600" dirty="0"/>
              <a:t>Basic Routing</a:t>
            </a:r>
          </a:p>
          <a:p>
            <a:pPr marL="285750" indent="-285750">
              <a:lnSpc>
                <a:spcPct val="90000"/>
              </a:lnSpc>
              <a:buFont typeface="Arial" panose="020B0604020202020204" pitchFamily="34" charset="0"/>
              <a:buChar char="•"/>
            </a:pPr>
            <a:r>
              <a:rPr lang="en-US" sz="3600" dirty="0"/>
              <a:t>Basic JSON handling</a:t>
            </a:r>
          </a:p>
        </p:txBody>
      </p:sp>
    </p:spTree>
    <p:extLst>
      <p:ext uri="{BB962C8B-B14F-4D97-AF65-F5344CB8AC3E}">
        <p14:creationId xmlns:p14="http://schemas.microsoft.com/office/powerpoint/2010/main" val="420089387"/>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1FDE1"/>
        </a:solidFill>
        <a:effectLst/>
      </p:bgPr>
    </p:bg>
    <p:spTree>
      <p:nvGrpSpPr>
        <p:cNvPr id="1" name="Shape 239"/>
        <p:cNvGrpSpPr/>
        <p:nvPr/>
      </p:nvGrpSpPr>
      <p:grpSpPr>
        <a:xfrm>
          <a:off x="0" y="0"/>
          <a:ext cx="0" cy="0"/>
          <a:chOff x="0" y="0"/>
          <a:chExt cx="0" cy="0"/>
        </a:xfrm>
      </p:grpSpPr>
      <p:pic>
        <p:nvPicPr>
          <p:cNvPr id="240" name="Google Shape;240;p33"/>
          <p:cNvPicPr preferRelativeResize="0"/>
          <p:nvPr/>
        </p:nvPicPr>
        <p:blipFill>
          <a:blip r:embed="rId3">
            <a:alphaModFix/>
          </a:blip>
          <a:stretch>
            <a:fillRect/>
          </a:stretch>
        </p:blipFill>
        <p:spPr>
          <a:xfrm>
            <a:off x="180613" y="182238"/>
            <a:ext cx="5908902" cy="5908902"/>
          </a:xfrm>
          <a:prstGeom prst="rect">
            <a:avLst/>
          </a:prstGeom>
          <a:noFill/>
          <a:ln>
            <a:noFill/>
          </a:ln>
        </p:spPr>
      </p:pic>
      <p:sp>
        <p:nvSpPr>
          <p:cNvPr id="241" name="Google Shape;241;p33"/>
          <p:cNvSpPr txBox="1"/>
          <p:nvPr/>
        </p:nvSpPr>
        <p:spPr>
          <a:xfrm>
            <a:off x="5919538" y="2405266"/>
            <a:ext cx="4306532" cy="1268470"/>
          </a:xfrm>
          <a:prstGeom prst="rect">
            <a:avLst/>
          </a:prstGeom>
          <a:noFill/>
          <a:ln>
            <a:noFill/>
          </a:ln>
        </p:spPr>
        <p:txBody>
          <a:bodyPr spcFirstLastPara="1" wrap="square" lIns="121868" tIns="121868" rIns="121868" bIns="121868" anchor="t" anchorCtr="0">
            <a:noAutofit/>
          </a:bodyPr>
          <a:lstStyle/>
          <a:p>
            <a:r>
              <a:rPr lang="ru" sz="7998" b="1" dirty="0">
                <a:solidFill>
                  <a:srgbClr val="41A7FF"/>
                </a:solidFill>
                <a:latin typeface="Roboto"/>
                <a:ea typeface="Roboto"/>
                <a:cs typeface="Roboto"/>
                <a:sym typeface="Roboto"/>
              </a:rPr>
              <a:t>Q &amp; A</a:t>
            </a:r>
            <a:endParaRPr sz="7998" b="1" dirty="0">
              <a:solidFill>
                <a:srgbClr val="41A7FF"/>
              </a:solidFill>
              <a:latin typeface="Roboto"/>
              <a:ea typeface="Roboto"/>
              <a:cs typeface="Roboto"/>
              <a:sym typeface="Roboto"/>
            </a:endParaRPr>
          </a:p>
        </p:txBody>
      </p:sp>
      <p:sp>
        <p:nvSpPr>
          <p:cNvPr id="242" name="Google Shape;242;p33"/>
          <p:cNvSpPr txBox="1"/>
          <p:nvPr/>
        </p:nvSpPr>
        <p:spPr>
          <a:xfrm>
            <a:off x="5217707" y="6402992"/>
            <a:ext cx="6866611" cy="310719"/>
          </a:xfrm>
          <a:prstGeom prst="rect">
            <a:avLst/>
          </a:prstGeom>
          <a:noFill/>
          <a:ln>
            <a:noFill/>
          </a:ln>
        </p:spPr>
        <p:txBody>
          <a:bodyPr spcFirstLastPara="1" wrap="square" lIns="121868" tIns="121868" rIns="121868" bIns="121868" anchor="t" anchorCtr="0">
            <a:noAutofit/>
          </a:bodyPr>
          <a:lstStyle/>
          <a:p>
            <a:pPr algn="ctr"/>
            <a:r>
              <a:rPr lang="ru" sz="1066">
                <a:solidFill>
                  <a:srgbClr val="2399FF"/>
                </a:solidFill>
                <a:latin typeface="Roboto"/>
                <a:ea typeface="Roboto"/>
                <a:cs typeface="Roboto"/>
                <a:sym typeface="Roboto"/>
              </a:rPr>
              <a:t>Copyright © 2018 Oracle. All rights reserved.</a:t>
            </a:r>
            <a:endParaRPr sz="1066">
              <a:solidFill>
                <a:srgbClr val="2399FF"/>
              </a:solidFill>
              <a:latin typeface="Roboto"/>
              <a:ea typeface="Roboto"/>
              <a:cs typeface="Roboto"/>
              <a:sym typeface="Roboto"/>
            </a:endParaRPr>
          </a:p>
        </p:txBody>
      </p:sp>
    </p:spTree>
    <p:extLst>
      <p:ext uri="{BB962C8B-B14F-4D97-AF65-F5344CB8AC3E}">
        <p14:creationId xmlns:p14="http://schemas.microsoft.com/office/powerpoint/2010/main" val="784217637"/>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3614F0-15E3-1041-B6B8-096593C40B8A}"/>
              </a:ext>
            </a:extLst>
          </p:cNvPr>
          <p:cNvSpPr>
            <a:spLocks noGrp="1"/>
          </p:cNvSpPr>
          <p:nvPr>
            <p:ph type="title"/>
          </p:nvPr>
        </p:nvSpPr>
        <p:spPr>
          <a:xfrm>
            <a:off x="531151" y="1607238"/>
            <a:ext cx="11125200" cy="889000"/>
          </a:xfrm>
        </p:spPr>
        <p:txBody>
          <a:bodyPr/>
          <a:lstStyle/>
          <a:p>
            <a:r>
              <a:rPr lang="en-US" sz="3200" dirty="0"/>
              <a:t>Safe Harbor Statement</a:t>
            </a:r>
          </a:p>
        </p:txBody>
      </p:sp>
      <p:sp>
        <p:nvSpPr>
          <p:cNvPr id="4" name="Content Placeholder 3">
            <a:extLst>
              <a:ext uri="{FF2B5EF4-FFF2-40B4-BE49-F238E27FC236}">
                <a16:creationId xmlns:a16="http://schemas.microsoft.com/office/drawing/2014/main" id="{5AD6C5A6-A1A4-FA4B-AFD7-EA24C78A5B9B}"/>
              </a:ext>
            </a:extLst>
          </p:cNvPr>
          <p:cNvSpPr>
            <a:spLocks noGrp="1"/>
          </p:cNvSpPr>
          <p:nvPr>
            <p:ph idx="1"/>
          </p:nvPr>
        </p:nvSpPr>
        <p:spPr>
          <a:xfrm>
            <a:off x="531151" y="2842351"/>
            <a:ext cx="11126522" cy="3101249"/>
          </a:xfrm>
        </p:spPr>
        <p:txBody>
          <a:bodyPr/>
          <a:lstStyle/>
          <a:p>
            <a:pPr marL="0" indent="0">
              <a:buNone/>
            </a:pPr>
            <a:r>
              <a:rPr lang="en-US" sz="2400" dirty="0"/>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5" name="Slide Number Placeholder 4">
            <a:extLst>
              <a:ext uri="{FF2B5EF4-FFF2-40B4-BE49-F238E27FC236}">
                <a16:creationId xmlns:a16="http://schemas.microsoft.com/office/drawing/2014/main" id="{7AAB6988-C0EB-8241-8583-57B09927357D}"/>
              </a:ext>
            </a:extLst>
          </p:cNvPr>
          <p:cNvSpPr>
            <a:spLocks noGrp="1"/>
          </p:cNvSpPr>
          <p:nvPr>
            <p:ph type="sldNum" sz="quarter" idx="12"/>
          </p:nvPr>
        </p:nvSpPr>
        <p:spPr/>
        <p:txBody>
          <a:bodyPr/>
          <a:lstStyle/>
          <a:p>
            <a:fld id="{C51EAA63-D034-42AE-91FA-B13B9518C7BE}" type="slidenum">
              <a:rPr lang="en-US" smtClean="0"/>
              <a:pPr/>
              <a:t>2</a:t>
            </a:fld>
            <a:endParaRPr lang="en-US"/>
          </a:p>
        </p:txBody>
      </p:sp>
    </p:spTree>
    <p:extLst>
      <p:ext uri="{BB962C8B-B14F-4D97-AF65-F5344CB8AC3E}">
        <p14:creationId xmlns:p14="http://schemas.microsoft.com/office/powerpoint/2010/main" val="4265763800"/>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3"/>
          </p:nvPr>
        </p:nvSpPr>
        <p:spPr>
          <a:xfrm>
            <a:off x="2795931" y="1981199"/>
            <a:ext cx="8861082" cy="3962401"/>
          </a:xfrm>
        </p:spPr>
        <p:txBody>
          <a:bodyPr/>
          <a:lstStyle/>
          <a:p>
            <a:r>
              <a:rPr lang="en-US" dirty="0" err="1"/>
              <a:t>Helidon</a:t>
            </a:r>
            <a:r>
              <a:rPr lang="en-US" dirty="0"/>
              <a:t> Overview</a:t>
            </a:r>
          </a:p>
          <a:p>
            <a:r>
              <a:rPr lang="en-US" dirty="0"/>
              <a:t>Demo </a:t>
            </a:r>
          </a:p>
        </p:txBody>
      </p:sp>
      <p:sp>
        <p:nvSpPr>
          <p:cNvPr id="6" name="Pentagon 5"/>
          <p:cNvSpPr/>
          <p:nvPr/>
        </p:nvSpPr>
        <p:spPr>
          <a:xfrm>
            <a:off x="2186329" y="198120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a:solidFill>
                  <a:schemeClr val="bg1"/>
                </a:solidFill>
              </a:rPr>
              <a:t>1</a:t>
            </a:r>
          </a:p>
        </p:txBody>
      </p:sp>
      <p:sp>
        <p:nvSpPr>
          <p:cNvPr id="16" name="Pentagon 15"/>
          <p:cNvSpPr/>
          <p:nvPr/>
        </p:nvSpPr>
        <p:spPr>
          <a:xfrm>
            <a:off x="2186329" y="2677477"/>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a:solidFill>
                  <a:schemeClr val="bg1"/>
                </a:solidFill>
              </a:rPr>
              <a:t>2</a:t>
            </a:r>
          </a:p>
        </p:txBody>
      </p:sp>
      <p:sp>
        <p:nvSpPr>
          <p:cNvPr id="5" name="Slide Number Placeholder 4"/>
          <p:cNvSpPr>
            <a:spLocks noGrp="1"/>
          </p:cNvSpPr>
          <p:nvPr>
            <p:ph type="sldNum" sz="quarter" idx="12"/>
          </p:nvPr>
        </p:nvSpPr>
        <p:spPr/>
        <p:txBody>
          <a:bodyPr/>
          <a:lstStyle/>
          <a:p>
            <a:fld id="{C51EAA63-D034-42AE-91FA-B13B9518C7BE}" type="slidenum">
              <a:rPr lang="en-US" smtClean="0"/>
              <a:pPr/>
              <a:t>3</a:t>
            </a:fld>
            <a:endParaRPr lang="en-US"/>
          </a:p>
        </p:txBody>
      </p:sp>
    </p:spTree>
    <p:extLst>
      <p:ext uri="{BB962C8B-B14F-4D97-AF65-F5344CB8AC3E}">
        <p14:creationId xmlns:p14="http://schemas.microsoft.com/office/powerpoint/2010/main" val="3813967153"/>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12B2F1B-6750-164F-924E-34D0D19AA16E}"/>
              </a:ext>
            </a:extLst>
          </p:cNvPr>
          <p:cNvSpPr>
            <a:spLocks noGrp="1"/>
          </p:cNvSpPr>
          <p:nvPr>
            <p:ph type="sldNum" idx="12"/>
          </p:nvPr>
        </p:nvSpPr>
        <p:spPr/>
        <p:txBody>
          <a:bodyPr/>
          <a:lstStyle/>
          <a:p>
            <a:fld id="{00000000-1234-1234-1234-123412341234}" type="slidenum">
              <a:rPr lang="ru" smtClean="0"/>
              <a:pPr/>
              <a:t>4</a:t>
            </a:fld>
            <a:endParaRPr lang="ru"/>
          </a:p>
        </p:txBody>
      </p:sp>
      <p:pic>
        <p:nvPicPr>
          <p:cNvPr id="10" name="Picture 9">
            <a:extLst>
              <a:ext uri="{FF2B5EF4-FFF2-40B4-BE49-F238E27FC236}">
                <a16:creationId xmlns:a16="http://schemas.microsoft.com/office/drawing/2014/main" id="{B52213DD-6C56-BD4C-914B-8950C0378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3354" y="1084068"/>
            <a:ext cx="7520709" cy="2268040"/>
          </a:xfrm>
          <a:prstGeom prst="rect">
            <a:avLst/>
          </a:prstGeom>
        </p:spPr>
      </p:pic>
      <p:sp>
        <p:nvSpPr>
          <p:cNvPr id="11" name="Rectangle 10">
            <a:extLst>
              <a:ext uri="{FF2B5EF4-FFF2-40B4-BE49-F238E27FC236}">
                <a16:creationId xmlns:a16="http://schemas.microsoft.com/office/drawing/2014/main" id="{DC79BB21-A434-0D4B-BF06-2D2031ADDF10}"/>
              </a:ext>
            </a:extLst>
          </p:cNvPr>
          <p:cNvSpPr/>
          <p:nvPr/>
        </p:nvSpPr>
        <p:spPr>
          <a:xfrm>
            <a:off x="763113" y="3352108"/>
            <a:ext cx="12497106" cy="707886"/>
          </a:xfrm>
          <a:prstGeom prst="rect">
            <a:avLst/>
          </a:prstGeom>
        </p:spPr>
        <p:txBody>
          <a:bodyPr wrap="square">
            <a:spAutoFit/>
          </a:bodyPr>
          <a:lstStyle/>
          <a:p>
            <a:r>
              <a:rPr lang="en-US" sz="4000" dirty="0"/>
              <a:t>A set of Java libraries for developing microservices.</a:t>
            </a:r>
          </a:p>
        </p:txBody>
      </p:sp>
    </p:spTree>
    <p:extLst>
      <p:ext uri="{BB962C8B-B14F-4D97-AF65-F5344CB8AC3E}">
        <p14:creationId xmlns:p14="http://schemas.microsoft.com/office/powerpoint/2010/main" val="3133144106"/>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24736D8-2BBC-664F-AA5C-179CE34CE0C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1812" y="708542"/>
            <a:ext cx="5410200" cy="1506170"/>
          </a:xfrm>
        </p:spPr>
      </p:pic>
      <p:pic>
        <p:nvPicPr>
          <p:cNvPr id="9" name="Content Placeholder 8">
            <a:extLst>
              <a:ext uri="{FF2B5EF4-FFF2-40B4-BE49-F238E27FC236}">
                <a16:creationId xmlns:a16="http://schemas.microsoft.com/office/drawing/2014/main" id="{AB2DD494-238C-CF4C-832B-3DAD1A25B17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4412" y="708542"/>
            <a:ext cx="5410200" cy="1506170"/>
          </a:xfrm>
        </p:spPr>
      </p:pic>
      <p:sp>
        <p:nvSpPr>
          <p:cNvPr id="4" name="Slide Number Placeholder 3">
            <a:extLst>
              <a:ext uri="{FF2B5EF4-FFF2-40B4-BE49-F238E27FC236}">
                <a16:creationId xmlns:a16="http://schemas.microsoft.com/office/drawing/2014/main" id="{F4518D70-EE13-5543-A3C9-C37FBD3E9765}"/>
              </a:ext>
            </a:extLst>
          </p:cNvPr>
          <p:cNvSpPr>
            <a:spLocks noGrp="1"/>
          </p:cNvSpPr>
          <p:nvPr>
            <p:ph type="sldNum" sz="quarter" idx="12"/>
          </p:nvPr>
        </p:nvSpPr>
        <p:spPr/>
        <p:txBody>
          <a:bodyPr/>
          <a:lstStyle/>
          <a:p>
            <a:fld id="{C51EAA63-D034-42AE-91FA-B13B9518C7BE}" type="slidenum">
              <a:rPr lang="en-US" smtClean="0"/>
              <a:t>5</a:t>
            </a:fld>
            <a:endParaRPr lang="en-US"/>
          </a:p>
        </p:txBody>
      </p:sp>
      <p:sp>
        <p:nvSpPr>
          <p:cNvPr id="12" name="TextBox 11">
            <a:extLst>
              <a:ext uri="{FF2B5EF4-FFF2-40B4-BE49-F238E27FC236}">
                <a16:creationId xmlns:a16="http://schemas.microsoft.com/office/drawing/2014/main" id="{32BE16CE-65BD-E04B-BE11-02781B36FAC6}"/>
              </a:ext>
            </a:extLst>
          </p:cNvPr>
          <p:cNvSpPr txBox="1"/>
          <p:nvPr/>
        </p:nvSpPr>
        <p:spPr>
          <a:xfrm>
            <a:off x="1019151" y="2542261"/>
            <a:ext cx="4435522" cy="2179863"/>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3200" dirty="0"/>
              <a:t>Microframework</a:t>
            </a:r>
          </a:p>
          <a:p>
            <a:pPr marL="285750" indent="-285750">
              <a:lnSpc>
                <a:spcPct val="90000"/>
              </a:lnSpc>
              <a:buFont typeface="Arial" panose="020B0604020202020204" pitchFamily="34" charset="0"/>
              <a:buChar char="•"/>
            </a:pPr>
            <a:r>
              <a:rPr lang="en-US" sz="3200" dirty="0"/>
              <a:t>Functional style</a:t>
            </a:r>
          </a:p>
          <a:p>
            <a:pPr marL="285750" indent="-285750">
              <a:lnSpc>
                <a:spcPct val="90000"/>
              </a:lnSpc>
              <a:buFont typeface="Arial" panose="020B0604020202020204" pitchFamily="34" charset="0"/>
              <a:buChar char="•"/>
            </a:pPr>
            <a:r>
              <a:rPr lang="en-US" sz="3200" dirty="0"/>
              <a:t>Reactive</a:t>
            </a:r>
          </a:p>
          <a:p>
            <a:pPr marL="285750" indent="-285750">
              <a:lnSpc>
                <a:spcPct val="90000"/>
              </a:lnSpc>
              <a:buFont typeface="Arial" panose="020B0604020202020204" pitchFamily="34" charset="0"/>
              <a:buChar char="•"/>
            </a:pPr>
            <a:r>
              <a:rPr lang="en-US" sz="3200" dirty="0"/>
              <a:t>Transparent</a:t>
            </a:r>
          </a:p>
          <a:p>
            <a:pPr marL="285750" indent="-285750">
              <a:lnSpc>
                <a:spcPct val="90000"/>
              </a:lnSpc>
              <a:buFont typeface="Arial" panose="020B0604020202020204" pitchFamily="34" charset="0"/>
              <a:buChar char="•"/>
            </a:pPr>
            <a:endParaRPr lang="en-US" dirty="0"/>
          </a:p>
        </p:txBody>
      </p:sp>
      <p:sp>
        <p:nvSpPr>
          <p:cNvPr id="15" name="TextBox 14">
            <a:extLst>
              <a:ext uri="{FF2B5EF4-FFF2-40B4-BE49-F238E27FC236}">
                <a16:creationId xmlns:a16="http://schemas.microsoft.com/office/drawing/2014/main" id="{AEA86016-E5EA-4942-B951-112A5247B369}"/>
              </a:ext>
            </a:extLst>
          </p:cNvPr>
          <p:cNvSpPr txBox="1"/>
          <p:nvPr/>
        </p:nvSpPr>
        <p:spPr>
          <a:xfrm>
            <a:off x="6888683" y="2542260"/>
            <a:ext cx="4435522" cy="2179863"/>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3200" dirty="0" err="1"/>
              <a:t>MicroProfile</a:t>
            </a:r>
            <a:endParaRPr lang="en-US" sz="3200" dirty="0"/>
          </a:p>
          <a:p>
            <a:pPr marL="285750" indent="-285750">
              <a:lnSpc>
                <a:spcPct val="90000"/>
              </a:lnSpc>
              <a:buFont typeface="Arial" panose="020B0604020202020204" pitchFamily="34" charset="0"/>
              <a:buChar char="•"/>
            </a:pPr>
            <a:r>
              <a:rPr lang="en-US" sz="3200" dirty="0"/>
              <a:t>Declarative style</a:t>
            </a:r>
          </a:p>
          <a:p>
            <a:pPr marL="285750" indent="-285750">
              <a:lnSpc>
                <a:spcPct val="90000"/>
              </a:lnSpc>
              <a:buFont typeface="Arial" panose="020B0604020202020204" pitchFamily="34" charset="0"/>
              <a:buChar char="•"/>
            </a:pPr>
            <a:r>
              <a:rPr lang="en-US" sz="3200" dirty="0"/>
              <a:t>CDI, JAX-RS, JSON-P</a:t>
            </a:r>
          </a:p>
          <a:p>
            <a:pPr marL="285750" indent="-285750">
              <a:lnSpc>
                <a:spcPct val="90000"/>
              </a:lnSpc>
              <a:buFont typeface="Arial" panose="020B0604020202020204" pitchFamily="34" charset="0"/>
              <a:buChar char="•"/>
            </a:pPr>
            <a:r>
              <a:rPr lang="en-US" sz="3200" dirty="0"/>
              <a:t>Familiar to Java EE </a:t>
            </a:r>
            <a:r>
              <a:rPr lang="en-US" sz="3200" dirty="0" err="1"/>
              <a:t>devs</a:t>
            </a:r>
            <a:endParaRPr lang="en-US" sz="3200" dirty="0"/>
          </a:p>
          <a:p>
            <a:pPr>
              <a:lnSpc>
                <a:spcPct val="90000"/>
              </a:lnSpc>
            </a:pPr>
            <a:endParaRPr lang="en-US" sz="3200" dirty="0"/>
          </a:p>
          <a:p>
            <a:pPr marL="285750" indent="-285750">
              <a:lnSpc>
                <a:spcPct val="90000"/>
              </a:lnSpc>
              <a:buFont typeface="Arial" panose="020B0604020202020204" pitchFamily="34" charset="0"/>
              <a:buChar char="•"/>
            </a:pPr>
            <a:endParaRPr lang="en-US" dirty="0"/>
          </a:p>
        </p:txBody>
      </p:sp>
    </p:spTree>
    <p:extLst>
      <p:ext uri="{BB962C8B-B14F-4D97-AF65-F5344CB8AC3E}">
        <p14:creationId xmlns:p14="http://schemas.microsoft.com/office/powerpoint/2010/main" val="74126560"/>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710" y="407976"/>
            <a:ext cx="11119406" cy="534121"/>
          </a:xfrm>
        </p:spPr>
        <p:txBody>
          <a:bodyPr/>
          <a:lstStyle/>
          <a:p>
            <a:r>
              <a:rPr lang="en-US" dirty="0"/>
              <a:t>Java Microservice Frameworks</a:t>
            </a:r>
          </a:p>
        </p:txBody>
      </p:sp>
      <p:sp>
        <p:nvSpPr>
          <p:cNvPr id="4" name="Slide Number Placeholder 3"/>
          <p:cNvSpPr>
            <a:spLocks noGrp="1"/>
          </p:cNvSpPr>
          <p:nvPr>
            <p:ph type="sldNum" sz="quarter" idx="12"/>
          </p:nvPr>
        </p:nvSpPr>
        <p:spPr/>
        <p:txBody>
          <a:bodyPr/>
          <a:lstStyle/>
          <a:p>
            <a:pPr defTabSz="913942"/>
            <a:fld id="{C51EAA63-D034-42AE-91FA-B13B9518C7BE}" type="slidenum">
              <a:rPr lang="en-US" kern="1200">
                <a:solidFill>
                  <a:srgbClr val="58595B"/>
                </a:solidFill>
                <a:latin typeface="Calibri"/>
                <a:ea typeface="+mn-ea"/>
                <a:cs typeface="+mn-cs"/>
              </a:rPr>
              <a:pPr defTabSz="913942"/>
              <a:t>6</a:t>
            </a:fld>
            <a:endParaRPr lang="en-US" kern="1200" dirty="0">
              <a:solidFill>
                <a:srgbClr val="58595B"/>
              </a:solidFill>
              <a:latin typeface="Calibri"/>
              <a:ea typeface="+mn-ea"/>
              <a:cs typeface="+mn-cs"/>
            </a:endParaRPr>
          </a:p>
        </p:txBody>
      </p:sp>
      <p:sp>
        <p:nvSpPr>
          <p:cNvPr id="6" name="Down Arrow 5">
            <a:extLst>
              <a:ext uri="{FF2B5EF4-FFF2-40B4-BE49-F238E27FC236}">
                <a16:creationId xmlns:a16="http://schemas.microsoft.com/office/drawing/2014/main" id="{D67A7368-4F86-FB43-A3C3-92E0BCA44F3F}"/>
              </a:ext>
            </a:extLst>
          </p:cNvPr>
          <p:cNvSpPr/>
          <p:nvPr/>
        </p:nvSpPr>
        <p:spPr bwMode="gray">
          <a:xfrm rot="10800000">
            <a:off x="970063" y="1295956"/>
            <a:ext cx="646050" cy="4269893"/>
          </a:xfrm>
          <a:prstGeom prst="downArrow">
            <a:avLst/>
          </a:prstGeom>
          <a:solidFill>
            <a:schemeClr val="bg2"/>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913942">
              <a:lnSpc>
                <a:spcPct val="90000"/>
              </a:lnSpc>
            </a:pPr>
            <a:endParaRPr lang="en-US" sz="1400" dirty="0">
              <a:solidFill>
                <a:srgbClr val="FFFFFF"/>
              </a:solidFill>
              <a:latin typeface="Calibri"/>
            </a:endParaRPr>
          </a:p>
        </p:txBody>
      </p:sp>
      <p:sp>
        <p:nvSpPr>
          <p:cNvPr id="10" name="TextBox 9">
            <a:extLst>
              <a:ext uri="{FF2B5EF4-FFF2-40B4-BE49-F238E27FC236}">
                <a16:creationId xmlns:a16="http://schemas.microsoft.com/office/drawing/2014/main" id="{9FE2D5FB-BBA4-4747-A7E0-AD163232175C}"/>
              </a:ext>
            </a:extLst>
          </p:cNvPr>
          <p:cNvSpPr txBox="1"/>
          <p:nvPr/>
        </p:nvSpPr>
        <p:spPr>
          <a:xfrm>
            <a:off x="534710" y="5679752"/>
            <a:ext cx="1473100" cy="500294"/>
          </a:xfrm>
          <a:prstGeom prst="rect">
            <a:avLst/>
          </a:prstGeom>
          <a:noFill/>
        </p:spPr>
        <p:txBody>
          <a:bodyPr wrap="square" lIns="0" tIns="0" rIns="0" bIns="0" rtlCol="0">
            <a:noAutofit/>
          </a:bodyPr>
          <a:lstStyle/>
          <a:p>
            <a:pPr algn="ctr" defTabSz="913942">
              <a:lnSpc>
                <a:spcPct val="90000"/>
              </a:lnSpc>
            </a:pPr>
            <a:r>
              <a:rPr lang="en-US" sz="1400" dirty="0">
                <a:solidFill>
                  <a:srgbClr val="58595B"/>
                </a:solidFill>
                <a:latin typeface="Calibri"/>
              </a:rPr>
              <a:t>Smaller</a:t>
            </a:r>
          </a:p>
          <a:p>
            <a:pPr algn="ctr" defTabSz="913942">
              <a:lnSpc>
                <a:spcPct val="90000"/>
              </a:lnSpc>
            </a:pPr>
            <a:endParaRPr lang="en-US" sz="1400" dirty="0">
              <a:solidFill>
                <a:srgbClr val="58595B"/>
              </a:solidFill>
              <a:latin typeface="Calibri"/>
            </a:endParaRPr>
          </a:p>
          <a:p>
            <a:pPr algn="ctr" defTabSz="913942">
              <a:lnSpc>
                <a:spcPct val="90000"/>
              </a:lnSpc>
            </a:pPr>
            <a:endParaRPr lang="en-US" sz="1400" dirty="0">
              <a:solidFill>
                <a:srgbClr val="58595B"/>
              </a:solidFill>
              <a:latin typeface="Calibri"/>
            </a:endParaRPr>
          </a:p>
        </p:txBody>
      </p:sp>
      <p:sp>
        <p:nvSpPr>
          <p:cNvPr id="12" name="TextBox 11">
            <a:extLst>
              <a:ext uri="{FF2B5EF4-FFF2-40B4-BE49-F238E27FC236}">
                <a16:creationId xmlns:a16="http://schemas.microsoft.com/office/drawing/2014/main" id="{838596B4-13D5-B742-8616-94F9C58AA169}"/>
              </a:ext>
            </a:extLst>
          </p:cNvPr>
          <p:cNvSpPr txBox="1"/>
          <p:nvPr/>
        </p:nvSpPr>
        <p:spPr>
          <a:xfrm>
            <a:off x="596390" y="1056460"/>
            <a:ext cx="1393397" cy="347022"/>
          </a:xfrm>
          <a:prstGeom prst="rect">
            <a:avLst/>
          </a:prstGeom>
          <a:noFill/>
        </p:spPr>
        <p:txBody>
          <a:bodyPr wrap="square" lIns="0" tIns="0" rIns="0" bIns="0" rtlCol="0">
            <a:noAutofit/>
          </a:bodyPr>
          <a:lstStyle/>
          <a:p>
            <a:pPr algn="ctr" defTabSz="913942">
              <a:lnSpc>
                <a:spcPct val="90000"/>
              </a:lnSpc>
            </a:pPr>
            <a:r>
              <a:rPr lang="en-US" sz="1400" dirty="0">
                <a:solidFill>
                  <a:srgbClr val="58595B"/>
                </a:solidFill>
                <a:latin typeface="Calibri"/>
              </a:rPr>
              <a:t>Larger</a:t>
            </a:r>
          </a:p>
          <a:p>
            <a:pPr algn="ctr" defTabSz="913942">
              <a:lnSpc>
                <a:spcPct val="90000"/>
              </a:lnSpc>
            </a:pPr>
            <a:endParaRPr lang="en-US" sz="1400" dirty="0">
              <a:solidFill>
                <a:srgbClr val="58595B"/>
              </a:solidFill>
              <a:latin typeface="Calibri"/>
            </a:endParaRPr>
          </a:p>
        </p:txBody>
      </p:sp>
      <p:pic>
        <p:nvPicPr>
          <p:cNvPr id="26" name="Graphic 25">
            <a:extLst>
              <a:ext uri="{FF2B5EF4-FFF2-40B4-BE49-F238E27FC236}">
                <a16:creationId xmlns:a16="http://schemas.microsoft.com/office/drawing/2014/main" id="{CE5E254E-9A42-EF48-B4E7-59F59A0B83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41011" y="1758121"/>
            <a:ext cx="501621" cy="452443"/>
          </a:xfrm>
          <a:prstGeom prst="rect">
            <a:avLst/>
          </a:prstGeom>
        </p:spPr>
      </p:pic>
      <p:sp>
        <p:nvSpPr>
          <p:cNvPr id="27" name="TextBox 26">
            <a:extLst>
              <a:ext uri="{FF2B5EF4-FFF2-40B4-BE49-F238E27FC236}">
                <a16:creationId xmlns:a16="http://schemas.microsoft.com/office/drawing/2014/main" id="{B26DBC04-009D-D44E-92A7-03337B390F66}"/>
              </a:ext>
            </a:extLst>
          </p:cNvPr>
          <p:cNvSpPr txBox="1"/>
          <p:nvPr/>
        </p:nvSpPr>
        <p:spPr>
          <a:xfrm>
            <a:off x="2893096" y="1819210"/>
            <a:ext cx="1780575" cy="420602"/>
          </a:xfrm>
          <a:prstGeom prst="rect">
            <a:avLst/>
          </a:prstGeom>
          <a:noFill/>
        </p:spPr>
        <p:txBody>
          <a:bodyPr wrap="square" lIns="0" tIns="0" rIns="0" bIns="0" rtlCol="0">
            <a:noAutofit/>
          </a:bodyPr>
          <a:lstStyle/>
          <a:p>
            <a:pPr defTabSz="913942">
              <a:lnSpc>
                <a:spcPct val="90000"/>
              </a:lnSpc>
            </a:pPr>
            <a:r>
              <a:rPr lang="en-US" sz="2398" b="1" dirty="0">
                <a:solidFill>
                  <a:srgbClr val="58595B"/>
                </a:solidFill>
                <a:latin typeface="Calibri"/>
              </a:rPr>
              <a:t>Spring Boot</a:t>
            </a:r>
          </a:p>
        </p:txBody>
      </p:sp>
      <p:pic>
        <p:nvPicPr>
          <p:cNvPr id="32" name="Graphic 31">
            <a:extLst>
              <a:ext uri="{FF2B5EF4-FFF2-40B4-BE49-F238E27FC236}">
                <a16:creationId xmlns:a16="http://schemas.microsoft.com/office/drawing/2014/main" id="{887341F2-AF8D-0343-9689-F50ED10303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68582" y="5110751"/>
            <a:ext cx="1819289" cy="448678"/>
          </a:xfrm>
          <a:prstGeom prst="rect">
            <a:avLst/>
          </a:prstGeom>
        </p:spPr>
      </p:pic>
      <p:pic>
        <p:nvPicPr>
          <p:cNvPr id="34" name="Graphic 33">
            <a:extLst>
              <a:ext uri="{FF2B5EF4-FFF2-40B4-BE49-F238E27FC236}">
                <a16:creationId xmlns:a16="http://schemas.microsoft.com/office/drawing/2014/main" id="{6C5D0F7D-9EDC-544C-84E3-9E7B10DF4E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62209" y="4905273"/>
            <a:ext cx="1000070" cy="619091"/>
          </a:xfrm>
          <a:prstGeom prst="rect">
            <a:avLst/>
          </a:prstGeom>
        </p:spPr>
      </p:pic>
      <p:sp>
        <p:nvSpPr>
          <p:cNvPr id="37" name="TextBox 36">
            <a:extLst>
              <a:ext uri="{FF2B5EF4-FFF2-40B4-BE49-F238E27FC236}">
                <a16:creationId xmlns:a16="http://schemas.microsoft.com/office/drawing/2014/main" id="{6B4B523E-AF9B-2F47-9664-B5C63FB93F6F}"/>
              </a:ext>
            </a:extLst>
          </p:cNvPr>
          <p:cNvSpPr txBox="1"/>
          <p:nvPr/>
        </p:nvSpPr>
        <p:spPr>
          <a:xfrm>
            <a:off x="1862429" y="4729221"/>
            <a:ext cx="2311886" cy="512768"/>
          </a:xfrm>
          <a:prstGeom prst="rect">
            <a:avLst/>
          </a:prstGeom>
          <a:noFill/>
        </p:spPr>
        <p:txBody>
          <a:bodyPr wrap="square" lIns="0" tIns="0" rIns="0" bIns="0" rtlCol="0">
            <a:noAutofit/>
          </a:bodyPr>
          <a:lstStyle/>
          <a:p>
            <a:pPr defTabSz="913942">
              <a:lnSpc>
                <a:spcPct val="90000"/>
              </a:lnSpc>
            </a:pPr>
            <a:r>
              <a:rPr lang="en-US" sz="2398" b="1" dirty="0">
                <a:solidFill>
                  <a:srgbClr val="58595B"/>
                </a:solidFill>
                <a:latin typeface="Calibri"/>
              </a:rPr>
              <a:t>Microframeworks</a:t>
            </a:r>
          </a:p>
        </p:txBody>
      </p:sp>
      <p:sp>
        <p:nvSpPr>
          <p:cNvPr id="38" name="TextBox 37">
            <a:extLst>
              <a:ext uri="{FF2B5EF4-FFF2-40B4-BE49-F238E27FC236}">
                <a16:creationId xmlns:a16="http://schemas.microsoft.com/office/drawing/2014/main" id="{16C400EF-2F06-9B40-A7CD-FFD285235690}"/>
              </a:ext>
            </a:extLst>
          </p:cNvPr>
          <p:cNvSpPr txBox="1"/>
          <p:nvPr/>
        </p:nvSpPr>
        <p:spPr>
          <a:xfrm>
            <a:off x="1862428" y="3360139"/>
            <a:ext cx="2704622" cy="382531"/>
          </a:xfrm>
          <a:prstGeom prst="rect">
            <a:avLst/>
          </a:prstGeom>
          <a:noFill/>
        </p:spPr>
        <p:txBody>
          <a:bodyPr wrap="square" lIns="0" tIns="0" rIns="0" bIns="0" rtlCol="0">
            <a:noAutofit/>
          </a:bodyPr>
          <a:lstStyle/>
          <a:p>
            <a:pPr defTabSz="913942">
              <a:lnSpc>
                <a:spcPct val="90000"/>
              </a:lnSpc>
            </a:pPr>
            <a:r>
              <a:rPr lang="en-US" sz="2398" b="1" dirty="0" err="1">
                <a:solidFill>
                  <a:srgbClr val="58595B"/>
                </a:solidFill>
                <a:latin typeface="Calibri"/>
              </a:rPr>
              <a:t>MicroProfile</a:t>
            </a:r>
            <a:r>
              <a:rPr lang="en-US" sz="2398" b="1" dirty="0">
                <a:solidFill>
                  <a:srgbClr val="58595B"/>
                </a:solidFill>
                <a:latin typeface="Calibri"/>
              </a:rPr>
              <a:t> Based</a:t>
            </a:r>
          </a:p>
        </p:txBody>
      </p:sp>
      <p:pic>
        <p:nvPicPr>
          <p:cNvPr id="44" name="Picture 43">
            <a:extLst>
              <a:ext uri="{FF2B5EF4-FFF2-40B4-BE49-F238E27FC236}">
                <a16:creationId xmlns:a16="http://schemas.microsoft.com/office/drawing/2014/main" id="{1CE27126-D5C8-0E42-A47E-1B0D84040F6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59252" y="3760656"/>
            <a:ext cx="535655" cy="535655"/>
          </a:xfrm>
          <a:prstGeom prst="rect">
            <a:avLst/>
          </a:prstGeom>
        </p:spPr>
      </p:pic>
      <p:sp>
        <p:nvSpPr>
          <p:cNvPr id="45" name="TextBox 44">
            <a:extLst>
              <a:ext uri="{FF2B5EF4-FFF2-40B4-BE49-F238E27FC236}">
                <a16:creationId xmlns:a16="http://schemas.microsoft.com/office/drawing/2014/main" id="{1EE676F4-898C-2249-9980-B63E37487C4D}"/>
              </a:ext>
            </a:extLst>
          </p:cNvPr>
          <p:cNvSpPr txBox="1"/>
          <p:nvPr/>
        </p:nvSpPr>
        <p:spPr>
          <a:xfrm>
            <a:off x="2893097" y="3875709"/>
            <a:ext cx="1780575" cy="420602"/>
          </a:xfrm>
          <a:prstGeom prst="rect">
            <a:avLst/>
          </a:prstGeom>
          <a:noFill/>
        </p:spPr>
        <p:txBody>
          <a:bodyPr wrap="square" lIns="0" tIns="0" rIns="0" bIns="0" rtlCol="0">
            <a:noAutofit/>
          </a:bodyPr>
          <a:lstStyle/>
          <a:p>
            <a:pPr defTabSz="913942">
              <a:lnSpc>
                <a:spcPct val="90000"/>
              </a:lnSpc>
            </a:pPr>
            <a:r>
              <a:rPr lang="en-US" sz="2398" b="1" dirty="0">
                <a:solidFill>
                  <a:srgbClr val="58595B"/>
                </a:solidFill>
                <a:latin typeface="Calibri"/>
              </a:rPr>
              <a:t>Open Liberty</a:t>
            </a:r>
          </a:p>
        </p:txBody>
      </p:sp>
      <p:pic>
        <p:nvPicPr>
          <p:cNvPr id="46" name="Picture 45">
            <a:extLst>
              <a:ext uri="{FF2B5EF4-FFF2-40B4-BE49-F238E27FC236}">
                <a16:creationId xmlns:a16="http://schemas.microsoft.com/office/drawing/2014/main" id="{CAFE043E-47EB-2D48-B21E-12EA26D2DB9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71859" y="3634436"/>
            <a:ext cx="1574473" cy="597215"/>
          </a:xfrm>
          <a:prstGeom prst="rect">
            <a:avLst/>
          </a:prstGeom>
        </p:spPr>
      </p:pic>
      <p:sp>
        <p:nvSpPr>
          <p:cNvPr id="50" name="TextBox 49">
            <a:extLst>
              <a:ext uri="{FF2B5EF4-FFF2-40B4-BE49-F238E27FC236}">
                <a16:creationId xmlns:a16="http://schemas.microsoft.com/office/drawing/2014/main" id="{9B064183-C69D-DA46-A866-036546CA59CA}"/>
              </a:ext>
            </a:extLst>
          </p:cNvPr>
          <p:cNvSpPr txBox="1"/>
          <p:nvPr/>
        </p:nvSpPr>
        <p:spPr>
          <a:xfrm>
            <a:off x="1841677" y="1336842"/>
            <a:ext cx="2704622" cy="382531"/>
          </a:xfrm>
          <a:prstGeom prst="rect">
            <a:avLst/>
          </a:prstGeom>
          <a:noFill/>
        </p:spPr>
        <p:txBody>
          <a:bodyPr wrap="square" lIns="0" tIns="0" rIns="0" bIns="0" rtlCol="0">
            <a:noAutofit/>
          </a:bodyPr>
          <a:lstStyle/>
          <a:p>
            <a:pPr defTabSz="913942">
              <a:lnSpc>
                <a:spcPct val="90000"/>
              </a:lnSpc>
            </a:pPr>
            <a:r>
              <a:rPr lang="en-US" sz="2398" b="1" dirty="0">
                <a:solidFill>
                  <a:srgbClr val="58595B"/>
                </a:solidFill>
                <a:latin typeface="Calibri"/>
              </a:rPr>
              <a:t>Full-Stack</a:t>
            </a:r>
          </a:p>
        </p:txBody>
      </p:sp>
      <p:pic>
        <p:nvPicPr>
          <p:cNvPr id="51" name="Picture 50">
            <a:extLst>
              <a:ext uri="{FF2B5EF4-FFF2-40B4-BE49-F238E27FC236}">
                <a16:creationId xmlns:a16="http://schemas.microsoft.com/office/drawing/2014/main" id="{74603C38-D4FE-FF45-B882-007905EAAB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60860" y="3946386"/>
            <a:ext cx="1859854" cy="232482"/>
          </a:xfrm>
          <a:prstGeom prst="rect">
            <a:avLst/>
          </a:prstGeom>
        </p:spPr>
      </p:pic>
      <p:pic>
        <p:nvPicPr>
          <p:cNvPr id="52" name="Graphic 51">
            <a:extLst>
              <a:ext uri="{FF2B5EF4-FFF2-40B4-BE49-F238E27FC236}">
                <a16:creationId xmlns:a16="http://schemas.microsoft.com/office/drawing/2014/main" id="{3575264A-E39D-8344-87CF-72A0D3C79B8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37168" y="5028171"/>
            <a:ext cx="2469110" cy="558429"/>
          </a:xfrm>
          <a:prstGeom prst="rect">
            <a:avLst/>
          </a:prstGeom>
        </p:spPr>
      </p:pic>
      <p:pic>
        <p:nvPicPr>
          <p:cNvPr id="8" name="Graphic 7">
            <a:extLst>
              <a:ext uri="{FF2B5EF4-FFF2-40B4-BE49-F238E27FC236}">
                <a16:creationId xmlns:a16="http://schemas.microsoft.com/office/drawing/2014/main" id="{F3088BF5-529E-C043-A2C0-CC4B0376CE4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306277" y="4779030"/>
            <a:ext cx="3813716" cy="1056709"/>
          </a:xfrm>
          <a:prstGeom prst="rect">
            <a:avLst/>
          </a:prstGeom>
        </p:spPr>
      </p:pic>
      <p:pic>
        <p:nvPicPr>
          <p:cNvPr id="11" name="Graphic 10">
            <a:extLst>
              <a:ext uri="{FF2B5EF4-FFF2-40B4-BE49-F238E27FC236}">
                <a16:creationId xmlns:a16="http://schemas.microsoft.com/office/drawing/2014/main" id="{C53C26EA-B24A-9D4E-9465-29AD593A641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197777" y="3523800"/>
            <a:ext cx="3865541" cy="1071068"/>
          </a:xfrm>
          <a:prstGeom prst="rect">
            <a:avLst/>
          </a:prstGeom>
        </p:spPr>
      </p:pic>
      <p:pic>
        <p:nvPicPr>
          <p:cNvPr id="14" name="Picture 13">
            <a:extLst>
              <a:ext uri="{FF2B5EF4-FFF2-40B4-BE49-F238E27FC236}">
                <a16:creationId xmlns:a16="http://schemas.microsoft.com/office/drawing/2014/main" id="{8DFCBA4F-E574-FF44-BEDB-D925BEF3A272}"/>
              </a:ext>
            </a:extLst>
          </p:cNvPr>
          <p:cNvPicPr>
            <a:picLocks noChangeAspect="1"/>
          </p:cNvPicPr>
          <p:nvPr/>
        </p:nvPicPr>
        <p:blipFill>
          <a:blip r:embed="rId18"/>
          <a:stretch>
            <a:fillRect/>
          </a:stretch>
        </p:blipFill>
        <p:spPr>
          <a:xfrm>
            <a:off x="2340567" y="2694763"/>
            <a:ext cx="302508" cy="496112"/>
          </a:xfrm>
          <a:prstGeom prst="rect">
            <a:avLst/>
          </a:prstGeom>
        </p:spPr>
      </p:pic>
      <p:sp>
        <p:nvSpPr>
          <p:cNvPr id="15" name="TextBox 14">
            <a:extLst>
              <a:ext uri="{FF2B5EF4-FFF2-40B4-BE49-F238E27FC236}">
                <a16:creationId xmlns:a16="http://schemas.microsoft.com/office/drawing/2014/main" id="{34D59589-1CF1-B24B-833F-FEDDCFD075B5}"/>
              </a:ext>
            </a:extLst>
          </p:cNvPr>
          <p:cNvSpPr txBox="1"/>
          <p:nvPr/>
        </p:nvSpPr>
        <p:spPr>
          <a:xfrm>
            <a:off x="2742632" y="2804313"/>
            <a:ext cx="1428379" cy="300934"/>
          </a:xfrm>
          <a:prstGeom prst="rect">
            <a:avLst/>
          </a:prstGeom>
          <a:noFill/>
        </p:spPr>
        <p:txBody>
          <a:bodyPr wrap="none" lIns="0" tIns="0" rIns="0" bIns="0" rtlCol="0">
            <a:noAutofit/>
          </a:bodyPr>
          <a:lstStyle/>
          <a:p>
            <a:pPr>
              <a:lnSpc>
                <a:spcPct val="90000"/>
              </a:lnSpc>
            </a:pPr>
            <a:r>
              <a:rPr lang="en-US" sz="2399" b="1" dirty="0" err="1">
                <a:latin typeface="Cambria" panose="02040503050406030204" pitchFamily="18" charset="0"/>
                <a:ea typeface="Baskerville" panose="02020502070401020303" pitchFamily="18" charset="0"/>
              </a:rPr>
              <a:t>Dropwizard</a:t>
            </a:r>
            <a:endParaRPr lang="en-US" sz="2399" b="1" dirty="0">
              <a:latin typeface="Cambria" panose="02040503050406030204" pitchFamily="18" charset="0"/>
              <a:ea typeface="Baskerville" panose="02020502070401020303" pitchFamily="18" charset="0"/>
            </a:endParaRPr>
          </a:p>
        </p:txBody>
      </p:sp>
    </p:spTree>
    <p:extLst>
      <p:ext uri="{BB962C8B-B14F-4D97-AF65-F5344CB8AC3E}">
        <p14:creationId xmlns:p14="http://schemas.microsoft.com/office/powerpoint/2010/main" val="405695427"/>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11125200" cy="889000"/>
          </a:xfrm>
        </p:spPr>
        <p:txBody>
          <a:bodyPr/>
          <a:lstStyle/>
          <a:p>
            <a:r>
              <a:rPr lang="en-US" dirty="0" err="1"/>
              <a:t>Helidon</a:t>
            </a:r>
            <a:r>
              <a:rPr lang="en-US" dirty="0"/>
              <a:t> Architecture</a:t>
            </a:r>
          </a:p>
        </p:txBody>
      </p:sp>
      <p:sp>
        <p:nvSpPr>
          <p:cNvPr id="4" name="Slide Number Placeholder 3"/>
          <p:cNvSpPr>
            <a:spLocks noGrp="1"/>
          </p:cNvSpPr>
          <p:nvPr>
            <p:ph type="sldNum" sz="quarter" idx="12"/>
          </p:nvPr>
        </p:nvSpPr>
        <p:spPr/>
        <p:txBody>
          <a:bodyPr/>
          <a:lstStyle/>
          <a:p>
            <a:fld id="{C51EAA63-D034-42AE-91FA-B13B9518C7BE}" type="slidenum">
              <a:rPr lang="en-US" smtClean="0"/>
              <a:t>7</a:t>
            </a:fld>
            <a:endParaRPr lang="en-US"/>
          </a:p>
        </p:txBody>
      </p:sp>
      <p:sp>
        <p:nvSpPr>
          <p:cNvPr id="5" name="Rectangle 4">
            <a:extLst>
              <a:ext uri="{FF2B5EF4-FFF2-40B4-BE49-F238E27FC236}">
                <a16:creationId xmlns:a16="http://schemas.microsoft.com/office/drawing/2014/main" id="{BD8F964F-D4EE-FD45-A023-27A648D6455C}"/>
              </a:ext>
            </a:extLst>
          </p:cNvPr>
          <p:cNvSpPr/>
          <p:nvPr/>
        </p:nvSpPr>
        <p:spPr bwMode="gray">
          <a:xfrm>
            <a:off x="3098724" y="2030308"/>
            <a:ext cx="4312692" cy="1282889"/>
          </a:xfrm>
          <a:prstGeom prst="rect">
            <a:avLst/>
          </a:prstGeom>
          <a:solidFill>
            <a:srgbClr val="F2A63B"/>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90000"/>
              </a:lnSpc>
            </a:pPr>
            <a:endParaRPr lang="en-US" sz="3200" b="1" dirty="0">
              <a:solidFill>
                <a:srgbClr val="FFFFFF"/>
              </a:solidFill>
            </a:endParaRPr>
          </a:p>
        </p:txBody>
      </p:sp>
      <p:sp>
        <p:nvSpPr>
          <p:cNvPr id="6" name="L-Shape 5">
            <a:extLst>
              <a:ext uri="{FF2B5EF4-FFF2-40B4-BE49-F238E27FC236}">
                <a16:creationId xmlns:a16="http://schemas.microsoft.com/office/drawing/2014/main" id="{D9D35553-6413-B247-B931-B478DF2E812E}"/>
              </a:ext>
            </a:extLst>
          </p:cNvPr>
          <p:cNvSpPr/>
          <p:nvPr/>
        </p:nvSpPr>
        <p:spPr bwMode="gray">
          <a:xfrm>
            <a:off x="655775" y="2030308"/>
            <a:ext cx="6755642" cy="2691817"/>
          </a:xfrm>
          <a:prstGeom prst="corner">
            <a:avLst>
              <a:gd name="adj1" fmla="val 49501"/>
              <a:gd name="adj2" fmla="val 87254"/>
            </a:avLst>
          </a:prstGeom>
          <a:solidFill>
            <a:srgbClr val="2A8B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a:p>
        </p:txBody>
      </p:sp>
      <p:sp>
        <p:nvSpPr>
          <p:cNvPr id="7" name="TextBox 6">
            <a:extLst>
              <a:ext uri="{FF2B5EF4-FFF2-40B4-BE49-F238E27FC236}">
                <a16:creationId xmlns:a16="http://schemas.microsoft.com/office/drawing/2014/main" id="{9739BEEA-1D73-204A-A57C-6C7B8C11B605}"/>
              </a:ext>
            </a:extLst>
          </p:cNvPr>
          <p:cNvSpPr txBox="1"/>
          <p:nvPr/>
        </p:nvSpPr>
        <p:spPr>
          <a:xfrm>
            <a:off x="929066" y="2151535"/>
            <a:ext cx="2524836" cy="777922"/>
          </a:xfrm>
          <a:prstGeom prst="rect">
            <a:avLst/>
          </a:prstGeom>
          <a:noFill/>
        </p:spPr>
        <p:txBody>
          <a:bodyPr wrap="none" lIns="0" tIns="0" rIns="0" bIns="0" rtlCol="0">
            <a:noAutofit/>
          </a:bodyPr>
          <a:lstStyle/>
          <a:p>
            <a:pPr>
              <a:lnSpc>
                <a:spcPct val="90000"/>
              </a:lnSpc>
            </a:pPr>
            <a:r>
              <a:rPr lang="en-US" sz="3200" b="1" dirty="0" err="1">
                <a:solidFill>
                  <a:schemeClr val="bg1"/>
                </a:solidFill>
              </a:rPr>
              <a:t>Helidon</a:t>
            </a:r>
            <a:r>
              <a:rPr lang="en-US" sz="3200" b="1" dirty="0">
                <a:solidFill>
                  <a:schemeClr val="bg1"/>
                </a:solidFill>
              </a:rPr>
              <a:t> SE</a:t>
            </a:r>
          </a:p>
          <a:p>
            <a:pPr>
              <a:lnSpc>
                <a:spcPct val="90000"/>
              </a:lnSpc>
            </a:pPr>
            <a:endParaRPr lang="en-US" sz="3200" dirty="0"/>
          </a:p>
        </p:txBody>
      </p:sp>
      <p:sp>
        <p:nvSpPr>
          <p:cNvPr id="8" name="Rectangle 7">
            <a:extLst>
              <a:ext uri="{FF2B5EF4-FFF2-40B4-BE49-F238E27FC236}">
                <a16:creationId xmlns:a16="http://schemas.microsoft.com/office/drawing/2014/main" id="{D14215BE-CFB8-E048-8063-EA5E6612C39E}"/>
              </a:ext>
            </a:extLst>
          </p:cNvPr>
          <p:cNvSpPr/>
          <p:nvPr/>
        </p:nvSpPr>
        <p:spPr bwMode="gray">
          <a:xfrm>
            <a:off x="655775" y="4790364"/>
            <a:ext cx="6755641" cy="750627"/>
          </a:xfrm>
          <a:prstGeom prst="rect">
            <a:avLst/>
          </a:prstGeom>
          <a:solidFill>
            <a:srgbClr val="B3C1D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3200" b="1" dirty="0" err="1"/>
              <a:t>Netty</a:t>
            </a:r>
            <a:endParaRPr lang="en-US" sz="3200" b="1" dirty="0"/>
          </a:p>
        </p:txBody>
      </p:sp>
      <p:sp>
        <p:nvSpPr>
          <p:cNvPr id="10" name="Rounded Rectangle 9">
            <a:extLst>
              <a:ext uri="{FF2B5EF4-FFF2-40B4-BE49-F238E27FC236}">
                <a16:creationId xmlns:a16="http://schemas.microsoft.com/office/drawing/2014/main" id="{B7EE0DE7-3BAB-5D48-8AE2-38C6EEEDAFB6}"/>
              </a:ext>
            </a:extLst>
          </p:cNvPr>
          <p:cNvSpPr/>
          <p:nvPr/>
        </p:nvSpPr>
        <p:spPr bwMode="gray">
          <a:xfrm>
            <a:off x="956026" y="3766406"/>
            <a:ext cx="1718935" cy="658667"/>
          </a:xfrm>
          <a:prstGeom prst="roundRect">
            <a:avLst/>
          </a:prstGeom>
          <a:solidFill>
            <a:srgbClr val="2047A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err="1"/>
              <a:t>WebServer</a:t>
            </a:r>
            <a:endParaRPr lang="en-US" sz="2400" b="1" dirty="0"/>
          </a:p>
        </p:txBody>
      </p:sp>
      <p:sp>
        <p:nvSpPr>
          <p:cNvPr id="11" name="Rounded Rectangle 10">
            <a:extLst>
              <a:ext uri="{FF2B5EF4-FFF2-40B4-BE49-F238E27FC236}">
                <a16:creationId xmlns:a16="http://schemas.microsoft.com/office/drawing/2014/main" id="{76A0E872-F4B4-5D4D-A1CB-A6EBBDBF1497}"/>
              </a:ext>
            </a:extLst>
          </p:cNvPr>
          <p:cNvSpPr/>
          <p:nvPr/>
        </p:nvSpPr>
        <p:spPr bwMode="gray">
          <a:xfrm>
            <a:off x="5146798" y="3766406"/>
            <a:ext cx="1718935" cy="658667"/>
          </a:xfrm>
          <a:prstGeom prst="roundRect">
            <a:avLst/>
          </a:prstGeom>
          <a:solidFill>
            <a:srgbClr val="2047A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Security</a:t>
            </a:r>
          </a:p>
        </p:txBody>
      </p:sp>
      <p:sp>
        <p:nvSpPr>
          <p:cNvPr id="12" name="Rounded Rectangle 11">
            <a:extLst>
              <a:ext uri="{FF2B5EF4-FFF2-40B4-BE49-F238E27FC236}">
                <a16:creationId xmlns:a16="http://schemas.microsoft.com/office/drawing/2014/main" id="{782D66AA-F3B5-B44B-97A6-3F293D119CBE}"/>
              </a:ext>
            </a:extLst>
          </p:cNvPr>
          <p:cNvSpPr/>
          <p:nvPr/>
        </p:nvSpPr>
        <p:spPr bwMode="gray">
          <a:xfrm>
            <a:off x="3119877" y="3766406"/>
            <a:ext cx="1718935" cy="658667"/>
          </a:xfrm>
          <a:prstGeom prst="roundRect">
            <a:avLst/>
          </a:prstGeom>
          <a:solidFill>
            <a:srgbClr val="2047A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Config</a:t>
            </a:r>
          </a:p>
        </p:txBody>
      </p:sp>
      <p:sp>
        <p:nvSpPr>
          <p:cNvPr id="13" name="Rectangle 12">
            <a:extLst>
              <a:ext uri="{FF2B5EF4-FFF2-40B4-BE49-F238E27FC236}">
                <a16:creationId xmlns:a16="http://schemas.microsoft.com/office/drawing/2014/main" id="{FC6F9B4A-D4FC-6940-BF8B-85B749296ACF}"/>
              </a:ext>
            </a:extLst>
          </p:cNvPr>
          <p:cNvSpPr/>
          <p:nvPr/>
        </p:nvSpPr>
        <p:spPr>
          <a:xfrm>
            <a:off x="3834524" y="2110117"/>
            <a:ext cx="2183611" cy="535531"/>
          </a:xfrm>
          <a:prstGeom prst="rect">
            <a:avLst/>
          </a:prstGeom>
        </p:spPr>
        <p:txBody>
          <a:bodyPr wrap="none">
            <a:spAutoFit/>
          </a:bodyPr>
          <a:lstStyle/>
          <a:p>
            <a:pPr lvl="0" algn="ctr">
              <a:lnSpc>
                <a:spcPct val="90000"/>
              </a:lnSpc>
            </a:pPr>
            <a:r>
              <a:rPr lang="en-US" sz="3200" b="1" dirty="0" err="1">
                <a:solidFill>
                  <a:srgbClr val="FFFFFF"/>
                </a:solidFill>
              </a:rPr>
              <a:t>Helidon</a:t>
            </a:r>
            <a:r>
              <a:rPr lang="en-US" sz="3200" b="1" dirty="0">
                <a:solidFill>
                  <a:srgbClr val="FFFFFF"/>
                </a:solidFill>
              </a:rPr>
              <a:t> MP</a:t>
            </a:r>
          </a:p>
        </p:txBody>
      </p:sp>
      <p:sp>
        <p:nvSpPr>
          <p:cNvPr id="14" name="Rounded Rectangle 13">
            <a:extLst>
              <a:ext uri="{FF2B5EF4-FFF2-40B4-BE49-F238E27FC236}">
                <a16:creationId xmlns:a16="http://schemas.microsoft.com/office/drawing/2014/main" id="{D0290F05-8ACE-814A-AADB-D44351E525FF}"/>
              </a:ext>
            </a:extLst>
          </p:cNvPr>
          <p:cNvSpPr/>
          <p:nvPr/>
        </p:nvSpPr>
        <p:spPr bwMode="gray">
          <a:xfrm>
            <a:off x="3238904" y="2778797"/>
            <a:ext cx="1132821" cy="433833"/>
          </a:xfrm>
          <a:prstGeom prst="roundRect">
            <a:avLst/>
          </a:prstGeom>
          <a:solidFill>
            <a:srgbClr val="DC5B1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CDI</a:t>
            </a:r>
          </a:p>
        </p:txBody>
      </p:sp>
      <p:sp>
        <p:nvSpPr>
          <p:cNvPr id="15" name="Rounded Rectangle 14">
            <a:extLst>
              <a:ext uri="{FF2B5EF4-FFF2-40B4-BE49-F238E27FC236}">
                <a16:creationId xmlns:a16="http://schemas.microsoft.com/office/drawing/2014/main" id="{CBE0FF0B-CE23-314D-AF81-14F4F8074474}"/>
              </a:ext>
            </a:extLst>
          </p:cNvPr>
          <p:cNvSpPr/>
          <p:nvPr/>
        </p:nvSpPr>
        <p:spPr bwMode="gray">
          <a:xfrm>
            <a:off x="4467823" y="2778797"/>
            <a:ext cx="1357950" cy="433833"/>
          </a:xfrm>
          <a:prstGeom prst="roundRect">
            <a:avLst/>
          </a:prstGeom>
          <a:solidFill>
            <a:srgbClr val="DC5B1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JAX-RS</a:t>
            </a:r>
          </a:p>
        </p:txBody>
      </p:sp>
      <p:sp>
        <p:nvSpPr>
          <p:cNvPr id="16" name="Rounded Rectangle 15">
            <a:extLst>
              <a:ext uri="{FF2B5EF4-FFF2-40B4-BE49-F238E27FC236}">
                <a16:creationId xmlns:a16="http://schemas.microsoft.com/office/drawing/2014/main" id="{2A33C267-8D0B-8E49-8452-75313FD63A0A}"/>
              </a:ext>
            </a:extLst>
          </p:cNvPr>
          <p:cNvSpPr/>
          <p:nvPr/>
        </p:nvSpPr>
        <p:spPr bwMode="gray">
          <a:xfrm>
            <a:off x="5921871" y="2778796"/>
            <a:ext cx="1357950" cy="433833"/>
          </a:xfrm>
          <a:prstGeom prst="roundRect">
            <a:avLst/>
          </a:prstGeom>
          <a:solidFill>
            <a:srgbClr val="DC5B1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JSON-P</a:t>
            </a:r>
          </a:p>
        </p:txBody>
      </p:sp>
      <p:sp>
        <p:nvSpPr>
          <p:cNvPr id="17" name="TextBox 16">
            <a:extLst>
              <a:ext uri="{FF2B5EF4-FFF2-40B4-BE49-F238E27FC236}">
                <a16:creationId xmlns:a16="http://schemas.microsoft.com/office/drawing/2014/main" id="{D9B66221-2634-9648-A49E-602D967A63E2}"/>
              </a:ext>
            </a:extLst>
          </p:cNvPr>
          <p:cNvSpPr txBox="1"/>
          <p:nvPr/>
        </p:nvSpPr>
        <p:spPr>
          <a:xfrm>
            <a:off x="8020117" y="2550935"/>
            <a:ext cx="3604803" cy="2394765"/>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2800" dirty="0"/>
              <a:t>Simple</a:t>
            </a:r>
          </a:p>
          <a:p>
            <a:pPr marL="285750" indent="-285750">
              <a:lnSpc>
                <a:spcPct val="90000"/>
              </a:lnSpc>
              <a:buFont typeface="Arial" panose="020B0604020202020204" pitchFamily="34" charset="0"/>
              <a:buChar char="•"/>
            </a:pPr>
            <a:r>
              <a:rPr lang="en-US" sz="2800" dirty="0"/>
              <a:t>Transparent</a:t>
            </a:r>
          </a:p>
          <a:p>
            <a:pPr marL="285750" indent="-285750">
              <a:lnSpc>
                <a:spcPct val="90000"/>
              </a:lnSpc>
              <a:buFont typeface="Arial" panose="020B0604020202020204" pitchFamily="34" charset="0"/>
              <a:buChar char="•"/>
            </a:pPr>
            <a:r>
              <a:rPr lang="en-US" sz="2800" dirty="0"/>
              <a:t>No </a:t>
            </a:r>
            <a:r>
              <a:rPr lang="en-US" sz="2800" dirty="0" err="1"/>
              <a:t>AppServer</a:t>
            </a:r>
            <a:r>
              <a:rPr lang="en-US" sz="2800" dirty="0"/>
              <a:t> vestiges</a:t>
            </a:r>
          </a:p>
          <a:p>
            <a:pPr marL="285750" indent="-285750">
              <a:lnSpc>
                <a:spcPct val="90000"/>
              </a:lnSpc>
              <a:buFont typeface="Arial" panose="020B0604020202020204" pitchFamily="34" charset="0"/>
              <a:buChar char="•"/>
            </a:pPr>
            <a:r>
              <a:rPr lang="en-US" sz="2800" dirty="0"/>
              <a:t>No </a:t>
            </a:r>
            <a:r>
              <a:rPr lang="en-US" sz="2800" dirty="0" err="1"/>
              <a:t>classloading</a:t>
            </a:r>
            <a:r>
              <a:rPr lang="en-US" sz="2800" dirty="0"/>
              <a:t> tricks</a:t>
            </a:r>
          </a:p>
          <a:p>
            <a:pPr marL="285750" indent="-285750">
              <a:lnSpc>
                <a:spcPct val="90000"/>
              </a:lnSpc>
              <a:buFont typeface="Arial" panose="020B0604020202020204" pitchFamily="34" charset="0"/>
              <a:buChar char="•"/>
            </a:pPr>
            <a:r>
              <a:rPr lang="en-US" sz="2800" dirty="0"/>
              <a:t>No packaging tricks</a:t>
            </a:r>
          </a:p>
          <a:p>
            <a:pPr>
              <a:lnSpc>
                <a:spcPct val="90000"/>
              </a:lnSpc>
            </a:pPr>
            <a:endParaRPr lang="en-US" sz="2800" dirty="0"/>
          </a:p>
        </p:txBody>
      </p:sp>
    </p:spTree>
    <p:extLst>
      <p:ext uri="{BB962C8B-B14F-4D97-AF65-F5344CB8AC3E}">
        <p14:creationId xmlns:p14="http://schemas.microsoft.com/office/powerpoint/2010/main" val="937679477"/>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9BE1-E163-DC4E-8E94-56A67E86F0E6}"/>
              </a:ext>
            </a:extLst>
          </p:cNvPr>
          <p:cNvSpPr>
            <a:spLocks noGrp="1"/>
          </p:cNvSpPr>
          <p:nvPr>
            <p:ph type="title"/>
          </p:nvPr>
        </p:nvSpPr>
        <p:spPr>
          <a:xfrm>
            <a:off x="531812" y="406400"/>
            <a:ext cx="11125200" cy="712716"/>
          </a:xfrm>
        </p:spPr>
        <p:txBody>
          <a:bodyPr/>
          <a:lstStyle/>
          <a:p>
            <a:r>
              <a:rPr lang="en-US" dirty="0"/>
              <a:t>What is Eclipse </a:t>
            </a:r>
            <a:r>
              <a:rPr lang="en-US" dirty="0" err="1"/>
              <a:t>MicroProfile</a:t>
            </a:r>
            <a:r>
              <a:rPr lang="en-US" dirty="0"/>
              <a:t>?</a:t>
            </a:r>
          </a:p>
        </p:txBody>
      </p:sp>
      <p:sp>
        <p:nvSpPr>
          <p:cNvPr id="3" name="Content Placeholder 2">
            <a:extLst>
              <a:ext uri="{FF2B5EF4-FFF2-40B4-BE49-F238E27FC236}">
                <a16:creationId xmlns:a16="http://schemas.microsoft.com/office/drawing/2014/main" id="{970C5945-531B-D34E-A08B-396AE9B4B16E}"/>
              </a:ext>
            </a:extLst>
          </p:cNvPr>
          <p:cNvSpPr>
            <a:spLocks noGrp="1"/>
          </p:cNvSpPr>
          <p:nvPr>
            <p:ph idx="1"/>
          </p:nvPr>
        </p:nvSpPr>
        <p:spPr>
          <a:xfrm>
            <a:off x="531812" y="1466289"/>
            <a:ext cx="8464097" cy="4579669"/>
          </a:xfrm>
        </p:spPr>
        <p:txBody>
          <a:bodyPr/>
          <a:lstStyle/>
          <a:p>
            <a:r>
              <a:rPr lang="en-US" dirty="0"/>
              <a:t>Proposed in 2016 as a microservices profile for Java EE</a:t>
            </a:r>
          </a:p>
          <a:p>
            <a:r>
              <a:rPr lang="en-US" dirty="0"/>
              <a:t>Initiated by RedHat, IBM, </a:t>
            </a:r>
            <a:r>
              <a:rPr lang="en-US" dirty="0" err="1"/>
              <a:t>Tomitribe</a:t>
            </a:r>
            <a:r>
              <a:rPr lang="en-US" dirty="0"/>
              <a:t> and Payara</a:t>
            </a:r>
          </a:p>
          <a:p>
            <a:r>
              <a:rPr lang="en-US" dirty="0"/>
              <a:t>Defines a small profile for microservices</a:t>
            </a:r>
          </a:p>
          <a:p>
            <a:r>
              <a:rPr lang="en-US" dirty="0"/>
              <a:t>Key Java EE APIs + new </a:t>
            </a:r>
            <a:r>
              <a:rPr lang="en-US" dirty="0" err="1"/>
              <a:t>MicroProfile</a:t>
            </a:r>
            <a:r>
              <a:rPr lang="en-US" dirty="0"/>
              <a:t> APIs</a:t>
            </a:r>
          </a:p>
          <a:p>
            <a:r>
              <a:rPr lang="en-US" dirty="0"/>
              <a:t>Inversion of Control style</a:t>
            </a:r>
          </a:p>
          <a:p>
            <a:r>
              <a:rPr lang="en-US" dirty="0"/>
              <a:t>Currently at 2.1:</a:t>
            </a:r>
          </a:p>
          <a:p>
            <a:pPr lvl="1"/>
            <a:r>
              <a:rPr lang="en-US" dirty="0"/>
              <a:t>JAX-RS, CDI, JSON-P, JSON-B</a:t>
            </a:r>
          </a:p>
          <a:p>
            <a:pPr lvl="1"/>
            <a:r>
              <a:rPr lang="en-US" dirty="0"/>
              <a:t>MP Config, Metrics, Health Check, Fault Tolerance, JWT </a:t>
            </a:r>
            <a:r>
              <a:rPr lang="en-US" dirty="0" err="1"/>
              <a:t>Auth</a:t>
            </a:r>
            <a:endParaRPr lang="en-US" dirty="0"/>
          </a:p>
          <a:p>
            <a:pPr lvl="1"/>
            <a:r>
              <a:rPr lang="en-US" dirty="0"/>
              <a:t>Open API, </a:t>
            </a:r>
            <a:r>
              <a:rPr lang="en-US" dirty="0" err="1"/>
              <a:t>OpenTracing</a:t>
            </a:r>
            <a:r>
              <a:rPr lang="en-US" dirty="0"/>
              <a:t>, </a:t>
            </a:r>
            <a:r>
              <a:rPr lang="en-US" dirty="0" err="1"/>
              <a:t>RestClient</a:t>
            </a:r>
            <a:r>
              <a:rPr lang="en-US" dirty="0"/>
              <a:t> </a:t>
            </a:r>
          </a:p>
          <a:p>
            <a:endParaRPr lang="en-US" dirty="0"/>
          </a:p>
          <a:p>
            <a:endParaRPr lang="en-US" dirty="0"/>
          </a:p>
        </p:txBody>
      </p:sp>
      <p:sp>
        <p:nvSpPr>
          <p:cNvPr id="5" name="Slide Number Placeholder 4">
            <a:extLst>
              <a:ext uri="{FF2B5EF4-FFF2-40B4-BE49-F238E27FC236}">
                <a16:creationId xmlns:a16="http://schemas.microsoft.com/office/drawing/2014/main" id="{10C241AA-B8B4-B044-85C1-B427783A5DBA}"/>
              </a:ext>
            </a:extLst>
          </p:cNvPr>
          <p:cNvSpPr>
            <a:spLocks noGrp="1"/>
          </p:cNvSpPr>
          <p:nvPr>
            <p:ph type="sldNum" sz="quarter" idx="12"/>
          </p:nvPr>
        </p:nvSpPr>
        <p:spPr/>
        <p:txBody>
          <a:bodyPr/>
          <a:lstStyle/>
          <a:p>
            <a:fld id="{C51EAA63-D034-42AE-91FA-B13B9518C7BE}" type="slidenum">
              <a:rPr lang="en-US" smtClean="0"/>
              <a:t>8</a:t>
            </a:fld>
            <a:endParaRPr lang="en-US"/>
          </a:p>
        </p:txBody>
      </p:sp>
      <p:sp>
        <p:nvSpPr>
          <p:cNvPr id="6" name="TextBox 5">
            <a:extLst>
              <a:ext uri="{FF2B5EF4-FFF2-40B4-BE49-F238E27FC236}">
                <a16:creationId xmlns:a16="http://schemas.microsoft.com/office/drawing/2014/main" id="{F2039FDE-7FAB-E24B-ACC9-D28B7D1809E3}"/>
              </a:ext>
            </a:extLst>
          </p:cNvPr>
          <p:cNvSpPr txBox="1"/>
          <p:nvPr/>
        </p:nvSpPr>
        <p:spPr>
          <a:xfrm>
            <a:off x="3931878" y="3054652"/>
            <a:ext cx="0" cy="0"/>
          </a:xfrm>
          <a:prstGeom prst="rect">
            <a:avLst/>
          </a:prstGeom>
          <a:noFill/>
        </p:spPr>
        <p:txBody>
          <a:bodyPr wrap="none" lIns="0" tIns="0" rIns="0" bIns="0" rtlCol="0">
            <a:noAutofit/>
          </a:bodyPr>
          <a:lstStyle/>
          <a:p>
            <a:pPr>
              <a:lnSpc>
                <a:spcPct val="90000"/>
              </a:lnSpc>
            </a:pPr>
            <a:endParaRPr lang="en-US" sz="2399" dirty="0"/>
          </a:p>
        </p:txBody>
      </p:sp>
      <p:pic>
        <p:nvPicPr>
          <p:cNvPr id="8" name="Picture 7">
            <a:extLst>
              <a:ext uri="{FF2B5EF4-FFF2-40B4-BE49-F238E27FC236}">
                <a16:creationId xmlns:a16="http://schemas.microsoft.com/office/drawing/2014/main" id="{DC627985-A540-E84E-A757-ED6571A91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4996" y="2402006"/>
            <a:ext cx="3849209" cy="2064507"/>
          </a:xfrm>
          <a:prstGeom prst="rect">
            <a:avLst/>
          </a:prstGeom>
        </p:spPr>
      </p:pic>
    </p:spTree>
    <p:extLst>
      <p:ext uri="{BB962C8B-B14F-4D97-AF65-F5344CB8AC3E}">
        <p14:creationId xmlns:p14="http://schemas.microsoft.com/office/powerpoint/2010/main" val="1107107196"/>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88D504-0449-F448-A8A0-2F650ED3CAE8}"/>
              </a:ext>
            </a:extLst>
          </p:cNvPr>
          <p:cNvSpPr>
            <a:spLocks noGrp="1"/>
          </p:cNvSpPr>
          <p:nvPr>
            <p:ph sz="half" idx="1"/>
          </p:nvPr>
        </p:nvSpPr>
        <p:spPr>
          <a:xfrm>
            <a:off x="531813" y="1524497"/>
            <a:ext cx="3581915" cy="4418449"/>
          </a:xfrm>
        </p:spPr>
        <p:txBody>
          <a:bodyPr/>
          <a:lstStyle/>
          <a:p>
            <a:pPr marL="0" indent="0">
              <a:buNone/>
            </a:pPr>
            <a:r>
              <a:rPr lang="en-US" b="1" dirty="0"/>
              <a:t>Reactive </a:t>
            </a:r>
            <a:r>
              <a:rPr lang="en-US" b="1" dirty="0" err="1"/>
              <a:t>WebServer</a:t>
            </a:r>
            <a:endParaRPr lang="en-US" b="1" dirty="0"/>
          </a:p>
          <a:p>
            <a:r>
              <a:rPr lang="en-US" dirty="0"/>
              <a:t>Functional routing model with reactive Flow API</a:t>
            </a:r>
          </a:p>
          <a:p>
            <a:r>
              <a:rPr lang="en-US" dirty="0"/>
              <a:t>Built on </a:t>
            </a:r>
            <a:r>
              <a:rPr lang="en-US" dirty="0" err="1"/>
              <a:t>Netty</a:t>
            </a:r>
            <a:endParaRPr lang="en-US" dirty="0"/>
          </a:p>
          <a:p>
            <a:r>
              <a:rPr lang="en-US" dirty="0" err="1"/>
              <a:t>OpenTracing</a:t>
            </a:r>
            <a:r>
              <a:rPr lang="en-US" dirty="0"/>
              <a:t> and Metrics</a:t>
            </a:r>
          </a:p>
          <a:p>
            <a:r>
              <a:rPr lang="en-US" dirty="0"/>
              <a:t>JAX-RS, JSON-P support</a:t>
            </a:r>
          </a:p>
          <a:p>
            <a:r>
              <a:rPr lang="en-US" dirty="0"/>
              <a:t>Static content support</a:t>
            </a:r>
          </a:p>
        </p:txBody>
      </p:sp>
      <p:sp>
        <p:nvSpPr>
          <p:cNvPr id="3" name="Content Placeholder 2">
            <a:extLst>
              <a:ext uri="{FF2B5EF4-FFF2-40B4-BE49-F238E27FC236}">
                <a16:creationId xmlns:a16="http://schemas.microsoft.com/office/drawing/2014/main" id="{695F1C07-FB0B-5547-AF84-143D3B66E3B3}"/>
              </a:ext>
            </a:extLst>
          </p:cNvPr>
          <p:cNvSpPr>
            <a:spLocks noGrp="1"/>
          </p:cNvSpPr>
          <p:nvPr>
            <p:ph sz="half" idx="2"/>
          </p:nvPr>
        </p:nvSpPr>
        <p:spPr/>
        <p:txBody>
          <a:bodyPr/>
          <a:lstStyle/>
          <a:p>
            <a:pPr marL="0" indent="0">
              <a:buNone/>
            </a:pPr>
            <a:r>
              <a:rPr lang="en-US" b="1" dirty="0"/>
              <a:t>Config</a:t>
            </a:r>
          </a:p>
          <a:p>
            <a:r>
              <a:rPr lang="en-US" dirty="0"/>
              <a:t>Flexible, typed config model</a:t>
            </a:r>
          </a:p>
          <a:p>
            <a:r>
              <a:rPr lang="en-US" dirty="0"/>
              <a:t>Multiple data sources</a:t>
            </a:r>
          </a:p>
          <a:p>
            <a:r>
              <a:rPr lang="en-US" dirty="0"/>
              <a:t>Hierarchical model</a:t>
            </a:r>
          </a:p>
          <a:p>
            <a:r>
              <a:rPr lang="en-US" dirty="0"/>
              <a:t>Dynamic updates</a:t>
            </a:r>
          </a:p>
          <a:p>
            <a:r>
              <a:rPr lang="en-US" dirty="0"/>
              <a:t>Extensible</a:t>
            </a:r>
          </a:p>
          <a:p>
            <a:pPr marL="0" indent="0">
              <a:buNone/>
            </a:pPr>
            <a:endParaRPr lang="en-US" b="1" dirty="0"/>
          </a:p>
        </p:txBody>
      </p:sp>
      <p:sp>
        <p:nvSpPr>
          <p:cNvPr id="5" name="Slide Number Placeholder 4">
            <a:extLst>
              <a:ext uri="{FF2B5EF4-FFF2-40B4-BE49-F238E27FC236}">
                <a16:creationId xmlns:a16="http://schemas.microsoft.com/office/drawing/2014/main" id="{191B5985-8E0F-3F43-B19A-525A3B186A54}"/>
              </a:ext>
            </a:extLst>
          </p:cNvPr>
          <p:cNvSpPr>
            <a:spLocks noGrp="1"/>
          </p:cNvSpPr>
          <p:nvPr>
            <p:ph type="sldNum" sz="quarter" idx="12"/>
          </p:nvPr>
        </p:nvSpPr>
        <p:spPr/>
        <p:txBody>
          <a:bodyPr/>
          <a:lstStyle/>
          <a:p>
            <a:fld id="{C51EAA63-D034-42AE-91FA-B13B9518C7BE}" type="slidenum">
              <a:rPr lang="en-US" smtClean="0"/>
              <a:t>9</a:t>
            </a:fld>
            <a:endParaRPr lang="en-US"/>
          </a:p>
        </p:txBody>
      </p:sp>
      <p:sp>
        <p:nvSpPr>
          <p:cNvPr id="6" name="Content Placeholder 5">
            <a:extLst>
              <a:ext uri="{FF2B5EF4-FFF2-40B4-BE49-F238E27FC236}">
                <a16:creationId xmlns:a16="http://schemas.microsoft.com/office/drawing/2014/main" id="{26C1711D-10E3-0449-9887-963A018ABD81}"/>
              </a:ext>
            </a:extLst>
          </p:cNvPr>
          <p:cNvSpPr>
            <a:spLocks noGrp="1"/>
          </p:cNvSpPr>
          <p:nvPr>
            <p:ph sz="half" idx="13"/>
          </p:nvPr>
        </p:nvSpPr>
        <p:spPr/>
        <p:txBody>
          <a:bodyPr/>
          <a:lstStyle/>
          <a:p>
            <a:pPr marL="0" indent="0">
              <a:buNone/>
            </a:pPr>
            <a:r>
              <a:rPr lang="en-US" b="1" dirty="0"/>
              <a:t>Security</a:t>
            </a:r>
          </a:p>
          <a:p>
            <a:r>
              <a:rPr lang="en-US" dirty="0"/>
              <a:t>Authentication</a:t>
            </a:r>
          </a:p>
          <a:p>
            <a:r>
              <a:rPr lang="en-US" dirty="0"/>
              <a:t>Authorization</a:t>
            </a:r>
          </a:p>
          <a:p>
            <a:r>
              <a:rPr lang="en-US" dirty="0"/>
              <a:t>Outbound Security</a:t>
            </a:r>
          </a:p>
          <a:p>
            <a:r>
              <a:rPr lang="en-US" dirty="0"/>
              <a:t>Auditing</a:t>
            </a:r>
          </a:p>
          <a:p>
            <a:r>
              <a:rPr lang="en-US" dirty="0"/>
              <a:t>Extensible</a:t>
            </a:r>
          </a:p>
          <a:p>
            <a:r>
              <a:rPr lang="en-US" dirty="0"/>
              <a:t>Built-in Providers</a:t>
            </a:r>
          </a:p>
          <a:p>
            <a:pPr lvl="1"/>
            <a:r>
              <a:rPr lang="en-US" dirty="0"/>
              <a:t>OIDC</a:t>
            </a:r>
          </a:p>
          <a:p>
            <a:pPr lvl="1"/>
            <a:r>
              <a:rPr lang="en-US" dirty="0"/>
              <a:t>JWT</a:t>
            </a:r>
          </a:p>
          <a:p>
            <a:pPr lvl="1"/>
            <a:r>
              <a:rPr lang="en-US" dirty="0"/>
              <a:t>Google Login</a:t>
            </a:r>
          </a:p>
        </p:txBody>
      </p:sp>
      <p:sp>
        <p:nvSpPr>
          <p:cNvPr id="7" name="Title 6">
            <a:extLst>
              <a:ext uri="{FF2B5EF4-FFF2-40B4-BE49-F238E27FC236}">
                <a16:creationId xmlns:a16="http://schemas.microsoft.com/office/drawing/2014/main" id="{0DD2F9A1-4020-1843-91DF-9D7022B1031E}"/>
              </a:ext>
            </a:extLst>
          </p:cNvPr>
          <p:cNvSpPr>
            <a:spLocks noGrp="1"/>
          </p:cNvSpPr>
          <p:nvPr>
            <p:ph type="title"/>
          </p:nvPr>
        </p:nvSpPr>
        <p:spPr>
          <a:xfrm>
            <a:off x="531812" y="406400"/>
            <a:ext cx="11125200" cy="684002"/>
          </a:xfrm>
        </p:spPr>
        <p:txBody>
          <a:bodyPr/>
          <a:lstStyle/>
          <a:p>
            <a:r>
              <a:rPr lang="en-US" dirty="0"/>
              <a:t>What is </a:t>
            </a:r>
            <a:r>
              <a:rPr lang="en-US" dirty="0" err="1"/>
              <a:t>Helidon</a:t>
            </a:r>
            <a:r>
              <a:rPr lang="en-US" dirty="0"/>
              <a:t> SE?</a:t>
            </a:r>
          </a:p>
        </p:txBody>
      </p:sp>
    </p:spTree>
    <p:extLst>
      <p:ext uri="{BB962C8B-B14F-4D97-AF65-F5344CB8AC3E}">
        <p14:creationId xmlns:p14="http://schemas.microsoft.com/office/powerpoint/2010/main" val="3053403206"/>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Java_16x9_2017">
  <a:themeElements>
    <a:clrScheme name="Java 2017">
      <a:dk1>
        <a:srgbClr val="58595B"/>
      </a:dk1>
      <a:lt1>
        <a:srgbClr val="FFFFFF"/>
      </a:lt1>
      <a:dk2>
        <a:srgbClr val="374A58"/>
      </a:dk2>
      <a:lt2>
        <a:srgbClr val="C8D9DE"/>
      </a:lt2>
      <a:accent1>
        <a:srgbClr val="043E51"/>
      </a:accent1>
      <a:accent2>
        <a:srgbClr val="C3E3F0"/>
      </a:accent2>
      <a:accent3>
        <a:srgbClr val="007395"/>
      </a:accent3>
      <a:accent4>
        <a:srgbClr val="FFCD94"/>
      </a:accent4>
      <a:accent5>
        <a:srgbClr val="FF8D14"/>
      </a:accent5>
      <a:accent6>
        <a:srgbClr val="A64D04"/>
      </a:accent6>
      <a:hlink>
        <a:srgbClr val="1F4F82"/>
      </a:hlink>
      <a:folHlink>
        <a:srgbClr val="7A99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bg2"/>
          </a:solidFill>
          <a:miter lim="800000"/>
          <a:tailEnd type="arrow" w="med"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name="Java_Master_16x9_2018" id="{10F22B6E-A0DF-9D49-B0A3-BB297C5FC168}" vid="{685D5CB6-B4F4-B14F-989E-8053EAEA7C70}"/>
    </a:ext>
  </a:extLst>
</a:theme>
</file>

<file path=ppt/theme/theme2.xml><?xml version="1.0" encoding="utf-8"?>
<a:theme xmlns:a="http://schemas.openxmlformats.org/drawingml/2006/main" name="Office Theme">
  <a:themeElements>
    <a:clrScheme name="Java">
      <a:dk1>
        <a:srgbClr val="58595B"/>
      </a:dk1>
      <a:lt1>
        <a:srgbClr val="FFFFFF"/>
      </a:lt1>
      <a:dk2>
        <a:srgbClr val="374A58"/>
      </a:dk2>
      <a:lt2>
        <a:srgbClr val="C8D9DE"/>
      </a:lt2>
      <a:accent1>
        <a:srgbClr val="043E51"/>
      </a:accent1>
      <a:accent2>
        <a:srgbClr val="C3E3F0"/>
      </a:accent2>
      <a:accent3>
        <a:srgbClr val="007395"/>
      </a:accent3>
      <a:accent4>
        <a:srgbClr val="FFCD94"/>
      </a:accent4>
      <a:accent5>
        <a:srgbClr val="FF8D14"/>
      </a:accent5>
      <a:accent6>
        <a:srgbClr val="A64D04"/>
      </a:accent6>
      <a:hlink>
        <a:srgbClr val="1F4F82"/>
      </a:hlink>
      <a:folHlink>
        <a:srgbClr val="B9D9E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Java">
      <a:dk1>
        <a:srgbClr val="58595B"/>
      </a:dk1>
      <a:lt1>
        <a:srgbClr val="FFFFFF"/>
      </a:lt1>
      <a:dk2>
        <a:srgbClr val="374A58"/>
      </a:dk2>
      <a:lt2>
        <a:srgbClr val="C8D9DE"/>
      </a:lt2>
      <a:accent1>
        <a:srgbClr val="043E51"/>
      </a:accent1>
      <a:accent2>
        <a:srgbClr val="C3E3F0"/>
      </a:accent2>
      <a:accent3>
        <a:srgbClr val="007395"/>
      </a:accent3>
      <a:accent4>
        <a:srgbClr val="FFCD94"/>
      </a:accent4>
      <a:accent5>
        <a:srgbClr val="FF8D14"/>
      </a:accent5>
      <a:accent6>
        <a:srgbClr val="A64D04"/>
      </a:accent6>
      <a:hlink>
        <a:srgbClr val="1F4F82"/>
      </a:hlink>
      <a:folHlink>
        <a:srgbClr val="B9D9E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Java_16x9_2017</Template>
  <TotalTime>41521</TotalTime>
  <Words>1032</Words>
  <Application>Microsoft Macintosh PowerPoint</Application>
  <PresentationFormat>Custom</PresentationFormat>
  <Paragraphs>233</Paragraphs>
  <Slides>16</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Arial</vt:lpstr>
      <vt:lpstr>Baskerville</vt:lpstr>
      <vt:lpstr>Calibri</vt:lpstr>
      <vt:lpstr>Cambria</vt:lpstr>
      <vt:lpstr>Consolas</vt:lpstr>
      <vt:lpstr>Roboto</vt:lpstr>
      <vt:lpstr>Java_16x9_2017</vt:lpstr>
      <vt:lpstr>Project Helidon Introduction</vt:lpstr>
      <vt:lpstr>Safe Harbor Statement</vt:lpstr>
      <vt:lpstr>Agenda</vt:lpstr>
      <vt:lpstr>PowerPoint Presentation</vt:lpstr>
      <vt:lpstr>PowerPoint Presentation</vt:lpstr>
      <vt:lpstr>Java Microservice Frameworks</vt:lpstr>
      <vt:lpstr>Helidon Architecture</vt:lpstr>
      <vt:lpstr>What is Eclipse MicroProfile?</vt:lpstr>
      <vt:lpstr>What is Helidon SE?</vt:lpstr>
      <vt:lpstr>Hello Worlds</vt:lpstr>
      <vt:lpstr>Helidon CDI Extensions</vt:lpstr>
      <vt:lpstr>Open Source Project</vt:lpstr>
      <vt:lpstr>Status</vt:lpstr>
      <vt:lpstr>Sessions</vt:lpstr>
      <vt:lpstr>PowerPoint Presentation</vt:lpstr>
      <vt:lpstr>PowerPoint Presentation</vt:lpstr>
      <vt:lpstr>Thirsty Bear</vt:lpstr>
    </vt:vector>
  </TitlesOfParts>
  <Manager/>
  <Company/>
  <LinksUpToDate>false</LinksUpToDate>
  <SharedDoc>false</SharedDoc>
  <HyperlinkBase/>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subject/>
  <dc:creator>Microsoft Office User</dc:creator>
  <cp:keywords/>
  <dc:description/>
  <cp:lastModifiedBy>Microsoft Office User</cp:lastModifiedBy>
  <cp:revision>78</cp:revision>
  <cp:lastPrinted>2014-07-15T22:40:20Z</cp:lastPrinted>
  <dcterms:created xsi:type="dcterms:W3CDTF">2018-08-07T16:41:12Z</dcterms:created>
  <dcterms:modified xsi:type="dcterms:W3CDTF">2018-10-23T19:43:44Z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