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443" r:id="rId2"/>
    <p:sldId id="298" r:id="rId3"/>
    <p:sldId id="344" r:id="rId4"/>
    <p:sldId id="311" r:id="rId5"/>
    <p:sldId id="445" r:id="rId6"/>
    <p:sldId id="375" r:id="rId7"/>
    <p:sldId id="439" r:id="rId8"/>
    <p:sldId id="434" r:id="rId9"/>
    <p:sldId id="436" r:id="rId10"/>
  </p:sldIdLst>
  <p:sldSz cx="12188825" cy="6858000"/>
  <p:notesSz cx="6985000" cy="92837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311"/>
            <p14:sldId id="445"/>
            <p14:sldId id="375"/>
            <p14:sldId id="439"/>
            <p14:sldId id="434"/>
            <p14:sldId id="43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B1D"/>
    <a:srgbClr val="F2A63B"/>
    <a:srgbClr val="2047AE"/>
    <a:srgbClr val="BDDDFF"/>
    <a:srgbClr val="2399FF"/>
    <a:srgbClr val="2A8BF4"/>
    <a:srgbClr val="FFEBBC"/>
    <a:srgbClr val="1F47B0"/>
    <a:srgbClr val="B3C1D0"/>
    <a:srgbClr val="4755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87898" autoAdjust="0"/>
  </p:normalViewPr>
  <p:slideViewPr>
    <p:cSldViewPr snapToGrid="0">
      <p:cViewPr varScale="1">
        <p:scale>
          <a:sx n="94" d="100"/>
          <a:sy n="94" d="100"/>
        </p:scale>
        <p:origin x="344" y="20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10/16/18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3354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379304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10/16/18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10/16/18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10/16/18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10/16/18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10/16/18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10/16/18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10/16/18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10/16/18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10/16/18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Deep Dive</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25,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a:t>Brief </a:t>
            </a:r>
            <a:r>
              <a:rPr lang="en-US" dirty="0" err="1"/>
              <a:t>Helidon</a:t>
            </a:r>
            <a:r>
              <a:rPr lang="en-US" dirty="0"/>
              <a:t> Overview</a:t>
            </a:r>
          </a:p>
          <a:p>
            <a:r>
              <a:rPr lang="en-US" dirty="0"/>
              <a:t>Dive into code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4" name="Footer Placeholder 3"/>
          <p:cNvSpPr>
            <a:spLocks noGrp="1"/>
          </p:cNvSpPr>
          <p:nvPr>
            <p:ph type="ftr" sz="quarter" idx="11"/>
          </p:nvPr>
        </p:nvSpPr>
        <p:spPr/>
        <p:txBody>
          <a:bodyPr/>
          <a:lstStyle/>
          <a:p>
            <a:r>
              <a:rPr lang="en-US"/>
              <a:t>Confidential – Oracle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64" y="54591"/>
            <a:ext cx="9773171" cy="2947321"/>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1501255" y="3001912"/>
            <a:ext cx="12497106" cy="2308324"/>
          </a:xfrm>
          <a:prstGeom prst="rect">
            <a:avLst/>
          </a:prstGeom>
        </p:spPr>
        <p:txBody>
          <a:bodyPr wrap="square">
            <a:spAutoFit/>
          </a:bodyPr>
          <a:lstStyle/>
          <a:p>
            <a:r>
              <a:rPr lang="en-US" sz="7200" dirty="0"/>
              <a:t>A set of Java libraries for developing microservices.</a:t>
            </a:r>
          </a:p>
        </p:txBody>
      </p:sp>
    </p:spTree>
    <p:extLst>
      <p:ext uri="{BB962C8B-B14F-4D97-AF65-F5344CB8AC3E}">
        <p14:creationId xmlns:p14="http://schemas.microsoft.com/office/powerpoint/2010/main" val="313314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0"/>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066878" y="2110117"/>
            <a:ext cx="3718903"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a:t>
            </a:r>
            <a:r>
              <a:rPr lang="en-US" sz="3200" b="1" dirty="0" err="1">
                <a:solidFill>
                  <a:srgbClr val="FFFFFF"/>
                </a:solidFill>
              </a:rPr>
              <a:t>MicroProfile</a:t>
            </a:r>
            <a:endParaRPr lang="en-US" sz="3200" b="1" dirty="0">
              <a:solidFill>
                <a:srgbClr val="FFFFFF"/>
              </a:solidFill>
            </a:endParaRP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7</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8</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3167419" y="364699"/>
            <a:ext cx="5471614" cy="711200"/>
          </a:xfrm>
          <a:prstGeom prst="rect">
            <a:avLst/>
          </a:prstGeom>
          <a:noFill/>
        </p:spPr>
        <p:txBody>
          <a:bodyPr wrap="none" lIns="0" tIns="0" rIns="0" bIns="0" rtlCol="0">
            <a:noAutofit/>
          </a:bodyPr>
          <a:lstStyle/>
          <a:p>
            <a:pPr>
              <a:lnSpc>
                <a:spcPct val="90000"/>
              </a:lnSpc>
            </a:pPr>
            <a:r>
              <a:rPr lang="en-US" sz="7200" b="1" dirty="0"/>
              <a:t>Dive into Code</a:t>
            </a:r>
          </a:p>
        </p:txBody>
      </p:sp>
      <p:sp>
        <p:nvSpPr>
          <p:cNvPr id="4" name="TextBox 3">
            <a:extLst>
              <a:ext uri="{FF2B5EF4-FFF2-40B4-BE49-F238E27FC236}">
                <a16:creationId xmlns:a16="http://schemas.microsoft.com/office/drawing/2014/main" id="{2F76988B-91EC-0449-8C87-12F7D85010C6}"/>
              </a:ext>
            </a:extLst>
          </p:cNvPr>
          <p:cNvSpPr txBox="1"/>
          <p:nvPr/>
        </p:nvSpPr>
        <p:spPr>
          <a:xfrm>
            <a:off x="648413" y="1528549"/>
            <a:ext cx="8413699" cy="423080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600" dirty="0"/>
              <a:t>Server config and startup</a:t>
            </a:r>
          </a:p>
          <a:p>
            <a:pPr marL="285750" indent="-285750">
              <a:lnSpc>
                <a:spcPct val="90000"/>
              </a:lnSpc>
              <a:buFont typeface="Arial" panose="020B0604020202020204" pitchFamily="34" charset="0"/>
              <a:buChar char="•"/>
            </a:pPr>
            <a:r>
              <a:rPr lang="en-US" sz="3600" dirty="0"/>
              <a:t>Routing</a:t>
            </a:r>
          </a:p>
          <a:p>
            <a:pPr marL="285750" indent="-285750">
              <a:lnSpc>
                <a:spcPct val="90000"/>
              </a:lnSpc>
              <a:buFont typeface="Arial" panose="020B0604020202020204" pitchFamily="34" charset="0"/>
              <a:buChar char="•"/>
            </a:pPr>
            <a:r>
              <a:rPr lang="en-US" sz="3600" dirty="0"/>
              <a:t>JSON handling: requests, response, </a:t>
            </a:r>
            <a:r>
              <a:rPr lang="en-US" sz="3600" dirty="0" err="1"/>
              <a:t>async</a:t>
            </a:r>
            <a:endParaRPr lang="en-US" sz="3600" dirty="0"/>
          </a:p>
          <a:p>
            <a:pPr marL="285750" indent="-285750">
              <a:lnSpc>
                <a:spcPct val="90000"/>
              </a:lnSpc>
              <a:buFont typeface="Arial" panose="020B0604020202020204" pitchFamily="34" charset="0"/>
              <a:buChar char="•"/>
            </a:pPr>
            <a:r>
              <a:rPr lang="en-US" sz="3600" dirty="0"/>
              <a:t>Metrics</a:t>
            </a:r>
          </a:p>
          <a:p>
            <a:pPr marL="285750" indent="-285750">
              <a:lnSpc>
                <a:spcPct val="90000"/>
              </a:lnSpc>
              <a:buFont typeface="Arial" panose="020B0604020202020204" pitchFamily="34" charset="0"/>
              <a:buChar char="•"/>
            </a:pPr>
            <a:r>
              <a:rPr lang="en-US" sz="3600" dirty="0"/>
              <a:t>Tracing</a:t>
            </a:r>
          </a:p>
          <a:p>
            <a:pPr marL="285750" indent="-285750">
              <a:lnSpc>
                <a:spcPct val="90000"/>
              </a:lnSpc>
              <a:buFont typeface="Arial" panose="020B0604020202020204" pitchFamily="34" charset="0"/>
              <a:buChar char="•"/>
            </a:pPr>
            <a:r>
              <a:rPr lang="en-US" sz="3600" dirty="0"/>
              <a:t>Security</a:t>
            </a:r>
          </a:p>
          <a:p>
            <a:pPr marL="285750" indent="-285750">
              <a:lnSpc>
                <a:spcPct val="90000"/>
              </a:lnSpc>
              <a:buFont typeface="Arial" panose="020B0604020202020204" pitchFamily="34" charset="0"/>
              <a:buChar char="•"/>
            </a:pPr>
            <a:r>
              <a:rPr lang="en-US" sz="3600" dirty="0"/>
              <a:t>Large payload (streaming)</a:t>
            </a:r>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9</a:t>
            </a:fld>
            <a:endParaRPr lang="en-US"/>
          </a:p>
        </p:txBody>
      </p:sp>
      <p:graphicFrame>
        <p:nvGraphicFramePr>
          <p:cNvPr id="10" name="Content Placeholder 9">
            <a:extLst>
              <a:ext uri="{FF2B5EF4-FFF2-40B4-BE49-F238E27FC236}">
                <a16:creationId xmlns:a16="http://schemas.microsoft.com/office/drawing/2014/main" id="{6A888BCA-2C5A-7248-9A0A-081CB2A54E37}"/>
              </a:ext>
            </a:extLst>
          </p:cNvPr>
          <p:cNvGraphicFramePr>
            <a:graphicFrameLocks noGrp="1"/>
          </p:cNvGraphicFramePr>
          <p:nvPr>
            <p:ph idx="1"/>
            <p:extLst>
              <p:ext uri="{D42A27DB-BD31-4B8C-83A1-F6EECF244321}">
                <p14:modId xmlns:p14="http://schemas.microsoft.com/office/powerpoint/2010/main" val="3026235220"/>
              </p:ext>
            </p:extLst>
          </p:nvPr>
        </p:nvGraphicFramePr>
        <p:xfrm>
          <a:off x="519905" y="1701800"/>
          <a:ext cx="11149013" cy="3765420"/>
        </p:xfrm>
        <a:graphic>
          <a:graphicData uri="http://schemas.openxmlformats.org/drawingml/2006/table">
            <a:tbl>
              <a:tblPr firstRow="1" bandRow="1">
                <a:tableStyleId>{F2DE63D5-997A-4646-A377-4702673A728D}</a:tableStyleId>
              </a:tblPr>
              <a:tblGrid>
                <a:gridCol w="1047845">
                  <a:extLst>
                    <a:ext uri="{9D8B030D-6E8A-4147-A177-3AD203B41FA5}">
                      <a16:colId xmlns:a16="http://schemas.microsoft.com/office/drawing/2014/main" val="1535574365"/>
                    </a:ext>
                  </a:extLst>
                </a:gridCol>
                <a:gridCol w="1218060">
                  <a:extLst>
                    <a:ext uri="{9D8B030D-6E8A-4147-A177-3AD203B41FA5}">
                      <a16:colId xmlns:a16="http://schemas.microsoft.com/office/drawing/2014/main" val="4118212780"/>
                    </a:ext>
                  </a:extLst>
                </a:gridCol>
                <a:gridCol w="1150395">
                  <a:extLst>
                    <a:ext uri="{9D8B030D-6E8A-4147-A177-3AD203B41FA5}">
                      <a16:colId xmlns:a16="http://schemas.microsoft.com/office/drawing/2014/main" val="2734983920"/>
                    </a:ext>
                  </a:extLst>
                </a:gridCol>
                <a:gridCol w="1155700">
                  <a:extLst>
                    <a:ext uri="{9D8B030D-6E8A-4147-A177-3AD203B41FA5}">
                      <a16:colId xmlns:a16="http://schemas.microsoft.com/office/drawing/2014/main" val="1287179664"/>
                    </a:ext>
                  </a:extLst>
                </a:gridCol>
                <a:gridCol w="6577013">
                  <a:extLst>
                    <a:ext uri="{9D8B030D-6E8A-4147-A177-3AD203B41FA5}">
                      <a16:colId xmlns:a16="http://schemas.microsoft.com/office/drawing/2014/main" val="379453078"/>
                    </a:ext>
                  </a:extLst>
                </a:gridCol>
              </a:tblGrid>
              <a:tr h="520890">
                <a:tc>
                  <a:txBody>
                    <a:bodyPr/>
                    <a:lstStyle/>
                    <a:p>
                      <a:pPr algn="l" fontAlgn="t"/>
                      <a:r>
                        <a:rPr lang="en-US" dirty="0">
                          <a:effectLst/>
                        </a:rPr>
                        <a:t>Day</a:t>
                      </a:r>
                    </a:p>
                  </a:txBody>
                  <a:tcPr marL="95250" marR="95250" marT="66675" marB="66675"/>
                </a:tc>
                <a:tc>
                  <a:txBody>
                    <a:bodyPr/>
                    <a:lstStyle/>
                    <a:p>
                      <a:r>
                        <a:rPr lang="en-US" dirty="0"/>
                        <a:t>Time</a:t>
                      </a:r>
                    </a:p>
                  </a:txBody>
                  <a:tcPr/>
                </a:tc>
                <a:tc>
                  <a:txBody>
                    <a:bodyPr/>
                    <a:lstStyle/>
                    <a:p>
                      <a:r>
                        <a:rPr lang="en-US" dirty="0"/>
                        <a:t>Room</a:t>
                      </a:r>
                    </a:p>
                  </a:txBody>
                  <a:tcPr/>
                </a:tc>
                <a:tc>
                  <a:txBody>
                    <a:bodyPr/>
                    <a:lstStyle/>
                    <a:p>
                      <a:pPr algn="l" fontAlgn="t"/>
                      <a:r>
                        <a:rPr lang="en-US" dirty="0">
                          <a:effectLst/>
                        </a:rPr>
                        <a:t>Session</a:t>
                      </a:r>
                    </a:p>
                  </a:txBody>
                  <a:tcPr marL="95250" marR="95250" marT="66675" marB="66675"/>
                </a:tc>
                <a:tc>
                  <a:txBody>
                    <a:bodyPr/>
                    <a:lstStyle/>
                    <a:p>
                      <a:r>
                        <a:rPr lang="en-US" dirty="0"/>
                        <a:t>Title</a:t>
                      </a:r>
                    </a:p>
                  </a:txBody>
                  <a:tcPr/>
                </a:tc>
                <a:extLst>
                  <a:ext uri="{0D108BD9-81ED-4DB2-BD59-A6C34878D82A}">
                    <a16:rowId xmlns:a16="http://schemas.microsoft.com/office/drawing/2014/main" val="608584135"/>
                  </a:ext>
                </a:extLst>
              </a:tr>
              <a:tr h="520890">
                <a:tc>
                  <a:txBody>
                    <a:bodyPr/>
                    <a:lstStyle/>
                    <a:p>
                      <a:pPr algn="l" fontAlgn="t"/>
                      <a:r>
                        <a:rPr lang="en-US" dirty="0">
                          <a:effectLst/>
                        </a:rPr>
                        <a:t>Tue</a:t>
                      </a:r>
                    </a:p>
                  </a:txBody>
                  <a:tcPr marL="95250" marR="95250" marT="66675" marB="66675"/>
                </a:tc>
                <a:tc>
                  <a:txBody>
                    <a:bodyPr/>
                    <a:lstStyle/>
                    <a:p>
                      <a:r>
                        <a:rPr lang="en-US" dirty="0"/>
                        <a:t>4:00pm</a:t>
                      </a:r>
                    </a:p>
                  </a:txBody>
                  <a:tcPr/>
                </a:tc>
                <a:tc>
                  <a:txBody>
                    <a:bodyPr/>
                    <a:lstStyle/>
                    <a:p>
                      <a:r>
                        <a:rPr lang="en-US" dirty="0"/>
                        <a:t>Lounge A</a:t>
                      </a:r>
                    </a:p>
                  </a:txBody>
                  <a:tcPr/>
                </a:tc>
                <a:tc>
                  <a:txBody>
                    <a:bodyPr/>
                    <a:lstStyle/>
                    <a:p>
                      <a:pPr algn="l" fontAlgn="t"/>
                      <a:r>
                        <a:rPr lang="en-US" sz="1800" b="0" i="0" kern="1200" dirty="0">
                          <a:solidFill>
                            <a:schemeClr val="tx1"/>
                          </a:solidFill>
                          <a:effectLst/>
                          <a:latin typeface="+mn-lt"/>
                          <a:ea typeface="+mn-ea"/>
                          <a:cs typeface="+mn-cs"/>
                        </a:rPr>
                        <a:t>THT6770</a:t>
                      </a:r>
                      <a:endParaRPr lang="en-US" dirty="0">
                        <a:effectLst/>
                      </a:endParaRPr>
                    </a:p>
                  </a:txBody>
                  <a:tcPr marL="95250" marR="95250" marT="66675" marB="66675"/>
                </a:tc>
                <a:tc>
                  <a:txBody>
                    <a:bodyPr/>
                    <a:lstStyle/>
                    <a:p>
                      <a:r>
                        <a:rPr lang="en-US" dirty="0"/>
                        <a:t>Meet the Experts Area at the Developer Exchange: </a:t>
                      </a:r>
                      <a:r>
                        <a:rPr lang="en-US" dirty="0" err="1"/>
                        <a:t>Helidon</a:t>
                      </a:r>
                      <a:endParaRPr lang="en-US" dirty="0"/>
                    </a:p>
                  </a:txBody>
                  <a:tcPr/>
                </a:tc>
                <a:extLst>
                  <a:ext uri="{0D108BD9-81ED-4DB2-BD59-A6C34878D82A}">
                    <a16:rowId xmlns:a16="http://schemas.microsoft.com/office/drawing/2014/main" val="1114245397"/>
                  </a:ext>
                </a:extLst>
              </a:tr>
              <a:tr h="520890">
                <a:tc>
                  <a:txBody>
                    <a:bodyPr/>
                    <a:lstStyle/>
                    <a:p>
                      <a:pPr algn="l" fontAlgn="t"/>
                      <a:r>
                        <a:rPr lang="en-US" dirty="0">
                          <a:effectLst/>
                        </a:rPr>
                        <a:t>Wed</a:t>
                      </a:r>
                    </a:p>
                  </a:txBody>
                  <a:tcPr marL="95250" marR="95250" marT="66675" marB="66675"/>
                </a:tc>
                <a:tc>
                  <a:txBody>
                    <a:bodyPr/>
                    <a:lstStyle/>
                    <a:p>
                      <a:r>
                        <a:rPr lang="en-US" dirty="0"/>
                        <a:t>12:30pm</a:t>
                      </a:r>
                    </a:p>
                  </a:txBody>
                  <a:tcPr/>
                </a:tc>
                <a:tc>
                  <a:txBody>
                    <a:bodyPr/>
                    <a:lstStyle/>
                    <a:p>
                      <a:r>
                        <a:rPr lang="en-US" dirty="0"/>
                        <a:t>2011</a:t>
                      </a:r>
                    </a:p>
                  </a:txBody>
                  <a:tcPr/>
                </a:tc>
                <a:tc>
                  <a:txBody>
                    <a:bodyPr/>
                    <a:lstStyle/>
                    <a:p>
                      <a:pPr algn="l" fontAlgn="t"/>
                      <a:r>
                        <a:rPr lang="en-US" dirty="0">
                          <a:effectLst/>
                        </a:rPr>
                        <a:t>DEV5539</a:t>
                      </a:r>
                    </a:p>
                  </a:txBody>
                  <a:tcPr marL="95250" marR="95250" marT="66675" marB="66675"/>
                </a:tc>
                <a:tc>
                  <a:txBody>
                    <a:bodyPr/>
                    <a:lstStyle/>
                    <a:p>
                      <a:r>
                        <a:rPr lang="en-US" sz="1800" kern="1200" dirty="0" err="1">
                          <a:effectLst/>
                        </a:rPr>
                        <a:t>Helidon</a:t>
                      </a:r>
                      <a:r>
                        <a:rPr lang="en-US" sz="1800" kern="1200" dirty="0">
                          <a:effectLst/>
                        </a:rPr>
                        <a:t>: Java Libraries for Writing Microservices</a:t>
                      </a:r>
                      <a:endParaRPr lang="en-US" dirty="0"/>
                    </a:p>
                  </a:txBody>
                  <a:tcPr/>
                </a:tc>
                <a:extLst>
                  <a:ext uri="{0D108BD9-81ED-4DB2-BD59-A6C34878D82A}">
                    <a16:rowId xmlns:a16="http://schemas.microsoft.com/office/drawing/2014/main" val="2733305356"/>
                  </a:ext>
                </a:extLst>
              </a:tr>
              <a:tr h="520890">
                <a:tc>
                  <a:txBody>
                    <a:bodyPr/>
                    <a:lstStyle/>
                    <a:p>
                      <a:pPr algn="l" fontAlgn="t"/>
                      <a:r>
                        <a:rPr lang="en-US" dirty="0">
                          <a:effectLst/>
                        </a:rPr>
                        <a:t>Wed</a:t>
                      </a:r>
                    </a:p>
                  </a:txBody>
                  <a:tcPr marL="95250" marR="95250" marT="66675" marB="66675"/>
                </a:tc>
                <a:tc>
                  <a:txBody>
                    <a:bodyPr/>
                    <a:lstStyle/>
                    <a:p>
                      <a:r>
                        <a:rPr lang="en-US" dirty="0"/>
                        <a:t>4:00pm</a:t>
                      </a:r>
                    </a:p>
                  </a:txBody>
                  <a:tcPr/>
                </a:tc>
                <a:tc>
                  <a:txBody>
                    <a:bodyPr/>
                    <a:lstStyle/>
                    <a:p>
                      <a:r>
                        <a:rPr lang="en-US" dirty="0"/>
                        <a:t>2016</a:t>
                      </a:r>
                    </a:p>
                  </a:txBody>
                  <a:tcPr/>
                </a:tc>
                <a:tc>
                  <a:txBody>
                    <a:bodyPr/>
                    <a:lstStyle/>
                    <a:p>
                      <a:pPr algn="l" fontAlgn="t"/>
                      <a:r>
                        <a:rPr lang="en-US" dirty="0">
                          <a:effectLst/>
                        </a:rPr>
                        <a:t>DEV5432</a:t>
                      </a:r>
                    </a:p>
                  </a:txBody>
                  <a:tcPr marL="95250" marR="95250" marT="66675" marB="66675"/>
                </a:tc>
                <a:tc>
                  <a:txBody>
                    <a:bodyPr/>
                    <a:lstStyle/>
                    <a:p>
                      <a:r>
                        <a:rPr lang="en-US" sz="1800" kern="1200" dirty="0">
                          <a:effectLst/>
                        </a:rPr>
                        <a:t>Writing Kubernetes controllers using Java SE and CDI 2.0</a:t>
                      </a:r>
                      <a:endParaRPr lang="en-US" dirty="0"/>
                    </a:p>
                  </a:txBody>
                  <a:tcPr/>
                </a:tc>
                <a:extLst>
                  <a:ext uri="{0D108BD9-81ED-4DB2-BD59-A6C34878D82A}">
                    <a16:rowId xmlns:a16="http://schemas.microsoft.com/office/drawing/2014/main" val="903822752"/>
                  </a:ext>
                </a:extLst>
              </a:tr>
              <a:tr h="520890">
                <a:tc>
                  <a:txBody>
                    <a:bodyPr/>
                    <a:lstStyle/>
                    <a:p>
                      <a:pPr algn="l" fontAlgn="t"/>
                      <a:r>
                        <a:rPr lang="en-US" dirty="0">
                          <a:effectLst/>
                        </a:rPr>
                        <a:t>Thu</a:t>
                      </a:r>
                    </a:p>
                  </a:txBody>
                  <a:tcPr marL="95250" marR="95250" marT="66675" marB="66675"/>
                </a:tc>
                <a:tc>
                  <a:txBody>
                    <a:bodyPr/>
                    <a:lstStyle/>
                    <a:p>
                      <a:r>
                        <a:rPr lang="en-US" dirty="0"/>
                        <a:t>11:00am</a:t>
                      </a:r>
                    </a:p>
                  </a:txBody>
                  <a:tcPr/>
                </a:tc>
                <a:tc>
                  <a:txBody>
                    <a:bodyPr/>
                    <a:lstStyle/>
                    <a:p>
                      <a:r>
                        <a:rPr lang="en-US" dirty="0"/>
                        <a:t>2016</a:t>
                      </a:r>
                    </a:p>
                  </a:txBody>
                  <a:tcPr/>
                </a:tc>
                <a:tc>
                  <a:txBody>
                    <a:bodyPr/>
                    <a:lstStyle/>
                    <a:p>
                      <a:pPr algn="l" fontAlgn="t"/>
                      <a:r>
                        <a:rPr lang="en-US" sz="1800" kern="1200" dirty="0">
                          <a:effectLst/>
                        </a:rPr>
                        <a:t>DEV5422</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Extensions: CDI Extensions for the Cloud</a:t>
                      </a:r>
                      <a:endParaRPr lang="en-US" dirty="0"/>
                    </a:p>
                  </a:txBody>
                  <a:tcPr/>
                </a:tc>
                <a:extLst>
                  <a:ext uri="{0D108BD9-81ED-4DB2-BD59-A6C34878D82A}">
                    <a16:rowId xmlns:a16="http://schemas.microsoft.com/office/drawing/2014/main" val="3682381288"/>
                  </a:ext>
                </a:extLst>
              </a:tr>
              <a:tr h="520890">
                <a:tc>
                  <a:txBody>
                    <a:bodyPr/>
                    <a:lstStyle/>
                    <a:p>
                      <a:pPr algn="l" fontAlgn="t"/>
                      <a:r>
                        <a:rPr lang="en-US" dirty="0">
                          <a:effectLst/>
                        </a:rPr>
                        <a:t>Thu</a:t>
                      </a:r>
                    </a:p>
                  </a:txBody>
                  <a:tcPr marL="95250" marR="95250" marT="66675" marB="66675"/>
                </a:tc>
                <a:tc>
                  <a:txBody>
                    <a:bodyPr/>
                    <a:lstStyle/>
                    <a:p>
                      <a:r>
                        <a:rPr lang="en-US" dirty="0"/>
                        <a:t>12:00pm</a:t>
                      </a:r>
                    </a:p>
                  </a:txBody>
                  <a:tcPr/>
                </a:tc>
                <a:tc>
                  <a:txBody>
                    <a:bodyPr/>
                    <a:lstStyle/>
                    <a:p>
                      <a:r>
                        <a:rPr lang="en-US" dirty="0"/>
                        <a:t>2003</a:t>
                      </a:r>
                    </a:p>
                  </a:txBody>
                  <a:tcPr/>
                </a:tc>
                <a:tc>
                  <a:txBody>
                    <a:bodyPr/>
                    <a:lstStyle/>
                    <a:p>
                      <a:pPr algn="l" fontAlgn="t"/>
                      <a:r>
                        <a:rPr lang="en-US" sz="1800" kern="1200" dirty="0">
                          <a:effectLst/>
                        </a:rPr>
                        <a:t>DEV5371</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Deep Dive: An Up-close Look at the </a:t>
                      </a:r>
                      <a:r>
                        <a:rPr lang="en-US" sz="1800" kern="1200" dirty="0" err="1">
                          <a:effectLst/>
                        </a:rPr>
                        <a:t>Helidon</a:t>
                      </a:r>
                      <a:r>
                        <a:rPr lang="en-US" sz="1800" kern="1200" dirty="0">
                          <a:effectLst/>
                        </a:rPr>
                        <a:t> Java APIs for Microservices</a:t>
                      </a:r>
                      <a:endParaRPr lang="en-US" dirty="0"/>
                    </a:p>
                  </a:txBody>
                  <a:tcPr/>
                </a:tc>
                <a:extLst>
                  <a:ext uri="{0D108BD9-81ED-4DB2-BD59-A6C34878D82A}">
                    <a16:rowId xmlns:a16="http://schemas.microsoft.com/office/drawing/2014/main" val="2181233082"/>
                  </a:ext>
                </a:extLst>
              </a:tr>
              <a:tr h="520890">
                <a:tc>
                  <a:txBody>
                    <a:bodyPr/>
                    <a:lstStyle/>
                    <a:p>
                      <a:pPr algn="l" fontAlgn="t"/>
                      <a:r>
                        <a:rPr lang="en-US" dirty="0">
                          <a:effectLst/>
                        </a:rPr>
                        <a:t>Thu</a:t>
                      </a:r>
                    </a:p>
                  </a:txBody>
                  <a:tcPr marL="95250" marR="95250" marT="66675" marB="66675"/>
                </a:tc>
                <a:tc>
                  <a:txBody>
                    <a:bodyPr/>
                    <a:lstStyle/>
                    <a:p>
                      <a:r>
                        <a:rPr lang="en-US" dirty="0"/>
                        <a:t>2:00pm</a:t>
                      </a:r>
                    </a:p>
                  </a:txBody>
                  <a:tcPr/>
                </a:tc>
                <a:tc>
                  <a:txBody>
                    <a:bodyPr/>
                    <a:lstStyle/>
                    <a:p>
                      <a:r>
                        <a:rPr lang="en-US" dirty="0"/>
                        <a:t>2006</a:t>
                      </a:r>
                    </a:p>
                  </a:txBody>
                  <a:tcPr/>
                </a:tc>
                <a:tc>
                  <a:txBody>
                    <a:bodyPr/>
                    <a:lstStyle/>
                    <a:p>
                      <a:pPr algn="l" fontAlgn="t"/>
                      <a:r>
                        <a:rPr lang="en-US" dirty="0">
                          <a:effectLst/>
                        </a:rPr>
                        <a:t>DEV5580</a:t>
                      </a:r>
                    </a:p>
                  </a:txBody>
                  <a:tcPr marL="95250" marR="95250" marT="66675" marB="66675"/>
                </a:tc>
                <a:tc>
                  <a:txBody>
                    <a:bodyPr/>
                    <a:lstStyle/>
                    <a:p>
                      <a:r>
                        <a:rPr lang="en-US" sz="1800" kern="1200" dirty="0" err="1">
                          <a:effectLst/>
                        </a:rPr>
                        <a:t>GraalVM</a:t>
                      </a:r>
                      <a:r>
                        <a:rPr lang="en-US" sz="1800" kern="1200" dirty="0">
                          <a:effectLst/>
                        </a:rPr>
                        <a:t> Vision and Roadmap</a:t>
                      </a:r>
                      <a:endParaRPr lang="en-US" dirty="0"/>
                    </a:p>
                  </a:txBody>
                  <a:tcPr/>
                </a:tc>
                <a:extLst>
                  <a:ext uri="{0D108BD9-81ED-4DB2-BD59-A6C34878D82A}">
                    <a16:rowId xmlns:a16="http://schemas.microsoft.com/office/drawing/2014/main" val="2268483327"/>
                  </a:ext>
                </a:extLst>
              </a:tr>
            </a:tbl>
          </a:graphicData>
        </a:graphic>
      </p:graphicFrame>
    </p:spTree>
    <p:extLst>
      <p:ext uri="{BB962C8B-B14F-4D97-AF65-F5344CB8AC3E}">
        <p14:creationId xmlns:p14="http://schemas.microsoft.com/office/powerpoint/2010/main" val="36247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34199</TotalTime>
  <Words>357</Words>
  <Application>Microsoft Macintosh PowerPoint</Application>
  <PresentationFormat>Custom</PresentationFormat>
  <Paragraphs>105</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Java_16x9_2017</vt:lpstr>
      <vt:lpstr>Project Helidon Deep Dive</vt:lpstr>
      <vt:lpstr>Safe Harbor Statement</vt:lpstr>
      <vt:lpstr>Agenda</vt:lpstr>
      <vt:lpstr>PowerPoint Presentation</vt:lpstr>
      <vt:lpstr>PowerPoint Presentation</vt:lpstr>
      <vt:lpstr>Helidon Architecture</vt:lpstr>
      <vt:lpstr>Open Source Project</vt:lpstr>
      <vt:lpstr>PowerPoint Presentation</vt:lpstr>
      <vt:lpstr>Sessions</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54</cp:revision>
  <cp:lastPrinted>2014-07-15T22:40:20Z</cp:lastPrinted>
  <dcterms:created xsi:type="dcterms:W3CDTF">2018-08-07T16:41:12Z</dcterms:created>
  <dcterms:modified xsi:type="dcterms:W3CDTF">2018-10-16T19:25:43Z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