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0"/>
  </p:notesMasterIdLst>
  <p:sldIdLst>
    <p:sldId id="256" r:id="rId2"/>
    <p:sldId id="273" r:id="rId3"/>
    <p:sldId id="283" r:id="rId4"/>
    <p:sldId id="279" r:id="rId5"/>
    <p:sldId id="257" r:id="rId6"/>
    <p:sldId id="284" r:id="rId7"/>
    <p:sldId id="274" r:id="rId8"/>
    <p:sldId id="275" r:id="rId9"/>
    <p:sldId id="276" r:id="rId10"/>
    <p:sldId id="277" r:id="rId11"/>
    <p:sldId id="285" r:id="rId12"/>
    <p:sldId id="272" r:id="rId13"/>
    <p:sldId id="258" r:id="rId14"/>
    <p:sldId id="261" r:id="rId15"/>
    <p:sldId id="269" r:id="rId16"/>
    <p:sldId id="268" r:id="rId17"/>
    <p:sldId id="262" r:id="rId18"/>
    <p:sldId id="263" r:id="rId19"/>
    <p:sldId id="264" r:id="rId20"/>
    <p:sldId id="265" r:id="rId21"/>
    <p:sldId id="266" r:id="rId22"/>
    <p:sldId id="267" r:id="rId23"/>
    <p:sldId id="271" r:id="rId24"/>
    <p:sldId id="270" r:id="rId25"/>
    <p:sldId id="282" r:id="rId26"/>
    <p:sldId id="260" r:id="rId27"/>
    <p:sldId id="280" r:id="rId28"/>
    <p:sldId id="281" r:id="rId2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éctor Uriel Pérez Rojas" initials="HUPR" lastIdx="1" clrIdx="0">
    <p:extLst>
      <p:ext uri="{19B8F6BF-5375-455C-9EA6-DF929625EA0E}">
        <p15:presenceInfo xmlns:p15="http://schemas.microsoft.com/office/powerpoint/2012/main" userId="2c11b62be5eb28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p:scale>
          <a:sx n="66" d="100"/>
          <a:sy n="66" d="100"/>
        </p:scale>
        <p:origin x="48" y="54"/>
      </p:cViewPr>
      <p:guideLst/>
    </p:cSldViewPr>
  </p:slideViewPr>
  <p:outlineViewPr>
    <p:cViewPr>
      <p:scale>
        <a:sx n="33" d="100"/>
        <a:sy n="33" d="100"/>
      </p:scale>
      <p:origin x="0" y="-80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EB4A2-BC85-4D4B-A19D-468150CB7EF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C2FE5B2-C33D-42DC-B4E1-108B72C70654}">
      <dgm:prSet phldrT="[Texto]"/>
      <dgm:spPr/>
      <dgm:t>
        <a:bodyPr/>
        <a:lstStyle/>
        <a:p>
          <a:r>
            <a:rPr lang="es-MX" dirty="0" smtClean="0"/>
            <a:t>Un nombre que describa el problema</a:t>
          </a:r>
          <a:endParaRPr lang="en-US" dirty="0"/>
        </a:p>
      </dgm:t>
    </dgm:pt>
    <dgm:pt modelId="{D4777D77-4A08-42DE-821F-69FCC131CB26}" type="parTrans" cxnId="{3DD29AA8-75DF-4969-BCCA-E1DCD2EBB9A8}">
      <dgm:prSet/>
      <dgm:spPr/>
      <dgm:t>
        <a:bodyPr/>
        <a:lstStyle/>
        <a:p>
          <a:endParaRPr lang="en-US"/>
        </a:p>
      </dgm:t>
    </dgm:pt>
    <dgm:pt modelId="{CD20F9F8-0849-43C8-9AEE-AD3AA46F3467}" type="sibTrans" cxnId="{3DD29AA8-75DF-4969-BCCA-E1DCD2EBB9A8}">
      <dgm:prSet/>
      <dgm:spPr/>
      <dgm:t>
        <a:bodyPr/>
        <a:lstStyle/>
        <a:p>
          <a:endParaRPr lang="en-US"/>
        </a:p>
      </dgm:t>
    </dgm:pt>
    <dgm:pt modelId="{3B128001-DB9B-46DD-BC52-202C238C92CE}">
      <dgm:prSet phldrT="[Texto]"/>
      <dgm:spPr/>
      <dgm:t>
        <a:bodyPr/>
        <a:lstStyle/>
        <a:p>
          <a:r>
            <a:rPr lang="es-MX" dirty="0" smtClean="0"/>
            <a:t>Un problema, que define cuándo podemos aplicar el patrón</a:t>
          </a:r>
          <a:endParaRPr lang="en-US" dirty="0"/>
        </a:p>
      </dgm:t>
    </dgm:pt>
    <dgm:pt modelId="{45B64FD9-2E87-40F6-BBCF-5B283EBAFDD6}" type="parTrans" cxnId="{6326A734-7EA2-48D6-B2B6-E4C5A0283982}">
      <dgm:prSet/>
      <dgm:spPr/>
      <dgm:t>
        <a:bodyPr/>
        <a:lstStyle/>
        <a:p>
          <a:endParaRPr lang="en-US"/>
        </a:p>
      </dgm:t>
    </dgm:pt>
    <dgm:pt modelId="{A6127F76-5737-4A7E-AC28-DCA727DF5ECE}" type="sibTrans" cxnId="{6326A734-7EA2-48D6-B2B6-E4C5A0283982}">
      <dgm:prSet/>
      <dgm:spPr/>
      <dgm:t>
        <a:bodyPr/>
        <a:lstStyle/>
        <a:p>
          <a:endParaRPr lang="en-US"/>
        </a:p>
      </dgm:t>
    </dgm:pt>
    <dgm:pt modelId="{7DE9D01E-3D92-416C-859F-9F9B1C8209A5}">
      <dgm:prSet phldrT="[Texto]"/>
      <dgm:spPr/>
      <dgm:t>
        <a:bodyPr/>
        <a:lstStyle/>
        <a:p>
          <a:r>
            <a:rPr lang="es-MX" dirty="0" smtClean="0"/>
            <a:t>La solución</a:t>
          </a:r>
          <a:endParaRPr lang="en-US" dirty="0"/>
        </a:p>
      </dgm:t>
    </dgm:pt>
    <dgm:pt modelId="{B543BB06-E4A8-4622-9064-FFFBC50E4CB9}" type="parTrans" cxnId="{634DAA17-26B3-4B08-89D8-77B9CDBE6388}">
      <dgm:prSet/>
      <dgm:spPr/>
      <dgm:t>
        <a:bodyPr/>
        <a:lstStyle/>
        <a:p>
          <a:endParaRPr lang="en-US"/>
        </a:p>
      </dgm:t>
    </dgm:pt>
    <dgm:pt modelId="{72DA6821-9EA7-4FC0-BE2C-DF76BA3B139A}" type="sibTrans" cxnId="{634DAA17-26B3-4B08-89D8-77B9CDBE6388}">
      <dgm:prSet/>
      <dgm:spPr/>
      <dgm:t>
        <a:bodyPr/>
        <a:lstStyle/>
        <a:p>
          <a:endParaRPr lang="en-US"/>
        </a:p>
      </dgm:t>
    </dgm:pt>
    <dgm:pt modelId="{90379E65-FBA5-4866-9D40-0A83DE149D5D}">
      <dgm:prSet phldrT="[Texto]"/>
      <dgm:spPr/>
      <dgm:t>
        <a:bodyPr/>
        <a:lstStyle/>
        <a:p>
          <a:r>
            <a:rPr lang="es-MX" dirty="0" smtClean="0"/>
            <a:t>Las consecuencias</a:t>
          </a:r>
          <a:endParaRPr lang="en-US" dirty="0"/>
        </a:p>
      </dgm:t>
    </dgm:pt>
    <dgm:pt modelId="{86BF3354-70E4-4C0E-AC23-8414ADBE3E96}" type="parTrans" cxnId="{437480D0-3CD8-4F20-9C02-F7056A39B342}">
      <dgm:prSet/>
      <dgm:spPr/>
      <dgm:t>
        <a:bodyPr/>
        <a:lstStyle/>
        <a:p>
          <a:endParaRPr lang="en-US"/>
        </a:p>
      </dgm:t>
    </dgm:pt>
    <dgm:pt modelId="{250E713C-0F86-4E16-9269-93E1220BA82C}" type="sibTrans" cxnId="{437480D0-3CD8-4F20-9C02-F7056A39B342}">
      <dgm:prSet/>
      <dgm:spPr/>
      <dgm:t>
        <a:bodyPr/>
        <a:lstStyle/>
        <a:p>
          <a:endParaRPr lang="en-US"/>
        </a:p>
      </dgm:t>
    </dgm:pt>
    <dgm:pt modelId="{52126FC2-D091-41C5-914C-BC03CDCC494B}" type="pres">
      <dgm:prSet presAssocID="{4BDEB4A2-BC85-4D4B-A19D-468150CB7EF9}" presName="diagram" presStyleCnt="0">
        <dgm:presLayoutVars>
          <dgm:dir/>
          <dgm:resizeHandles val="exact"/>
        </dgm:presLayoutVars>
      </dgm:prSet>
      <dgm:spPr/>
    </dgm:pt>
    <dgm:pt modelId="{12D15AC0-A9DD-446F-AD2A-5D7235EBF2DF}" type="pres">
      <dgm:prSet presAssocID="{FC2FE5B2-C33D-42DC-B4E1-108B72C70654}" presName="node" presStyleLbl="node1" presStyleIdx="0" presStyleCnt="4">
        <dgm:presLayoutVars>
          <dgm:bulletEnabled val="1"/>
        </dgm:presLayoutVars>
      </dgm:prSet>
      <dgm:spPr/>
      <dgm:t>
        <a:bodyPr/>
        <a:lstStyle/>
        <a:p>
          <a:endParaRPr lang="en-US"/>
        </a:p>
      </dgm:t>
    </dgm:pt>
    <dgm:pt modelId="{87D9AAAA-A5B0-462B-BB73-23443010871C}" type="pres">
      <dgm:prSet presAssocID="{CD20F9F8-0849-43C8-9AEE-AD3AA46F3467}" presName="sibTrans" presStyleCnt="0"/>
      <dgm:spPr/>
    </dgm:pt>
    <dgm:pt modelId="{71E619B4-22F2-4549-B8B3-52E441FEECDE}" type="pres">
      <dgm:prSet presAssocID="{3B128001-DB9B-46DD-BC52-202C238C92CE}" presName="node" presStyleLbl="node1" presStyleIdx="1" presStyleCnt="4">
        <dgm:presLayoutVars>
          <dgm:bulletEnabled val="1"/>
        </dgm:presLayoutVars>
      </dgm:prSet>
      <dgm:spPr/>
      <dgm:t>
        <a:bodyPr/>
        <a:lstStyle/>
        <a:p>
          <a:endParaRPr lang="en-US"/>
        </a:p>
      </dgm:t>
    </dgm:pt>
    <dgm:pt modelId="{F83B523A-3CD6-4279-A09B-9B82A962B0A0}" type="pres">
      <dgm:prSet presAssocID="{A6127F76-5737-4A7E-AC28-DCA727DF5ECE}" presName="sibTrans" presStyleCnt="0"/>
      <dgm:spPr/>
    </dgm:pt>
    <dgm:pt modelId="{B5E302AF-1591-4FDF-B14D-47BB7CAF5C84}" type="pres">
      <dgm:prSet presAssocID="{7DE9D01E-3D92-416C-859F-9F9B1C8209A5}" presName="node" presStyleLbl="node1" presStyleIdx="2" presStyleCnt="4">
        <dgm:presLayoutVars>
          <dgm:bulletEnabled val="1"/>
        </dgm:presLayoutVars>
      </dgm:prSet>
      <dgm:spPr/>
      <dgm:t>
        <a:bodyPr/>
        <a:lstStyle/>
        <a:p>
          <a:endParaRPr lang="en-US"/>
        </a:p>
      </dgm:t>
    </dgm:pt>
    <dgm:pt modelId="{0FD21C06-74C2-450D-A3F9-A7FFCA032E50}" type="pres">
      <dgm:prSet presAssocID="{72DA6821-9EA7-4FC0-BE2C-DF76BA3B139A}" presName="sibTrans" presStyleCnt="0"/>
      <dgm:spPr/>
    </dgm:pt>
    <dgm:pt modelId="{AF1966CE-C20F-4CDF-977D-F759933D882E}" type="pres">
      <dgm:prSet presAssocID="{90379E65-FBA5-4866-9D40-0A83DE149D5D}" presName="node" presStyleLbl="node1" presStyleIdx="3" presStyleCnt="4">
        <dgm:presLayoutVars>
          <dgm:bulletEnabled val="1"/>
        </dgm:presLayoutVars>
      </dgm:prSet>
      <dgm:spPr/>
      <dgm:t>
        <a:bodyPr/>
        <a:lstStyle/>
        <a:p>
          <a:endParaRPr lang="en-US"/>
        </a:p>
      </dgm:t>
    </dgm:pt>
  </dgm:ptLst>
  <dgm:cxnLst>
    <dgm:cxn modelId="{6326A734-7EA2-48D6-B2B6-E4C5A0283982}" srcId="{4BDEB4A2-BC85-4D4B-A19D-468150CB7EF9}" destId="{3B128001-DB9B-46DD-BC52-202C238C92CE}" srcOrd="1" destOrd="0" parTransId="{45B64FD9-2E87-40F6-BBCF-5B283EBAFDD6}" sibTransId="{A6127F76-5737-4A7E-AC28-DCA727DF5ECE}"/>
    <dgm:cxn modelId="{E0C0106F-A825-4208-87C2-A9306C8BF2C7}" type="presOf" srcId="{FC2FE5B2-C33D-42DC-B4E1-108B72C70654}" destId="{12D15AC0-A9DD-446F-AD2A-5D7235EBF2DF}" srcOrd="0" destOrd="0" presId="urn:microsoft.com/office/officeart/2005/8/layout/default"/>
    <dgm:cxn modelId="{634DAA17-26B3-4B08-89D8-77B9CDBE6388}" srcId="{4BDEB4A2-BC85-4D4B-A19D-468150CB7EF9}" destId="{7DE9D01E-3D92-416C-859F-9F9B1C8209A5}" srcOrd="2" destOrd="0" parTransId="{B543BB06-E4A8-4622-9064-FFFBC50E4CB9}" sibTransId="{72DA6821-9EA7-4FC0-BE2C-DF76BA3B139A}"/>
    <dgm:cxn modelId="{B8EA52C3-588A-47D3-B946-2523280E4FCF}" type="presOf" srcId="{7DE9D01E-3D92-416C-859F-9F9B1C8209A5}" destId="{B5E302AF-1591-4FDF-B14D-47BB7CAF5C84}" srcOrd="0" destOrd="0" presId="urn:microsoft.com/office/officeart/2005/8/layout/default"/>
    <dgm:cxn modelId="{B1741C1D-519E-4EFC-9ADF-2633299770D7}" type="presOf" srcId="{90379E65-FBA5-4866-9D40-0A83DE149D5D}" destId="{AF1966CE-C20F-4CDF-977D-F759933D882E}" srcOrd="0" destOrd="0" presId="urn:microsoft.com/office/officeart/2005/8/layout/default"/>
    <dgm:cxn modelId="{437480D0-3CD8-4F20-9C02-F7056A39B342}" srcId="{4BDEB4A2-BC85-4D4B-A19D-468150CB7EF9}" destId="{90379E65-FBA5-4866-9D40-0A83DE149D5D}" srcOrd="3" destOrd="0" parTransId="{86BF3354-70E4-4C0E-AC23-8414ADBE3E96}" sibTransId="{250E713C-0F86-4E16-9269-93E1220BA82C}"/>
    <dgm:cxn modelId="{3DD29AA8-75DF-4969-BCCA-E1DCD2EBB9A8}" srcId="{4BDEB4A2-BC85-4D4B-A19D-468150CB7EF9}" destId="{FC2FE5B2-C33D-42DC-B4E1-108B72C70654}" srcOrd="0" destOrd="0" parTransId="{D4777D77-4A08-42DE-821F-69FCC131CB26}" sibTransId="{CD20F9F8-0849-43C8-9AEE-AD3AA46F3467}"/>
    <dgm:cxn modelId="{DD509EE0-EB23-4040-B88F-2361E96F1A5F}" type="presOf" srcId="{4BDEB4A2-BC85-4D4B-A19D-468150CB7EF9}" destId="{52126FC2-D091-41C5-914C-BC03CDCC494B}" srcOrd="0" destOrd="0" presId="urn:microsoft.com/office/officeart/2005/8/layout/default"/>
    <dgm:cxn modelId="{C10926C1-B3D8-4063-91D4-D7A6AF51B7B1}" type="presOf" srcId="{3B128001-DB9B-46DD-BC52-202C238C92CE}" destId="{71E619B4-22F2-4549-B8B3-52E441FEECDE}" srcOrd="0" destOrd="0" presId="urn:microsoft.com/office/officeart/2005/8/layout/default"/>
    <dgm:cxn modelId="{813EBE93-D1FD-491F-8AE8-C445770228A6}" type="presParOf" srcId="{52126FC2-D091-41C5-914C-BC03CDCC494B}" destId="{12D15AC0-A9DD-446F-AD2A-5D7235EBF2DF}" srcOrd="0" destOrd="0" presId="urn:microsoft.com/office/officeart/2005/8/layout/default"/>
    <dgm:cxn modelId="{F0632484-F673-4AA9-84D4-468460F606F2}" type="presParOf" srcId="{52126FC2-D091-41C5-914C-BC03CDCC494B}" destId="{87D9AAAA-A5B0-462B-BB73-23443010871C}" srcOrd="1" destOrd="0" presId="urn:microsoft.com/office/officeart/2005/8/layout/default"/>
    <dgm:cxn modelId="{FB068B8E-4E18-49A5-A0B5-7CD785260EE5}" type="presParOf" srcId="{52126FC2-D091-41C5-914C-BC03CDCC494B}" destId="{71E619B4-22F2-4549-B8B3-52E441FEECDE}" srcOrd="2" destOrd="0" presId="urn:microsoft.com/office/officeart/2005/8/layout/default"/>
    <dgm:cxn modelId="{507D3803-1D32-43DF-AE1E-48B5F66A5AEC}" type="presParOf" srcId="{52126FC2-D091-41C5-914C-BC03CDCC494B}" destId="{F83B523A-3CD6-4279-A09B-9B82A962B0A0}" srcOrd="3" destOrd="0" presId="urn:microsoft.com/office/officeart/2005/8/layout/default"/>
    <dgm:cxn modelId="{781AB096-24DB-46AE-AD8B-B2041A79263E}" type="presParOf" srcId="{52126FC2-D091-41C5-914C-BC03CDCC494B}" destId="{B5E302AF-1591-4FDF-B14D-47BB7CAF5C84}" srcOrd="4" destOrd="0" presId="urn:microsoft.com/office/officeart/2005/8/layout/default"/>
    <dgm:cxn modelId="{195F3953-761A-4794-BE20-AAA94E1CFFA6}" type="presParOf" srcId="{52126FC2-D091-41C5-914C-BC03CDCC494B}" destId="{0FD21C06-74C2-450D-A3F9-A7FFCA032E50}" srcOrd="5" destOrd="0" presId="urn:microsoft.com/office/officeart/2005/8/layout/default"/>
    <dgm:cxn modelId="{42946188-BD0C-4014-A991-82A041FEDCAE}" type="presParOf" srcId="{52126FC2-D091-41C5-914C-BC03CDCC494B}" destId="{AF1966CE-C20F-4CDF-977D-F759933D882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15AC0-A9DD-446F-AD2A-5D7235EBF2DF}">
      <dsp:nvSpPr>
        <dsp:cNvPr id="0" name=""/>
        <dsp:cNvSpPr/>
      </dsp:nvSpPr>
      <dsp:spPr>
        <a:xfrm>
          <a:off x="1385185" y="2346"/>
          <a:ext cx="3338199" cy="200291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s-MX" sz="2700" kern="1200" dirty="0" smtClean="0"/>
            <a:t>Un nombre que describa el problema</a:t>
          </a:r>
          <a:endParaRPr lang="en-US" sz="2700" kern="1200" dirty="0"/>
        </a:p>
      </dsp:txBody>
      <dsp:txXfrm>
        <a:off x="1385185" y="2346"/>
        <a:ext cx="3338199" cy="2002919"/>
      </dsp:txXfrm>
    </dsp:sp>
    <dsp:sp modelId="{71E619B4-22F2-4549-B8B3-52E441FEECDE}">
      <dsp:nvSpPr>
        <dsp:cNvPr id="0" name=""/>
        <dsp:cNvSpPr/>
      </dsp:nvSpPr>
      <dsp:spPr>
        <a:xfrm>
          <a:off x="5057204" y="2346"/>
          <a:ext cx="3338199" cy="200291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s-MX" sz="2700" kern="1200" dirty="0" smtClean="0"/>
            <a:t>Un problema, que define cuándo podemos aplicar el patrón</a:t>
          </a:r>
          <a:endParaRPr lang="en-US" sz="2700" kern="1200" dirty="0"/>
        </a:p>
      </dsp:txBody>
      <dsp:txXfrm>
        <a:off x="5057204" y="2346"/>
        <a:ext cx="3338199" cy="2002919"/>
      </dsp:txXfrm>
    </dsp:sp>
    <dsp:sp modelId="{B5E302AF-1591-4FDF-B14D-47BB7CAF5C84}">
      <dsp:nvSpPr>
        <dsp:cNvPr id="0" name=""/>
        <dsp:cNvSpPr/>
      </dsp:nvSpPr>
      <dsp:spPr>
        <a:xfrm>
          <a:off x="1385185" y="2339085"/>
          <a:ext cx="3338199" cy="200291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s-MX" sz="2700" kern="1200" dirty="0" smtClean="0"/>
            <a:t>La solución</a:t>
          </a:r>
          <a:endParaRPr lang="en-US" sz="2700" kern="1200" dirty="0"/>
        </a:p>
      </dsp:txBody>
      <dsp:txXfrm>
        <a:off x="1385185" y="2339085"/>
        <a:ext cx="3338199" cy="2002919"/>
      </dsp:txXfrm>
    </dsp:sp>
    <dsp:sp modelId="{AF1966CE-C20F-4CDF-977D-F759933D882E}">
      <dsp:nvSpPr>
        <dsp:cNvPr id="0" name=""/>
        <dsp:cNvSpPr/>
      </dsp:nvSpPr>
      <dsp:spPr>
        <a:xfrm>
          <a:off x="5057204" y="2339085"/>
          <a:ext cx="3338199" cy="200291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s-MX" sz="2700" kern="1200" dirty="0" smtClean="0"/>
            <a:t>Las consecuencias</a:t>
          </a:r>
          <a:endParaRPr lang="en-US" sz="2700" kern="1200" dirty="0"/>
        </a:p>
      </dsp:txBody>
      <dsp:txXfrm>
        <a:off x="5057204" y="2339085"/>
        <a:ext cx="3338199" cy="20029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123E8-803D-4E30-8074-F128AA04F59B}" type="datetimeFigureOut">
              <a:rPr lang="es-MX" smtClean="0"/>
              <a:t>29/01/2016</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F17DB-5F4D-4CCF-BC42-FEEDAE6E702B}" type="slidenum">
              <a:rPr lang="es-MX" smtClean="0"/>
              <a:t>‹Nº›</a:t>
            </a:fld>
            <a:endParaRPr lang="es-MX"/>
          </a:p>
        </p:txBody>
      </p:sp>
    </p:spTree>
    <p:extLst>
      <p:ext uri="{BB962C8B-B14F-4D97-AF65-F5344CB8AC3E}">
        <p14:creationId xmlns:p14="http://schemas.microsoft.com/office/powerpoint/2010/main" val="152294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Hola Buenos días, bienvenidos a mi sesión,</a:t>
            </a:r>
            <a:r>
              <a:rPr lang="es-MX" baseline="0" dirty="0" smtClean="0"/>
              <a:t> quiero darles las gracias por estar presentes en el evento de Software Gurú Virtual, actualmente me encuentro estudiando una maestría en el Centro Nacional de Investigación y Desarrollo Tecnológico, específicamente en el área de Ciencias de la Computación con especialidad en Ingeniería de Software, y el trabajar con patrones de diseño es pan de todos los días, debido a que mi tesis se basa en ellos. En este tiempo que llevo estudiándolos, me han cambiado la visión respecto al diseño del software, me gustaría que de igual forma, a ustedes les interesaran y vieran que es bastante emocionante este mundo de los patrones de diseño.</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1</a:t>
            </a:fld>
            <a:endParaRPr lang="es-MX"/>
          </a:p>
        </p:txBody>
      </p:sp>
    </p:spTree>
    <p:extLst>
      <p:ext uri="{BB962C8B-B14F-4D97-AF65-F5344CB8AC3E}">
        <p14:creationId xmlns:p14="http://schemas.microsoft.com/office/powerpoint/2010/main" val="2870909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En</a:t>
            </a:r>
            <a:r>
              <a:rPr lang="es-MX" baseline="0" dirty="0" smtClean="0"/>
              <a:t> un inicio los </a:t>
            </a:r>
            <a:r>
              <a:rPr lang="es-MX" baseline="0" dirty="0" err="1" smtClean="0"/>
              <a:t>Gang</a:t>
            </a:r>
            <a:r>
              <a:rPr lang="es-MX" baseline="0" dirty="0" smtClean="0"/>
              <a:t> of </a:t>
            </a:r>
            <a:r>
              <a:rPr lang="es-MX" baseline="0" dirty="0" err="1" smtClean="0"/>
              <a:t>Four</a:t>
            </a:r>
            <a:r>
              <a:rPr lang="es-MX" baseline="0" dirty="0" smtClean="0"/>
              <a:t>  escribieron un total de 23 patrones de diseño, los cuales</a:t>
            </a:r>
            <a:r>
              <a:rPr lang="es-MX" sz="1200" kern="1200" dirty="0" smtClean="0">
                <a:solidFill>
                  <a:schemeClr val="tx1"/>
                </a:solidFill>
                <a:effectLst/>
                <a:latin typeface="+mn-lt"/>
                <a:ea typeface="+mn-ea"/>
                <a:cs typeface="+mn-cs"/>
              </a:rPr>
              <a:t> se enfocan en dar solución a problemas orientados a objetos,</a:t>
            </a:r>
            <a:r>
              <a:rPr lang="es-MX" sz="1200" kern="1200" baseline="0" dirty="0" smtClean="0">
                <a:solidFill>
                  <a:schemeClr val="tx1"/>
                </a:solidFill>
                <a:effectLst/>
                <a:latin typeface="+mn-lt"/>
                <a:ea typeface="+mn-ea"/>
                <a:cs typeface="+mn-cs"/>
              </a:rPr>
              <a:t> el libro además, muestra</a:t>
            </a:r>
            <a:r>
              <a:rPr lang="es-MX" sz="1200" kern="1200" dirty="0" smtClean="0">
                <a:solidFill>
                  <a:schemeClr val="tx1"/>
                </a:solidFill>
                <a:effectLst/>
                <a:latin typeface="+mn-lt"/>
                <a:ea typeface="+mn-ea"/>
                <a:cs typeface="+mn-cs"/>
              </a:rPr>
              <a:t> su implementación original en C++ y </a:t>
            </a:r>
            <a:r>
              <a:rPr lang="es-MX" sz="1200" kern="1200" dirty="0" err="1" smtClean="0">
                <a:solidFill>
                  <a:schemeClr val="tx1"/>
                </a:solidFill>
                <a:effectLst/>
                <a:latin typeface="+mn-lt"/>
                <a:ea typeface="+mn-ea"/>
                <a:cs typeface="+mn-cs"/>
              </a:rPr>
              <a:t>Smalltalk</a:t>
            </a:r>
            <a:r>
              <a:rPr lang="es-MX" sz="1200" kern="1200" dirty="0" smtClean="0">
                <a:solidFill>
                  <a:schemeClr val="tx1"/>
                </a:solidFill>
                <a:effectLst/>
                <a:latin typeface="+mn-lt"/>
                <a:ea typeface="+mn-ea"/>
                <a:cs typeface="+mn-cs"/>
              </a:rPr>
              <a:t>. Hoy en día existe</a:t>
            </a:r>
            <a:r>
              <a:rPr lang="es-MX" sz="1200" kern="1200" baseline="0" dirty="0" smtClean="0">
                <a:solidFill>
                  <a:schemeClr val="tx1"/>
                </a:solidFill>
                <a:effectLst/>
                <a:latin typeface="+mn-lt"/>
                <a:ea typeface="+mn-ea"/>
                <a:cs typeface="+mn-cs"/>
              </a:rPr>
              <a:t> mucha literatura que hacen más digerible el entender los conceptos de los patrones de diseño, además, e</a:t>
            </a:r>
            <a:r>
              <a:rPr lang="es-MX" sz="1200" kern="1200" dirty="0" smtClean="0">
                <a:solidFill>
                  <a:schemeClr val="tx1"/>
                </a:solidFill>
                <a:effectLst/>
                <a:latin typeface="+mn-lt"/>
                <a:ea typeface="+mn-ea"/>
                <a:cs typeface="+mn-cs"/>
              </a:rPr>
              <a:t>n el transcurso del tiempo, nuevos patrones han sido propuestos y agregados a la lista original. Incluso, existen hoy en día, patrones que son aplicables a áreas en específico, como pueden ser arquitectura de software, interfaces de usuario, concurrencia,</a:t>
            </a:r>
            <a:r>
              <a:rPr lang="es-MX" sz="1200" kern="1200" baseline="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seguridad,</a:t>
            </a:r>
            <a:r>
              <a:rPr lang="es-MX" sz="1200" kern="1200" baseline="0" dirty="0" smtClean="0">
                <a:solidFill>
                  <a:schemeClr val="tx1"/>
                </a:solidFill>
                <a:effectLst/>
                <a:latin typeface="+mn-lt"/>
                <a:ea typeface="+mn-ea"/>
                <a:cs typeface="+mn-cs"/>
              </a:rPr>
              <a:t> etcétera</a:t>
            </a:r>
            <a:endParaRPr lang="es-MX" sz="1200" kern="1200" dirty="0" smtClean="0">
              <a:solidFill>
                <a:schemeClr val="tx1"/>
              </a:solidFill>
              <a:effectLst/>
              <a:latin typeface="+mn-lt"/>
              <a:ea typeface="+mn-ea"/>
              <a:cs typeface="+mn-cs"/>
            </a:endParaRPr>
          </a:p>
          <a:p>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14</a:t>
            </a:fld>
            <a:endParaRPr lang="es-MX"/>
          </a:p>
        </p:txBody>
      </p:sp>
    </p:spTree>
    <p:extLst>
      <p:ext uri="{BB962C8B-B14F-4D97-AF65-F5344CB8AC3E}">
        <p14:creationId xmlns:p14="http://schemas.microsoft.com/office/powerpoint/2010/main" val="665386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Los patrones de diseño están categorizados en tres</a:t>
            </a:r>
            <a:r>
              <a:rPr lang="es-MX" baseline="0" dirty="0" smtClean="0"/>
              <a:t> familias, los patrones creacionales, que tienen que ver con el proceso de creación de objetos, los patrones estructurales, que tratan con la composición de clases u objetos, y los patrones de comportamiento, que caracterizan el modo en que las clases y objetos interactúen y se reparten la responsabilidad</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15</a:t>
            </a:fld>
            <a:endParaRPr lang="es-MX"/>
          </a:p>
        </p:txBody>
      </p:sp>
    </p:spTree>
    <p:extLst>
      <p:ext uri="{BB962C8B-B14F-4D97-AF65-F5344CB8AC3E}">
        <p14:creationId xmlns:p14="http://schemas.microsoft.com/office/powerpoint/2010/main" val="788183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aseline="0" dirty="0" smtClean="0"/>
              <a:t>Los 23 patrones de diseño además, han sido categorizados en dos criterios, el primero de ellos  se denomina propósito, que en realidad lo que hace es reflejar qué hace un patrón. Contamos con 3 tipos de propósitos que ya expliqué anteriormente, es decir, de creación, de estructura y de comportamiento.</a:t>
            </a:r>
          </a:p>
          <a:p>
            <a:endParaRPr lang="es-MX" baseline="0" dirty="0" smtClean="0"/>
          </a:p>
          <a:p>
            <a:r>
              <a:rPr lang="es-MX" baseline="0" dirty="0" smtClean="0"/>
              <a:t>El segundo criterio que podemos ver en la tabla, se denomina ámbito, el ámbito se refiere a que si el patrón se aplica a clases o a objetos.</a:t>
            </a:r>
          </a:p>
          <a:p>
            <a:endParaRPr lang="es-MX" baseline="0" dirty="0" smtClean="0"/>
          </a:p>
          <a:p>
            <a:r>
              <a:rPr lang="es-MX" baseline="0" dirty="0" smtClean="0"/>
              <a:t>Los patrones que tienen un ámbito de clase, se ocupan de las relaciones entre las clases y sus respectivas subclases, básicamente a través de la herencia, la cual forma parte de las relaciones estáticas.</a:t>
            </a:r>
          </a:p>
          <a:p>
            <a:endParaRPr lang="es-MX" baseline="0" dirty="0" smtClean="0"/>
          </a:p>
          <a:p>
            <a:r>
              <a:rPr lang="es-MX" baseline="0" dirty="0" smtClean="0"/>
              <a:t>En cambio, los patrones que tienen un ámbito a nivel de objetos, se ocupan de las relaciones entre objetos, que son más dinámicas, ¿porqué digo que son dinámicas? Porque pueden cambiar en tiempo de ejecución.</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16</a:t>
            </a:fld>
            <a:endParaRPr lang="es-MX"/>
          </a:p>
        </p:txBody>
      </p:sp>
    </p:spTree>
    <p:extLst>
      <p:ext uri="{BB962C8B-B14F-4D97-AF65-F5344CB8AC3E}">
        <p14:creationId xmlns:p14="http://schemas.microsoft.com/office/powerpoint/2010/main" val="221059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Ok, Ahora vamos a analizar un caso, es</a:t>
            </a:r>
            <a:r>
              <a:rPr lang="es-MX" baseline="0" dirty="0" smtClean="0"/>
              <a:t> una pequeña aplicación creada para esta conferencia, es una aplicación sencilla pero que cumple con su cometido.</a:t>
            </a:r>
          </a:p>
          <a:p>
            <a:endParaRPr lang="es-MX" baseline="0" dirty="0" smtClean="0"/>
          </a:p>
          <a:p>
            <a:r>
              <a:rPr lang="es-MX" baseline="0" dirty="0" smtClean="0"/>
              <a:t>¿Qué vamos a hacer con esta aplicación? Bueno, vamos a iniciar mostrando una primera versión de la aplicación, y la vamos a ir corrigiendo poco a poco</a:t>
            </a:r>
          </a:p>
          <a:p>
            <a:endParaRPr lang="es-MX" baseline="0" dirty="0" smtClean="0"/>
          </a:p>
          <a:p>
            <a:endParaRPr lang="es-MX" baseline="0" dirty="0" smtClean="0"/>
          </a:p>
          <a:p>
            <a:r>
              <a:rPr lang="es-MX" baseline="0" dirty="0" smtClean="0"/>
              <a:t>MOSTRAR APP</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17</a:t>
            </a:fld>
            <a:endParaRPr lang="es-MX"/>
          </a:p>
        </p:txBody>
      </p:sp>
    </p:spTree>
    <p:extLst>
      <p:ext uri="{BB962C8B-B14F-4D97-AF65-F5344CB8AC3E}">
        <p14:creationId xmlns:p14="http://schemas.microsoft.com/office/powerpoint/2010/main" val="2825277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Bueno, Como</a:t>
            </a:r>
            <a:r>
              <a:rPr lang="es-MX" baseline="0" dirty="0" smtClean="0"/>
              <a:t> se habrán dado cuenta esta aplicación en su primer versión, tiene dos grandes problemas, que caen dentro de la clasificación de los Anti patrones de diseño. El primero de ellos es que es una clase gorda, es decir, tenemos líneas y líneas de código en la clase principal del formulario.</a:t>
            </a:r>
          </a:p>
          <a:p>
            <a:endParaRPr lang="es-MX" baseline="0" dirty="0" smtClean="0"/>
          </a:p>
          <a:p>
            <a:r>
              <a:rPr lang="es-MX" baseline="0" dirty="0" smtClean="0"/>
              <a:t>En esta clase además controlamos los eventos, manejamos las propiedades, y dejamos múltiples responsabilidades a la clase. Este es visiblemente un gran problema. Imaginemos que esta fuera la arquitectura de una aplicación empresarial, o una aplicación de negocios grande, tendríamos que buscar entre cientos o miles de líneas de código para encontrar una modificación que quisiéramos hacer. Además, si hiciéramos eso, estaríamos rompiendo con uno de los principios de la </a:t>
            </a:r>
            <a:r>
              <a:rPr lang="es-MX" baseline="0" dirty="0" err="1" smtClean="0"/>
              <a:t>Programacion</a:t>
            </a:r>
            <a:r>
              <a:rPr lang="es-MX" baseline="0" dirty="0" smtClean="0"/>
              <a:t> Orientada a Objetos, El principio Abierto – Cerrado, el cual nos dice que las clases deben estar abierta para extensión, pero cerradas para modificación.</a:t>
            </a:r>
          </a:p>
          <a:p>
            <a:endParaRPr lang="es-MX" baseline="0" dirty="0" smtClean="0"/>
          </a:p>
          <a:p>
            <a:r>
              <a:rPr lang="es-MX" baseline="0" dirty="0" smtClean="0"/>
              <a:t>Además, tenemos el problema del botón mágico, que básicamente se trata de escribir toda la lógica que requerimos en los </a:t>
            </a:r>
            <a:r>
              <a:rPr lang="es-MX" baseline="0" dirty="0" err="1" smtClean="0"/>
              <a:t>evnetos</a:t>
            </a:r>
            <a:r>
              <a:rPr lang="es-MX" baseline="0" dirty="0" smtClean="0"/>
              <a:t> de los formularios.</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18</a:t>
            </a:fld>
            <a:endParaRPr lang="es-MX"/>
          </a:p>
        </p:txBody>
      </p:sp>
    </p:spTree>
    <p:extLst>
      <p:ext uri="{BB962C8B-B14F-4D97-AF65-F5344CB8AC3E}">
        <p14:creationId xmlns:p14="http://schemas.microsoft.com/office/powerpoint/2010/main" val="3242264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Si obtuviéramos el diagrama de clases de</a:t>
            </a:r>
            <a:r>
              <a:rPr lang="es-MX" baseline="0" dirty="0" smtClean="0"/>
              <a:t> nuestra aplicación, obtendríamos un diagrama como el que estamos viendo. No hay reparto de responsabilidades, todo está encapsulado en una sola clase y demás problemas que esto conlleva. Bueno pero ¿qué pasaría si quisiéramos corregir este problema?</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19</a:t>
            </a:fld>
            <a:endParaRPr lang="es-MX"/>
          </a:p>
        </p:txBody>
      </p:sp>
    </p:spTree>
    <p:extLst>
      <p:ext uri="{BB962C8B-B14F-4D97-AF65-F5344CB8AC3E}">
        <p14:creationId xmlns:p14="http://schemas.microsoft.com/office/powerpoint/2010/main" val="2889755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Si quisiéramos</a:t>
            </a:r>
            <a:r>
              <a:rPr lang="es-MX" baseline="0" dirty="0" smtClean="0"/>
              <a:t> resolver este problema en primer lugar debemos de repartir responsabilidades entre clases, esto implica, sentarnos un rato a ponernos a pensar qué clases podemos crear que puedan tomar diferentes responsabilidades, en nuestro ejemplo, podemos crear clases de Figuras Geométricas, cada cual que tome la responsabilidad de dibujar su figura geométrica. No se han implementado las clases Estrella y Triángulo aún, por cuestiones de simplicidad. Ok, ahora, Con estas </a:t>
            </a:r>
            <a:r>
              <a:rPr lang="es-MX" baseline="0" dirty="0" err="1" smtClean="0"/>
              <a:t>modficiacxiones</a:t>
            </a:r>
            <a:r>
              <a:rPr lang="es-MX" baseline="0" dirty="0" smtClean="0"/>
              <a:t> nos queda un diagrama de clases distinto, donde liberamos a la clase del formulario de tanta responsabilidad, sin embargo en el diagrama tenemos otro problemita, y es que, si uno se da cuenta, nuestras clases Círculo y Línea tienen propiedades y métodos que se repiten.</a:t>
            </a:r>
          </a:p>
          <a:p>
            <a:endParaRPr lang="es-MX" baseline="0" dirty="0" smtClean="0"/>
          </a:p>
          <a:p>
            <a:r>
              <a:rPr lang="es-MX" baseline="0" dirty="0" smtClean="0"/>
              <a:t>Esta repetición se refiere a que el comportamiento varía dependiendo de la clase que lo implementa. Lo recomendado es siempre encapsular aquello que varía.</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20</a:t>
            </a:fld>
            <a:endParaRPr lang="es-MX"/>
          </a:p>
        </p:txBody>
      </p:sp>
    </p:spTree>
    <p:extLst>
      <p:ext uri="{BB962C8B-B14F-4D97-AF65-F5344CB8AC3E}">
        <p14:creationId xmlns:p14="http://schemas.microsoft.com/office/powerpoint/2010/main" val="805762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Haciendo</a:t>
            </a:r>
            <a:r>
              <a:rPr lang="es-MX" baseline="0" dirty="0" smtClean="0"/>
              <a:t> lo anterior, nos hemos puesto a pensar y a recrear el diagrama de clases anterior, con lo cual, hemos obtenido una interfaz, que es implementada de diferente forma en cada una de las clases hijas. Vemos que poco a poco tenemos un diagrama más Orientado a Objetos. Aún falta algo por hacer, y eso es liberar de carga a nuestro formulario, para esto, vamos a crear una clase intermedia, entre la interfaz Figura, y nuestra clase del formulario.</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21</a:t>
            </a:fld>
            <a:endParaRPr lang="es-MX"/>
          </a:p>
        </p:txBody>
      </p:sp>
    </p:spTree>
    <p:extLst>
      <p:ext uri="{BB962C8B-B14F-4D97-AF65-F5344CB8AC3E}">
        <p14:creationId xmlns:p14="http://schemas.microsoft.com/office/powerpoint/2010/main" val="291756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Con esto, tenemos un diagrama de clases como</a:t>
            </a:r>
            <a:r>
              <a:rPr lang="es-MX" baseline="0" dirty="0" smtClean="0"/>
              <a:t> el que estamos observando. Hemos creado el contexto, con una propiedad del tipo Figura. Con esto lo que hemos logrado, es tener clases robustas, cerradas a modificación y abiertas a extensión. Es decir, si necesitamos crear una nueva figura geométrica, lo único que debemos hacer es crear una nueva clase, hacer que implemente la funcionalidad de la interfaz </a:t>
            </a:r>
            <a:r>
              <a:rPr lang="es-MX" baseline="0" dirty="0" err="1" smtClean="0"/>
              <a:t>Ifigura</a:t>
            </a:r>
            <a:r>
              <a:rPr lang="es-MX" baseline="0" dirty="0" smtClean="0"/>
              <a:t>, implementar el evento desde la clase del formulario, y escribir el código correspondiente desde el contexto. Ustedes se preguntarán, ¿no dijiste que las clases deben estar cerradas a modificaciones, entonces, porqué modificas la clase Contexto? Bueno, regularmente, las clases que están asociadas a  la interfaz gráfica, así como al contexto, varían. Pero las clases que han sido implementadas, si pueden observar, no deben ser modificadas para que el programa funcione correctamente.</a:t>
            </a:r>
          </a:p>
          <a:p>
            <a:endParaRPr lang="es-MX" baseline="0" dirty="0" smtClean="0"/>
          </a:p>
          <a:p>
            <a:r>
              <a:rPr lang="es-MX" baseline="0" dirty="0" smtClean="0"/>
              <a:t>Ok pero ¿qué tiene todo esto que ver con los patrones de diseño? La respuesta es sencilla. Analizando y corrigiendo nuestro problema original, hemos estructurado sin querer queriendo como dirían por ahí,  nuestro primero patrón de diseño:</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22</a:t>
            </a:fld>
            <a:endParaRPr lang="es-MX"/>
          </a:p>
        </p:txBody>
      </p:sp>
    </p:spTree>
    <p:extLst>
      <p:ext uri="{BB962C8B-B14F-4D97-AF65-F5344CB8AC3E}">
        <p14:creationId xmlns:p14="http://schemas.microsoft.com/office/powerpoint/2010/main" val="313556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Hemos</a:t>
            </a:r>
            <a:r>
              <a:rPr lang="es-MX" baseline="0" dirty="0" smtClean="0"/>
              <a:t> implementado el patrón de diseño </a:t>
            </a:r>
            <a:r>
              <a:rPr lang="es-MX" baseline="0" dirty="0" err="1" smtClean="0"/>
              <a:t>Strategy</a:t>
            </a:r>
            <a:r>
              <a:rPr lang="es-MX" baseline="0" dirty="0" smtClean="0"/>
              <a:t>. La figura muestra el diseño de este patrón de diseño. Esto que hemos hecho, de descubrir y utilizar un patrón de diseño sin saberlo, sucede día a día en el mundo del desarrollo de software. Mucha gente utiliza patrones de diseño sin saberlo. Los patrones de diseño fueron obtenidos a través del análisis de muchos proyectos de software, por lo cual, no es ningún misterio que se repitan a través de diferentes proyectos de software.</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23</a:t>
            </a:fld>
            <a:endParaRPr lang="es-MX"/>
          </a:p>
        </p:txBody>
      </p:sp>
    </p:spTree>
    <p:extLst>
      <p:ext uri="{BB962C8B-B14F-4D97-AF65-F5344CB8AC3E}">
        <p14:creationId xmlns:p14="http://schemas.microsoft.com/office/powerpoint/2010/main" val="1710405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Bueno para empezar, ¿qué son los patrones de diseño? Iniciemos mencionando</a:t>
            </a:r>
            <a:r>
              <a:rPr lang="es-MX" baseline="0" dirty="0" smtClean="0"/>
              <a:t> que el origen de los patrones, no inició en el área del desarrollo de software, más bien, el concepto tuvo su origen en el año de 1977, como un concepto de arquitectura propuesto por Christopher Alexander. Posteriormente</a:t>
            </a:r>
            <a:r>
              <a:rPr lang="es-MX" dirty="0" smtClean="0"/>
              <a:t>,</a:t>
            </a:r>
            <a:r>
              <a:rPr lang="es-MX" baseline="0" dirty="0" smtClean="0"/>
              <a:t> en el año de 1995 fue publicado el libro llamado “Patrones de diseño – Elementos de software reusable orientado a objetos, escrito por la banda de los 4 fantásticos, cuyos nombres aparecen en la portada del libro, y que además son personas precursoras y expertas en el ámbito de la programación orientada a objetos. Este trabajo sirvió como punto inicial en este tema. Para poder escribirlo, la banda de los 4 fantásticos analizó muchos proyectos de software y encontró los diferentes patrones que veían que se repetían una y otra vez, suena fácil, pero en verdad que debió de haber sido un trabajo bastante pesado</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2</a:t>
            </a:fld>
            <a:endParaRPr lang="es-MX"/>
          </a:p>
        </p:txBody>
      </p:sp>
    </p:spTree>
    <p:extLst>
      <p:ext uri="{BB962C8B-B14F-4D97-AF65-F5344CB8AC3E}">
        <p14:creationId xmlns:p14="http://schemas.microsoft.com/office/powerpoint/2010/main" val="211616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aseline="0" dirty="0" smtClean="0"/>
              <a:t>Pasando a la definición, decimos que los patrones de diseño son micro arquitecturas reusables, diseñadas y probadas, ¿Porqué se dice que son reusables? Bueno pues son reusables porque pueden usarse en múltiples proyectos una y otra vez. Son diseñadas porque se nos propone la arquitectura base, la cual tomaremos e implementaremos de acuerdo a nuestras necesidades, y por último, son probadas porque como hemos dicho anteriormente, al equipo de la banda de los 4 fantásticos le llevó bastante tiempo evaluar muchos proyectos de software, encontrando patrones dentro de estos. Es así como definieron una plantilla de lo que un patrón de diseño debe contener. Se requiere de un nombre del patrón, de un problema que será resuelto, la solución, que es más que nada un diagrama de clases que nos servirá como plantilla para atacar el problema deseado. Por último, tendremos las consecuencias de aplicar el patrón de diseño. Además, los patrones de diseño no pertenecen a ningún lenguaje ni plataforma en particular.</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5</a:t>
            </a:fld>
            <a:endParaRPr lang="es-MX"/>
          </a:p>
        </p:txBody>
      </p:sp>
    </p:spTree>
    <p:extLst>
      <p:ext uri="{BB962C8B-B14F-4D97-AF65-F5344CB8AC3E}">
        <p14:creationId xmlns:p14="http://schemas.microsoft.com/office/powerpoint/2010/main" val="945635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Aquí tenemos un ejemplo de un patrón de diseño, en este caso el patrón </a:t>
            </a:r>
            <a:r>
              <a:rPr lang="es-MX" dirty="0" err="1" smtClean="0"/>
              <a:t>Strategy</a:t>
            </a:r>
            <a:r>
              <a:rPr lang="es-MX" dirty="0" smtClean="0"/>
              <a:t>, iremos viendo las diferentes características que debe contener un patrón de diseño. En primer lugar, se cuenta con un propósito, el cual dicta para qué fue ideado el patrón,</a:t>
            </a:r>
            <a:r>
              <a:rPr lang="es-MX" baseline="0" dirty="0" smtClean="0"/>
              <a:t> con qué objetivo fue creado.</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7</a:t>
            </a:fld>
            <a:endParaRPr lang="es-MX"/>
          </a:p>
        </p:txBody>
      </p:sp>
    </p:spTree>
    <p:extLst>
      <p:ext uri="{BB962C8B-B14F-4D97-AF65-F5344CB8AC3E}">
        <p14:creationId xmlns:p14="http://schemas.microsoft.com/office/powerpoint/2010/main" val="3662193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En segundo lugar, la aplicabilidad del patrón de diseño, es decir, cuándo debe usarse el patrón. Cuando tenemos en mente la aplicabilidad</a:t>
            </a:r>
            <a:r>
              <a:rPr lang="es-MX" baseline="0" dirty="0" smtClean="0"/>
              <a:t> de los diferentes patrones de diseño, podemos distinguir más fácilmente qué patrón de diseño deberíamos utilizar ante distintos problemas a los que nos enfrentemos.</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8</a:t>
            </a:fld>
            <a:endParaRPr lang="es-MX"/>
          </a:p>
        </p:txBody>
      </p:sp>
    </p:spTree>
    <p:extLst>
      <p:ext uri="{BB962C8B-B14F-4D97-AF65-F5344CB8AC3E}">
        <p14:creationId xmlns:p14="http://schemas.microsoft.com/office/powerpoint/2010/main" val="364026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 continuación, se brinda la estructura</a:t>
            </a:r>
            <a:r>
              <a:rPr lang="es-MX" baseline="0" dirty="0" smtClean="0"/>
              <a:t> </a:t>
            </a:r>
            <a:r>
              <a:rPr lang="es-MX" baseline="0" dirty="0" err="1" smtClean="0"/>
              <a:t>ó</a:t>
            </a:r>
            <a:r>
              <a:rPr lang="es-MX" baseline="0" dirty="0" smtClean="0"/>
              <a:t> solución a la problemática planteada. Es un diagrama de clases que nos servirá como plantilla y que nosotros podremos adecuar conforme a nuestras necesidades. </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9</a:t>
            </a:fld>
            <a:endParaRPr lang="es-MX"/>
          </a:p>
        </p:txBody>
      </p:sp>
    </p:spTree>
    <p:extLst>
      <p:ext uri="{BB962C8B-B14F-4D97-AF65-F5344CB8AC3E}">
        <p14:creationId xmlns:p14="http://schemas.microsoft.com/office/powerpoint/2010/main" val="3260292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Por último, tenemos a los participantes</a:t>
            </a:r>
            <a:r>
              <a:rPr lang="es-MX" baseline="0" dirty="0" smtClean="0"/>
              <a:t> del patrón de diseño. En esta parte se nos dice cuál es la tarea de cada una de las clases que participan en el patrón de diseño, y cómo utilizarlas</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10</a:t>
            </a:fld>
            <a:endParaRPr lang="es-MX"/>
          </a:p>
        </p:txBody>
      </p:sp>
    </p:spTree>
    <p:extLst>
      <p:ext uri="{BB962C8B-B14F-4D97-AF65-F5344CB8AC3E}">
        <p14:creationId xmlns:p14="http://schemas.microsoft.com/office/powerpoint/2010/main" val="2332707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Por otra parte,</a:t>
            </a:r>
            <a:r>
              <a:rPr lang="es-MX" baseline="0" dirty="0" smtClean="0"/>
              <a:t> ¿Qué no es un patrón de diseño? Un patrón de diseño no garantiza un sistema bien diseñado, Esto recae en que existe en algunos casos un abuso de los patrones de diseño. Debemos saber equilibrar y distinguir cuándo se deben usar y cuándo no. De igual forma, si combinamos los patrones entre ellos, debemos saber distinguir qué clases participarán en dicha combinación.</a:t>
            </a:r>
          </a:p>
          <a:p>
            <a:endParaRPr lang="es-MX" baseline="0" dirty="0" smtClean="0"/>
          </a:p>
          <a:p>
            <a:r>
              <a:rPr lang="es-MX" baseline="0" dirty="0" smtClean="0"/>
              <a:t>Otra cosa que es importante mencionar, es que cada vez que inclinamos la balanza a flexibilizar una parte de nuestro sistema, agregamos complejidad al diseño, una fuerza contraria a la simplicidad.</a:t>
            </a:r>
          </a:p>
          <a:p>
            <a:endParaRPr lang="es-MX" baseline="0" dirty="0" smtClean="0"/>
          </a:p>
          <a:p>
            <a:r>
              <a:rPr lang="es-MX" baseline="0" dirty="0" smtClean="0"/>
              <a:t>Por otra parte, un patrón de diseño es un punto de partida para resolver nuestro problema, no es la solución en sí. </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12</a:t>
            </a:fld>
            <a:endParaRPr lang="es-MX"/>
          </a:p>
        </p:txBody>
      </p:sp>
    </p:spTree>
    <p:extLst>
      <p:ext uri="{BB962C8B-B14F-4D97-AF65-F5344CB8AC3E}">
        <p14:creationId xmlns:p14="http://schemas.microsoft.com/office/powerpoint/2010/main" val="3130806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a:t>
            </a:r>
            <a:r>
              <a:rPr lang="es-MX" baseline="0" dirty="0" smtClean="0"/>
              <a:t> bien, ¿´porque es importante aprender sobre patrones de diseño? Bueno, en primer lugar, si uno está llevando a cabo un proyecto de software y tiene un problema en específico, puede consultar la bibliografía referente a los patrones de diseño y tratar de encontrar la solución al mismo. </a:t>
            </a:r>
          </a:p>
          <a:p>
            <a:endParaRPr lang="es-MX" baseline="0" dirty="0" smtClean="0"/>
          </a:p>
          <a:p>
            <a:r>
              <a:rPr lang="es-MX" baseline="0" dirty="0" smtClean="0"/>
              <a:t>Por otra parte, alguien puede estudiar y guardar en su caja de herramientas los patrones de diseño, para poder utilizarlos en un proyecto futuro.</a:t>
            </a:r>
          </a:p>
          <a:p>
            <a:endParaRPr lang="es-MX" baseline="0" dirty="0" smtClean="0"/>
          </a:p>
          <a:p>
            <a:r>
              <a:rPr lang="es-MX" baseline="0" dirty="0" smtClean="0"/>
              <a:t>Podemos garantizar que los patrones de diseño tienen características que nos ayudarán a tener sistemas robustos, además de que nos proporcionan reusabilidad, </a:t>
            </a:r>
            <a:r>
              <a:rPr lang="es-MX" baseline="0" dirty="0" err="1" smtClean="0"/>
              <a:t>mantenibilidad</a:t>
            </a:r>
            <a:r>
              <a:rPr lang="es-MX" baseline="0" dirty="0" smtClean="0"/>
              <a:t>, robustez y flexibilidad</a:t>
            </a:r>
            <a:endParaRPr lang="es-MX" dirty="0"/>
          </a:p>
        </p:txBody>
      </p:sp>
      <p:sp>
        <p:nvSpPr>
          <p:cNvPr id="4" name="Marcador de número de diapositiva 3"/>
          <p:cNvSpPr>
            <a:spLocks noGrp="1"/>
          </p:cNvSpPr>
          <p:nvPr>
            <p:ph type="sldNum" sz="quarter" idx="10"/>
          </p:nvPr>
        </p:nvSpPr>
        <p:spPr/>
        <p:txBody>
          <a:bodyPr/>
          <a:lstStyle/>
          <a:p>
            <a:fld id="{C12F17DB-5F4D-4CCF-BC42-FEEDAE6E702B}" type="slidenum">
              <a:rPr lang="es-MX" smtClean="0"/>
              <a:t>13</a:t>
            </a:fld>
            <a:endParaRPr lang="es-MX"/>
          </a:p>
        </p:txBody>
      </p:sp>
    </p:spTree>
    <p:extLst>
      <p:ext uri="{BB962C8B-B14F-4D97-AF65-F5344CB8AC3E}">
        <p14:creationId xmlns:p14="http://schemas.microsoft.com/office/powerpoint/2010/main" val="448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1407A12-2B3E-4228-8992-C5E2F15068DE}" type="datetimeFigureOut">
              <a:rPr lang="es-MX" smtClean="0"/>
              <a:t>29/01/2016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110676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1407A12-2B3E-4228-8992-C5E2F15068DE}" type="datetimeFigureOut">
              <a:rPr lang="es-MX" smtClean="0"/>
              <a:t>29/01/2016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6663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1407A12-2B3E-4228-8992-C5E2F15068DE}" type="datetimeFigureOut">
              <a:rPr lang="es-MX" smtClean="0"/>
              <a:t>29/01/2016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312137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1407A12-2B3E-4228-8992-C5E2F15068DE}" type="datetimeFigureOut">
              <a:rPr lang="es-MX" smtClean="0"/>
              <a:t>29/01/2016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460FE4-7CD0-4BA4-AE01-58770A3302CA}" type="slidenum">
              <a:rPr lang="es-MX" smtClean="0"/>
              <a:t>‹Nº›</a:t>
            </a:fld>
            <a:endParaRPr lang="es-MX"/>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10583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1407A12-2B3E-4228-8992-C5E2F15068DE}" type="datetimeFigureOut">
              <a:rPr lang="es-MX" smtClean="0"/>
              <a:t>29/01/2016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3772485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407A12-2B3E-4228-8992-C5E2F15068DE}" type="datetimeFigureOut">
              <a:rPr lang="es-MX" smtClean="0"/>
              <a:t>29/01/2016</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107949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407A12-2B3E-4228-8992-C5E2F15068DE}" type="datetimeFigureOut">
              <a:rPr lang="es-MX" smtClean="0"/>
              <a:t>29/01/2016</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3072944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1407A12-2B3E-4228-8992-C5E2F15068DE}" type="datetimeFigureOut">
              <a:rPr lang="es-MX" smtClean="0"/>
              <a:t>29/01/2016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708978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1407A12-2B3E-4228-8992-C5E2F15068DE}" type="datetimeFigureOut">
              <a:rPr lang="es-MX" smtClean="0"/>
              <a:t>29/01/2016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85620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1407A12-2B3E-4228-8992-C5E2F15068DE}" type="datetimeFigureOut">
              <a:rPr lang="es-MX" smtClean="0"/>
              <a:t>29/01/2016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401059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1407A12-2B3E-4228-8992-C5E2F15068DE}" type="datetimeFigureOut">
              <a:rPr lang="es-MX" smtClean="0"/>
              <a:t>29/01/2016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42492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1407A12-2B3E-4228-8992-C5E2F15068DE}" type="datetimeFigureOut">
              <a:rPr lang="es-MX" smtClean="0"/>
              <a:t>29/01/2016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372183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1407A12-2B3E-4228-8992-C5E2F15068DE}" type="datetimeFigureOut">
              <a:rPr lang="es-MX" smtClean="0"/>
              <a:t>29/01/2016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129883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91407A12-2B3E-4228-8992-C5E2F15068DE}" type="datetimeFigureOut">
              <a:rPr lang="es-MX" smtClean="0"/>
              <a:t>29/01/2016</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98339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407A12-2B3E-4228-8992-C5E2F15068DE}" type="datetimeFigureOut">
              <a:rPr lang="es-MX" smtClean="0"/>
              <a:t>29/01/2016</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51383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91407A12-2B3E-4228-8992-C5E2F15068DE}" type="datetimeFigureOut">
              <a:rPr lang="es-MX" smtClean="0"/>
              <a:t>29/01/2016</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348389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1407A12-2B3E-4228-8992-C5E2F15068DE}" type="datetimeFigureOut">
              <a:rPr lang="es-MX" smtClean="0"/>
              <a:t>29/01/2016</a:t>
            </a:fld>
            <a:endParaRPr lang="es-MX"/>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460FE4-7CD0-4BA4-AE01-58770A3302CA}" type="slidenum">
              <a:rPr lang="es-MX" smtClean="0"/>
              <a:t>‹Nº›</a:t>
            </a:fld>
            <a:endParaRPr lang="es-MX"/>
          </a:p>
        </p:txBody>
      </p:sp>
    </p:spTree>
    <p:extLst>
      <p:ext uri="{BB962C8B-B14F-4D97-AF65-F5344CB8AC3E}">
        <p14:creationId xmlns:p14="http://schemas.microsoft.com/office/powerpoint/2010/main" val="313219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407A12-2B3E-4228-8992-C5E2F15068DE}" type="datetimeFigureOut">
              <a:rPr lang="es-MX" smtClean="0"/>
              <a:t>29/01/2016</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2460FE4-7CD0-4BA4-AE01-58770A3302CA}" type="slidenum">
              <a:rPr lang="es-MX" smtClean="0"/>
              <a:t>‹Nº›</a:t>
            </a:fld>
            <a:endParaRPr lang="es-MX"/>
          </a:p>
        </p:txBody>
      </p:sp>
      <p:sp>
        <p:nvSpPr>
          <p:cNvPr id="13" name="Rectangle 13"/>
          <p:cNvSpPr/>
          <p:nvPr userDrawn="1"/>
        </p:nvSpPr>
        <p:spPr>
          <a:xfrm>
            <a:off x="9244706" y="5840994"/>
            <a:ext cx="2655193" cy="82650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3366505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gsistemas@iasec.com.mx" TargetMode="External"/><Relationship Id="rId2" Type="http://schemas.openxmlformats.org/officeDocument/2006/relationships/hyperlink" Target="mailto:hprez21@hotmail.com" TargetMode="External"/><Relationship Id="rId1" Type="http://schemas.openxmlformats.org/officeDocument/2006/relationships/slideLayout" Target="../slideLayouts/slideLayout2.xml"/><Relationship Id="rId4" Type="http://schemas.openxmlformats.org/officeDocument/2006/relationships/hyperlink" Target="http://www.facebook.com/hprez2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89805" y="1447799"/>
            <a:ext cx="8825658" cy="3329581"/>
          </a:xfrm>
        </p:spPr>
        <p:txBody>
          <a:bodyPr/>
          <a:lstStyle/>
          <a:p>
            <a:pPr algn="ctr"/>
            <a:r>
              <a:rPr lang="es-MX" dirty="0" smtClean="0"/>
              <a:t>INTRODUCCIÓN A LOS PATRONES DE DISEÑO</a:t>
            </a:r>
            <a:endParaRPr lang="es-MX" dirty="0"/>
          </a:p>
        </p:txBody>
      </p:sp>
      <p:sp>
        <p:nvSpPr>
          <p:cNvPr id="3" name="Subtítulo 2"/>
          <p:cNvSpPr>
            <a:spLocks noGrp="1"/>
          </p:cNvSpPr>
          <p:nvPr>
            <p:ph type="subTitle" idx="1"/>
          </p:nvPr>
        </p:nvSpPr>
        <p:spPr>
          <a:xfrm>
            <a:off x="1631474" y="4777380"/>
            <a:ext cx="8825658" cy="861420"/>
          </a:xfrm>
        </p:spPr>
        <p:txBody>
          <a:bodyPr/>
          <a:lstStyle/>
          <a:p>
            <a:pPr algn="ctr"/>
            <a:r>
              <a:rPr lang="es-MX" dirty="0" smtClean="0"/>
              <a:t>Héctor Uriel Pérez </a:t>
            </a:r>
            <a:r>
              <a:rPr lang="es-MX" dirty="0" smtClean="0"/>
              <a:t>Roja</a:t>
            </a:r>
            <a:r>
              <a:rPr lang="es-MX" dirty="0" smtClean="0"/>
              <a:t>s</a:t>
            </a:r>
          </a:p>
          <a:p>
            <a:pPr algn="ctr"/>
            <a:r>
              <a:rPr lang="es-MX" dirty="0" smtClean="0"/>
              <a:t>hprez21</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1125" y="5909256"/>
            <a:ext cx="2276475" cy="704850"/>
          </a:xfrm>
          <a:prstGeom prst="rect">
            <a:avLst/>
          </a:prstGeom>
        </p:spPr>
      </p:pic>
    </p:spTree>
    <p:extLst>
      <p:ext uri="{BB962C8B-B14F-4D97-AF65-F5344CB8AC3E}">
        <p14:creationId xmlns:p14="http://schemas.microsoft.com/office/powerpoint/2010/main" val="3573084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Patrón de diseño </a:t>
            </a:r>
            <a:r>
              <a:rPr lang="es-MX" dirty="0" err="1"/>
              <a:t>strategy</a:t>
            </a:r>
            <a:r>
              <a:rPr lang="es-MX" dirty="0"/>
              <a:t> - </a:t>
            </a:r>
            <a:r>
              <a:rPr lang="es-MX" u="sng" dirty="0" smtClean="0"/>
              <a:t>Participantes</a:t>
            </a:r>
            <a:endParaRPr lang="es-MX" u="sng" dirty="0"/>
          </a:p>
        </p:txBody>
      </p:sp>
      <p:sp>
        <p:nvSpPr>
          <p:cNvPr id="3" name="Marcador de contenido 2"/>
          <p:cNvSpPr>
            <a:spLocks noGrp="1"/>
          </p:cNvSpPr>
          <p:nvPr>
            <p:ph idx="1"/>
          </p:nvPr>
        </p:nvSpPr>
        <p:spPr/>
        <p:txBody>
          <a:bodyPr>
            <a:normAutofit/>
          </a:bodyPr>
          <a:lstStyle/>
          <a:p>
            <a:pPr lvl="0"/>
            <a:r>
              <a:rPr lang="es-MX" dirty="0" smtClean="0"/>
              <a:t>Estrategia (</a:t>
            </a:r>
            <a:r>
              <a:rPr lang="es-MX" dirty="0" err="1" smtClean="0"/>
              <a:t>Strategy</a:t>
            </a:r>
            <a:r>
              <a:rPr lang="es-MX" dirty="0" smtClean="0"/>
              <a:t>)</a:t>
            </a:r>
            <a:endParaRPr lang="es-MX" sz="2800" dirty="0"/>
          </a:p>
          <a:p>
            <a:pPr lvl="1"/>
            <a:r>
              <a:rPr lang="es-MX" dirty="0"/>
              <a:t>Declara una interfaz común a todos los algoritmos permitidos. El Contexto usa esta interfaz para llamar al algoritmo definido por una </a:t>
            </a:r>
            <a:r>
              <a:rPr lang="es-MX" dirty="0" err="1"/>
              <a:t>EstrategiaConcreta</a:t>
            </a:r>
            <a:r>
              <a:rPr lang="es-MX" dirty="0" smtClean="0"/>
              <a:t>.</a:t>
            </a:r>
            <a:endParaRPr lang="es-MX" sz="2800" dirty="0"/>
          </a:p>
          <a:p>
            <a:pPr lvl="0"/>
            <a:r>
              <a:rPr lang="es-MX" dirty="0" err="1" smtClean="0"/>
              <a:t>EstrategiaConcreta</a:t>
            </a:r>
            <a:r>
              <a:rPr lang="es-MX" dirty="0" smtClean="0"/>
              <a:t> (</a:t>
            </a:r>
            <a:r>
              <a:rPr lang="es-MX" dirty="0" err="1" smtClean="0"/>
              <a:t>ConcreteStrategy</a:t>
            </a:r>
            <a:r>
              <a:rPr lang="es-MX" dirty="0" smtClean="0"/>
              <a:t>)</a:t>
            </a:r>
            <a:endParaRPr lang="es-MX" sz="2800" dirty="0"/>
          </a:p>
          <a:p>
            <a:pPr lvl="1"/>
            <a:r>
              <a:rPr lang="es-MX" dirty="0"/>
              <a:t>Implementa el algoritmo usando la interfaz </a:t>
            </a:r>
            <a:r>
              <a:rPr lang="es-MX" dirty="0" smtClean="0"/>
              <a:t>Estrategia</a:t>
            </a:r>
            <a:endParaRPr lang="es-MX" sz="2800" dirty="0"/>
          </a:p>
          <a:p>
            <a:pPr lvl="0"/>
            <a:r>
              <a:rPr lang="es-MX" dirty="0" smtClean="0"/>
              <a:t>Contexto (</a:t>
            </a:r>
            <a:r>
              <a:rPr lang="es-MX" dirty="0" err="1" smtClean="0"/>
              <a:t>Context</a:t>
            </a:r>
            <a:r>
              <a:rPr lang="es-MX" dirty="0" smtClean="0"/>
              <a:t>)</a:t>
            </a:r>
            <a:endParaRPr lang="es-MX" sz="2800" dirty="0"/>
          </a:p>
          <a:p>
            <a:pPr lvl="1"/>
            <a:r>
              <a:rPr lang="es-MX" dirty="0"/>
              <a:t>Se configura con un objeto </a:t>
            </a:r>
            <a:r>
              <a:rPr lang="es-MX" dirty="0" err="1"/>
              <a:t>EstrategiaConcreta</a:t>
            </a:r>
            <a:r>
              <a:rPr lang="es-MX" dirty="0"/>
              <a:t>.</a:t>
            </a:r>
            <a:endParaRPr lang="es-MX" sz="2400" dirty="0"/>
          </a:p>
          <a:p>
            <a:pPr lvl="1"/>
            <a:r>
              <a:rPr lang="es-MX" dirty="0"/>
              <a:t>Mantiene una referencia a un objeto Estrategia.</a:t>
            </a:r>
            <a:endParaRPr lang="es-MX" sz="2400" dirty="0"/>
          </a:p>
          <a:p>
            <a:pPr lvl="1"/>
            <a:r>
              <a:rPr lang="es-MX" dirty="0"/>
              <a:t>Puede definir una interfaz que permita a la Estrategia acceder a sus datos.</a:t>
            </a:r>
            <a:endParaRPr lang="es-MX" sz="2400" dirty="0"/>
          </a:p>
          <a:p>
            <a:endParaRPr lang="es-MX" dirty="0"/>
          </a:p>
        </p:txBody>
      </p:sp>
    </p:spTree>
    <p:extLst>
      <p:ext uri="{BB962C8B-B14F-4D97-AF65-F5344CB8AC3E}">
        <p14:creationId xmlns:p14="http://schemas.microsoft.com/office/powerpoint/2010/main" val="905201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Demo Patrón de Diseño </a:t>
            </a:r>
            <a:r>
              <a:rPr lang="es-MX" dirty="0" err="1" smtClean="0"/>
              <a:t>Strategy</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310216"/>
            <a:ext cx="9793289" cy="4470849"/>
          </a:xfrm>
        </p:spPr>
      </p:pic>
    </p:spTree>
    <p:extLst>
      <p:ext uri="{BB962C8B-B14F-4D97-AF65-F5344CB8AC3E}">
        <p14:creationId xmlns:p14="http://schemas.microsoft.com/office/powerpoint/2010/main" val="390773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no es un patrón de diseño?</a:t>
            </a:r>
            <a:endParaRPr lang="es-MX" dirty="0"/>
          </a:p>
        </p:txBody>
      </p:sp>
      <p:sp>
        <p:nvSpPr>
          <p:cNvPr id="3" name="Marcador de contenido 2"/>
          <p:cNvSpPr>
            <a:spLocks noGrp="1"/>
          </p:cNvSpPr>
          <p:nvPr>
            <p:ph idx="1"/>
          </p:nvPr>
        </p:nvSpPr>
        <p:spPr/>
        <p:txBody>
          <a:bodyPr/>
          <a:lstStyle/>
          <a:p>
            <a:r>
              <a:rPr lang="es-MX" dirty="0" smtClean="0"/>
              <a:t>No garantiza un sistema bien diseñado</a:t>
            </a:r>
          </a:p>
          <a:p>
            <a:r>
              <a:rPr lang="es-MX" dirty="0" smtClean="0"/>
              <a:t>No es la solución</a:t>
            </a:r>
            <a:endParaRPr lang="es-MX" dirty="0"/>
          </a:p>
        </p:txBody>
      </p:sp>
    </p:spTree>
    <p:extLst>
      <p:ext uri="{BB962C8B-B14F-4D97-AF65-F5344CB8AC3E}">
        <p14:creationId xmlns:p14="http://schemas.microsoft.com/office/powerpoint/2010/main" val="37590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¿En qué nos beneficia aprender sobre ellos?</a:t>
            </a:r>
            <a:endParaRPr lang="es-MX" dirty="0"/>
          </a:p>
        </p:txBody>
      </p:sp>
      <p:sp>
        <p:nvSpPr>
          <p:cNvPr id="3" name="Marcador de contenido 2"/>
          <p:cNvSpPr>
            <a:spLocks noGrp="1"/>
          </p:cNvSpPr>
          <p:nvPr>
            <p:ph idx="1"/>
          </p:nvPr>
        </p:nvSpPr>
        <p:spPr/>
        <p:txBody>
          <a:bodyPr/>
          <a:lstStyle/>
          <a:p>
            <a:r>
              <a:rPr lang="es-MX" dirty="0" smtClean="0"/>
              <a:t>Los patrones de diseño se han utilizado en proyectos de desarrollo de software a través de muchos años, tienen un diseño correcto que cumple con los criterios de la programación orientada a objetos.</a:t>
            </a:r>
          </a:p>
          <a:p>
            <a:r>
              <a:rPr lang="es-MX" dirty="0" smtClean="0"/>
              <a:t>Reusabilidad</a:t>
            </a:r>
          </a:p>
          <a:p>
            <a:r>
              <a:rPr lang="es-MX" dirty="0" err="1" smtClean="0"/>
              <a:t>Mantenibilidad</a:t>
            </a:r>
            <a:endParaRPr lang="es-MX" dirty="0" smtClean="0"/>
          </a:p>
          <a:p>
            <a:r>
              <a:rPr lang="es-MX" dirty="0" smtClean="0"/>
              <a:t>Robustez</a:t>
            </a:r>
          </a:p>
          <a:p>
            <a:r>
              <a:rPr lang="es-MX" dirty="0" smtClean="0"/>
              <a:t>Flexibilidad</a:t>
            </a:r>
            <a:endParaRPr lang="es-MX" dirty="0"/>
          </a:p>
        </p:txBody>
      </p:sp>
    </p:spTree>
    <p:extLst>
      <p:ext uri="{BB962C8B-B14F-4D97-AF65-F5344CB8AC3E}">
        <p14:creationId xmlns:p14="http://schemas.microsoft.com/office/powerpoint/2010/main" val="51920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¿Cuántos patrones de diseño existen?</a:t>
            </a:r>
            <a:endParaRPr lang="es-MX" dirty="0"/>
          </a:p>
        </p:txBody>
      </p:sp>
      <p:sp>
        <p:nvSpPr>
          <p:cNvPr id="3" name="Marcador de contenido 2"/>
          <p:cNvSpPr>
            <a:spLocks noGrp="1"/>
          </p:cNvSpPr>
          <p:nvPr>
            <p:ph idx="1"/>
          </p:nvPr>
        </p:nvSpPr>
        <p:spPr/>
        <p:txBody>
          <a:bodyPr>
            <a:normAutofit/>
          </a:bodyPr>
          <a:lstStyle/>
          <a:p>
            <a:r>
              <a:rPr lang="es-MX" dirty="0" smtClean="0"/>
              <a:t>Originalmente fueron escritos 23 patrones de diseño, que forman el fundamento de cualquier estudio en esta materia. “Patrones de diseño: Elementos de Software Reusable Orientado a Objetos”</a:t>
            </a:r>
          </a:p>
        </p:txBody>
      </p:sp>
    </p:spTree>
    <p:extLst>
      <p:ext uri="{BB962C8B-B14F-4D97-AF65-F5344CB8AC3E}">
        <p14:creationId xmlns:p14="http://schemas.microsoft.com/office/powerpoint/2010/main" val="1938191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patrones de </a:t>
            </a:r>
            <a:r>
              <a:rPr lang="es-MX" dirty="0" smtClean="0"/>
              <a:t>diseño (1/2)</a:t>
            </a:r>
            <a:endParaRPr lang="es-MX" dirty="0"/>
          </a:p>
        </p:txBody>
      </p:sp>
      <p:sp>
        <p:nvSpPr>
          <p:cNvPr id="3" name="Marcador de contenido 2"/>
          <p:cNvSpPr>
            <a:spLocks noGrp="1"/>
          </p:cNvSpPr>
          <p:nvPr>
            <p:ph idx="1"/>
          </p:nvPr>
        </p:nvSpPr>
        <p:spPr/>
        <p:txBody>
          <a:bodyPr/>
          <a:lstStyle/>
          <a:p>
            <a:r>
              <a:rPr lang="es-MX" dirty="0" smtClean="0"/>
              <a:t>Creacionales: Tienen que ver con el proceso de creación de objetos</a:t>
            </a:r>
          </a:p>
          <a:p>
            <a:r>
              <a:rPr lang="es-MX" dirty="0" smtClean="0"/>
              <a:t>Estructurales: Tratan con la composición de clases u objetos</a:t>
            </a:r>
          </a:p>
          <a:p>
            <a:r>
              <a:rPr lang="es-MX" dirty="0" smtClean="0"/>
              <a:t>De comportamiento: Caracterizan el modo en que las clases y objetos interactúan y se reparten la responsabilidad</a:t>
            </a:r>
            <a:endParaRPr lang="es-MX" dirty="0"/>
          </a:p>
        </p:txBody>
      </p:sp>
    </p:spTree>
    <p:extLst>
      <p:ext uri="{BB962C8B-B14F-4D97-AF65-F5344CB8AC3E}">
        <p14:creationId xmlns:p14="http://schemas.microsoft.com/office/powerpoint/2010/main" val="2255312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patrones de diseño (2/2)</a:t>
            </a:r>
            <a:endParaRPr lang="es-MX"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576983785"/>
              </p:ext>
            </p:extLst>
          </p:nvPr>
        </p:nvGraphicFramePr>
        <p:xfrm>
          <a:off x="772512" y="1721562"/>
          <a:ext cx="10720550" cy="4759960"/>
        </p:xfrm>
        <a:graphic>
          <a:graphicData uri="http://schemas.openxmlformats.org/drawingml/2006/table">
            <a:tbl>
              <a:tblPr firstRow="1" bandRow="1">
                <a:tableStyleId>{72833802-FEF1-4C79-8D5D-14CF1EAF98D9}</a:tableStyleId>
              </a:tblPr>
              <a:tblGrid>
                <a:gridCol w="2144110"/>
                <a:gridCol w="2144110"/>
                <a:gridCol w="2144110"/>
                <a:gridCol w="2144110"/>
                <a:gridCol w="2144110"/>
              </a:tblGrid>
              <a:tr h="370840">
                <a:tc gridSpan="5">
                  <a:txBody>
                    <a:bodyPr/>
                    <a:lstStyle/>
                    <a:p>
                      <a:pPr algn="ctr"/>
                      <a:r>
                        <a:rPr lang="es-MX" dirty="0" smtClean="0"/>
                        <a:t>Propósito</a:t>
                      </a:r>
                      <a:endParaRPr lang="es-MX" b="1" dirty="0"/>
                    </a:p>
                  </a:txBody>
                  <a:tcPr>
                    <a:lnB w="12700" cap="flat" cmpd="sng" algn="ctr">
                      <a:solidFill>
                        <a:schemeClr val="tx1"/>
                      </a:solidFill>
                      <a:prstDash val="solid"/>
                      <a:round/>
                      <a:headEnd type="none" w="med" len="med"/>
                      <a:tailEnd type="none" w="med" len="med"/>
                    </a:lnB>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r>
              <a:tr h="370840">
                <a:tc gridSpan="2">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dirty="0"/>
                    </a:p>
                  </a:txBody>
                  <a:tcPr/>
                </a:tc>
                <a:tc>
                  <a:txBody>
                    <a:bodyPr/>
                    <a:lstStyle/>
                    <a:p>
                      <a:r>
                        <a:rPr lang="es-MX" dirty="0" smtClean="0"/>
                        <a:t>De Creación</a:t>
                      </a:r>
                      <a:endParaRPr lang="es-MX"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smtClean="0"/>
                        <a:t>Estructurales</a:t>
                      </a:r>
                      <a:endParaRPr lang="es-MX"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smtClean="0"/>
                        <a:t>De comportamiento</a:t>
                      </a:r>
                      <a:endParaRPr lang="es-MX"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2">
                  <a:txBody>
                    <a:bodyPr/>
                    <a:lstStyle/>
                    <a:p>
                      <a:r>
                        <a:rPr lang="es-MX" dirty="0" smtClean="0"/>
                        <a:t>Ámbito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smtClean="0"/>
                        <a:t>Clase</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smtClean="0"/>
                        <a:t>- Factory </a:t>
                      </a:r>
                      <a:r>
                        <a:rPr lang="es-MX" dirty="0" err="1" smtClean="0"/>
                        <a:t>Method</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es-MX" dirty="0" err="1" smtClean="0"/>
                        <a:t>Adapter</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smtClean="0"/>
                        <a:t>- </a:t>
                      </a:r>
                      <a:r>
                        <a:rPr lang="es-MX" dirty="0" err="1" smtClean="0"/>
                        <a:t>Interpreter</a:t>
                      </a:r>
                      <a:endParaRPr lang="es-MX" dirty="0" smtClean="0"/>
                    </a:p>
                    <a:p>
                      <a:r>
                        <a:rPr lang="es-MX" dirty="0" smtClean="0"/>
                        <a:t>- </a:t>
                      </a:r>
                      <a:r>
                        <a:rPr lang="es-MX" dirty="0" err="1" smtClean="0"/>
                        <a:t>Template</a:t>
                      </a:r>
                      <a:r>
                        <a:rPr lang="es-MX" baseline="0" dirty="0" smtClean="0"/>
                        <a:t> </a:t>
                      </a:r>
                      <a:r>
                        <a:rPr lang="es-MX" baseline="0" dirty="0" err="1" smtClean="0"/>
                        <a:t>Method</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s-MX" dirty="0"/>
                    </a:p>
                  </a:txBody>
                  <a:tcPr/>
                </a:tc>
                <a:tc>
                  <a:txBody>
                    <a:bodyPr/>
                    <a:lstStyle/>
                    <a:p>
                      <a:r>
                        <a:rPr lang="es-MX" dirty="0" smtClean="0"/>
                        <a:t>Objeto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smtClean="0"/>
                        <a:t>- </a:t>
                      </a:r>
                      <a:r>
                        <a:rPr lang="es-MX" dirty="0" err="1" smtClean="0"/>
                        <a:t>Abstract</a:t>
                      </a:r>
                      <a:r>
                        <a:rPr lang="es-MX" dirty="0" smtClean="0"/>
                        <a:t> Factory</a:t>
                      </a:r>
                    </a:p>
                    <a:p>
                      <a:r>
                        <a:rPr lang="es-MX" dirty="0" smtClean="0"/>
                        <a:t>- </a:t>
                      </a:r>
                      <a:r>
                        <a:rPr lang="es-MX" dirty="0" err="1" smtClean="0"/>
                        <a:t>Builder</a:t>
                      </a:r>
                      <a:endParaRPr lang="es-MX" dirty="0" smtClean="0"/>
                    </a:p>
                    <a:p>
                      <a:r>
                        <a:rPr lang="es-MX" dirty="0" smtClean="0"/>
                        <a:t>- </a:t>
                      </a:r>
                      <a:r>
                        <a:rPr lang="es-MX" dirty="0" err="1" smtClean="0"/>
                        <a:t>Prototype</a:t>
                      </a:r>
                      <a:endParaRPr lang="es-MX" dirty="0" smtClean="0"/>
                    </a:p>
                    <a:p>
                      <a:r>
                        <a:rPr lang="es-MX" dirty="0" smtClean="0"/>
                        <a:t>- </a:t>
                      </a:r>
                      <a:r>
                        <a:rPr lang="es-MX" dirty="0" err="1" smtClean="0"/>
                        <a:t>Singleton</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smtClean="0"/>
                        <a:t>- </a:t>
                      </a:r>
                      <a:r>
                        <a:rPr lang="es-MX" dirty="0" err="1" smtClean="0"/>
                        <a:t>Adapter</a:t>
                      </a:r>
                      <a:endParaRPr lang="es-MX" dirty="0" smtClean="0"/>
                    </a:p>
                    <a:p>
                      <a:r>
                        <a:rPr lang="es-MX" dirty="0" smtClean="0"/>
                        <a:t>- Bridge</a:t>
                      </a:r>
                    </a:p>
                    <a:p>
                      <a:r>
                        <a:rPr lang="es-MX" dirty="0" smtClean="0"/>
                        <a:t>- </a:t>
                      </a:r>
                      <a:r>
                        <a:rPr lang="es-MX" dirty="0" err="1" smtClean="0"/>
                        <a:t>Composite</a:t>
                      </a:r>
                      <a:endParaRPr lang="es-MX" dirty="0" smtClean="0"/>
                    </a:p>
                    <a:p>
                      <a:r>
                        <a:rPr lang="es-MX" dirty="0" smtClean="0"/>
                        <a:t>- </a:t>
                      </a:r>
                      <a:r>
                        <a:rPr lang="es-MX" dirty="0" err="1" smtClean="0"/>
                        <a:t>Decorator</a:t>
                      </a:r>
                      <a:endParaRPr lang="es-MX" dirty="0" smtClean="0"/>
                    </a:p>
                    <a:p>
                      <a:r>
                        <a:rPr lang="es-MX" dirty="0" smtClean="0"/>
                        <a:t>- </a:t>
                      </a:r>
                      <a:r>
                        <a:rPr lang="es-MX" dirty="0" err="1" smtClean="0"/>
                        <a:t>Facade</a:t>
                      </a:r>
                      <a:endParaRPr lang="es-MX" dirty="0" smtClean="0"/>
                    </a:p>
                    <a:p>
                      <a:r>
                        <a:rPr lang="es-MX" dirty="0" smtClean="0"/>
                        <a:t>- </a:t>
                      </a:r>
                      <a:r>
                        <a:rPr lang="es-MX" dirty="0" err="1" smtClean="0"/>
                        <a:t>Flyweight</a:t>
                      </a:r>
                      <a:endParaRPr lang="es-MX" dirty="0" smtClean="0"/>
                    </a:p>
                    <a:p>
                      <a:r>
                        <a:rPr lang="es-MX" dirty="0" smtClean="0"/>
                        <a:t>- Proxy</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smtClean="0"/>
                        <a:t>- </a:t>
                      </a:r>
                      <a:r>
                        <a:rPr lang="es-MX" dirty="0" err="1" smtClean="0"/>
                        <a:t>Chain</a:t>
                      </a:r>
                      <a:r>
                        <a:rPr lang="es-MX" dirty="0" smtClean="0"/>
                        <a:t> of </a:t>
                      </a:r>
                      <a:r>
                        <a:rPr lang="es-MX" dirty="0" err="1" smtClean="0"/>
                        <a:t>Responsibility</a:t>
                      </a:r>
                      <a:endParaRPr lang="es-MX" dirty="0" smtClean="0"/>
                    </a:p>
                    <a:p>
                      <a:pPr marL="285750" indent="-285750">
                        <a:buFontTx/>
                        <a:buChar char="-"/>
                      </a:pPr>
                      <a:r>
                        <a:rPr lang="es-MX" baseline="0" dirty="0" err="1" smtClean="0"/>
                        <a:t>Command</a:t>
                      </a:r>
                      <a:endParaRPr lang="es-MX" baseline="0" dirty="0" smtClean="0"/>
                    </a:p>
                    <a:p>
                      <a:pPr marL="285750" indent="-285750">
                        <a:buFontTx/>
                        <a:buChar char="-"/>
                      </a:pPr>
                      <a:r>
                        <a:rPr lang="es-MX" baseline="0" dirty="0" err="1" smtClean="0"/>
                        <a:t>Iterator</a:t>
                      </a:r>
                      <a:endParaRPr lang="es-MX" baseline="0" dirty="0" smtClean="0"/>
                    </a:p>
                    <a:p>
                      <a:pPr marL="285750" indent="-285750">
                        <a:buFontTx/>
                        <a:buChar char="-"/>
                      </a:pPr>
                      <a:r>
                        <a:rPr lang="es-MX" baseline="0" dirty="0" smtClean="0"/>
                        <a:t>Mediator</a:t>
                      </a:r>
                    </a:p>
                    <a:p>
                      <a:pPr marL="285750" indent="-285750">
                        <a:buFontTx/>
                        <a:buChar char="-"/>
                      </a:pPr>
                      <a:r>
                        <a:rPr lang="es-MX" baseline="0" dirty="0" smtClean="0"/>
                        <a:t>Memento</a:t>
                      </a:r>
                    </a:p>
                    <a:p>
                      <a:pPr marL="285750" indent="-285750">
                        <a:buFontTx/>
                        <a:buChar char="-"/>
                      </a:pPr>
                      <a:r>
                        <a:rPr lang="es-MX" baseline="0" dirty="0" err="1" smtClean="0"/>
                        <a:t>Observer</a:t>
                      </a:r>
                      <a:endParaRPr lang="es-MX" baseline="0" dirty="0" smtClean="0"/>
                    </a:p>
                    <a:p>
                      <a:pPr marL="285750" indent="-285750">
                        <a:buFontTx/>
                        <a:buChar char="-"/>
                      </a:pPr>
                      <a:r>
                        <a:rPr lang="es-MX" baseline="0" dirty="0" err="1" smtClean="0"/>
                        <a:t>State</a:t>
                      </a:r>
                      <a:endParaRPr lang="es-MX" baseline="0" dirty="0" smtClean="0"/>
                    </a:p>
                    <a:p>
                      <a:pPr marL="285750" indent="-285750">
                        <a:buFontTx/>
                        <a:buChar char="-"/>
                      </a:pPr>
                      <a:r>
                        <a:rPr lang="es-MX" baseline="0" dirty="0" err="1" smtClean="0"/>
                        <a:t>Strategy</a:t>
                      </a:r>
                      <a:endParaRPr lang="es-MX" baseline="0" dirty="0" smtClean="0"/>
                    </a:p>
                    <a:p>
                      <a:pPr marL="285750" indent="-285750">
                        <a:buFontTx/>
                        <a:buChar char="-"/>
                      </a:pPr>
                      <a:r>
                        <a:rPr lang="es-MX" baseline="0" dirty="0" err="1" smtClean="0"/>
                        <a:t>Visitor</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31565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Caso práctico - </a:t>
            </a:r>
            <a:r>
              <a:rPr lang="es-MX" dirty="0" err="1" smtClean="0"/>
              <a:t>Krizhapes</a:t>
            </a:r>
            <a:endParaRPr lang="es-MX" dirty="0"/>
          </a:p>
        </p:txBody>
      </p:sp>
      <p:pic>
        <p:nvPicPr>
          <p:cNvPr id="7" name="Marcador de contenido 6"/>
          <p:cNvPicPr>
            <a:picLocks noGrp="1" noChangeAspect="1"/>
          </p:cNvPicPr>
          <p:nvPr>
            <p:ph idx="1"/>
          </p:nvPr>
        </p:nvPicPr>
        <p:blipFill>
          <a:blip r:embed="rId3"/>
          <a:stretch>
            <a:fillRect/>
          </a:stretch>
        </p:blipFill>
        <p:spPr>
          <a:xfrm>
            <a:off x="3478363" y="1505255"/>
            <a:ext cx="5486639" cy="4800810"/>
          </a:xfrm>
          <a:prstGeom prst="rect">
            <a:avLst/>
          </a:prstGeom>
        </p:spPr>
      </p:pic>
    </p:spTree>
    <p:extLst>
      <p:ext uri="{BB962C8B-B14F-4D97-AF65-F5344CB8AC3E}">
        <p14:creationId xmlns:p14="http://schemas.microsoft.com/office/powerpoint/2010/main" val="3688704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pic>
        <p:nvPicPr>
          <p:cNvPr id="5" name="Marcador de contenido 4"/>
          <p:cNvPicPr>
            <a:picLocks noGrp="1" noChangeAspect="1"/>
          </p:cNvPicPr>
          <p:nvPr>
            <p:ph idx="1"/>
          </p:nvPr>
        </p:nvPicPr>
        <p:blipFill>
          <a:blip r:embed="rId3"/>
          <a:stretch>
            <a:fillRect/>
          </a:stretch>
        </p:blipFill>
        <p:spPr>
          <a:xfrm>
            <a:off x="5611979" y="1101810"/>
            <a:ext cx="3573209" cy="5009277"/>
          </a:xfrm>
          <a:prstGeom prst="rect">
            <a:avLst/>
          </a:prstGeom>
        </p:spPr>
      </p:pic>
      <p:sp>
        <p:nvSpPr>
          <p:cNvPr id="4" name="Marcador de texto 3"/>
          <p:cNvSpPr>
            <a:spLocks noGrp="1"/>
          </p:cNvSpPr>
          <p:nvPr>
            <p:ph type="body" sz="half" idx="2"/>
          </p:nvPr>
        </p:nvSpPr>
        <p:spPr/>
        <p:txBody>
          <a:bodyPr/>
          <a:lstStyle/>
          <a:p>
            <a:pPr marL="285750" indent="-285750">
              <a:buFontTx/>
              <a:buChar char="-"/>
            </a:pPr>
            <a:r>
              <a:rPr lang="es-MX" dirty="0" smtClean="0"/>
              <a:t>Clase gorda</a:t>
            </a:r>
          </a:p>
          <a:p>
            <a:pPr marL="285750" indent="-285750">
              <a:buFontTx/>
              <a:buChar char="-"/>
            </a:pPr>
            <a:r>
              <a:rPr lang="es-MX" dirty="0" smtClean="0"/>
              <a:t>Botón mágico</a:t>
            </a:r>
            <a:endParaRPr lang="es-MX" dirty="0"/>
          </a:p>
        </p:txBody>
      </p:sp>
    </p:spTree>
    <p:extLst>
      <p:ext uri="{BB962C8B-B14F-4D97-AF65-F5344CB8AC3E}">
        <p14:creationId xmlns:p14="http://schemas.microsoft.com/office/powerpoint/2010/main" val="3819818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rotWithShape="1">
          <a:blip r:embed="rId3"/>
          <a:srcRect l="5549" t="8785" r="3029" b="3604"/>
          <a:stretch/>
        </p:blipFill>
        <p:spPr>
          <a:xfrm>
            <a:off x="3788719" y="2232245"/>
            <a:ext cx="5012381" cy="4034690"/>
          </a:xfrm>
          <a:prstGeom prst="rect">
            <a:avLst/>
          </a:prstGeom>
        </p:spPr>
      </p:pic>
    </p:spTree>
    <p:extLst>
      <p:ext uri="{BB962C8B-B14F-4D97-AF65-F5344CB8AC3E}">
        <p14:creationId xmlns:p14="http://schemas.microsoft.com/office/powerpoint/2010/main" val="2760935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¿Qué son los patrones de diseño</a:t>
            </a:r>
            <a:r>
              <a:rPr lang="es-MX" dirty="0" smtClean="0"/>
              <a:t>? (1/2)</a:t>
            </a:r>
            <a:endParaRPr lang="es-MX"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93403" y="2052638"/>
            <a:ext cx="3366969" cy="4195762"/>
          </a:xfrm>
        </p:spPr>
      </p:pic>
    </p:spTree>
    <p:extLst>
      <p:ext uri="{BB962C8B-B14F-4D97-AF65-F5344CB8AC3E}">
        <p14:creationId xmlns:p14="http://schemas.microsoft.com/office/powerpoint/2010/main" val="719218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texto 2"/>
          <p:cNvSpPr>
            <a:spLocks noGrp="1"/>
          </p:cNvSpPr>
          <p:nvPr>
            <p:ph type="body" idx="1"/>
          </p:nvPr>
        </p:nvSpPr>
        <p:spPr/>
        <p:txBody>
          <a:bodyPr/>
          <a:lstStyle/>
          <a:p>
            <a:endParaRPr lang="es-MX"/>
          </a:p>
        </p:txBody>
      </p:sp>
      <p:sp>
        <p:nvSpPr>
          <p:cNvPr id="5" name="Marcador de texto 4"/>
          <p:cNvSpPr>
            <a:spLocks noGrp="1"/>
          </p:cNvSpPr>
          <p:nvPr>
            <p:ph type="body" sz="quarter" idx="3"/>
          </p:nvPr>
        </p:nvSpPr>
        <p:spPr/>
        <p:txBody>
          <a:bodyPr/>
          <a:lstStyle/>
          <a:p>
            <a:endParaRPr lang="es-MX"/>
          </a:p>
        </p:txBody>
      </p:sp>
      <p:pic>
        <p:nvPicPr>
          <p:cNvPr id="9" name="Marcador de contenido 8"/>
          <p:cNvPicPr>
            <a:picLocks noGrp="1" noChangeAspect="1"/>
          </p:cNvPicPr>
          <p:nvPr>
            <p:ph sz="quarter" idx="4"/>
          </p:nvPr>
        </p:nvPicPr>
        <p:blipFill rotWithShape="1">
          <a:blip r:embed="rId3"/>
          <a:srcRect l="2860" t="7512" r="3451" b="3954"/>
          <a:stretch/>
        </p:blipFill>
        <p:spPr>
          <a:xfrm>
            <a:off x="5654495" y="1452029"/>
            <a:ext cx="6220309" cy="4616548"/>
          </a:xfrm>
          <a:prstGeom prst="rect">
            <a:avLst/>
          </a:prstGeom>
        </p:spPr>
      </p:pic>
      <p:pic>
        <p:nvPicPr>
          <p:cNvPr id="7" name="Marcador de contenido 3"/>
          <p:cNvPicPr>
            <a:picLocks noGrp="1" noChangeAspect="1"/>
          </p:cNvPicPr>
          <p:nvPr>
            <p:ph sz="half" idx="2"/>
          </p:nvPr>
        </p:nvPicPr>
        <p:blipFill rotWithShape="1">
          <a:blip r:embed="rId4"/>
          <a:srcRect l="5549" t="8785" r="3029" b="3604"/>
          <a:stretch/>
        </p:blipFill>
        <p:spPr>
          <a:xfrm>
            <a:off x="96308" y="2277398"/>
            <a:ext cx="3684508" cy="2965810"/>
          </a:xfrm>
          <a:prstGeom prst="rect">
            <a:avLst/>
          </a:prstGeom>
        </p:spPr>
      </p:pic>
      <p:cxnSp>
        <p:nvCxnSpPr>
          <p:cNvPr id="11" name="Conector recto de flecha 10"/>
          <p:cNvCxnSpPr/>
          <p:nvPr/>
        </p:nvCxnSpPr>
        <p:spPr>
          <a:xfrm>
            <a:off x="3713454" y="3862234"/>
            <a:ext cx="1853559"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38027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rotWithShape="1">
          <a:blip r:embed="rId3"/>
          <a:srcRect l="1511" t="5941" r="1096" b="1920"/>
          <a:stretch/>
        </p:blipFill>
        <p:spPr>
          <a:xfrm>
            <a:off x="422532" y="838201"/>
            <a:ext cx="11422804" cy="5638800"/>
          </a:xfrm>
          <a:prstGeom prst="rect">
            <a:avLst/>
          </a:prstGeom>
        </p:spPr>
      </p:pic>
    </p:spTree>
    <p:extLst>
      <p:ext uri="{BB962C8B-B14F-4D97-AF65-F5344CB8AC3E}">
        <p14:creationId xmlns:p14="http://schemas.microsoft.com/office/powerpoint/2010/main" val="1000607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pic>
        <p:nvPicPr>
          <p:cNvPr id="4" name="Marcador de contenido 3"/>
          <p:cNvPicPr>
            <a:picLocks noGrp="1" noChangeAspect="1"/>
          </p:cNvPicPr>
          <p:nvPr>
            <p:ph idx="1"/>
          </p:nvPr>
        </p:nvPicPr>
        <p:blipFill rotWithShape="1">
          <a:blip r:embed="rId3"/>
          <a:srcRect l="1139" t="5609" r="763" b="2562"/>
          <a:stretch/>
        </p:blipFill>
        <p:spPr>
          <a:xfrm>
            <a:off x="118762" y="1651000"/>
            <a:ext cx="11515871" cy="4770129"/>
          </a:xfrm>
          <a:prstGeom prst="rect">
            <a:avLst/>
          </a:prstGeom>
        </p:spPr>
      </p:pic>
    </p:spTree>
    <p:extLst>
      <p:ext uri="{BB962C8B-B14F-4D97-AF65-F5344CB8AC3E}">
        <p14:creationId xmlns:p14="http://schemas.microsoft.com/office/powerpoint/2010/main" val="351388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¡Conoce al patrón de diseño </a:t>
            </a:r>
            <a:r>
              <a:rPr lang="es-MX" dirty="0" err="1" smtClean="0"/>
              <a:t>Strategy</a:t>
            </a:r>
            <a:r>
              <a:rPr lang="es-MX" dirty="0" smtClean="0"/>
              <a:t>!</a:t>
            </a:r>
            <a:endParaRPr lang="es-MX" dirty="0"/>
          </a:p>
        </p:txBody>
      </p:sp>
      <p:pic>
        <p:nvPicPr>
          <p:cNvPr id="4" name="0 Imagen"/>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380569" y="2241134"/>
            <a:ext cx="7242401" cy="3770389"/>
          </a:xfrm>
          <a:prstGeom prst="rect">
            <a:avLst/>
          </a:prstGeom>
        </p:spPr>
      </p:pic>
    </p:spTree>
    <p:extLst>
      <p:ext uri="{BB962C8B-B14F-4D97-AF65-F5344CB8AC3E}">
        <p14:creationId xmlns:p14="http://schemas.microsoft.com/office/powerpoint/2010/main" val="28727796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Recomendaciones</a:t>
            </a:r>
            <a:endParaRPr lang="es-MX" dirty="0"/>
          </a:p>
        </p:txBody>
      </p:sp>
      <p:sp>
        <p:nvSpPr>
          <p:cNvPr id="3" name="Marcador de contenido 2"/>
          <p:cNvSpPr>
            <a:spLocks noGrp="1"/>
          </p:cNvSpPr>
          <p:nvPr>
            <p:ph idx="1"/>
          </p:nvPr>
        </p:nvSpPr>
        <p:spPr/>
        <p:txBody>
          <a:bodyPr/>
          <a:lstStyle/>
          <a:p>
            <a:r>
              <a:rPr lang="es-MX" dirty="0" smtClean="0"/>
              <a:t>Aprende y conoce a fondo la programación orientada a objetos</a:t>
            </a:r>
          </a:p>
          <a:p>
            <a:r>
              <a:rPr lang="es-MX" dirty="0" smtClean="0"/>
              <a:t>Estudia y aprende lo más que puedas del libro del grupo de los 4 fantásticos</a:t>
            </a:r>
          </a:p>
          <a:p>
            <a:r>
              <a:rPr lang="es-MX" dirty="0" smtClean="0"/>
              <a:t>Estudia diseños de clases de gente más experimentada</a:t>
            </a:r>
          </a:p>
          <a:p>
            <a:r>
              <a:rPr lang="es-MX" dirty="0" smtClean="0"/>
              <a:t>Lee mucho código</a:t>
            </a:r>
            <a:endParaRPr lang="es-MX" dirty="0"/>
          </a:p>
        </p:txBody>
      </p:sp>
    </p:spTree>
    <p:extLst>
      <p:ext uri="{BB962C8B-B14F-4D97-AF65-F5344CB8AC3E}">
        <p14:creationId xmlns:p14="http://schemas.microsoft.com/office/powerpoint/2010/main" val="12526878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Conoce más sobre el tema</a:t>
            </a:r>
            <a:endParaRPr lang="es-MX" dirty="0"/>
          </a:p>
        </p:txBody>
      </p:sp>
      <p:sp>
        <p:nvSpPr>
          <p:cNvPr id="3" name="Marcador de contenido 2"/>
          <p:cNvSpPr>
            <a:spLocks noGrp="1"/>
          </p:cNvSpPr>
          <p:nvPr>
            <p:ph idx="1"/>
          </p:nvPr>
        </p:nvSpPr>
        <p:spPr/>
        <p:txBody>
          <a:bodyPr/>
          <a:lstStyle/>
          <a:p>
            <a:r>
              <a:rPr lang="es-MX" dirty="0" smtClean="0"/>
              <a:t>Head </a:t>
            </a:r>
            <a:r>
              <a:rPr lang="es-MX" dirty="0" err="1" smtClean="0"/>
              <a:t>First</a:t>
            </a:r>
            <a:r>
              <a:rPr lang="es-MX" dirty="0" smtClean="0"/>
              <a:t> </a:t>
            </a:r>
            <a:r>
              <a:rPr lang="es-MX" dirty="0" err="1" smtClean="0"/>
              <a:t>Design</a:t>
            </a:r>
            <a:r>
              <a:rPr lang="es-MX" dirty="0" smtClean="0"/>
              <a:t> </a:t>
            </a:r>
            <a:r>
              <a:rPr lang="es-MX" dirty="0" err="1" smtClean="0"/>
              <a:t>Patterns</a:t>
            </a:r>
            <a:endParaRPr lang="es-MX" dirty="0" smtClean="0"/>
          </a:p>
          <a:p>
            <a:r>
              <a:rPr lang="es-MX" dirty="0" smtClean="0"/>
              <a:t>C# 3.0 </a:t>
            </a:r>
            <a:r>
              <a:rPr lang="es-MX" dirty="0" err="1" smtClean="0"/>
              <a:t>Design</a:t>
            </a:r>
            <a:r>
              <a:rPr lang="es-MX" dirty="0" smtClean="0"/>
              <a:t> </a:t>
            </a:r>
            <a:r>
              <a:rPr lang="es-MX" dirty="0" err="1" smtClean="0"/>
              <a:t>Patterns</a:t>
            </a:r>
            <a:endParaRPr lang="es-MX" dirty="0" smtClean="0"/>
          </a:p>
          <a:p>
            <a:r>
              <a:rPr lang="es-MX" dirty="0" err="1" smtClean="0"/>
              <a:t>Introduction</a:t>
            </a:r>
            <a:r>
              <a:rPr lang="es-MX" dirty="0" smtClean="0"/>
              <a:t> </a:t>
            </a:r>
            <a:r>
              <a:rPr lang="es-MX" dirty="0" err="1" smtClean="0"/>
              <a:t>to</a:t>
            </a:r>
            <a:r>
              <a:rPr lang="es-MX" dirty="0" smtClean="0"/>
              <a:t> </a:t>
            </a:r>
            <a:r>
              <a:rPr lang="es-MX" dirty="0" err="1" smtClean="0"/>
              <a:t>Design</a:t>
            </a:r>
            <a:r>
              <a:rPr lang="es-MX" dirty="0" smtClean="0"/>
              <a:t> </a:t>
            </a:r>
            <a:r>
              <a:rPr lang="es-MX" dirty="0" err="1" smtClean="0"/>
              <a:t>Patterns</a:t>
            </a:r>
            <a:r>
              <a:rPr lang="es-MX" dirty="0" smtClean="0"/>
              <a:t> in C#</a:t>
            </a:r>
            <a:endParaRPr lang="es-MX" dirty="0"/>
          </a:p>
        </p:txBody>
      </p:sp>
    </p:spTree>
    <p:extLst>
      <p:ext uri="{BB962C8B-B14F-4D97-AF65-F5344CB8AC3E}">
        <p14:creationId xmlns:p14="http://schemas.microsoft.com/office/powerpoint/2010/main" val="4171594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594283" y="2741825"/>
            <a:ext cx="5878532" cy="707886"/>
          </a:xfrm>
          <a:prstGeom prst="rect">
            <a:avLst/>
          </a:prstGeom>
        </p:spPr>
        <p:txBody>
          <a:bodyPr wrap="none">
            <a:spAutoFit/>
          </a:bodyPr>
          <a:lstStyle/>
          <a:p>
            <a:r>
              <a:rPr lang="es-MX" sz="4000" b="1" dirty="0" err="1"/>
              <a:t>Design</a:t>
            </a:r>
            <a:r>
              <a:rPr lang="es-MX" sz="4000" b="1" dirty="0"/>
              <a:t> </a:t>
            </a:r>
            <a:r>
              <a:rPr lang="es-MX" sz="4000" b="1" dirty="0" err="1"/>
              <a:t>first</a:t>
            </a:r>
            <a:r>
              <a:rPr lang="es-MX" sz="4000" dirty="0"/>
              <a:t>, </a:t>
            </a:r>
            <a:r>
              <a:rPr lang="es-MX" sz="4000" dirty="0" err="1"/>
              <a:t>then</a:t>
            </a:r>
            <a:r>
              <a:rPr lang="es-MX" sz="4000" dirty="0"/>
              <a:t> </a:t>
            </a:r>
            <a:r>
              <a:rPr lang="es-MX" sz="4000" dirty="0" err="1"/>
              <a:t>code</a:t>
            </a:r>
            <a:r>
              <a:rPr lang="es-MX" sz="4000" dirty="0"/>
              <a:t>.</a:t>
            </a:r>
          </a:p>
        </p:txBody>
      </p:sp>
    </p:spTree>
    <p:extLst>
      <p:ext uri="{BB962C8B-B14F-4D97-AF65-F5344CB8AC3E}">
        <p14:creationId xmlns:p14="http://schemas.microsoft.com/office/powerpoint/2010/main" val="1586873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Contacto</a:t>
            </a:r>
            <a:endParaRPr lang="es-MX" dirty="0"/>
          </a:p>
        </p:txBody>
      </p:sp>
      <p:sp>
        <p:nvSpPr>
          <p:cNvPr id="3" name="Marcador de contenido 2"/>
          <p:cNvSpPr>
            <a:spLocks noGrp="1"/>
          </p:cNvSpPr>
          <p:nvPr>
            <p:ph idx="1"/>
          </p:nvPr>
        </p:nvSpPr>
        <p:spPr/>
        <p:txBody>
          <a:bodyPr/>
          <a:lstStyle/>
          <a:p>
            <a:r>
              <a:rPr lang="es-MX" dirty="0" smtClean="0"/>
              <a:t>Mail</a:t>
            </a:r>
          </a:p>
          <a:p>
            <a:pPr lvl="1"/>
            <a:r>
              <a:rPr lang="es-MX" dirty="0" smtClean="0">
                <a:hlinkClick r:id="rId2"/>
              </a:rPr>
              <a:t>hprez21@hotmail.com</a:t>
            </a:r>
            <a:endParaRPr lang="es-MX" dirty="0" smtClean="0"/>
          </a:p>
          <a:p>
            <a:pPr lvl="1"/>
            <a:r>
              <a:rPr lang="es-MX" dirty="0" smtClean="0">
                <a:hlinkClick r:id="rId3"/>
              </a:rPr>
              <a:t>gsistemas@iasec.com.mx</a:t>
            </a:r>
            <a:endParaRPr lang="es-MX" dirty="0" smtClean="0"/>
          </a:p>
          <a:p>
            <a:r>
              <a:rPr lang="es-MX" dirty="0" smtClean="0"/>
              <a:t>Facebook</a:t>
            </a:r>
          </a:p>
          <a:p>
            <a:pPr lvl="1"/>
            <a:r>
              <a:rPr lang="es-MX" dirty="0" smtClean="0">
                <a:hlinkClick r:id="rId4"/>
              </a:rPr>
              <a:t>www.Facebook.com/hprez21</a:t>
            </a:r>
            <a:endParaRPr lang="es-MX" dirty="0" smtClean="0"/>
          </a:p>
          <a:p>
            <a:r>
              <a:rPr lang="es-MX" dirty="0" smtClean="0"/>
              <a:t>Blog</a:t>
            </a:r>
          </a:p>
          <a:p>
            <a:pPr lvl="1"/>
            <a:r>
              <a:rPr lang="es-MX" dirty="0" smtClean="0"/>
              <a:t>hectorperez.wordpress.com</a:t>
            </a:r>
          </a:p>
          <a:p>
            <a:r>
              <a:rPr lang="es-MX" dirty="0" smtClean="0"/>
              <a:t>Xbox</a:t>
            </a:r>
          </a:p>
          <a:p>
            <a:pPr lvl="1"/>
            <a:r>
              <a:rPr lang="es-MX" dirty="0" smtClean="0"/>
              <a:t>hprez21</a:t>
            </a:r>
            <a:endParaRPr lang="es-MX" dirty="0"/>
          </a:p>
        </p:txBody>
      </p:sp>
    </p:spTree>
    <p:extLst>
      <p:ext uri="{BB962C8B-B14F-4D97-AF65-F5344CB8AC3E}">
        <p14:creationId xmlns:p14="http://schemas.microsoft.com/office/powerpoint/2010/main" val="3430941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GRACIAS!</a:t>
            </a:r>
            <a:endParaRPr lang="es-MX" dirty="0"/>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4195267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800" y="292098"/>
            <a:ext cx="6261101" cy="6261101"/>
          </a:xfrm>
          <a:prstGeom prst="rect">
            <a:avLst/>
          </a:prstGeom>
        </p:spPr>
      </p:pic>
    </p:spTree>
    <p:extLst>
      <p:ext uri="{BB962C8B-B14F-4D97-AF65-F5344CB8AC3E}">
        <p14:creationId xmlns:p14="http://schemas.microsoft.com/office/powerpoint/2010/main" val="1250279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t>Un patrón de diseño nomina, abstrae e identifica los aspectos clave de una estructura de diseño común, lo que los hace útiles para crear un diseño orientado a objetos reutilizable.</a:t>
            </a:r>
          </a:p>
        </p:txBody>
      </p:sp>
      <p:sp>
        <p:nvSpPr>
          <p:cNvPr id="3" name="Marcador de texto 2"/>
          <p:cNvSpPr>
            <a:spLocks noGrp="1"/>
          </p:cNvSpPr>
          <p:nvPr>
            <p:ph type="body" sz="half" idx="13"/>
          </p:nvPr>
        </p:nvSpPr>
        <p:spPr/>
        <p:txBody>
          <a:bodyPr/>
          <a:lstStyle/>
          <a:p>
            <a:r>
              <a:rPr lang="es-MX" dirty="0" smtClean="0"/>
              <a:t>La banda de los 4 fantásticos</a:t>
            </a:r>
            <a:endParaRPr lang="es-MX" dirty="0"/>
          </a:p>
        </p:txBody>
      </p:sp>
      <p:sp>
        <p:nvSpPr>
          <p:cNvPr id="4" name="Marcador de texto 3"/>
          <p:cNvSpPr>
            <a:spLocks noGrp="1"/>
          </p:cNvSpPr>
          <p:nvPr>
            <p:ph type="body" sz="half" idx="2"/>
          </p:nvPr>
        </p:nvSpPr>
        <p:spPr/>
        <p:txBody>
          <a:bodyPr/>
          <a:lstStyle/>
          <a:p>
            <a:endParaRPr lang="es-MX" dirty="0"/>
          </a:p>
        </p:txBody>
      </p:sp>
    </p:spTree>
    <p:extLst>
      <p:ext uri="{BB962C8B-B14F-4D97-AF65-F5344CB8AC3E}">
        <p14:creationId xmlns:p14="http://schemas.microsoft.com/office/powerpoint/2010/main" val="2854379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son los patrones de diseño? (2/2)</a:t>
            </a:r>
            <a:endParaRPr lang="es-MX" dirty="0"/>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388" y="2032000"/>
            <a:ext cx="5887525" cy="3924300"/>
          </a:xfrm>
          <a:prstGeom prst="rect">
            <a:avLst/>
          </a:prstGeom>
        </p:spPr>
      </p:pic>
      <p:sp>
        <p:nvSpPr>
          <p:cNvPr id="7" name="Marcador de contenido 2"/>
          <p:cNvSpPr>
            <a:spLocks noGrp="1"/>
          </p:cNvSpPr>
          <p:nvPr>
            <p:ph idx="1"/>
          </p:nvPr>
        </p:nvSpPr>
        <p:spPr>
          <a:xfrm>
            <a:off x="7300913" y="2311400"/>
            <a:ext cx="3905622" cy="3365500"/>
          </a:xfrm>
        </p:spPr>
        <p:txBody>
          <a:bodyPr>
            <a:normAutofit/>
          </a:bodyPr>
          <a:lstStyle/>
          <a:p>
            <a:pPr lvl="1"/>
            <a:r>
              <a:rPr lang="es-MX" sz="4000" dirty="0" smtClean="0"/>
              <a:t>Reusables</a:t>
            </a:r>
            <a:endParaRPr lang="es-MX" sz="4000" dirty="0"/>
          </a:p>
          <a:p>
            <a:pPr lvl="1"/>
            <a:r>
              <a:rPr lang="es-MX" sz="4000" dirty="0" smtClean="0"/>
              <a:t>Diseñadas</a:t>
            </a:r>
            <a:endParaRPr lang="es-MX" sz="4000" dirty="0"/>
          </a:p>
          <a:p>
            <a:pPr lvl="1"/>
            <a:r>
              <a:rPr lang="es-MX" sz="4000" dirty="0" smtClean="0"/>
              <a:t>Probadas</a:t>
            </a:r>
            <a:endParaRPr lang="es-MX" sz="4000" dirty="0"/>
          </a:p>
          <a:p>
            <a:endParaRPr lang="es-MX" dirty="0"/>
          </a:p>
        </p:txBody>
      </p:sp>
    </p:spTree>
    <p:extLst>
      <p:ext uri="{BB962C8B-B14F-4D97-AF65-F5344CB8AC3E}">
        <p14:creationId xmlns:p14="http://schemas.microsoft.com/office/powerpoint/2010/main" val="2785766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Elementos de un patrón de diseño</a:t>
            </a:r>
            <a:endParaRPr lang="en-US" dirty="0"/>
          </a:p>
        </p:txBody>
      </p:sp>
      <p:graphicFrame>
        <p:nvGraphicFramePr>
          <p:cNvPr id="4" name="Diagrama 3"/>
          <p:cNvGraphicFramePr/>
          <p:nvPr>
            <p:extLst>
              <p:ext uri="{D42A27DB-BD31-4B8C-83A1-F6EECF244321}">
                <p14:modId xmlns:p14="http://schemas.microsoft.com/office/powerpoint/2010/main" val="1023955151"/>
              </p:ext>
            </p:extLst>
          </p:nvPr>
        </p:nvGraphicFramePr>
        <p:xfrm>
          <a:off x="646111" y="2107248"/>
          <a:ext cx="9780589" cy="4344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83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Patrón </a:t>
            </a:r>
            <a:r>
              <a:rPr lang="es-MX" dirty="0" smtClean="0"/>
              <a:t>de diseño </a:t>
            </a:r>
            <a:r>
              <a:rPr lang="es-MX" dirty="0" err="1" smtClean="0"/>
              <a:t>strategy</a:t>
            </a:r>
            <a:r>
              <a:rPr lang="es-MX" dirty="0" smtClean="0"/>
              <a:t> - </a:t>
            </a:r>
            <a:r>
              <a:rPr lang="es-MX" u="sng" dirty="0" smtClean="0"/>
              <a:t>Propósito</a:t>
            </a:r>
            <a:endParaRPr lang="es-MX" u="sng" dirty="0"/>
          </a:p>
        </p:txBody>
      </p:sp>
      <p:sp>
        <p:nvSpPr>
          <p:cNvPr id="3" name="Marcador de contenido 2"/>
          <p:cNvSpPr>
            <a:spLocks noGrp="1"/>
          </p:cNvSpPr>
          <p:nvPr>
            <p:ph idx="1"/>
          </p:nvPr>
        </p:nvSpPr>
        <p:spPr/>
        <p:txBody>
          <a:bodyPr/>
          <a:lstStyle/>
          <a:p>
            <a:pPr marL="457200" lvl="1" indent="0">
              <a:buNone/>
            </a:pPr>
            <a:r>
              <a:rPr lang="es-MX" dirty="0" smtClean="0"/>
              <a:t>Define </a:t>
            </a:r>
            <a:r>
              <a:rPr lang="es-MX" dirty="0"/>
              <a:t>una familia de algoritmos, encapsula cada uno de ellos y los hace intercambiables. Permite que un algoritmo varíe independientemente de los clientes que lo usan.</a:t>
            </a:r>
          </a:p>
          <a:p>
            <a:endParaRPr lang="es-MX" dirty="0"/>
          </a:p>
        </p:txBody>
      </p:sp>
    </p:spTree>
    <p:extLst>
      <p:ext uri="{BB962C8B-B14F-4D97-AF65-F5344CB8AC3E}">
        <p14:creationId xmlns:p14="http://schemas.microsoft.com/office/powerpoint/2010/main" val="886477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Patrón de diseño </a:t>
            </a:r>
            <a:r>
              <a:rPr lang="es-MX" dirty="0" err="1"/>
              <a:t>strategy</a:t>
            </a:r>
            <a:r>
              <a:rPr lang="es-MX" dirty="0"/>
              <a:t> - </a:t>
            </a:r>
            <a:r>
              <a:rPr lang="es-MX" u="sng" dirty="0" smtClean="0"/>
              <a:t>Aplicabilidad</a:t>
            </a:r>
            <a:endParaRPr lang="es-MX" u="sng" dirty="0"/>
          </a:p>
        </p:txBody>
      </p:sp>
      <p:sp>
        <p:nvSpPr>
          <p:cNvPr id="3" name="Marcador de contenido 2"/>
          <p:cNvSpPr>
            <a:spLocks noGrp="1"/>
          </p:cNvSpPr>
          <p:nvPr>
            <p:ph idx="1"/>
          </p:nvPr>
        </p:nvSpPr>
        <p:spPr/>
        <p:txBody>
          <a:bodyPr>
            <a:normAutofit/>
          </a:bodyPr>
          <a:lstStyle/>
          <a:p>
            <a:pPr marL="0" indent="0">
              <a:buNone/>
            </a:pPr>
            <a:r>
              <a:rPr lang="es-MX" dirty="0" smtClean="0"/>
              <a:t>Se </a:t>
            </a:r>
            <a:r>
              <a:rPr lang="es-MX" dirty="0"/>
              <a:t>debe usar el patrón </a:t>
            </a:r>
            <a:r>
              <a:rPr lang="es-MX" dirty="0" err="1"/>
              <a:t>Strategy</a:t>
            </a:r>
            <a:r>
              <a:rPr lang="es-MX" dirty="0"/>
              <a:t> cuando</a:t>
            </a:r>
            <a:r>
              <a:rPr lang="es-MX" dirty="0" smtClean="0"/>
              <a:t>:</a:t>
            </a:r>
            <a:endParaRPr lang="es-MX" dirty="0"/>
          </a:p>
          <a:p>
            <a:pPr lvl="1"/>
            <a:r>
              <a:rPr lang="es-MX" dirty="0"/>
              <a:t>Muchas clases relacionadas difieren sólo en su comportamiento. Las estrategias permiten configurar una clase con un determinado comportamiento de entre muchos posibles</a:t>
            </a:r>
            <a:r>
              <a:rPr lang="es-MX" dirty="0" smtClean="0"/>
              <a:t>.</a:t>
            </a:r>
            <a:endParaRPr lang="es-MX" dirty="0"/>
          </a:p>
          <a:p>
            <a:pPr lvl="1"/>
            <a:r>
              <a:rPr lang="es-MX" dirty="0"/>
              <a:t>Se necesitan distintas variantes de un algoritmo</a:t>
            </a:r>
            <a:r>
              <a:rPr lang="es-MX" dirty="0" smtClean="0"/>
              <a:t>.</a:t>
            </a:r>
            <a:endParaRPr lang="es-MX" dirty="0"/>
          </a:p>
          <a:p>
            <a:pPr lvl="1"/>
            <a:r>
              <a:rPr lang="es-MX" dirty="0"/>
              <a:t>Un algoritmo usa datos que los clientes no deberían conocer. Se debe usar el patrón </a:t>
            </a:r>
            <a:r>
              <a:rPr lang="es-MX" dirty="0" err="1"/>
              <a:t>Strategy</a:t>
            </a:r>
            <a:r>
              <a:rPr lang="es-MX" dirty="0"/>
              <a:t> para evitar exponer estructuras de datos complejas y dependientes del </a:t>
            </a:r>
            <a:r>
              <a:rPr lang="es-MX" dirty="0" smtClean="0"/>
              <a:t>algoritmo</a:t>
            </a:r>
            <a:endParaRPr lang="es-MX" dirty="0"/>
          </a:p>
          <a:p>
            <a:pPr lvl="1"/>
            <a:r>
              <a:rPr lang="es-MX" dirty="0"/>
              <a:t>Una clase define muchos comportamientos, y éstos se representan como múltiples sentencias condicionales en sus operaciones. En vez de tener muchos condicionales, podemos mover las ramas de éstos a su propia clase Estrategia.</a:t>
            </a:r>
          </a:p>
          <a:p>
            <a:endParaRPr lang="es-MX" dirty="0"/>
          </a:p>
        </p:txBody>
      </p:sp>
    </p:spTree>
    <p:extLst>
      <p:ext uri="{BB962C8B-B14F-4D97-AF65-F5344CB8AC3E}">
        <p14:creationId xmlns:p14="http://schemas.microsoft.com/office/powerpoint/2010/main" val="2265087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Patrón de diseño </a:t>
            </a:r>
            <a:r>
              <a:rPr lang="es-MX" dirty="0" err="1"/>
              <a:t>strategy</a:t>
            </a:r>
            <a:r>
              <a:rPr lang="es-MX" dirty="0"/>
              <a:t> - </a:t>
            </a:r>
            <a:r>
              <a:rPr lang="es-MX" u="sng" dirty="0" smtClean="0"/>
              <a:t>Estructura</a:t>
            </a:r>
            <a:endParaRPr lang="es-MX" u="sng" dirty="0"/>
          </a:p>
        </p:txBody>
      </p:sp>
      <p:pic>
        <p:nvPicPr>
          <p:cNvPr id="7" name="0 Imagen"/>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435100" y="1969240"/>
            <a:ext cx="8907834" cy="4637412"/>
          </a:xfrm>
          <a:prstGeom prst="rect">
            <a:avLst/>
          </a:prstGeom>
        </p:spPr>
      </p:pic>
    </p:spTree>
    <p:extLst>
      <p:ext uri="{BB962C8B-B14F-4D97-AF65-F5344CB8AC3E}">
        <p14:creationId xmlns:p14="http://schemas.microsoft.com/office/powerpoint/2010/main" val="37815609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1326</TotalTime>
  <Words>2668</Words>
  <Application>Microsoft Office PowerPoint</Application>
  <PresentationFormat>Panorámica</PresentationFormat>
  <Paragraphs>171</Paragraphs>
  <Slides>28</Slides>
  <Notes>19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Century Gothic</vt:lpstr>
      <vt:lpstr>Wingdings 3</vt:lpstr>
      <vt:lpstr>Ion</vt:lpstr>
      <vt:lpstr>INTRODUCCIÓN A LOS PATRONES DE DISEÑO</vt:lpstr>
      <vt:lpstr>¿Qué son los patrones de diseño? (1/2)</vt:lpstr>
      <vt:lpstr>Presentación de PowerPoint</vt:lpstr>
      <vt:lpstr>Un patrón de diseño nomina, abstrae e identifica los aspectos clave de una estructura de diseño común, lo que los hace útiles para crear un diseño orientado a objetos reutilizable.</vt:lpstr>
      <vt:lpstr>¿Qué son los patrones de diseño? (2/2)</vt:lpstr>
      <vt:lpstr>Elementos de un patrón de diseño</vt:lpstr>
      <vt:lpstr>Patrón de diseño strategy - Propósito</vt:lpstr>
      <vt:lpstr>Patrón de diseño strategy - Aplicabilidad</vt:lpstr>
      <vt:lpstr>Patrón de diseño strategy - Estructura</vt:lpstr>
      <vt:lpstr>Patrón de diseño strategy - Participantes</vt:lpstr>
      <vt:lpstr>Demo Patrón de Diseño Strategy</vt:lpstr>
      <vt:lpstr>¿Qué no es un patrón de diseño?</vt:lpstr>
      <vt:lpstr>¿En qué nos beneficia aprender sobre ellos?</vt:lpstr>
      <vt:lpstr>¿Cuántos patrones de diseño existen?</vt:lpstr>
      <vt:lpstr>Tipos de patrones de diseño (1/2)</vt:lpstr>
      <vt:lpstr>Tipos de patrones de diseño (2/2)</vt:lpstr>
      <vt:lpstr>Caso práctico - Krizhapes</vt:lpstr>
      <vt:lpstr>Presentación de PowerPoint</vt:lpstr>
      <vt:lpstr>Presentación de PowerPoint</vt:lpstr>
      <vt:lpstr>Presentación de PowerPoint</vt:lpstr>
      <vt:lpstr>Presentación de PowerPoint</vt:lpstr>
      <vt:lpstr>Presentación de PowerPoint</vt:lpstr>
      <vt:lpstr>¡Conoce al patrón de diseño Strategy!</vt:lpstr>
      <vt:lpstr>Recomendaciones</vt:lpstr>
      <vt:lpstr>Conoce más sobre el tema</vt:lpstr>
      <vt:lpstr>Presentación de PowerPoint</vt:lpstr>
      <vt:lpstr>Contacto</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 PARA TODOS</dc:title>
  <dc:creator>Héctor Uriel Pérez Rojas</dc:creator>
  <cp:lastModifiedBy>Héctor Uriel Pérez Rojas</cp:lastModifiedBy>
  <cp:revision>55</cp:revision>
  <dcterms:created xsi:type="dcterms:W3CDTF">2013-02-13T15:01:13Z</dcterms:created>
  <dcterms:modified xsi:type="dcterms:W3CDTF">2016-01-29T22:58:36Z</dcterms:modified>
</cp:coreProperties>
</file>