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Inter" charset="1" panose="020B0502030000000004"/>
      <p:regular r:id="rId14"/>
    </p:embeddedFont>
    <p:embeddedFont>
      <p:font typeface="TT Firs Neue" charset="1" panose="02000503030000020004"/>
      <p:regular r:id="rId15"/>
    </p:embeddedFont>
    <p:embeddedFont>
      <p:font typeface="TT Firs Neue Bold" charset="1" panose="02000803030000020004"/>
      <p:regular r:id="rId16"/>
    </p:embeddedFont>
    <p:embeddedFont>
      <p:font typeface="Inter Bold" charset="1" panose="020B080203000000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slide2.xml" Type="http://schemas.openxmlformats.org/officeDocument/2006/relationships/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slide2.xml" Type="http://schemas.openxmlformats.org/officeDocument/2006/relationships/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slide2.xml" Type="http://schemas.openxmlformats.org/officeDocument/2006/relationships/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351027">
            <a:off x="8709484" y="449431"/>
            <a:ext cx="14789087" cy="8416335"/>
          </a:xfrm>
          <a:custGeom>
            <a:avLst/>
            <a:gdLst/>
            <a:ahLst/>
            <a:cxnLst/>
            <a:rect r="r" b="b" t="t" l="l"/>
            <a:pathLst>
              <a:path h="8416335" w="14789087">
                <a:moveTo>
                  <a:pt x="0" y="0"/>
                </a:moveTo>
                <a:lnTo>
                  <a:pt x="14789087" y="0"/>
                </a:lnTo>
                <a:lnTo>
                  <a:pt x="14789087" y="8416335"/>
                </a:lnTo>
                <a:lnTo>
                  <a:pt x="0" y="841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63612">
            <a:off x="10587906" y="5892731"/>
            <a:ext cx="7797166" cy="5869140"/>
          </a:xfrm>
          <a:custGeom>
            <a:avLst/>
            <a:gdLst/>
            <a:ahLst/>
            <a:cxnLst/>
            <a:rect r="r" b="b" t="t" l="l"/>
            <a:pathLst>
              <a:path h="5869140" w="7797166">
                <a:moveTo>
                  <a:pt x="0" y="0"/>
                </a:moveTo>
                <a:lnTo>
                  <a:pt x="7797166" y="0"/>
                </a:lnTo>
                <a:lnTo>
                  <a:pt x="7797166" y="5869140"/>
                </a:lnTo>
                <a:lnTo>
                  <a:pt x="0" y="58691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60399"/>
            <a:ext cx="4621447" cy="5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 spc="3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09.11.2024</a:t>
            </a:r>
          </a:p>
          <a:p>
            <a:pPr algn="just" marL="0" indent="0" lvl="0">
              <a:lnSpc>
                <a:spcPts val="2239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3138045"/>
            <a:ext cx="9777338" cy="4191632"/>
            <a:chOff x="0" y="0"/>
            <a:chExt cx="13036450" cy="558884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4956594"/>
              <a:ext cx="13036450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8100"/>
              <a:ext cx="13036450" cy="4653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120"/>
                </a:lnSpc>
              </a:pPr>
              <a:r>
                <a:rPr lang="en-US" sz="8000" spc="160">
                  <a:solidFill>
                    <a:srgbClr val="000000"/>
                  </a:solidFill>
                  <a:latin typeface="TT Firs Neue"/>
                  <a:ea typeface="TT Firs Neue"/>
                  <a:cs typeface="TT Firs Neue"/>
                  <a:sym typeface="TT Firs Neue"/>
                </a:rPr>
                <a:t>BANK CHURN</a:t>
              </a:r>
            </a:p>
            <a:p>
              <a:pPr algn="l" marL="0" indent="0" lvl="0">
                <a:lnSpc>
                  <a:spcPts val="9120"/>
                </a:lnSpc>
              </a:pPr>
              <a:r>
                <a:rPr lang="en-US" sz="8000" spc="160">
                  <a:solidFill>
                    <a:srgbClr val="000000"/>
                  </a:solidFill>
                  <a:latin typeface="TT Firs Neue"/>
                  <a:ea typeface="TT Firs Neue"/>
                  <a:cs typeface="TT Firs Neue"/>
                  <a:sym typeface="TT Firs Neue"/>
                </a:rPr>
                <a:t>PREDICTION PROJECT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7882127"/>
            <a:ext cx="3713617" cy="583915"/>
            <a:chOff x="0" y="0"/>
            <a:chExt cx="4951489" cy="77855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391839"/>
              <a:ext cx="4951489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20"/>
                </a:lnSpc>
                <a:spcBef>
                  <a:spcPct val="0"/>
                </a:spcBef>
              </a:pPr>
              <a:r>
                <a:rPr lang="en-US" b="true" sz="1800">
                  <a:solidFill>
                    <a:srgbClr val="A25FAD"/>
                  </a:solidFill>
                  <a:latin typeface="TT Firs Neue Bold"/>
                  <a:ea typeface="TT Firs Neue Bold"/>
                  <a:cs typeface="TT Firs Neue Bold"/>
                  <a:sym typeface="TT Firs Neue Bold"/>
                </a:rPr>
                <a:t>ERSTE DIGITAL HACKATON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525"/>
              <a:ext cx="4951489" cy="3115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823"/>
                </a:lnSpc>
                <a:spcBef>
                  <a:spcPct val="0"/>
                </a:spcBef>
              </a:pPr>
              <a:r>
                <a:rPr lang="en-US" sz="1599" spc="15" u="none">
                  <a:solidFill>
                    <a:srgbClr val="000000"/>
                  </a:solidFill>
                  <a:latin typeface="TT Firs Neue"/>
                  <a:ea typeface="TT Firs Neue"/>
                  <a:cs typeface="TT Firs Neue"/>
                  <a:sym typeface="TT Firs Neue"/>
                </a:rPr>
                <a:t>Presented to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8943416"/>
            <a:ext cx="3713617" cy="584064"/>
            <a:chOff x="0" y="0"/>
            <a:chExt cx="4951489" cy="77875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392037"/>
              <a:ext cx="4951489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20"/>
                </a:lnSpc>
                <a:spcBef>
                  <a:spcPct val="0"/>
                </a:spcBef>
              </a:pPr>
              <a:r>
                <a:rPr lang="en-US" b="true" sz="1800">
                  <a:solidFill>
                    <a:srgbClr val="A25FAD"/>
                  </a:solidFill>
                  <a:latin typeface="TT Firs Neue Bold"/>
                  <a:ea typeface="TT Firs Neue Bold"/>
                  <a:cs typeface="TT Firs Neue Bold"/>
                  <a:sym typeface="TT Firs Neue Bold"/>
                </a:rPr>
                <a:t>STARYI_BOG_52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9525"/>
              <a:ext cx="4951489" cy="3115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823"/>
                </a:lnSpc>
                <a:spcBef>
                  <a:spcPct val="0"/>
                </a:spcBef>
              </a:pPr>
              <a:r>
                <a:rPr lang="en-US" sz="1599" spc="15" u="none">
                  <a:solidFill>
                    <a:srgbClr val="000000"/>
                  </a:solidFill>
                  <a:latin typeface="TT Firs Neue"/>
                  <a:ea typeface="TT Firs Neue"/>
                  <a:cs typeface="TT Firs Neue"/>
                  <a:sym typeface="TT Firs Neue"/>
                </a:rPr>
                <a:t>Presented by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19338" y="1028700"/>
            <a:ext cx="6910589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99"/>
              </a:lnSpc>
            </a:pPr>
            <a:r>
              <a:rPr lang="en-US" sz="8499">
                <a:solidFill>
                  <a:srgbClr val="000000"/>
                </a:solidFill>
                <a:latin typeface="TT Firs Neue"/>
                <a:ea typeface="TT Firs Neue"/>
                <a:cs typeface="TT Firs Neue"/>
                <a:sym typeface="TT Firs Neue"/>
              </a:rPr>
              <a:t>Agenda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459989">
            <a:off x="-2273499" y="6784079"/>
            <a:ext cx="6976151" cy="5251139"/>
          </a:xfrm>
          <a:custGeom>
            <a:avLst/>
            <a:gdLst/>
            <a:ahLst/>
            <a:cxnLst/>
            <a:rect r="r" b="b" t="t" l="l"/>
            <a:pathLst>
              <a:path h="5251139" w="6976151">
                <a:moveTo>
                  <a:pt x="0" y="0"/>
                </a:moveTo>
                <a:lnTo>
                  <a:pt x="6976151" y="0"/>
                </a:lnTo>
                <a:lnTo>
                  <a:pt x="6976151" y="5251139"/>
                </a:lnTo>
                <a:lnTo>
                  <a:pt x="0" y="5251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2019338" y="2817953"/>
          <a:ext cx="11356005" cy="6283505"/>
        </p:xfrm>
        <a:graphic>
          <a:graphicData uri="http://schemas.openxmlformats.org/drawingml/2006/table">
            <a:tbl>
              <a:tblPr/>
              <a:tblGrid>
                <a:gridCol w="8177269"/>
                <a:gridCol w="3178736"/>
              </a:tblGrid>
              <a:tr h="1255886">
                <a:tc>
                  <a:txBody>
                    <a:bodyPr anchor="t" rtlCol="false"/>
                    <a:lstStyle/>
                    <a:p>
                      <a:pPr algn="just" marL="0" indent="0" lvl="0">
                        <a:lnSpc>
                          <a:spcPts val="37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699" strike="noStrike" u="non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PROBLEM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0" indent="0" lvl="0">
                        <a:lnSpc>
                          <a:spcPts val="37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699" strike="noStrike" u="non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8233">
                <a:tc>
                  <a:txBody>
                    <a:bodyPr anchor="t" rtlCol="false"/>
                    <a:lstStyle/>
                    <a:p>
                      <a:pPr algn="just" marL="0" indent="0" lvl="0">
                        <a:lnSpc>
                          <a:spcPts val="37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699" strike="noStrike" u="non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REASONS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0" indent="0" lvl="0">
                        <a:lnSpc>
                          <a:spcPts val="37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699" strike="noStrike" u="non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839">
                <a:tc>
                  <a:txBody>
                    <a:bodyPr anchor="t" rtlCol="false"/>
                    <a:lstStyle/>
                    <a:p>
                      <a:pPr algn="just" marL="0" indent="0" lvl="0">
                        <a:lnSpc>
                          <a:spcPts val="37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699" strike="noStrike" u="non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SOLUTIONS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0" indent="0" lvl="0">
                        <a:lnSpc>
                          <a:spcPts val="37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699" strike="noStrike" u="non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7273">
                <a:tc>
                  <a:txBody>
                    <a:bodyPr anchor="t" rtlCol="false"/>
                    <a:lstStyle/>
                    <a:p>
                      <a:pPr algn="just" marL="0" indent="0" lvl="0">
                        <a:lnSpc>
                          <a:spcPts val="37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699" strike="noStrike" u="non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IMPROVEMENTS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0" indent="0" lvl="0">
                        <a:lnSpc>
                          <a:spcPts val="37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699" strike="noStrike" u="non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7273">
                <a:tc>
                  <a:txBody>
                    <a:bodyPr anchor="t" rtlCol="false"/>
                    <a:lstStyle/>
                    <a:p>
                      <a:pPr algn="just" marL="0" indent="0" lvl="0">
                        <a:lnSpc>
                          <a:spcPts val="377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0" indent="0" lvl="0">
                        <a:lnSpc>
                          <a:spcPts val="377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4096543">
            <a:off x="13525489" y="-393057"/>
            <a:ext cx="8976429" cy="5108404"/>
          </a:xfrm>
          <a:custGeom>
            <a:avLst/>
            <a:gdLst/>
            <a:ahLst/>
            <a:cxnLst/>
            <a:rect r="r" b="b" t="t" l="l"/>
            <a:pathLst>
              <a:path h="5108404" w="8976429">
                <a:moveTo>
                  <a:pt x="0" y="0"/>
                </a:moveTo>
                <a:lnTo>
                  <a:pt x="8976429" y="0"/>
                </a:lnTo>
                <a:lnTo>
                  <a:pt x="8976429" y="5108404"/>
                </a:lnTo>
                <a:lnTo>
                  <a:pt x="0" y="51084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706643">
            <a:off x="11786541" y="-635925"/>
            <a:ext cx="9673751" cy="5505244"/>
          </a:xfrm>
          <a:custGeom>
            <a:avLst/>
            <a:gdLst/>
            <a:ahLst/>
            <a:cxnLst/>
            <a:rect r="r" b="b" t="t" l="l"/>
            <a:pathLst>
              <a:path h="5505244" w="9673751">
                <a:moveTo>
                  <a:pt x="0" y="0"/>
                </a:moveTo>
                <a:lnTo>
                  <a:pt x="9673751" y="0"/>
                </a:lnTo>
                <a:lnTo>
                  <a:pt x="9673751" y="5505244"/>
                </a:lnTo>
                <a:lnTo>
                  <a:pt x="0" y="5505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1623766" y="1028700"/>
            <a:ext cx="6514179" cy="6514153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4999" t="0" r="-24999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9234983">
            <a:off x="-594388" y="6948052"/>
            <a:ext cx="5347863" cy="4025482"/>
          </a:xfrm>
          <a:custGeom>
            <a:avLst/>
            <a:gdLst/>
            <a:ahLst/>
            <a:cxnLst/>
            <a:rect r="r" b="b" t="t" l="l"/>
            <a:pathLst>
              <a:path h="4025482" w="5347863">
                <a:moveTo>
                  <a:pt x="0" y="0"/>
                </a:moveTo>
                <a:lnTo>
                  <a:pt x="5347863" y="0"/>
                </a:lnTo>
                <a:lnTo>
                  <a:pt x="5347863" y="4025482"/>
                </a:lnTo>
                <a:lnTo>
                  <a:pt x="0" y="40254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3692" y="1743565"/>
            <a:ext cx="748988" cy="746265"/>
          </a:xfrm>
          <a:custGeom>
            <a:avLst/>
            <a:gdLst/>
            <a:ahLst/>
            <a:cxnLst/>
            <a:rect r="r" b="b" t="t" l="l"/>
            <a:pathLst>
              <a:path h="746265" w="748988">
                <a:moveTo>
                  <a:pt x="0" y="0"/>
                </a:moveTo>
                <a:lnTo>
                  <a:pt x="748988" y="0"/>
                </a:lnTo>
                <a:lnTo>
                  <a:pt x="748988" y="746264"/>
                </a:lnTo>
                <a:lnTo>
                  <a:pt x="0" y="7462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33411" y="1586826"/>
            <a:ext cx="6910589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99"/>
              </a:lnSpc>
            </a:pPr>
            <a:r>
              <a:rPr lang="en-US" sz="8499">
                <a:solidFill>
                  <a:srgbClr val="000000"/>
                </a:solidFill>
                <a:latin typeface="TT Firs Neue"/>
                <a:ea typeface="TT Firs Neue"/>
                <a:cs typeface="TT Firs Neue"/>
                <a:sym typeface="TT Firs Neue"/>
              </a:rPr>
              <a:t>PROBLEMS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3692" y="9239250"/>
            <a:ext cx="2727623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340"/>
              </a:lnSpc>
              <a:spcBef>
                <a:spcPct val="0"/>
              </a:spcBef>
            </a:pPr>
            <a:r>
              <a:rPr lang="en-US" sz="1800" u="sng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  <a:hlinkClick r:id="rId9" action="ppaction://hlinksldjump"/>
              </a:rPr>
              <a:t>Back to Agenda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12680" y="4215629"/>
            <a:ext cx="9808528" cy="2963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5449" indent="-367725" lvl="1">
              <a:lnSpc>
                <a:spcPts val="4769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High level of customer churn</a:t>
            </a:r>
          </a:p>
          <a:p>
            <a:pPr algn="l" marL="735449" indent="-367725" lvl="1">
              <a:lnSpc>
                <a:spcPts val="4769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Unoptimized customer retention strategies</a:t>
            </a:r>
          </a:p>
          <a:p>
            <a:pPr algn="l" marL="735449" indent="-367725" lvl="1">
              <a:lnSpc>
                <a:spcPts val="4769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Difficulties in predicting outflows</a:t>
            </a:r>
          </a:p>
          <a:p>
            <a:pPr algn="l" marL="735449" indent="-367725" lvl="1">
              <a:lnSpc>
                <a:spcPts val="4769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Strong competition between banks</a:t>
            </a:r>
          </a:p>
          <a:p>
            <a:pPr algn="l">
              <a:lnSpc>
                <a:spcPts val="476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3261017"/>
          <a:ext cx="16211550" cy="4785238"/>
        </p:xfrm>
        <a:graphic>
          <a:graphicData uri="http://schemas.openxmlformats.org/drawingml/2006/table">
            <a:tbl>
              <a:tblPr/>
              <a:tblGrid>
                <a:gridCol w="4052888"/>
                <a:gridCol w="4062424"/>
                <a:gridCol w="4043351"/>
                <a:gridCol w="4052888"/>
              </a:tblGrid>
              <a:tr h="10122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Problem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TT Firs Neue Bold"/>
                          <a:ea typeface="TT Firs Neue Bold"/>
                          <a:cs typeface="TT Firs Neue Bold"/>
                          <a:sym typeface="TT Firs Neue Bold"/>
                        </a:rPr>
                        <a:t>Reason 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5D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TT Firs Neue Bold"/>
                          <a:ea typeface="TT Firs Neue Bold"/>
                          <a:cs typeface="TT Firs Neue Bold"/>
                          <a:sym typeface="TT Firs Neue Bold"/>
                        </a:rPr>
                        <a:t>Reason 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5D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TT Firs Neue Bold"/>
                          <a:ea typeface="TT Firs Neue Bold"/>
                          <a:cs typeface="TT Firs Neue Bold"/>
                          <a:sym typeface="TT Firs Neue Bold"/>
                        </a:rPr>
                        <a:t>Reason 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B5D1"/>
                    </a:solidFill>
                  </a:tcPr>
                </a:tc>
              </a:tr>
              <a:tr h="10122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High level of customer churn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Poor customer service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Lack of personalization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High fees or hidden charges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22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Unoptimized customer retention strategies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Lack of data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Inability to detect churn signals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Ineffective marketing campaigns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3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Difficulties in predicting outflows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Lack of accurate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Behavior complexity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Poor quality of analytical tools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22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Strong competition between banks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CE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Better offers from competitors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Innovative technology from competitors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More effective loyalty programs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028700" y="1028700"/>
            <a:ext cx="11721693" cy="1812479"/>
            <a:chOff x="0" y="0"/>
            <a:chExt cx="15628924" cy="241663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891494"/>
              <a:ext cx="15628924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0"/>
              <a:ext cx="15628924" cy="171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199"/>
                </a:lnSpc>
              </a:pPr>
              <a:r>
                <a:rPr lang="en-US" sz="8499">
                  <a:solidFill>
                    <a:srgbClr val="000000"/>
                  </a:solidFill>
                  <a:latin typeface="TT Firs Neue"/>
                  <a:ea typeface="TT Firs Neue"/>
                  <a:cs typeface="TT Firs Neue"/>
                  <a:sym typeface="TT Firs Neue"/>
                </a:rPr>
                <a:t>REASONS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163692" y="9239250"/>
            <a:ext cx="2727623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340"/>
              </a:lnSpc>
              <a:spcBef>
                <a:spcPct val="0"/>
              </a:spcBef>
            </a:pPr>
            <a:r>
              <a:rPr lang="en-US" sz="1800" u="sng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  <a:hlinkClick r:id="rId2" action="ppaction://hlinksldjump"/>
              </a:rPr>
              <a:t>Back to Agenda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00000">
            <a:off x="-1005261" y="3995850"/>
            <a:ext cx="9119963" cy="6864845"/>
          </a:xfrm>
          <a:custGeom>
            <a:avLst/>
            <a:gdLst/>
            <a:ahLst/>
            <a:cxnLst/>
            <a:rect r="r" b="b" t="t" l="l"/>
            <a:pathLst>
              <a:path h="6864845" w="9119963">
                <a:moveTo>
                  <a:pt x="0" y="0"/>
                </a:moveTo>
                <a:lnTo>
                  <a:pt x="9119963" y="0"/>
                </a:lnTo>
                <a:lnTo>
                  <a:pt x="9119963" y="6864845"/>
                </a:lnTo>
                <a:lnTo>
                  <a:pt x="0" y="68648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057171">
            <a:off x="-2419198" y="-2082104"/>
            <a:ext cx="9981902" cy="5680610"/>
          </a:xfrm>
          <a:custGeom>
            <a:avLst/>
            <a:gdLst/>
            <a:ahLst/>
            <a:cxnLst/>
            <a:rect r="r" b="b" t="t" l="l"/>
            <a:pathLst>
              <a:path h="5680610" w="9981902">
                <a:moveTo>
                  <a:pt x="0" y="0"/>
                </a:moveTo>
                <a:lnTo>
                  <a:pt x="9981903" y="0"/>
                </a:lnTo>
                <a:lnTo>
                  <a:pt x="9981903" y="5680610"/>
                </a:lnTo>
                <a:lnTo>
                  <a:pt x="0" y="5680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295468" y="1506506"/>
            <a:ext cx="9359959" cy="7273988"/>
            <a:chOff x="0" y="0"/>
            <a:chExt cx="12479945" cy="969865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12479945" cy="171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199"/>
                </a:lnSpc>
                <a:spcBef>
                  <a:spcPct val="0"/>
                </a:spcBef>
              </a:pPr>
              <a:r>
                <a:rPr lang="en-US" sz="8499">
                  <a:solidFill>
                    <a:srgbClr val="A25FAD"/>
                  </a:solidFill>
                  <a:latin typeface="TT Firs Neue"/>
                  <a:ea typeface="TT Firs Neue"/>
                  <a:cs typeface="TT Firs Neue"/>
                  <a:sym typeface="TT Firs Neue"/>
                </a:rPr>
                <a:t>MODEL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884858"/>
              <a:ext cx="12479945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Trained the model on the available information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364924"/>
              <a:ext cx="12479945" cy="171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199"/>
                </a:lnSpc>
                <a:spcBef>
                  <a:spcPct val="0"/>
                </a:spcBef>
              </a:pPr>
              <a:r>
                <a:rPr lang="en-US" sz="8499">
                  <a:solidFill>
                    <a:srgbClr val="A25FAD"/>
                  </a:solidFill>
                  <a:latin typeface="TT Firs Neue"/>
                  <a:ea typeface="TT Firs Neue"/>
                  <a:cs typeface="TT Firs Neue"/>
                  <a:sym typeface="TT Firs Neue"/>
                </a:rPr>
                <a:t>TEST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249782"/>
              <a:ext cx="12479945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Tested the model, got the probability, drew conclusions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729848"/>
              <a:ext cx="12479945" cy="171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199"/>
                </a:lnSpc>
                <a:spcBef>
                  <a:spcPct val="0"/>
                </a:spcBef>
              </a:pPr>
              <a:r>
                <a:rPr lang="en-US" sz="8499">
                  <a:solidFill>
                    <a:srgbClr val="A25FAD"/>
                  </a:solidFill>
                  <a:latin typeface="TT Firs Neue"/>
                  <a:ea typeface="TT Firs Neue"/>
                  <a:cs typeface="TT Firs Neue"/>
                  <a:sym typeface="TT Firs Neue"/>
                </a:rPr>
                <a:t>BENEFITS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8614706"/>
              <a:ext cx="12479945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The client receives recommendations for his/her own convenience. The bank benefits from retaining the client 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63692" y="9239250"/>
            <a:ext cx="2727623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340"/>
              </a:lnSpc>
              <a:spcBef>
                <a:spcPct val="0"/>
              </a:spcBef>
            </a:pPr>
            <a:r>
              <a:rPr lang="en-US" sz="1800" u="sng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  <a:hlinkClick r:id="rId6" action="ppaction://hlinksldjump"/>
              </a:rPr>
              <a:t>Back to Agenda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57627" y="1285382"/>
            <a:ext cx="11721693" cy="1812479"/>
            <a:chOff x="0" y="0"/>
            <a:chExt cx="15628924" cy="2416639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891494"/>
              <a:ext cx="15628924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0"/>
              <a:ext cx="15628924" cy="171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199"/>
                </a:lnSpc>
              </a:pPr>
              <a:r>
                <a:rPr lang="en-US" sz="8499">
                  <a:solidFill>
                    <a:srgbClr val="000000"/>
                  </a:solidFill>
                  <a:latin typeface="TT Firs Neue"/>
                  <a:ea typeface="TT Firs Neue"/>
                  <a:cs typeface="TT Firs Neue"/>
                  <a:sym typeface="TT Firs Neue"/>
                </a:rPr>
                <a:t>SOLUTIONS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1423018"/>
            <a:ext cx="10491989" cy="1812479"/>
            <a:chOff x="0" y="0"/>
            <a:chExt cx="13989319" cy="2416639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1891494"/>
              <a:ext cx="13989319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Which we have implemented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0"/>
              <a:ext cx="13989319" cy="171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19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223106">
            <a:off x="13651861" y="-329060"/>
            <a:ext cx="7928326" cy="4511938"/>
          </a:xfrm>
          <a:custGeom>
            <a:avLst/>
            <a:gdLst/>
            <a:ahLst/>
            <a:cxnLst/>
            <a:rect r="r" b="b" t="t" l="l"/>
            <a:pathLst>
              <a:path h="4511938" w="7928326">
                <a:moveTo>
                  <a:pt x="0" y="0"/>
                </a:moveTo>
                <a:lnTo>
                  <a:pt x="7928326" y="0"/>
                </a:lnTo>
                <a:lnTo>
                  <a:pt x="7928326" y="4511938"/>
                </a:lnTo>
                <a:lnTo>
                  <a:pt x="0" y="4511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63280">
            <a:off x="15119411" y="8353575"/>
            <a:ext cx="3572070" cy="2688794"/>
          </a:xfrm>
          <a:custGeom>
            <a:avLst/>
            <a:gdLst/>
            <a:ahLst/>
            <a:cxnLst/>
            <a:rect r="r" b="b" t="t" l="l"/>
            <a:pathLst>
              <a:path h="2688794" w="3572070">
                <a:moveTo>
                  <a:pt x="0" y="0"/>
                </a:moveTo>
                <a:lnTo>
                  <a:pt x="3572069" y="0"/>
                </a:lnTo>
                <a:lnTo>
                  <a:pt x="3572069" y="2688794"/>
                </a:lnTo>
                <a:lnTo>
                  <a:pt x="0" y="2688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-296172"/>
            <a:ext cx="5981556" cy="10583172"/>
            <a:chOff x="0" y="0"/>
            <a:chExt cx="7975408" cy="14110896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/>
            <a:srcRect l="34068" t="0" r="34068" b="0"/>
            <a:stretch>
              <a:fillRect/>
            </a:stretch>
          </p:blipFill>
          <p:spPr>
            <a:xfrm flipH="false" flipV="false">
              <a:off x="0" y="0"/>
              <a:ext cx="7975408" cy="14110896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7291755" y="1032746"/>
            <a:ext cx="8949889" cy="6836417"/>
            <a:chOff x="0" y="0"/>
            <a:chExt cx="11933186" cy="911522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1933186" cy="171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199"/>
                </a:lnSpc>
              </a:pPr>
              <a:r>
                <a:rPr lang="en-US" sz="8499">
                  <a:solidFill>
                    <a:srgbClr val="000000"/>
                  </a:solidFill>
                  <a:latin typeface="TT Firs Neue"/>
                  <a:ea typeface="TT Firs Neue"/>
                  <a:cs typeface="TT Firs Neue"/>
                  <a:sym typeface="TT Firs Neue"/>
                </a:rPr>
                <a:t>BENEFITS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69360" y="2372542"/>
              <a:ext cx="11863825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A25FAD"/>
                  </a:solidFill>
                  <a:latin typeface="TT Firs Neue Bold"/>
                  <a:ea typeface="TT Firs Neue Bold"/>
                  <a:cs typeface="TT Firs Neue Bold"/>
                  <a:sym typeface="TT Firs Neue Bold"/>
                </a:rPr>
                <a:t>CLIENT: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69360" y="3190601"/>
              <a:ext cx="11863825" cy="22015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Reduced interest rate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Cashback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Reduction or elimination of commissions 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Loyalty programs and accumulative points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69360" y="6095620"/>
              <a:ext cx="11863825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A25FAD"/>
                  </a:solidFill>
                  <a:latin typeface="TT Firs Neue Bold"/>
                  <a:ea typeface="TT Firs Neue Bold"/>
                  <a:cs typeface="TT Firs Neue Bold"/>
                  <a:sym typeface="TT Firs Neue Bold"/>
                </a:rPr>
                <a:t>BANK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69360" y="6913678"/>
              <a:ext cx="11863825" cy="22015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Increasing customer retention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Revenue growth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Reduction of credit default risk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Long-term financial benefits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503703">
            <a:off x="1921162" y="3957019"/>
            <a:ext cx="14445675" cy="10873654"/>
          </a:xfrm>
          <a:custGeom>
            <a:avLst/>
            <a:gdLst/>
            <a:ahLst/>
            <a:cxnLst/>
            <a:rect r="r" b="b" t="t" l="l"/>
            <a:pathLst>
              <a:path h="10873654" w="14445675">
                <a:moveTo>
                  <a:pt x="14445676" y="0"/>
                </a:moveTo>
                <a:lnTo>
                  <a:pt x="0" y="0"/>
                </a:lnTo>
                <a:lnTo>
                  <a:pt x="0" y="10873654"/>
                </a:lnTo>
                <a:lnTo>
                  <a:pt x="14445676" y="10873654"/>
                </a:lnTo>
                <a:lnTo>
                  <a:pt x="14445676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472094" y="6623174"/>
            <a:ext cx="250678" cy="250678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25FA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7407051" y="5970661"/>
            <a:ext cx="250678" cy="250678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25FA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216668" y="5354711"/>
            <a:ext cx="250678" cy="250678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25FA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861568" y="4745111"/>
            <a:ext cx="250678" cy="250678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25FAD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827218" y="1028700"/>
            <a:ext cx="14633564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8499">
                <a:solidFill>
                  <a:srgbClr val="000000"/>
                </a:solidFill>
                <a:latin typeface="TT Firs Neue"/>
                <a:ea typeface="TT Firs Neue"/>
                <a:cs typeface="TT Firs Neue"/>
                <a:sym typeface="TT Firs Neue"/>
              </a:rPr>
              <a:t>IMPROVEMENTS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89319" y="4839060"/>
            <a:ext cx="3565551" cy="1256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24"/>
              </a:lnSpc>
              <a:spcBef>
                <a:spcPct val="0"/>
              </a:spcBef>
            </a:pPr>
            <a:r>
              <a:rPr lang="en-US" b="true" sz="2446" strike="noStrike" u="none">
                <a:solidFill>
                  <a:srgbClr val="A25FAD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Ability to analyze the reasons why customers leave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627581" y="4902473"/>
            <a:ext cx="3809617" cy="410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24"/>
              </a:lnSpc>
              <a:spcBef>
                <a:spcPct val="0"/>
              </a:spcBef>
            </a:pPr>
            <a:r>
              <a:rPr lang="en-US" b="true" sz="2446" strike="noStrike" u="none">
                <a:solidFill>
                  <a:srgbClr val="A25FAD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Bigger Datasets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07552" y="3745520"/>
            <a:ext cx="3818231" cy="837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24"/>
              </a:lnSpc>
              <a:spcBef>
                <a:spcPct val="0"/>
              </a:spcBef>
            </a:pPr>
            <a:r>
              <a:rPr lang="en-US" b="true" sz="2446" strike="noStrike" u="none">
                <a:solidFill>
                  <a:srgbClr val="A25FAD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More accurate model readings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664171" y="2893175"/>
            <a:ext cx="3595129" cy="839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24"/>
              </a:lnSpc>
              <a:spcBef>
                <a:spcPct val="0"/>
              </a:spcBef>
            </a:pPr>
            <a:r>
              <a:rPr lang="en-US" b="true" sz="2446">
                <a:solidFill>
                  <a:srgbClr val="A25FAD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Implementing AI for additional analysis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63692" y="9239250"/>
            <a:ext cx="2727623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340"/>
              </a:lnSpc>
              <a:spcBef>
                <a:spcPct val="0"/>
              </a:spcBef>
            </a:pPr>
            <a:r>
              <a:rPr lang="en-US" sz="1800" u="sng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  <a:hlinkClick r:id="rId4" action="ppaction://hlinksldjump"/>
              </a:rPr>
              <a:t>Back to Agenda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351027">
            <a:off x="8709484" y="449431"/>
            <a:ext cx="14789087" cy="8416335"/>
          </a:xfrm>
          <a:custGeom>
            <a:avLst/>
            <a:gdLst/>
            <a:ahLst/>
            <a:cxnLst/>
            <a:rect r="r" b="b" t="t" l="l"/>
            <a:pathLst>
              <a:path h="8416335" w="14789087">
                <a:moveTo>
                  <a:pt x="0" y="0"/>
                </a:moveTo>
                <a:lnTo>
                  <a:pt x="14789087" y="0"/>
                </a:lnTo>
                <a:lnTo>
                  <a:pt x="14789087" y="8416335"/>
                </a:lnTo>
                <a:lnTo>
                  <a:pt x="0" y="841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63612">
            <a:off x="10587906" y="5892731"/>
            <a:ext cx="7797166" cy="5869140"/>
          </a:xfrm>
          <a:custGeom>
            <a:avLst/>
            <a:gdLst/>
            <a:ahLst/>
            <a:cxnLst/>
            <a:rect r="r" b="b" t="t" l="l"/>
            <a:pathLst>
              <a:path h="5869140" w="7797166">
                <a:moveTo>
                  <a:pt x="0" y="0"/>
                </a:moveTo>
                <a:lnTo>
                  <a:pt x="7797166" y="0"/>
                </a:lnTo>
                <a:lnTo>
                  <a:pt x="7797166" y="5869140"/>
                </a:lnTo>
                <a:lnTo>
                  <a:pt x="0" y="58691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60399"/>
            <a:ext cx="4621447" cy="5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 spc="3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09.11.2024</a:t>
            </a:r>
          </a:p>
          <a:p>
            <a:pPr algn="just" marL="0" indent="0" lvl="0">
              <a:lnSpc>
                <a:spcPts val="2239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4255331" y="4383571"/>
            <a:ext cx="9777338" cy="1886582"/>
            <a:chOff x="0" y="0"/>
            <a:chExt cx="13036450" cy="251544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883194"/>
              <a:ext cx="13036450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8100"/>
              <a:ext cx="13036450" cy="1579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120"/>
                </a:lnSpc>
              </a:pPr>
              <a:r>
                <a:rPr lang="en-US" sz="8000" spc="160">
                  <a:solidFill>
                    <a:srgbClr val="000000"/>
                  </a:solidFill>
                  <a:latin typeface="TT Firs Neue"/>
                  <a:ea typeface="TT Firs Neue"/>
                  <a:cs typeface="TT Firs Neue"/>
                  <a:sym typeface="TT Firs Neue"/>
                </a:rPr>
                <a:t>THANK YOU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7882127"/>
            <a:ext cx="3713617" cy="583915"/>
            <a:chOff x="0" y="0"/>
            <a:chExt cx="4951489" cy="77855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391839"/>
              <a:ext cx="4951489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20"/>
                </a:lnSpc>
                <a:spcBef>
                  <a:spcPct val="0"/>
                </a:spcBef>
              </a:pPr>
              <a:r>
                <a:rPr lang="en-US" b="true" sz="1800">
                  <a:solidFill>
                    <a:srgbClr val="A25FAD"/>
                  </a:solidFill>
                  <a:latin typeface="TT Firs Neue Bold"/>
                  <a:ea typeface="TT Firs Neue Bold"/>
                  <a:cs typeface="TT Firs Neue Bold"/>
                  <a:sym typeface="TT Firs Neue Bold"/>
                </a:rPr>
                <a:t>ERSTE DIGITAL HACKATON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525"/>
              <a:ext cx="4951489" cy="3115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823"/>
                </a:lnSpc>
                <a:spcBef>
                  <a:spcPct val="0"/>
                </a:spcBef>
              </a:pPr>
              <a:r>
                <a:rPr lang="en-US" sz="1599" spc="15" u="none">
                  <a:solidFill>
                    <a:srgbClr val="000000"/>
                  </a:solidFill>
                  <a:latin typeface="TT Firs Neue"/>
                  <a:ea typeface="TT Firs Neue"/>
                  <a:cs typeface="TT Firs Neue"/>
                  <a:sym typeface="TT Firs Neue"/>
                </a:rPr>
                <a:t>Presented to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8943416"/>
            <a:ext cx="3713617" cy="584064"/>
            <a:chOff x="0" y="0"/>
            <a:chExt cx="4951489" cy="77875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392037"/>
              <a:ext cx="4951489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20"/>
                </a:lnSpc>
                <a:spcBef>
                  <a:spcPct val="0"/>
                </a:spcBef>
              </a:pPr>
              <a:r>
                <a:rPr lang="en-US" b="true" sz="1800">
                  <a:solidFill>
                    <a:srgbClr val="A25FAD"/>
                  </a:solidFill>
                  <a:latin typeface="TT Firs Neue Bold"/>
                  <a:ea typeface="TT Firs Neue Bold"/>
                  <a:cs typeface="TT Firs Neue Bold"/>
                  <a:sym typeface="TT Firs Neue Bold"/>
                </a:rPr>
                <a:t>STARYI_BOG_52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9525"/>
              <a:ext cx="4951489" cy="3115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823"/>
                </a:lnSpc>
                <a:spcBef>
                  <a:spcPct val="0"/>
                </a:spcBef>
              </a:pPr>
              <a:r>
                <a:rPr lang="en-US" sz="1599" spc="15" u="none">
                  <a:solidFill>
                    <a:srgbClr val="000000"/>
                  </a:solidFill>
                  <a:latin typeface="TT Firs Neue"/>
                  <a:ea typeface="TT Firs Neue"/>
                  <a:cs typeface="TT Firs Neue"/>
                  <a:sym typeface="TT Firs Neue"/>
                </a:rPr>
                <a:t>Presented by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DAGV9L5_mTw</dc:identifier>
  <dcterms:modified xsi:type="dcterms:W3CDTF">2011-08-01T06:04:30Z</dcterms:modified>
  <cp:revision>1</cp:revision>
  <dc:title>Annual Report Business Presentation in Purple Green Grey Gradients Style</dc:title>
</cp:coreProperties>
</file>