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1" r:id="rId4"/>
    <p:sldId id="262" r:id="rId5"/>
    <p:sldId id="266" r:id="rId6"/>
    <p:sldId id="268" r:id="rId7"/>
    <p:sldId id="270" r:id="rId8"/>
    <p:sldId id="272" r:id="rId9"/>
    <p:sldId id="273" r:id="rId10"/>
    <p:sldId id="260"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2D1FBB-4943-4C88-B2E7-4B3ACC6C586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C4F2B568-B6C4-4EC4-974E-947A2C5C56FE}">
      <dgm:prSet/>
      <dgm:spPr/>
      <dgm:t>
        <a:bodyPr/>
        <a:lstStyle/>
        <a:p>
          <a:r>
            <a:rPr lang="en-GB"/>
            <a:t>Bard is committed to open access and accessibility, making it freely available to all users. This open-source approach fosters collaboration and innovation among researchers and developers, accelerating the advancement of NLP.</a:t>
          </a:r>
          <a:endParaRPr lang="en-US"/>
        </a:p>
      </dgm:t>
    </dgm:pt>
    <dgm:pt modelId="{1CC7471C-9E86-49EA-B67D-18141F06F43D}" type="parTrans" cxnId="{AA8EEE2A-5057-45A8-BAE3-C59F8B3A3273}">
      <dgm:prSet/>
      <dgm:spPr/>
      <dgm:t>
        <a:bodyPr/>
        <a:lstStyle/>
        <a:p>
          <a:endParaRPr lang="en-US"/>
        </a:p>
      </dgm:t>
    </dgm:pt>
    <dgm:pt modelId="{514FF53E-08AF-47C0-B0FF-B56EA34C6425}" type="sibTrans" cxnId="{AA8EEE2A-5057-45A8-BAE3-C59F8B3A3273}">
      <dgm:prSet/>
      <dgm:spPr/>
      <dgm:t>
        <a:bodyPr/>
        <a:lstStyle/>
        <a:p>
          <a:endParaRPr lang="en-US"/>
        </a:p>
      </dgm:t>
    </dgm:pt>
    <dgm:pt modelId="{BA4E7814-2B89-431C-940A-7A4DD1841399}">
      <dgm:prSet/>
      <dgm:spPr/>
      <dgm:t>
        <a:bodyPr/>
        <a:lstStyle/>
        <a:p>
          <a:r>
            <a:rPr lang="en-GB" dirty="0"/>
            <a:t>In contrast, ChatGPT adopts a tiered pricing model. Basic features, such as text generation and translation, are available for free, while advanced features, such as extended response length and access to premium models, require a paid subscription.</a:t>
          </a:r>
          <a:endParaRPr lang="en-US" dirty="0"/>
        </a:p>
      </dgm:t>
    </dgm:pt>
    <dgm:pt modelId="{A9F23615-E80D-46BE-B338-6119B2F60CA4}" type="parTrans" cxnId="{620EF7E3-6DF1-4607-9544-F53C20918A9B}">
      <dgm:prSet/>
      <dgm:spPr/>
      <dgm:t>
        <a:bodyPr/>
        <a:lstStyle/>
        <a:p>
          <a:endParaRPr lang="en-US"/>
        </a:p>
      </dgm:t>
    </dgm:pt>
    <dgm:pt modelId="{EF010BCA-E841-4D8E-AD1B-1F15B472F7A0}" type="sibTrans" cxnId="{620EF7E3-6DF1-4607-9544-F53C20918A9B}">
      <dgm:prSet/>
      <dgm:spPr/>
      <dgm:t>
        <a:bodyPr/>
        <a:lstStyle/>
        <a:p>
          <a:endParaRPr lang="en-US"/>
        </a:p>
      </dgm:t>
    </dgm:pt>
    <dgm:pt modelId="{E41F2240-26B5-4595-939B-3C3BB0FA57DD}" type="pres">
      <dgm:prSet presAssocID="{E72D1FBB-4943-4C88-B2E7-4B3ACC6C5863}" presName="linear" presStyleCnt="0">
        <dgm:presLayoutVars>
          <dgm:animLvl val="lvl"/>
          <dgm:resizeHandles val="exact"/>
        </dgm:presLayoutVars>
      </dgm:prSet>
      <dgm:spPr/>
    </dgm:pt>
    <dgm:pt modelId="{D94FF5D1-DC73-4AC8-9945-723E753C989D}" type="pres">
      <dgm:prSet presAssocID="{C4F2B568-B6C4-4EC4-974E-947A2C5C56FE}" presName="parentText" presStyleLbl="node1" presStyleIdx="0" presStyleCnt="2">
        <dgm:presLayoutVars>
          <dgm:chMax val="0"/>
          <dgm:bulletEnabled val="1"/>
        </dgm:presLayoutVars>
      </dgm:prSet>
      <dgm:spPr/>
    </dgm:pt>
    <dgm:pt modelId="{76A30396-0317-4F22-8677-9B3BC064AC99}" type="pres">
      <dgm:prSet presAssocID="{514FF53E-08AF-47C0-B0FF-B56EA34C6425}" presName="spacer" presStyleCnt="0"/>
      <dgm:spPr/>
    </dgm:pt>
    <dgm:pt modelId="{8CFE8B6E-1F74-4361-85FD-F8F00A5AB8A9}" type="pres">
      <dgm:prSet presAssocID="{BA4E7814-2B89-431C-940A-7A4DD1841399}" presName="parentText" presStyleLbl="node1" presStyleIdx="1" presStyleCnt="2">
        <dgm:presLayoutVars>
          <dgm:chMax val="0"/>
          <dgm:bulletEnabled val="1"/>
        </dgm:presLayoutVars>
      </dgm:prSet>
      <dgm:spPr/>
    </dgm:pt>
  </dgm:ptLst>
  <dgm:cxnLst>
    <dgm:cxn modelId="{BE371605-5DC7-4177-83D7-B3AE1238E4FD}" type="presOf" srcId="{E72D1FBB-4943-4C88-B2E7-4B3ACC6C5863}" destId="{E41F2240-26B5-4595-939B-3C3BB0FA57DD}" srcOrd="0" destOrd="0" presId="urn:microsoft.com/office/officeart/2005/8/layout/vList2"/>
    <dgm:cxn modelId="{AA8EEE2A-5057-45A8-BAE3-C59F8B3A3273}" srcId="{E72D1FBB-4943-4C88-B2E7-4B3ACC6C5863}" destId="{C4F2B568-B6C4-4EC4-974E-947A2C5C56FE}" srcOrd="0" destOrd="0" parTransId="{1CC7471C-9E86-49EA-B67D-18141F06F43D}" sibTransId="{514FF53E-08AF-47C0-B0FF-B56EA34C6425}"/>
    <dgm:cxn modelId="{00C7C636-E0C7-474E-8AD5-85EF52852936}" type="presOf" srcId="{C4F2B568-B6C4-4EC4-974E-947A2C5C56FE}" destId="{D94FF5D1-DC73-4AC8-9945-723E753C989D}" srcOrd="0" destOrd="0" presId="urn:microsoft.com/office/officeart/2005/8/layout/vList2"/>
    <dgm:cxn modelId="{2D2DF8DF-D468-46B8-82D6-ECBEE550E3EB}" type="presOf" srcId="{BA4E7814-2B89-431C-940A-7A4DD1841399}" destId="{8CFE8B6E-1F74-4361-85FD-F8F00A5AB8A9}" srcOrd="0" destOrd="0" presId="urn:microsoft.com/office/officeart/2005/8/layout/vList2"/>
    <dgm:cxn modelId="{620EF7E3-6DF1-4607-9544-F53C20918A9B}" srcId="{E72D1FBB-4943-4C88-B2E7-4B3ACC6C5863}" destId="{BA4E7814-2B89-431C-940A-7A4DD1841399}" srcOrd="1" destOrd="0" parTransId="{A9F23615-E80D-46BE-B338-6119B2F60CA4}" sibTransId="{EF010BCA-E841-4D8E-AD1B-1F15B472F7A0}"/>
    <dgm:cxn modelId="{5B3BE5C6-4BD5-489F-93B7-3CEF243470BC}" type="presParOf" srcId="{E41F2240-26B5-4595-939B-3C3BB0FA57DD}" destId="{D94FF5D1-DC73-4AC8-9945-723E753C989D}" srcOrd="0" destOrd="0" presId="urn:microsoft.com/office/officeart/2005/8/layout/vList2"/>
    <dgm:cxn modelId="{567CDAB4-6C25-4C8D-9481-3BECD493AE83}" type="presParOf" srcId="{E41F2240-26B5-4595-939B-3C3BB0FA57DD}" destId="{76A30396-0317-4F22-8677-9B3BC064AC99}" srcOrd="1" destOrd="0" presId="urn:microsoft.com/office/officeart/2005/8/layout/vList2"/>
    <dgm:cxn modelId="{7164B17A-848A-40A7-AB91-1F7DB9B46AAF}" type="presParOf" srcId="{E41F2240-26B5-4595-939B-3C3BB0FA57DD}" destId="{8CFE8B6E-1F74-4361-85FD-F8F00A5AB8A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14157B-CF81-4FB3-A3CC-04CCB5B88EB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ABED9DE-1E69-4751-B5D6-05C858D41D65}">
      <dgm:prSet/>
      <dgm:spPr/>
      <dgm:t>
        <a:bodyPr/>
        <a:lstStyle/>
        <a:p>
          <a:pPr>
            <a:lnSpc>
              <a:spcPct val="100000"/>
            </a:lnSpc>
          </a:pPr>
          <a:r>
            <a:rPr lang="en-GB" dirty="0"/>
            <a:t>Microsoft and Google compete in several segments</a:t>
          </a:r>
          <a:endParaRPr lang="en-US" dirty="0"/>
        </a:p>
      </dgm:t>
    </dgm:pt>
    <dgm:pt modelId="{C40B5F1C-FB4C-4940-B363-62767362F578}" type="parTrans" cxnId="{504AB78B-111C-414A-977C-35D94026C13E}">
      <dgm:prSet/>
      <dgm:spPr/>
      <dgm:t>
        <a:bodyPr/>
        <a:lstStyle/>
        <a:p>
          <a:endParaRPr lang="en-US"/>
        </a:p>
      </dgm:t>
    </dgm:pt>
    <dgm:pt modelId="{580246B2-4E52-441E-9E7E-A38F5C43F6A9}" type="sibTrans" cxnId="{504AB78B-111C-414A-977C-35D94026C13E}">
      <dgm:prSet/>
      <dgm:spPr/>
      <dgm:t>
        <a:bodyPr/>
        <a:lstStyle/>
        <a:p>
          <a:endParaRPr lang="en-US"/>
        </a:p>
      </dgm:t>
    </dgm:pt>
    <dgm:pt modelId="{1A84A8CF-7236-4FF7-8829-03B4F008955F}">
      <dgm:prSet/>
      <dgm:spPr/>
      <dgm:t>
        <a:bodyPr/>
        <a:lstStyle/>
        <a:p>
          <a:pPr>
            <a:lnSpc>
              <a:spcPct val="100000"/>
            </a:lnSpc>
          </a:pPr>
          <a:r>
            <a:rPr lang="en-GB" dirty="0"/>
            <a:t>google has google cloud, which competes with </a:t>
          </a:r>
          <a:r>
            <a:rPr lang="en-GB" dirty="0" err="1"/>
            <a:t>microsoft's</a:t>
          </a:r>
          <a:r>
            <a:rPr lang="en-GB" dirty="0"/>
            <a:t> azure and Amazon's AWS which is the leader</a:t>
          </a:r>
          <a:endParaRPr lang="en-US" dirty="0"/>
        </a:p>
      </dgm:t>
    </dgm:pt>
    <dgm:pt modelId="{4C839596-0A99-477B-8D61-7A14F9B5A895}" type="parTrans" cxnId="{748CB651-0372-4FF5-8DA3-6FCCC5209F48}">
      <dgm:prSet/>
      <dgm:spPr/>
      <dgm:t>
        <a:bodyPr/>
        <a:lstStyle/>
        <a:p>
          <a:endParaRPr lang="en-US"/>
        </a:p>
      </dgm:t>
    </dgm:pt>
    <dgm:pt modelId="{B6616CC5-87E4-453C-BC02-5C19788D3C35}" type="sibTrans" cxnId="{748CB651-0372-4FF5-8DA3-6FCCC5209F48}">
      <dgm:prSet/>
      <dgm:spPr/>
      <dgm:t>
        <a:bodyPr/>
        <a:lstStyle/>
        <a:p>
          <a:endParaRPr lang="en-US"/>
        </a:p>
      </dgm:t>
    </dgm:pt>
    <dgm:pt modelId="{A42518AB-48FA-4F46-801F-B2147F8B6D1E}">
      <dgm:prSet/>
      <dgm:spPr/>
      <dgm:t>
        <a:bodyPr/>
        <a:lstStyle/>
        <a:p>
          <a:pPr>
            <a:lnSpc>
              <a:spcPct val="100000"/>
            </a:lnSpc>
          </a:pPr>
          <a:r>
            <a:rPr lang="en-GB"/>
            <a:t>Google is the leader in search engines, which is related to the whole web business (advertising and publishing). In this segment Microsoft lost the leadership of Explorer and recently came back with Edge.</a:t>
          </a:r>
          <a:endParaRPr lang="en-US"/>
        </a:p>
      </dgm:t>
    </dgm:pt>
    <dgm:pt modelId="{D5B79372-2CAE-4D9E-94C4-FFDC2CA61C2C}" type="parTrans" cxnId="{EBA7519D-792D-4A2B-A02B-7B81278DF15B}">
      <dgm:prSet/>
      <dgm:spPr/>
      <dgm:t>
        <a:bodyPr/>
        <a:lstStyle/>
        <a:p>
          <a:endParaRPr lang="en-US"/>
        </a:p>
      </dgm:t>
    </dgm:pt>
    <dgm:pt modelId="{0899007B-8E8D-4034-ABCA-FD2EA6A4837B}" type="sibTrans" cxnId="{EBA7519D-792D-4A2B-A02B-7B81278DF15B}">
      <dgm:prSet/>
      <dgm:spPr/>
      <dgm:t>
        <a:bodyPr/>
        <a:lstStyle/>
        <a:p>
          <a:endParaRPr lang="en-US"/>
        </a:p>
      </dgm:t>
    </dgm:pt>
    <dgm:pt modelId="{091533F8-47DB-40F9-ACB3-7C1C40736C47}">
      <dgm:prSet/>
      <dgm:spPr/>
      <dgm:t>
        <a:bodyPr/>
        <a:lstStyle/>
        <a:p>
          <a:pPr>
            <a:lnSpc>
              <a:spcPct val="100000"/>
            </a:lnSpc>
          </a:pPr>
          <a:r>
            <a:rPr lang="en-GB"/>
            <a:t>Microsoft made a huge investment in Open Ai. ChatGPT is a disruptive change and is speculated to be the future of search engines.</a:t>
          </a:r>
          <a:endParaRPr lang="en-US"/>
        </a:p>
      </dgm:t>
    </dgm:pt>
    <dgm:pt modelId="{0F706177-E8E8-4D25-A099-C895D896A2DE}" type="parTrans" cxnId="{6A3F2CF3-8CA1-4C60-B801-C164EC440705}">
      <dgm:prSet/>
      <dgm:spPr/>
      <dgm:t>
        <a:bodyPr/>
        <a:lstStyle/>
        <a:p>
          <a:endParaRPr lang="en-US"/>
        </a:p>
      </dgm:t>
    </dgm:pt>
    <dgm:pt modelId="{3EFEA93F-A72B-4FD9-A590-95B54F4F3295}" type="sibTrans" cxnId="{6A3F2CF3-8CA1-4C60-B801-C164EC440705}">
      <dgm:prSet/>
      <dgm:spPr/>
      <dgm:t>
        <a:bodyPr/>
        <a:lstStyle/>
        <a:p>
          <a:endParaRPr lang="en-US"/>
        </a:p>
      </dgm:t>
    </dgm:pt>
    <dgm:pt modelId="{DA5B486E-FF84-4ACB-89E0-93A050EB0B61}">
      <dgm:prSet/>
      <dgm:spPr/>
      <dgm:t>
        <a:bodyPr/>
        <a:lstStyle/>
        <a:p>
          <a:pPr>
            <a:lnSpc>
              <a:spcPct val="100000"/>
            </a:lnSpc>
          </a:pPr>
          <a:r>
            <a:rPr lang="en-GB"/>
            <a:t>Microsoft integrated ChatGPT into Edge by working with its Bing chatbot. Microsoft also integrated ChatGPT with Dall-e to add image generation and make it even more competitive with Bing.</a:t>
          </a:r>
          <a:endParaRPr lang="en-US"/>
        </a:p>
      </dgm:t>
    </dgm:pt>
    <dgm:pt modelId="{619A5CE6-F621-4EBA-B25A-6D5995249C7F}" type="parTrans" cxnId="{181861F1-214F-4157-9214-4496C1E6CA54}">
      <dgm:prSet/>
      <dgm:spPr/>
      <dgm:t>
        <a:bodyPr/>
        <a:lstStyle/>
        <a:p>
          <a:endParaRPr lang="en-US"/>
        </a:p>
      </dgm:t>
    </dgm:pt>
    <dgm:pt modelId="{37ED641E-486D-446D-9C8B-B99058A4B2CB}" type="sibTrans" cxnId="{181861F1-214F-4157-9214-4496C1E6CA54}">
      <dgm:prSet/>
      <dgm:spPr/>
      <dgm:t>
        <a:bodyPr/>
        <a:lstStyle/>
        <a:p>
          <a:endParaRPr lang="en-US"/>
        </a:p>
      </dgm:t>
    </dgm:pt>
    <dgm:pt modelId="{29116541-9E4F-4305-9F8A-DD8BE2B7BBB9}">
      <dgm:prSet/>
      <dgm:spPr/>
      <dgm:t>
        <a:bodyPr/>
        <a:lstStyle/>
        <a:p>
          <a:pPr>
            <a:lnSpc>
              <a:spcPct val="100000"/>
            </a:lnSpc>
          </a:pPr>
          <a:r>
            <a:rPr lang="en-GB"/>
            <a:t>Google cannot ignore the possibility that ChatGPT is the future of search engines. </a:t>
          </a:r>
          <a:endParaRPr lang="en-US"/>
        </a:p>
      </dgm:t>
    </dgm:pt>
    <dgm:pt modelId="{9B2178B2-6547-40E7-9032-987F8BEAF96D}" type="parTrans" cxnId="{3922D323-C978-4DD4-9FB4-118BC358C3AF}">
      <dgm:prSet/>
      <dgm:spPr/>
      <dgm:t>
        <a:bodyPr/>
        <a:lstStyle/>
        <a:p>
          <a:endParaRPr lang="en-US"/>
        </a:p>
      </dgm:t>
    </dgm:pt>
    <dgm:pt modelId="{ED2A7973-2DD8-47CA-896A-DE9DA650CAD1}" type="sibTrans" cxnId="{3922D323-C978-4DD4-9FB4-118BC358C3AF}">
      <dgm:prSet/>
      <dgm:spPr/>
      <dgm:t>
        <a:bodyPr/>
        <a:lstStyle/>
        <a:p>
          <a:endParaRPr lang="en-US"/>
        </a:p>
      </dgm:t>
    </dgm:pt>
    <dgm:pt modelId="{FD9999B6-8A64-403A-94D7-0E1A4A45FDC0}" type="pres">
      <dgm:prSet presAssocID="{9B14157B-CF81-4FB3-A3CC-04CCB5B88EBB}" presName="root" presStyleCnt="0">
        <dgm:presLayoutVars>
          <dgm:dir/>
          <dgm:resizeHandles val="exact"/>
        </dgm:presLayoutVars>
      </dgm:prSet>
      <dgm:spPr/>
    </dgm:pt>
    <dgm:pt modelId="{A775207F-68DB-477D-8B39-E62B9B150EF5}" type="pres">
      <dgm:prSet presAssocID="{8ABED9DE-1E69-4751-B5D6-05C858D41D65}" presName="compNode" presStyleCnt="0"/>
      <dgm:spPr/>
    </dgm:pt>
    <dgm:pt modelId="{12DFAB16-74D6-4563-9635-6073197D1A33}" type="pres">
      <dgm:prSet presAssocID="{8ABED9DE-1E69-4751-B5D6-05C858D41D65}" presName="bgRect" presStyleLbl="bgShp" presStyleIdx="0" presStyleCnt="6"/>
      <dgm:spPr/>
    </dgm:pt>
    <dgm:pt modelId="{6CBA850C-F34C-407A-B669-4E6CDBDBD6D2}" type="pres">
      <dgm:prSet presAssocID="{8ABED9DE-1E69-4751-B5D6-05C858D41D6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B1E9C775-0384-4B76-A1BA-7326E3C6A041}" type="pres">
      <dgm:prSet presAssocID="{8ABED9DE-1E69-4751-B5D6-05C858D41D65}" presName="spaceRect" presStyleCnt="0"/>
      <dgm:spPr/>
    </dgm:pt>
    <dgm:pt modelId="{5AD7AEF9-876C-401C-B905-AE716A3F40D3}" type="pres">
      <dgm:prSet presAssocID="{8ABED9DE-1E69-4751-B5D6-05C858D41D65}" presName="parTx" presStyleLbl="revTx" presStyleIdx="0" presStyleCnt="6">
        <dgm:presLayoutVars>
          <dgm:chMax val="0"/>
          <dgm:chPref val="0"/>
        </dgm:presLayoutVars>
      </dgm:prSet>
      <dgm:spPr/>
    </dgm:pt>
    <dgm:pt modelId="{A84F748A-8B9A-4760-8A68-7DDDB5223187}" type="pres">
      <dgm:prSet presAssocID="{580246B2-4E52-441E-9E7E-A38F5C43F6A9}" presName="sibTrans" presStyleCnt="0"/>
      <dgm:spPr/>
    </dgm:pt>
    <dgm:pt modelId="{4DDFE6CC-2835-428A-B59A-73FC3F1AB9D1}" type="pres">
      <dgm:prSet presAssocID="{1A84A8CF-7236-4FF7-8829-03B4F008955F}" presName="compNode" presStyleCnt="0"/>
      <dgm:spPr/>
    </dgm:pt>
    <dgm:pt modelId="{0B3A671A-EF96-4DC8-98A1-90A3AC0A903F}" type="pres">
      <dgm:prSet presAssocID="{1A84A8CF-7236-4FF7-8829-03B4F008955F}" presName="bgRect" presStyleLbl="bgShp" presStyleIdx="1" presStyleCnt="6"/>
      <dgm:spPr/>
    </dgm:pt>
    <dgm:pt modelId="{474E9E36-3554-427B-A385-4945609E617B}" type="pres">
      <dgm:prSet presAssocID="{1A84A8CF-7236-4FF7-8829-03B4F008955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D4DB33FD-D557-4570-B00E-8BA0E5B79CCB}" type="pres">
      <dgm:prSet presAssocID="{1A84A8CF-7236-4FF7-8829-03B4F008955F}" presName="spaceRect" presStyleCnt="0"/>
      <dgm:spPr/>
    </dgm:pt>
    <dgm:pt modelId="{534F9C21-2FE7-4C0E-B885-52A978C0B77E}" type="pres">
      <dgm:prSet presAssocID="{1A84A8CF-7236-4FF7-8829-03B4F008955F}" presName="parTx" presStyleLbl="revTx" presStyleIdx="1" presStyleCnt="6">
        <dgm:presLayoutVars>
          <dgm:chMax val="0"/>
          <dgm:chPref val="0"/>
        </dgm:presLayoutVars>
      </dgm:prSet>
      <dgm:spPr/>
    </dgm:pt>
    <dgm:pt modelId="{DCD38048-43DB-44E5-9A6B-51226B9B4A8B}" type="pres">
      <dgm:prSet presAssocID="{B6616CC5-87E4-453C-BC02-5C19788D3C35}" presName="sibTrans" presStyleCnt="0"/>
      <dgm:spPr/>
    </dgm:pt>
    <dgm:pt modelId="{A2DA3899-48AE-447A-839A-57484A527204}" type="pres">
      <dgm:prSet presAssocID="{A42518AB-48FA-4F46-801F-B2147F8B6D1E}" presName="compNode" presStyleCnt="0"/>
      <dgm:spPr/>
    </dgm:pt>
    <dgm:pt modelId="{87DE20AA-16E8-4A37-8F91-711EC0888B44}" type="pres">
      <dgm:prSet presAssocID="{A42518AB-48FA-4F46-801F-B2147F8B6D1E}" presName="bgRect" presStyleLbl="bgShp" presStyleIdx="2" presStyleCnt="6"/>
      <dgm:spPr/>
    </dgm:pt>
    <dgm:pt modelId="{80D711A2-6FE9-47B7-B461-A6449AF5F81F}" type="pres">
      <dgm:prSet presAssocID="{A42518AB-48FA-4F46-801F-B2147F8B6D1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D2D517BE-E26C-4022-8161-1F5C3CB97CCE}" type="pres">
      <dgm:prSet presAssocID="{A42518AB-48FA-4F46-801F-B2147F8B6D1E}" presName="spaceRect" presStyleCnt="0"/>
      <dgm:spPr/>
    </dgm:pt>
    <dgm:pt modelId="{BF08F92E-A8C4-44A1-9A3B-5533398FB8CB}" type="pres">
      <dgm:prSet presAssocID="{A42518AB-48FA-4F46-801F-B2147F8B6D1E}" presName="parTx" presStyleLbl="revTx" presStyleIdx="2" presStyleCnt="6">
        <dgm:presLayoutVars>
          <dgm:chMax val="0"/>
          <dgm:chPref val="0"/>
        </dgm:presLayoutVars>
      </dgm:prSet>
      <dgm:spPr/>
    </dgm:pt>
    <dgm:pt modelId="{FEED1EF1-4745-4A5B-B887-BF1DC58CA4A9}" type="pres">
      <dgm:prSet presAssocID="{0899007B-8E8D-4034-ABCA-FD2EA6A4837B}" presName="sibTrans" presStyleCnt="0"/>
      <dgm:spPr/>
    </dgm:pt>
    <dgm:pt modelId="{D1363305-0B21-44E7-BE7E-F0FE07F5D99B}" type="pres">
      <dgm:prSet presAssocID="{091533F8-47DB-40F9-ACB3-7C1C40736C47}" presName="compNode" presStyleCnt="0"/>
      <dgm:spPr/>
    </dgm:pt>
    <dgm:pt modelId="{AC71EB01-73EB-4A77-AE5D-21F971A8EEE6}" type="pres">
      <dgm:prSet presAssocID="{091533F8-47DB-40F9-ACB3-7C1C40736C47}" presName="bgRect" presStyleLbl="bgShp" presStyleIdx="3" presStyleCnt="6"/>
      <dgm:spPr/>
    </dgm:pt>
    <dgm:pt modelId="{3F0B8A7C-4547-45EB-AE9D-A5CCE77E5810}" type="pres">
      <dgm:prSet presAssocID="{091533F8-47DB-40F9-ACB3-7C1C40736C4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F8BBCD7F-A02E-40D1-9B42-EF71EB78CEC9}" type="pres">
      <dgm:prSet presAssocID="{091533F8-47DB-40F9-ACB3-7C1C40736C47}" presName="spaceRect" presStyleCnt="0"/>
      <dgm:spPr/>
    </dgm:pt>
    <dgm:pt modelId="{525A5532-9BF5-4748-8A63-3664AF4C027A}" type="pres">
      <dgm:prSet presAssocID="{091533F8-47DB-40F9-ACB3-7C1C40736C47}" presName="parTx" presStyleLbl="revTx" presStyleIdx="3" presStyleCnt="6">
        <dgm:presLayoutVars>
          <dgm:chMax val="0"/>
          <dgm:chPref val="0"/>
        </dgm:presLayoutVars>
      </dgm:prSet>
      <dgm:spPr/>
    </dgm:pt>
    <dgm:pt modelId="{0E86E241-CB6E-483A-B19E-07396AADEB06}" type="pres">
      <dgm:prSet presAssocID="{3EFEA93F-A72B-4FD9-A590-95B54F4F3295}" presName="sibTrans" presStyleCnt="0"/>
      <dgm:spPr/>
    </dgm:pt>
    <dgm:pt modelId="{CB0BF76D-5558-4E12-A77A-5865FF905935}" type="pres">
      <dgm:prSet presAssocID="{DA5B486E-FF84-4ACB-89E0-93A050EB0B61}" presName="compNode" presStyleCnt="0"/>
      <dgm:spPr/>
    </dgm:pt>
    <dgm:pt modelId="{0008AB6B-FB09-4099-A6D9-4A5BDF21B561}" type="pres">
      <dgm:prSet presAssocID="{DA5B486E-FF84-4ACB-89E0-93A050EB0B61}" presName="bgRect" presStyleLbl="bgShp" presStyleIdx="4" presStyleCnt="6"/>
      <dgm:spPr/>
    </dgm:pt>
    <dgm:pt modelId="{5DB36A49-DD78-4F30-BB6B-EE5968157271}" type="pres">
      <dgm:prSet presAssocID="{DA5B486E-FF84-4ACB-89E0-93A050EB0B6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ud Computing"/>
        </a:ext>
      </dgm:extLst>
    </dgm:pt>
    <dgm:pt modelId="{615EE483-03A3-4937-AF9C-B97594FAF75F}" type="pres">
      <dgm:prSet presAssocID="{DA5B486E-FF84-4ACB-89E0-93A050EB0B61}" presName="spaceRect" presStyleCnt="0"/>
      <dgm:spPr/>
    </dgm:pt>
    <dgm:pt modelId="{EAA0834E-6EB2-4A93-A6C3-3332976E3E6C}" type="pres">
      <dgm:prSet presAssocID="{DA5B486E-FF84-4ACB-89E0-93A050EB0B61}" presName="parTx" presStyleLbl="revTx" presStyleIdx="4" presStyleCnt="6">
        <dgm:presLayoutVars>
          <dgm:chMax val="0"/>
          <dgm:chPref val="0"/>
        </dgm:presLayoutVars>
      </dgm:prSet>
      <dgm:spPr/>
    </dgm:pt>
    <dgm:pt modelId="{39F3D251-7E63-46BD-8349-9D9632ED0705}" type="pres">
      <dgm:prSet presAssocID="{37ED641E-486D-446D-9C8B-B99058A4B2CB}" presName="sibTrans" presStyleCnt="0"/>
      <dgm:spPr/>
    </dgm:pt>
    <dgm:pt modelId="{2B9BB766-083D-47BC-8050-96CFDB5B6A66}" type="pres">
      <dgm:prSet presAssocID="{29116541-9E4F-4305-9F8A-DD8BE2B7BBB9}" presName="compNode" presStyleCnt="0"/>
      <dgm:spPr/>
    </dgm:pt>
    <dgm:pt modelId="{6E524F72-8CEA-4ABF-92FC-BF7CB714A314}" type="pres">
      <dgm:prSet presAssocID="{29116541-9E4F-4305-9F8A-DD8BE2B7BBB9}" presName="bgRect" presStyleLbl="bgShp" presStyleIdx="5" presStyleCnt="6"/>
      <dgm:spPr/>
    </dgm:pt>
    <dgm:pt modelId="{B52C50EA-75A0-4287-80B5-7416C1B99EC0}" type="pres">
      <dgm:prSet presAssocID="{29116541-9E4F-4305-9F8A-DD8BE2B7BBB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esearch"/>
        </a:ext>
      </dgm:extLst>
    </dgm:pt>
    <dgm:pt modelId="{B298D88E-B356-4C5F-AEA8-F6E8E19C3CB6}" type="pres">
      <dgm:prSet presAssocID="{29116541-9E4F-4305-9F8A-DD8BE2B7BBB9}" presName="spaceRect" presStyleCnt="0"/>
      <dgm:spPr/>
    </dgm:pt>
    <dgm:pt modelId="{C60F04BA-8CBE-44DA-BAB8-9C07B1923AE5}" type="pres">
      <dgm:prSet presAssocID="{29116541-9E4F-4305-9F8A-DD8BE2B7BBB9}" presName="parTx" presStyleLbl="revTx" presStyleIdx="5" presStyleCnt="6">
        <dgm:presLayoutVars>
          <dgm:chMax val="0"/>
          <dgm:chPref val="0"/>
        </dgm:presLayoutVars>
      </dgm:prSet>
      <dgm:spPr/>
    </dgm:pt>
  </dgm:ptLst>
  <dgm:cxnLst>
    <dgm:cxn modelId="{BBA0CE00-F621-413D-92AD-5B7286D4B106}" type="presOf" srcId="{DA5B486E-FF84-4ACB-89E0-93A050EB0B61}" destId="{EAA0834E-6EB2-4A93-A6C3-3332976E3E6C}" srcOrd="0" destOrd="0" presId="urn:microsoft.com/office/officeart/2018/2/layout/IconVerticalSolidList"/>
    <dgm:cxn modelId="{65870B0B-EE8A-42F4-AB6F-96CA199E0ED1}" type="presOf" srcId="{29116541-9E4F-4305-9F8A-DD8BE2B7BBB9}" destId="{C60F04BA-8CBE-44DA-BAB8-9C07B1923AE5}" srcOrd="0" destOrd="0" presId="urn:microsoft.com/office/officeart/2018/2/layout/IconVerticalSolidList"/>
    <dgm:cxn modelId="{3922D323-C978-4DD4-9FB4-118BC358C3AF}" srcId="{9B14157B-CF81-4FB3-A3CC-04CCB5B88EBB}" destId="{29116541-9E4F-4305-9F8A-DD8BE2B7BBB9}" srcOrd="5" destOrd="0" parTransId="{9B2178B2-6547-40E7-9032-987F8BEAF96D}" sibTransId="{ED2A7973-2DD8-47CA-896A-DE9DA650CAD1}"/>
    <dgm:cxn modelId="{435A744E-B89D-41DF-B916-1327CEDCB5E1}" type="presOf" srcId="{1A84A8CF-7236-4FF7-8829-03B4F008955F}" destId="{534F9C21-2FE7-4C0E-B885-52A978C0B77E}" srcOrd="0" destOrd="0" presId="urn:microsoft.com/office/officeart/2018/2/layout/IconVerticalSolidList"/>
    <dgm:cxn modelId="{748CB651-0372-4FF5-8DA3-6FCCC5209F48}" srcId="{9B14157B-CF81-4FB3-A3CC-04CCB5B88EBB}" destId="{1A84A8CF-7236-4FF7-8829-03B4F008955F}" srcOrd="1" destOrd="0" parTransId="{4C839596-0A99-477B-8D61-7A14F9B5A895}" sibTransId="{B6616CC5-87E4-453C-BC02-5C19788D3C35}"/>
    <dgm:cxn modelId="{F28F375A-1709-42E1-88BD-94C134F9CBBB}" type="presOf" srcId="{8ABED9DE-1E69-4751-B5D6-05C858D41D65}" destId="{5AD7AEF9-876C-401C-B905-AE716A3F40D3}" srcOrd="0" destOrd="0" presId="urn:microsoft.com/office/officeart/2018/2/layout/IconVerticalSolidList"/>
    <dgm:cxn modelId="{355E4883-41C6-45FF-953C-D90BFB4511A0}" type="presOf" srcId="{9B14157B-CF81-4FB3-A3CC-04CCB5B88EBB}" destId="{FD9999B6-8A64-403A-94D7-0E1A4A45FDC0}" srcOrd="0" destOrd="0" presId="urn:microsoft.com/office/officeart/2018/2/layout/IconVerticalSolidList"/>
    <dgm:cxn modelId="{504AB78B-111C-414A-977C-35D94026C13E}" srcId="{9B14157B-CF81-4FB3-A3CC-04CCB5B88EBB}" destId="{8ABED9DE-1E69-4751-B5D6-05C858D41D65}" srcOrd="0" destOrd="0" parTransId="{C40B5F1C-FB4C-4940-B363-62767362F578}" sibTransId="{580246B2-4E52-441E-9E7E-A38F5C43F6A9}"/>
    <dgm:cxn modelId="{EBA7519D-792D-4A2B-A02B-7B81278DF15B}" srcId="{9B14157B-CF81-4FB3-A3CC-04CCB5B88EBB}" destId="{A42518AB-48FA-4F46-801F-B2147F8B6D1E}" srcOrd="2" destOrd="0" parTransId="{D5B79372-2CAE-4D9E-94C4-FFDC2CA61C2C}" sibTransId="{0899007B-8E8D-4034-ABCA-FD2EA6A4837B}"/>
    <dgm:cxn modelId="{41FF46A6-3D67-4470-802C-BCE2E72747AD}" type="presOf" srcId="{A42518AB-48FA-4F46-801F-B2147F8B6D1E}" destId="{BF08F92E-A8C4-44A1-9A3B-5533398FB8CB}" srcOrd="0" destOrd="0" presId="urn:microsoft.com/office/officeart/2018/2/layout/IconVerticalSolidList"/>
    <dgm:cxn modelId="{46D7CFB4-9907-4D82-AF05-C00ABD8F264E}" type="presOf" srcId="{091533F8-47DB-40F9-ACB3-7C1C40736C47}" destId="{525A5532-9BF5-4748-8A63-3664AF4C027A}" srcOrd="0" destOrd="0" presId="urn:microsoft.com/office/officeart/2018/2/layout/IconVerticalSolidList"/>
    <dgm:cxn modelId="{181861F1-214F-4157-9214-4496C1E6CA54}" srcId="{9B14157B-CF81-4FB3-A3CC-04CCB5B88EBB}" destId="{DA5B486E-FF84-4ACB-89E0-93A050EB0B61}" srcOrd="4" destOrd="0" parTransId="{619A5CE6-F621-4EBA-B25A-6D5995249C7F}" sibTransId="{37ED641E-486D-446D-9C8B-B99058A4B2CB}"/>
    <dgm:cxn modelId="{6A3F2CF3-8CA1-4C60-B801-C164EC440705}" srcId="{9B14157B-CF81-4FB3-A3CC-04CCB5B88EBB}" destId="{091533F8-47DB-40F9-ACB3-7C1C40736C47}" srcOrd="3" destOrd="0" parTransId="{0F706177-E8E8-4D25-A099-C895D896A2DE}" sibTransId="{3EFEA93F-A72B-4FD9-A590-95B54F4F3295}"/>
    <dgm:cxn modelId="{104A1592-9BBB-4E0D-ADB0-C907CF920767}" type="presParOf" srcId="{FD9999B6-8A64-403A-94D7-0E1A4A45FDC0}" destId="{A775207F-68DB-477D-8B39-E62B9B150EF5}" srcOrd="0" destOrd="0" presId="urn:microsoft.com/office/officeart/2018/2/layout/IconVerticalSolidList"/>
    <dgm:cxn modelId="{BF9892AB-D936-4FDA-B292-5AD0B6EFAD45}" type="presParOf" srcId="{A775207F-68DB-477D-8B39-E62B9B150EF5}" destId="{12DFAB16-74D6-4563-9635-6073197D1A33}" srcOrd="0" destOrd="0" presId="urn:microsoft.com/office/officeart/2018/2/layout/IconVerticalSolidList"/>
    <dgm:cxn modelId="{4CDE60C4-DD89-474A-8FDB-C721688A87B8}" type="presParOf" srcId="{A775207F-68DB-477D-8B39-E62B9B150EF5}" destId="{6CBA850C-F34C-407A-B669-4E6CDBDBD6D2}" srcOrd="1" destOrd="0" presId="urn:microsoft.com/office/officeart/2018/2/layout/IconVerticalSolidList"/>
    <dgm:cxn modelId="{39DAE31D-82A0-409F-A9AB-2FD51D4A6BBD}" type="presParOf" srcId="{A775207F-68DB-477D-8B39-E62B9B150EF5}" destId="{B1E9C775-0384-4B76-A1BA-7326E3C6A041}" srcOrd="2" destOrd="0" presId="urn:microsoft.com/office/officeart/2018/2/layout/IconVerticalSolidList"/>
    <dgm:cxn modelId="{F7D36B0A-96CB-4AE6-AA40-05EC988341E0}" type="presParOf" srcId="{A775207F-68DB-477D-8B39-E62B9B150EF5}" destId="{5AD7AEF9-876C-401C-B905-AE716A3F40D3}" srcOrd="3" destOrd="0" presId="urn:microsoft.com/office/officeart/2018/2/layout/IconVerticalSolidList"/>
    <dgm:cxn modelId="{C63C5738-96D6-43E3-8325-7E15EFC8B876}" type="presParOf" srcId="{FD9999B6-8A64-403A-94D7-0E1A4A45FDC0}" destId="{A84F748A-8B9A-4760-8A68-7DDDB5223187}" srcOrd="1" destOrd="0" presId="urn:microsoft.com/office/officeart/2018/2/layout/IconVerticalSolidList"/>
    <dgm:cxn modelId="{54D1DA29-0F52-4446-AC66-D1FC19C24BDF}" type="presParOf" srcId="{FD9999B6-8A64-403A-94D7-0E1A4A45FDC0}" destId="{4DDFE6CC-2835-428A-B59A-73FC3F1AB9D1}" srcOrd="2" destOrd="0" presId="urn:microsoft.com/office/officeart/2018/2/layout/IconVerticalSolidList"/>
    <dgm:cxn modelId="{EA74E293-1FF0-4562-A488-0F97D3509755}" type="presParOf" srcId="{4DDFE6CC-2835-428A-B59A-73FC3F1AB9D1}" destId="{0B3A671A-EF96-4DC8-98A1-90A3AC0A903F}" srcOrd="0" destOrd="0" presId="urn:microsoft.com/office/officeart/2018/2/layout/IconVerticalSolidList"/>
    <dgm:cxn modelId="{02135A5C-4143-410D-9A7F-89420E3B60DB}" type="presParOf" srcId="{4DDFE6CC-2835-428A-B59A-73FC3F1AB9D1}" destId="{474E9E36-3554-427B-A385-4945609E617B}" srcOrd="1" destOrd="0" presId="urn:microsoft.com/office/officeart/2018/2/layout/IconVerticalSolidList"/>
    <dgm:cxn modelId="{58B376B9-1E99-45ED-BBCA-68A7BC431785}" type="presParOf" srcId="{4DDFE6CC-2835-428A-B59A-73FC3F1AB9D1}" destId="{D4DB33FD-D557-4570-B00E-8BA0E5B79CCB}" srcOrd="2" destOrd="0" presId="urn:microsoft.com/office/officeart/2018/2/layout/IconVerticalSolidList"/>
    <dgm:cxn modelId="{302E7E6B-30BA-409F-831F-74B83985CC71}" type="presParOf" srcId="{4DDFE6CC-2835-428A-B59A-73FC3F1AB9D1}" destId="{534F9C21-2FE7-4C0E-B885-52A978C0B77E}" srcOrd="3" destOrd="0" presId="urn:microsoft.com/office/officeart/2018/2/layout/IconVerticalSolidList"/>
    <dgm:cxn modelId="{4B706E3E-D213-410C-AAF7-0E75B179EB49}" type="presParOf" srcId="{FD9999B6-8A64-403A-94D7-0E1A4A45FDC0}" destId="{DCD38048-43DB-44E5-9A6B-51226B9B4A8B}" srcOrd="3" destOrd="0" presId="urn:microsoft.com/office/officeart/2018/2/layout/IconVerticalSolidList"/>
    <dgm:cxn modelId="{CB33BB90-E1FA-49EA-89DA-93FFFCE651F4}" type="presParOf" srcId="{FD9999B6-8A64-403A-94D7-0E1A4A45FDC0}" destId="{A2DA3899-48AE-447A-839A-57484A527204}" srcOrd="4" destOrd="0" presId="urn:microsoft.com/office/officeart/2018/2/layout/IconVerticalSolidList"/>
    <dgm:cxn modelId="{095F0AF6-AA1A-4085-BF18-DEC083C4C151}" type="presParOf" srcId="{A2DA3899-48AE-447A-839A-57484A527204}" destId="{87DE20AA-16E8-4A37-8F91-711EC0888B44}" srcOrd="0" destOrd="0" presId="urn:microsoft.com/office/officeart/2018/2/layout/IconVerticalSolidList"/>
    <dgm:cxn modelId="{FC2484C5-D777-4AF1-AC32-A5F7582611FE}" type="presParOf" srcId="{A2DA3899-48AE-447A-839A-57484A527204}" destId="{80D711A2-6FE9-47B7-B461-A6449AF5F81F}" srcOrd="1" destOrd="0" presId="urn:microsoft.com/office/officeart/2018/2/layout/IconVerticalSolidList"/>
    <dgm:cxn modelId="{25E67D28-D925-43AD-AF6F-5465870E6D93}" type="presParOf" srcId="{A2DA3899-48AE-447A-839A-57484A527204}" destId="{D2D517BE-E26C-4022-8161-1F5C3CB97CCE}" srcOrd="2" destOrd="0" presId="urn:microsoft.com/office/officeart/2018/2/layout/IconVerticalSolidList"/>
    <dgm:cxn modelId="{CFB367D8-2BC3-4943-8186-0E592BAF4E8B}" type="presParOf" srcId="{A2DA3899-48AE-447A-839A-57484A527204}" destId="{BF08F92E-A8C4-44A1-9A3B-5533398FB8CB}" srcOrd="3" destOrd="0" presId="urn:microsoft.com/office/officeart/2018/2/layout/IconVerticalSolidList"/>
    <dgm:cxn modelId="{23564A74-A037-4199-BF33-C6D536186F79}" type="presParOf" srcId="{FD9999B6-8A64-403A-94D7-0E1A4A45FDC0}" destId="{FEED1EF1-4745-4A5B-B887-BF1DC58CA4A9}" srcOrd="5" destOrd="0" presId="urn:microsoft.com/office/officeart/2018/2/layout/IconVerticalSolidList"/>
    <dgm:cxn modelId="{A2282A10-FFF9-4009-86ED-92720D75D4E7}" type="presParOf" srcId="{FD9999B6-8A64-403A-94D7-0E1A4A45FDC0}" destId="{D1363305-0B21-44E7-BE7E-F0FE07F5D99B}" srcOrd="6" destOrd="0" presId="urn:microsoft.com/office/officeart/2018/2/layout/IconVerticalSolidList"/>
    <dgm:cxn modelId="{84E8C585-696F-467F-8021-AC17D4B6E05E}" type="presParOf" srcId="{D1363305-0B21-44E7-BE7E-F0FE07F5D99B}" destId="{AC71EB01-73EB-4A77-AE5D-21F971A8EEE6}" srcOrd="0" destOrd="0" presId="urn:microsoft.com/office/officeart/2018/2/layout/IconVerticalSolidList"/>
    <dgm:cxn modelId="{FA7CAA68-FFB3-496D-AB0A-3F471DFA990C}" type="presParOf" srcId="{D1363305-0B21-44E7-BE7E-F0FE07F5D99B}" destId="{3F0B8A7C-4547-45EB-AE9D-A5CCE77E5810}" srcOrd="1" destOrd="0" presId="urn:microsoft.com/office/officeart/2018/2/layout/IconVerticalSolidList"/>
    <dgm:cxn modelId="{4898572A-F87E-4130-8FC0-CCB5577802D4}" type="presParOf" srcId="{D1363305-0B21-44E7-BE7E-F0FE07F5D99B}" destId="{F8BBCD7F-A02E-40D1-9B42-EF71EB78CEC9}" srcOrd="2" destOrd="0" presId="urn:microsoft.com/office/officeart/2018/2/layout/IconVerticalSolidList"/>
    <dgm:cxn modelId="{4A9571E6-C5FC-474F-9735-7E853F94AAA9}" type="presParOf" srcId="{D1363305-0B21-44E7-BE7E-F0FE07F5D99B}" destId="{525A5532-9BF5-4748-8A63-3664AF4C027A}" srcOrd="3" destOrd="0" presId="urn:microsoft.com/office/officeart/2018/2/layout/IconVerticalSolidList"/>
    <dgm:cxn modelId="{3C1DBC61-684E-450A-ADDB-E1DE4FC1C020}" type="presParOf" srcId="{FD9999B6-8A64-403A-94D7-0E1A4A45FDC0}" destId="{0E86E241-CB6E-483A-B19E-07396AADEB06}" srcOrd="7" destOrd="0" presId="urn:microsoft.com/office/officeart/2018/2/layout/IconVerticalSolidList"/>
    <dgm:cxn modelId="{A856ADD1-C29C-4EC5-A82F-D56E317BA8CE}" type="presParOf" srcId="{FD9999B6-8A64-403A-94D7-0E1A4A45FDC0}" destId="{CB0BF76D-5558-4E12-A77A-5865FF905935}" srcOrd="8" destOrd="0" presId="urn:microsoft.com/office/officeart/2018/2/layout/IconVerticalSolidList"/>
    <dgm:cxn modelId="{1BD3E1D7-9A3F-49F1-B943-FED69DE3E309}" type="presParOf" srcId="{CB0BF76D-5558-4E12-A77A-5865FF905935}" destId="{0008AB6B-FB09-4099-A6D9-4A5BDF21B561}" srcOrd="0" destOrd="0" presId="urn:microsoft.com/office/officeart/2018/2/layout/IconVerticalSolidList"/>
    <dgm:cxn modelId="{E9E953B8-B827-4473-9735-2B7D7D230B56}" type="presParOf" srcId="{CB0BF76D-5558-4E12-A77A-5865FF905935}" destId="{5DB36A49-DD78-4F30-BB6B-EE5968157271}" srcOrd="1" destOrd="0" presId="urn:microsoft.com/office/officeart/2018/2/layout/IconVerticalSolidList"/>
    <dgm:cxn modelId="{8848DBB9-64BC-43B7-8C8C-103C0934B8C2}" type="presParOf" srcId="{CB0BF76D-5558-4E12-A77A-5865FF905935}" destId="{615EE483-03A3-4937-AF9C-B97594FAF75F}" srcOrd="2" destOrd="0" presId="urn:microsoft.com/office/officeart/2018/2/layout/IconVerticalSolidList"/>
    <dgm:cxn modelId="{2761ECD0-8A12-46A7-8F61-8E21A07DF793}" type="presParOf" srcId="{CB0BF76D-5558-4E12-A77A-5865FF905935}" destId="{EAA0834E-6EB2-4A93-A6C3-3332976E3E6C}" srcOrd="3" destOrd="0" presId="urn:microsoft.com/office/officeart/2018/2/layout/IconVerticalSolidList"/>
    <dgm:cxn modelId="{B36F5FE1-9BBB-47E2-9E5A-522D1F304964}" type="presParOf" srcId="{FD9999B6-8A64-403A-94D7-0E1A4A45FDC0}" destId="{39F3D251-7E63-46BD-8349-9D9632ED0705}" srcOrd="9" destOrd="0" presId="urn:microsoft.com/office/officeart/2018/2/layout/IconVerticalSolidList"/>
    <dgm:cxn modelId="{D1A49B41-A3CD-46CA-9BD3-49611827423C}" type="presParOf" srcId="{FD9999B6-8A64-403A-94D7-0E1A4A45FDC0}" destId="{2B9BB766-083D-47BC-8050-96CFDB5B6A66}" srcOrd="10" destOrd="0" presId="urn:microsoft.com/office/officeart/2018/2/layout/IconVerticalSolidList"/>
    <dgm:cxn modelId="{F6732048-B3F0-4E9B-9FC6-72D7860ADC7B}" type="presParOf" srcId="{2B9BB766-083D-47BC-8050-96CFDB5B6A66}" destId="{6E524F72-8CEA-4ABF-92FC-BF7CB714A314}" srcOrd="0" destOrd="0" presId="urn:microsoft.com/office/officeart/2018/2/layout/IconVerticalSolidList"/>
    <dgm:cxn modelId="{327AFF2D-264F-48B0-8ECB-F0F05C9F3151}" type="presParOf" srcId="{2B9BB766-083D-47BC-8050-96CFDB5B6A66}" destId="{B52C50EA-75A0-4287-80B5-7416C1B99EC0}" srcOrd="1" destOrd="0" presId="urn:microsoft.com/office/officeart/2018/2/layout/IconVerticalSolidList"/>
    <dgm:cxn modelId="{FA6F2A12-0C8B-4B31-9E00-E46A2DC82850}" type="presParOf" srcId="{2B9BB766-083D-47BC-8050-96CFDB5B6A66}" destId="{B298D88E-B356-4C5F-AEA8-F6E8E19C3CB6}" srcOrd="2" destOrd="0" presId="urn:microsoft.com/office/officeart/2018/2/layout/IconVerticalSolidList"/>
    <dgm:cxn modelId="{992ED3E6-D617-4976-B312-1F2A98693F9A}" type="presParOf" srcId="{2B9BB766-083D-47BC-8050-96CFDB5B6A66}" destId="{C60F04BA-8CBE-44DA-BAB8-9C07B1923A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FF5D1-DC73-4AC8-9945-723E753C989D}">
      <dsp:nvSpPr>
        <dsp:cNvPr id="0" name=""/>
        <dsp:cNvSpPr/>
      </dsp:nvSpPr>
      <dsp:spPr>
        <a:xfrm>
          <a:off x="0" y="64781"/>
          <a:ext cx="10515600" cy="2069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Bard is committed to open access and accessibility, making it freely available to all users. This open-source approach fosters collaboration and innovation among researchers and developers, accelerating the advancement of NLP.</a:t>
          </a:r>
          <a:endParaRPr lang="en-US" sz="2900" kern="1200"/>
        </a:p>
      </dsp:txBody>
      <dsp:txXfrm>
        <a:off x="101036" y="165817"/>
        <a:ext cx="10313528" cy="1867658"/>
      </dsp:txXfrm>
    </dsp:sp>
    <dsp:sp modelId="{8CFE8B6E-1F74-4361-85FD-F8F00A5AB8A9}">
      <dsp:nvSpPr>
        <dsp:cNvPr id="0" name=""/>
        <dsp:cNvSpPr/>
      </dsp:nvSpPr>
      <dsp:spPr>
        <a:xfrm>
          <a:off x="0" y="2218031"/>
          <a:ext cx="10515600" cy="20697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dirty="0"/>
            <a:t>In contrast, ChatGPT adopts a tiered pricing model. Basic features, such as text generation and translation, are available for free, while advanced features, such as extended response length and access to premium models, require a paid subscription.</a:t>
          </a:r>
          <a:endParaRPr lang="en-US" sz="2900" kern="1200" dirty="0"/>
        </a:p>
      </dsp:txBody>
      <dsp:txXfrm>
        <a:off x="101036" y="2319067"/>
        <a:ext cx="10313528" cy="18676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FAB16-74D6-4563-9635-6073197D1A33}">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BA850C-F34C-407A-B669-4E6CDBDBD6D2}">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D7AEF9-876C-401C-B905-AE716A3F40D3}">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GB" sz="1500" kern="1200" dirty="0"/>
            <a:t>Microsoft and Google compete in several segments</a:t>
          </a:r>
          <a:endParaRPr lang="en-US" sz="1500" kern="1200" dirty="0"/>
        </a:p>
      </dsp:txBody>
      <dsp:txXfrm>
        <a:off x="692764" y="1407"/>
        <a:ext cx="9822835" cy="599796"/>
      </dsp:txXfrm>
    </dsp:sp>
    <dsp:sp modelId="{0B3A671A-EF96-4DC8-98A1-90A3AC0A903F}">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4E9E36-3554-427B-A385-4945609E617B}">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4F9C21-2FE7-4C0E-B885-52A978C0B77E}">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GB" sz="1500" kern="1200" dirty="0"/>
            <a:t>google has google cloud, which competes with </a:t>
          </a:r>
          <a:r>
            <a:rPr lang="en-GB" sz="1500" kern="1200" dirty="0" err="1"/>
            <a:t>microsoft's</a:t>
          </a:r>
          <a:r>
            <a:rPr lang="en-GB" sz="1500" kern="1200" dirty="0"/>
            <a:t> azure and Amazon's AWS which is the leader</a:t>
          </a:r>
          <a:endParaRPr lang="en-US" sz="1500" kern="1200" dirty="0"/>
        </a:p>
      </dsp:txBody>
      <dsp:txXfrm>
        <a:off x="692764" y="751152"/>
        <a:ext cx="9822835" cy="599796"/>
      </dsp:txXfrm>
    </dsp:sp>
    <dsp:sp modelId="{87DE20AA-16E8-4A37-8F91-711EC0888B44}">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D711A2-6FE9-47B7-B461-A6449AF5F81F}">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08F92E-A8C4-44A1-9A3B-5533398FB8CB}">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GB" sz="1500" kern="1200"/>
            <a:t>Google is the leader in search engines, which is related to the whole web business (advertising and publishing). In this segment Microsoft lost the leadership of Explorer and recently came back with Edge.</a:t>
          </a:r>
          <a:endParaRPr lang="en-US" sz="1500" kern="1200"/>
        </a:p>
      </dsp:txBody>
      <dsp:txXfrm>
        <a:off x="692764" y="1500898"/>
        <a:ext cx="9822835" cy="599796"/>
      </dsp:txXfrm>
    </dsp:sp>
    <dsp:sp modelId="{AC71EB01-73EB-4A77-AE5D-21F971A8EEE6}">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0B8A7C-4547-45EB-AE9D-A5CCE77E5810}">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5A5532-9BF5-4748-8A63-3664AF4C027A}">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GB" sz="1500" kern="1200"/>
            <a:t>Microsoft made a huge investment in Open Ai. ChatGPT is a disruptive change and is speculated to be the future of search engines.</a:t>
          </a:r>
          <a:endParaRPr lang="en-US" sz="1500" kern="1200"/>
        </a:p>
      </dsp:txBody>
      <dsp:txXfrm>
        <a:off x="692764" y="2250643"/>
        <a:ext cx="9822835" cy="599796"/>
      </dsp:txXfrm>
    </dsp:sp>
    <dsp:sp modelId="{0008AB6B-FB09-4099-A6D9-4A5BDF21B561}">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36A49-DD78-4F30-BB6B-EE5968157271}">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0834E-6EB2-4A93-A6C3-3332976E3E6C}">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GB" sz="1500" kern="1200"/>
            <a:t>Microsoft integrated ChatGPT into Edge by working with its Bing chatbot. Microsoft also integrated ChatGPT with Dall-e to add image generation and make it even more competitive with Bing.</a:t>
          </a:r>
          <a:endParaRPr lang="en-US" sz="1500" kern="1200"/>
        </a:p>
      </dsp:txBody>
      <dsp:txXfrm>
        <a:off x="692764" y="3000388"/>
        <a:ext cx="9822835" cy="599796"/>
      </dsp:txXfrm>
    </dsp:sp>
    <dsp:sp modelId="{6E524F72-8CEA-4ABF-92FC-BF7CB714A314}">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C50EA-75A0-4287-80B5-7416C1B99EC0}">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0F04BA-8CBE-44DA-BAB8-9C07B1923AE5}">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GB" sz="1500" kern="1200"/>
            <a:t>Google cannot ignore the possibility that ChatGPT is the future of search engines. </a:t>
          </a:r>
          <a:endParaRPr lang="en-US" sz="1500" kern="1200"/>
        </a:p>
      </dsp:txBody>
      <dsp:txXfrm>
        <a:off x="692764" y="3750134"/>
        <a:ext cx="9822835" cy="5997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9C75-4DAA-25ED-15A4-80A9D725D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482D172-ACB8-7359-644B-2D041A329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935F15E-E50B-8893-4CC5-29BB5AE338BC}"/>
              </a:ext>
            </a:extLst>
          </p:cNvPr>
          <p:cNvSpPr>
            <a:spLocks noGrp="1"/>
          </p:cNvSpPr>
          <p:nvPr>
            <p:ph type="dt" sz="half" idx="10"/>
          </p:nvPr>
        </p:nvSpPr>
        <p:spPr/>
        <p:txBody>
          <a:bodyPr/>
          <a:lstStyle/>
          <a:p>
            <a:fld id="{31603A93-94C2-409A-ABB0-3EAFCF4C44A1}" type="datetimeFigureOut">
              <a:rPr lang="en-GB" smtClean="0"/>
              <a:t>17/12/2023</a:t>
            </a:fld>
            <a:endParaRPr lang="en-GB"/>
          </a:p>
        </p:txBody>
      </p:sp>
      <p:sp>
        <p:nvSpPr>
          <p:cNvPr id="5" name="Footer Placeholder 4">
            <a:extLst>
              <a:ext uri="{FF2B5EF4-FFF2-40B4-BE49-F238E27FC236}">
                <a16:creationId xmlns:a16="http://schemas.microsoft.com/office/drawing/2014/main" id="{DB8E02F3-2F91-D63B-1211-06B14FB94B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2B4E84-6F92-B7B8-9754-758292335B88}"/>
              </a:ext>
            </a:extLst>
          </p:cNvPr>
          <p:cNvSpPr>
            <a:spLocks noGrp="1"/>
          </p:cNvSpPr>
          <p:nvPr>
            <p:ph type="sldNum" sz="quarter" idx="12"/>
          </p:nvPr>
        </p:nvSpPr>
        <p:spPr/>
        <p:txBody>
          <a:bodyPr/>
          <a:lstStyle/>
          <a:p>
            <a:fld id="{DBC10EC4-6D4D-49C2-93B5-9EBC8AEB570D}" type="slidenum">
              <a:rPr lang="en-GB" smtClean="0"/>
              <a:t>‹#›</a:t>
            </a:fld>
            <a:endParaRPr lang="en-GB"/>
          </a:p>
        </p:txBody>
      </p:sp>
    </p:spTree>
    <p:extLst>
      <p:ext uri="{BB962C8B-B14F-4D97-AF65-F5344CB8AC3E}">
        <p14:creationId xmlns:p14="http://schemas.microsoft.com/office/powerpoint/2010/main" val="400498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52C3-FA4B-230B-44E5-FDC05563FC0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969EF9-5EEE-9AAF-6948-1B3189A1E5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4D53B5-C702-2866-87B0-F67D5403D26D}"/>
              </a:ext>
            </a:extLst>
          </p:cNvPr>
          <p:cNvSpPr>
            <a:spLocks noGrp="1"/>
          </p:cNvSpPr>
          <p:nvPr>
            <p:ph type="dt" sz="half" idx="10"/>
          </p:nvPr>
        </p:nvSpPr>
        <p:spPr/>
        <p:txBody>
          <a:bodyPr/>
          <a:lstStyle/>
          <a:p>
            <a:fld id="{31603A93-94C2-409A-ABB0-3EAFCF4C44A1}" type="datetimeFigureOut">
              <a:rPr lang="en-GB" smtClean="0"/>
              <a:t>17/12/2023</a:t>
            </a:fld>
            <a:endParaRPr lang="en-GB"/>
          </a:p>
        </p:txBody>
      </p:sp>
      <p:sp>
        <p:nvSpPr>
          <p:cNvPr id="5" name="Footer Placeholder 4">
            <a:extLst>
              <a:ext uri="{FF2B5EF4-FFF2-40B4-BE49-F238E27FC236}">
                <a16:creationId xmlns:a16="http://schemas.microsoft.com/office/drawing/2014/main" id="{87C10B34-4E9C-F8F0-EA67-F89308DF84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E96AD5-6C81-1E78-35DF-6072FDFDA956}"/>
              </a:ext>
            </a:extLst>
          </p:cNvPr>
          <p:cNvSpPr>
            <a:spLocks noGrp="1"/>
          </p:cNvSpPr>
          <p:nvPr>
            <p:ph type="sldNum" sz="quarter" idx="12"/>
          </p:nvPr>
        </p:nvSpPr>
        <p:spPr/>
        <p:txBody>
          <a:bodyPr/>
          <a:lstStyle/>
          <a:p>
            <a:fld id="{DBC10EC4-6D4D-49C2-93B5-9EBC8AEB570D}" type="slidenum">
              <a:rPr lang="en-GB" smtClean="0"/>
              <a:t>‹#›</a:t>
            </a:fld>
            <a:endParaRPr lang="en-GB"/>
          </a:p>
        </p:txBody>
      </p:sp>
    </p:spTree>
    <p:extLst>
      <p:ext uri="{BB962C8B-B14F-4D97-AF65-F5344CB8AC3E}">
        <p14:creationId xmlns:p14="http://schemas.microsoft.com/office/powerpoint/2010/main" val="16293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12A095-4381-13E0-76C8-A2FA222AF1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DD04D2-1455-5302-EC1F-7C56589E67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DA4F71-7A05-1CD9-F7D0-1D8F6AB6A8A5}"/>
              </a:ext>
            </a:extLst>
          </p:cNvPr>
          <p:cNvSpPr>
            <a:spLocks noGrp="1"/>
          </p:cNvSpPr>
          <p:nvPr>
            <p:ph type="dt" sz="half" idx="10"/>
          </p:nvPr>
        </p:nvSpPr>
        <p:spPr/>
        <p:txBody>
          <a:bodyPr/>
          <a:lstStyle/>
          <a:p>
            <a:fld id="{31603A93-94C2-409A-ABB0-3EAFCF4C44A1}" type="datetimeFigureOut">
              <a:rPr lang="en-GB" smtClean="0"/>
              <a:t>17/12/2023</a:t>
            </a:fld>
            <a:endParaRPr lang="en-GB"/>
          </a:p>
        </p:txBody>
      </p:sp>
      <p:sp>
        <p:nvSpPr>
          <p:cNvPr id="5" name="Footer Placeholder 4">
            <a:extLst>
              <a:ext uri="{FF2B5EF4-FFF2-40B4-BE49-F238E27FC236}">
                <a16:creationId xmlns:a16="http://schemas.microsoft.com/office/drawing/2014/main" id="{B44042F2-B26A-F2D2-9F0B-632CD16AA0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3B7AA2-120C-D764-F653-97F4B0D51067}"/>
              </a:ext>
            </a:extLst>
          </p:cNvPr>
          <p:cNvSpPr>
            <a:spLocks noGrp="1"/>
          </p:cNvSpPr>
          <p:nvPr>
            <p:ph type="sldNum" sz="quarter" idx="12"/>
          </p:nvPr>
        </p:nvSpPr>
        <p:spPr/>
        <p:txBody>
          <a:bodyPr/>
          <a:lstStyle/>
          <a:p>
            <a:fld id="{DBC10EC4-6D4D-49C2-93B5-9EBC8AEB570D}" type="slidenum">
              <a:rPr lang="en-GB" smtClean="0"/>
              <a:t>‹#›</a:t>
            </a:fld>
            <a:endParaRPr lang="en-GB"/>
          </a:p>
        </p:txBody>
      </p:sp>
    </p:spTree>
    <p:extLst>
      <p:ext uri="{BB962C8B-B14F-4D97-AF65-F5344CB8AC3E}">
        <p14:creationId xmlns:p14="http://schemas.microsoft.com/office/powerpoint/2010/main" val="149290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09A8-8EE8-AE6B-DA19-A04949753B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7CA73DB-6AE1-89D4-30C7-71F7E40148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BE5B9E-4FA8-AD04-4301-D3928B707232}"/>
              </a:ext>
            </a:extLst>
          </p:cNvPr>
          <p:cNvSpPr>
            <a:spLocks noGrp="1"/>
          </p:cNvSpPr>
          <p:nvPr>
            <p:ph type="dt" sz="half" idx="10"/>
          </p:nvPr>
        </p:nvSpPr>
        <p:spPr/>
        <p:txBody>
          <a:bodyPr/>
          <a:lstStyle/>
          <a:p>
            <a:fld id="{31603A93-94C2-409A-ABB0-3EAFCF4C44A1}" type="datetimeFigureOut">
              <a:rPr lang="en-GB" smtClean="0"/>
              <a:t>17/12/2023</a:t>
            </a:fld>
            <a:endParaRPr lang="en-GB"/>
          </a:p>
        </p:txBody>
      </p:sp>
      <p:sp>
        <p:nvSpPr>
          <p:cNvPr id="5" name="Footer Placeholder 4">
            <a:extLst>
              <a:ext uri="{FF2B5EF4-FFF2-40B4-BE49-F238E27FC236}">
                <a16:creationId xmlns:a16="http://schemas.microsoft.com/office/drawing/2014/main" id="{990D595B-A06F-CE08-CE2A-F5CA68A4A3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CCCA28-A920-A0FC-CA18-F7C563EE5C5F}"/>
              </a:ext>
            </a:extLst>
          </p:cNvPr>
          <p:cNvSpPr>
            <a:spLocks noGrp="1"/>
          </p:cNvSpPr>
          <p:nvPr>
            <p:ph type="sldNum" sz="quarter" idx="12"/>
          </p:nvPr>
        </p:nvSpPr>
        <p:spPr/>
        <p:txBody>
          <a:bodyPr/>
          <a:lstStyle/>
          <a:p>
            <a:fld id="{DBC10EC4-6D4D-49C2-93B5-9EBC8AEB570D}" type="slidenum">
              <a:rPr lang="en-GB" smtClean="0"/>
              <a:t>‹#›</a:t>
            </a:fld>
            <a:endParaRPr lang="en-GB"/>
          </a:p>
        </p:txBody>
      </p:sp>
    </p:spTree>
    <p:extLst>
      <p:ext uri="{BB962C8B-B14F-4D97-AF65-F5344CB8AC3E}">
        <p14:creationId xmlns:p14="http://schemas.microsoft.com/office/powerpoint/2010/main" val="223393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2854-1340-5E72-2E72-7D7CD9A4F6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C922A2-DC68-6C20-8DEA-0BB13165FE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6C418A-1248-95F1-3591-6ACBAE791491}"/>
              </a:ext>
            </a:extLst>
          </p:cNvPr>
          <p:cNvSpPr>
            <a:spLocks noGrp="1"/>
          </p:cNvSpPr>
          <p:nvPr>
            <p:ph type="dt" sz="half" idx="10"/>
          </p:nvPr>
        </p:nvSpPr>
        <p:spPr/>
        <p:txBody>
          <a:bodyPr/>
          <a:lstStyle/>
          <a:p>
            <a:fld id="{31603A93-94C2-409A-ABB0-3EAFCF4C44A1}" type="datetimeFigureOut">
              <a:rPr lang="en-GB" smtClean="0"/>
              <a:t>17/12/2023</a:t>
            </a:fld>
            <a:endParaRPr lang="en-GB"/>
          </a:p>
        </p:txBody>
      </p:sp>
      <p:sp>
        <p:nvSpPr>
          <p:cNvPr id="5" name="Footer Placeholder 4">
            <a:extLst>
              <a:ext uri="{FF2B5EF4-FFF2-40B4-BE49-F238E27FC236}">
                <a16:creationId xmlns:a16="http://schemas.microsoft.com/office/drawing/2014/main" id="{3306F115-D835-4518-D150-B1F7A75B33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248064-ECA5-D050-4BD0-9941018FC2BA}"/>
              </a:ext>
            </a:extLst>
          </p:cNvPr>
          <p:cNvSpPr>
            <a:spLocks noGrp="1"/>
          </p:cNvSpPr>
          <p:nvPr>
            <p:ph type="sldNum" sz="quarter" idx="12"/>
          </p:nvPr>
        </p:nvSpPr>
        <p:spPr/>
        <p:txBody>
          <a:bodyPr/>
          <a:lstStyle/>
          <a:p>
            <a:fld id="{DBC10EC4-6D4D-49C2-93B5-9EBC8AEB570D}" type="slidenum">
              <a:rPr lang="en-GB" smtClean="0"/>
              <a:t>‹#›</a:t>
            </a:fld>
            <a:endParaRPr lang="en-GB"/>
          </a:p>
        </p:txBody>
      </p:sp>
    </p:spTree>
    <p:extLst>
      <p:ext uri="{BB962C8B-B14F-4D97-AF65-F5344CB8AC3E}">
        <p14:creationId xmlns:p14="http://schemas.microsoft.com/office/powerpoint/2010/main" val="1865901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8C77-725C-BB39-27C6-D4C32069E6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726191-6401-821F-59D5-8CE75C7BAB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0A6F9A-B30B-4309-024D-36130186E1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7022474-3CAE-CBE4-DD3A-99F3AC6CA354}"/>
              </a:ext>
            </a:extLst>
          </p:cNvPr>
          <p:cNvSpPr>
            <a:spLocks noGrp="1"/>
          </p:cNvSpPr>
          <p:nvPr>
            <p:ph type="dt" sz="half" idx="10"/>
          </p:nvPr>
        </p:nvSpPr>
        <p:spPr/>
        <p:txBody>
          <a:bodyPr/>
          <a:lstStyle/>
          <a:p>
            <a:fld id="{31603A93-94C2-409A-ABB0-3EAFCF4C44A1}" type="datetimeFigureOut">
              <a:rPr lang="en-GB" smtClean="0"/>
              <a:t>17/12/2023</a:t>
            </a:fld>
            <a:endParaRPr lang="en-GB"/>
          </a:p>
        </p:txBody>
      </p:sp>
      <p:sp>
        <p:nvSpPr>
          <p:cNvPr id="6" name="Footer Placeholder 5">
            <a:extLst>
              <a:ext uri="{FF2B5EF4-FFF2-40B4-BE49-F238E27FC236}">
                <a16:creationId xmlns:a16="http://schemas.microsoft.com/office/drawing/2014/main" id="{64534D80-F792-6FE8-39CA-BA83B301F8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296F81-B61A-F10D-F5B1-E3C08C839126}"/>
              </a:ext>
            </a:extLst>
          </p:cNvPr>
          <p:cNvSpPr>
            <a:spLocks noGrp="1"/>
          </p:cNvSpPr>
          <p:nvPr>
            <p:ph type="sldNum" sz="quarter" idx="12"/>
          </p:nvPr>
        </p:nvSpPr>
        <p:spPr/>
        <p:txBody>
          <a:bodyPr/>
          <a:lstStyle/>
          <a:p>
            <a:fld id="{DBC10EC4-6D4D-49C2-93B5-9EBC8AEB570D}" type="slidenum">
              <a:rPr lang="en-GB" smtClean="0"/>
              <a:t>‹#›</a:t>
            </a:fld>
            <a:endParaRPr lang="en-GB"/>
          </a:p>
        </p:txBody>
      </p:sp>
    </p:spTree>
    <p:extLst>
      <p:ext uri="{BB962C8B-B14F-4D97-AF65-F5344CB8AC3E}">
        <p14:creationId xmlns:p14="http://schemas.microsoft.com/office/powerpoint/2010/main" val="212275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4BAB-D7BC-E2A9-493B-A68C6BA0618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F62CD9-B4D7-9D36-A152-26ABA10FCB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92F333-705A-2060-A0B3-E68DADF408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C3FE407-4114-6BCB-B7E8-7B148630E3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9BBEE4-E8C0-A215-1C59-3592F19B06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CD3D5BF-4EDE-C8D0-4FEA-9B730B90D7AF}"/>
              </a:ext>
            </a:extLst>
          </p:cNvPr>
          <p:cNvSpPr>
            <a:spLocks noGrp="1"/>
          </p:cNvSpPr>
          <p:nvPr>
            <p:ph type="dt" sz="half" idx="10"/>
          </p:nvPr>
        </p:nvSpPr>
        <p:spPr/>
        <p:txBody>
          <a:bodyPr/>
          <a:lstStyle/>
          <a:p>
            <a:fld id="{31603A93-94C2-409A-ABB0-3EAFCF4C44A1}" type="datetimeFigureOut">
              <a:rPr lang="en-GB" smtClean="0"/>
              <a:t>17/12/2023</a:t>
            </a:fld>
            <a:endParaRPr lang="en-GB"/>
          </a:p>
        </p:txBody>
      </p:sp>
      <p:sp>
        <p:nvSpPr>
          <p:cNvPr id="8" name="Footer Placeholder 7">
            <a:extLst>
              <a:ext uri="{FF2B5EF4-FFF2-40B4-BE49-F238E27FC236}">
                <a16:creationId xmlns:a16="http://schemas.microsoft.com/office/drawing/2014/main" id="{072B4531-338F-90D9-1C51-E50CE9C1DBB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B306DFA-849D-CF3F-7F7D-EBC908B6E8E6}"/>
              </a:ext>
            </a:extLst>
          </p:cNvPr>
          <p:cNvSpPr>
            <a:spLocks noGrp="1"/>
          </p:cNvSpPr>
          <p:nvPr>
            <p:ph type="sldNum" sz="quarter" idx="12"/>
          </p:nvPr>
        </p:nvSpPr>
        <p:spPr/>
        <p:txBody>
          <a:bodyPr/>
          <a:lstStyle/>
          <a:p>
            <a:fld id="{DBC10EC4-6D4D-49C2-93B5-9EBC8AEB570D}" type="slidenum">
              <a:rPr lang="en-GB" smtClean="0"/>
              <a:t>‹#›</a:t>
            </a:fld>
            <a:endParaRPr lang="en-GB"/>
          </a:p>
        </p:txBody>
      </p:sp>
    </p:spTree>
    <p:extLst>
      <p:ext uri="{BB962C8B-B14F-4D97-AF65-F5344CB8AC3E}">
        <p14:creationId xmlns:p14="http://schemas.microsoft.com/office/powerpoint/2010/main" val="156403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DF47-47CD-F848-4FD6-D972591E47B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670EBA5-CD04-B214-2AF3-7647FB84B8A2}"/>
              </a:ext>
            </a:extLst>
          </p:cNvPr>
          <p:cNvSpPr>
            <a:spLocks noGrp="1"/>
          </p:cNvSpPr>
          <p:nvPr>
            <p:ph type="dt" sz="half" idx="10"/>
          </p:nvPr>
        </p:nvSpPr>
        <p:spPr/>
        <p:txBody>
          <a:bodyPr/>
          <a:lstStyle/>
          <a:p>
            <a:fld id="{31603A93-94C2-409A-ABB0-3EAFCF4C44A1}" type="datetimeFigureOut">
              <a:rPr lang="en-GB" smtClean="0"/>
              <a:t>17/12/2023</a:t>
            </a:fld>
            <a:endParaRPr lang="en-GB"/>
          </a:p>
        </p:txBody>
      </p:sp>
      <p:sp>
        <p:nvSpPr>
          <p:cNvPr id="4" name="Footer Placeholder 3">
            <a:extLst>
              <a:ext uri="{FF2B5EF4-FFF2-40B4-BE49-F238E27FC236}">
                <a16:creationId xmlns:a16="http://schemas.microsoft.com/office/drawing/2014/main" id="{392FDEAA-76D4-F0B7-5657-0A6ED3A2D3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3166C23-F704-CB7E-082A-2234DF5C14C7}"/>
              </a:ext>
            </a:extLst>
          </p:cNvPr>
          <p:cNvSpPr>
            <a:spLocks noGrp="1"/>
          </p:cNvSpPr>
          <p:nvPr>
            <p:ph type="sldNum" sz="quarter" idx="12"/>
          </p:nvPr>
        </p:nvSpPr>
        <p:spPr/>
        <p:txBody>
          <a:bodyPr/>
          <a:lstStyle/>
          <a:p>
            <a:fld id="{DBC10EC4-6D4D-49C2-93B5-9EBC8AEB570D}" type="slidenum">
              <a:rPr lang="en-GB" smtClean="0"/>
              <a:t>‹#›</a:t>
            </a:fld>
            <a:endParaRPr lang="en-GB"/>
          </a:p>
        </p:txBody>
      </p:sp>
    </p:spTree>
    <p:extLst>
      <p:ext uri="{BB962C8B-B14F-4D97-AF65-F5344CB8AC3E}">
        <p14:creationId xmlns:p14="http://schemas.microsoft.com/office/powerpoint/2010/main" val="135361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0167AB-DBF5-39F0-F0AC-CE2C34B38C49}"/>
              </a:ext>
            </a:extLst>
          </p:cNvPr>
          <p:cNvSpPr>
            <a:spLocks noGrp="1"/>
          </p:cNvSpPr>
          <p:nvPr>
            <p:ph type="dt" sz="half" idx="10"/>
          </p:nvPr>
        </p:nvSpPr>
        <p:spPr/>
        <p:txBody>
          <a:bodyPr/>
          <a:lstStyle/>
          <a:p>
            <a:fld id="{31603A93-94C2-409A-ABB0-3EAFCF4C44A1}" type="datetimeFigureOut">
              <a:rPr lang="en-GB" smtClean="0"/>
              <a:t>17/12/2023</a:t>
            </a:fld>
            <a:endParaRPr lang="en-GB"/>
          </a:p>
        </p:txBody>
      </p:sp>
      <p:sp>
        <p:nvSpPr>
          <p:cNvPr id="3" name="Footer Placeholder 2">
            <a:extLst>
              <a:ext uri="{FF2B5EF4-FFF2-40B4-BE49-F238E27FC236}">
                <a16:creationId xmlns:a16="http://schemas.microsoft.com/office/drawing/2014/main" id="{F00E74DC-57FE-EBF7-58B1-77A33356DBD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FB90390-52FC-98F6-41E0-E55C1C2E0345}"/>
              </a:ext>
            </a:extLst>
          </p:cNvPr>
          <p:cNvSpPr>
            <a:spLocks noGrp="1"/>
          </p:cNvSpPr>
          <p:nvPr>
            <p:ph type="sldNum" sz="quarter" idx="12"/>
          </p:nvPr>
        </p:nvSpPr>
        <p:spPr/>
        <p:txBody>
          <a:bodyPr/>
          <a:lstStyle/>
          <a:p>
            <a:fld id="{DBC10EC4-6D4D-49C2-93B5-9EBC8AEB570D}" type="slidenum">
              <a:rPr lang="en-GB" smtClean="0"/>
              <a:t>‹#›</a:t>
            </a:fld>
            <a:endParaRPr lang="en-GB"/>
          </a:p>
        </p:txBody>
      </p:sp>
    </p:spTree>
    <p:extLst>
      <p:ext uri="{BB962C8B-B14F-4D97-AF65-F5344CB8AC3E}">
        <p14:creationId xmlns:p14="http://schemas.microsoft.com/office/powerpoint/2010/main" val="506016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D7B8-243B-00D0-B9BE-C682F3A7C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E1D527-BDC4-DB0A-4513-9793074805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B0900B-CC78-14BF-2B3C-2DF234AFE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64CD5-A437-5A51-1061-95BE3192E5D6}"/>
              </a:ext>
            </a:extLst>
          </p:cNvPr>
          <p:cNvSpPr>
            <a:spLocks noGrp="1"/>
          </p:cNvSpPr>
          <p:nvPr>
            <p:ph type="dt" sz="half" idx="10"/>
          </p:nvPr>
        </p:nvSpPr>
        <p:spPr/>
        <p:txBody>
          <a:bodyPr/>
          <a:lstStyle/>
          <a:p>
            <a:fld id="{31603A93-94C2-409A-ABB0-3EAFCF4C44A1}" type="datetimeFigureOut">
              <a:rPr lang="en-GB" smtClean="0"/>
              <a:t>17/12/2023</a:t>
            </a:fld>
            <a:endParaRPr lang="en-GB"/>
          </a:p>
        </p:txBody>
      </p:sp>
      <p:sp>
        <p:nvSpPr>
          <p:cNvPr id="6" name="Footer Placeholder 5">
            <a:extLst>
              <a:ext uri="{FF2B5EF4-FFF2-40B4-BE49-F238E27FC236}">
                <a16:creationId xmlns:a16="http://schemas.microsoft.com/office/drawing/2014/main" id="{76492328-1864-984A-38CA-E0B7E92E77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EB7A62-056B-C574-A1E1-91C957F838DF}"/>
              </a:ext>
            </a:extLst>
          </p:cNvPr>
          <p:cNvSpPr>
            <a:spLocks noGrp="1"/>
          </p:cNvSpPr>
          <p:nvPr>
            <p:ph type="sldNum" sz="quarter" idx="12"/>
          </p:nvPr>
        </p:nvSpPr>
        <p:spPr/>
        <p:txBody>
          <a:bodyPr/>
          <a:lstStyle/>
          <a:p>
            <a:fld id="{DBC10EC4-6D4D-49C2-93B5-9EBC8AEB570D}" type="slidenum">
              <a:rPr lang="en-GB" smtClean="0"/>
              <a:t>‹#›</a:t>
            </a:fld>
            <a:endParaRPr lang="en-GB"/>
          </a:p>
        </p:txBody>
      </p:sp>
    </p:spTree>
    <p:extLst>
      <p:ext uri="{BB962C8B-B14F-4D97-AF65-F5344CB8AC3E}">
        <p14:creationId xmlns:p14="http://schemas.microsoft.com/office/powerpoint/2010/main" val="132915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0C84-22F5-157E-FCF5-65E8C752E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9D6A0F6-1536-4C84-CEC8-49785C408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A682D2C-0F0F-1CA5-9FA1-90DB4EE18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F36A9A-E3AC-3273-74B4-5DBF0978CED9}"/>
              </a:ext>
            </a:extLst>
          </p:cNvPr>
          <p:cNvSpPr>
            <a:spLocks noGrp="1"/>
          </p:cNvSpPr>
          <p:nvPr>
            <p:ph type="dt" sz="half" idx="10"/>
          </p:nvPr>
        </p:nvSpPr>
        <p:spPr/>
        <p:txBody>
          <a:bodyPr/>
          <a:lstStyle/>
          <a:p>
            <a:fld id="{31603A93-94C2-409A-ABB0-3EAFCF4C44A1}" type="datetimeFigureOut">
              <a:rPr lang="en-GB" smtClean="0"/>
              <a:t>17/12/2023</a:t>
            </a:fld>
            <a:endParaRPr lang="en-GB"/>
          </a:p>
        </p:txBody>
      </p:sp>
      <p:sp>
        <p:nvSpPr>
          <p:cNvPr id="6" name="Footer Placeholder 5">
            <a:extLst>
              <a:ext uri="{FF2B5EF4-FFF2-40B4-BE49-F238E27FC236}">
                <a16:creationId xmlns:a16="http://schemas.microsoft.com/office/drawing/2014/main" id="{4762D727-3204-76DC-EDE6-43E7DF251E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0E00A4-EA83-7B3D-BBB9-D2C443C9BC29}"/>
              </a:ext>
            </a:extLst>
          </p:cNvPr>
          <p:cNvSpPr>
            <a:spLocks noGrp="1"/>
          </p:cNvSpPr>
          <p:nvPr>
            <p:ph type="sldNum" sz="quarter" idx="12"/>
          </p:nvPr>
        </p:nvSpPr>
        <p:spPr/>
        <p:txBody>
          <a:bodyPr/>
          <a:lstStyle/>
          <a:p>
            <a:fld id="{DBC10EC4-6D4D-49C2-93B5-9EBC8AEB570D}" type="slidenum">
              <a:rPr lang="en-GB" smtClean="0"/>
              <a:t>‹#›</a:t>
            </a:fld>
            <a:endParaRPr lang="en-GB"/>
          </a:p>
        </p:txBody>
      </p:sp>
    </p:spTree>
    <p:extLst>
      <p:ext uri="{BB962C8B-B14F-4D97-AF65-F5344CB8AC3E}">
        <p14:creationId xmlns:p14="http://schemas.microsoft.com/office/powerpoint/2010/main" val="415452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489C6-6F80-AB46-025A-5346AB4862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966BD0E-C54F-FD7A-EA8D-F03EE62EA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C90240-0171-CD05-D0F5-81DB7E80B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03A93-94C2-409A-ABB0-3EAFCF4C44A1}" type="datetimeFigureOut">
              <a:rPr lang="en-GB" smtClean="0"/>
              <a:t>17/12/2023</a:t>
            </a:fld>
            <a:endParaRPr lang="en-GB"/>
          </a:p>
        </p:txBody>
      </p:sp>
      <p:sp>
        <p:nvSpPr>
          <p:cNvPr id="5" name="Footer Placeholder 4">
            <a:extLst>
              <a:ext uri="{FF2B5EF4-FFF2-40B4-BE49-F238E27FC236}">
                <a16:creationId xmlns:a16="http://schemas.microsoft.com/office/drawing/2014/main" id="{EB6A46E9-F6A7-C017-C5B6-465A16E41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41A5492-31E0-574E-5FBC-B2450B34F9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10EC4-6D4D-49C2-93B5-9EBC8AEB570D}" type="slidenum">
              <a:rPr lang="en-GB" smtClean="0"/>
              <a:t>‹#›</a:t>
            </a:fld>
            <a:endParaRPr lang="en-GB"/>
          </a:p>
        </p:txBody>
      </p:sp>
    </p:spTree>
    <p:extLst>
      <p:ext uri="{BB962C8B-B14F-4D97-AF65-F5344CB8AC3E}">
        <p14:creationId xmlns:p14="http://schemas.microsoft.com/office/powerpoint/2010/main" val="688277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20D79-2F2E-31EC-D49C-C8A6ABABB4BE}"/>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kern="1200">
                <a:solidFill>
                  <a:srgbClr val="FFFFFF"/>
                </a:solidFill>
                <a:effectLst/>
                <a:latin typeface="+mj-lt"/>
                <a:ea typeface="+mj-ea"/>
                <a:cs typeface="+mj-cs"/>
              </a:rPr>
              <a:t>Google Bard </a:t>
            </a:r>
            <a:r>
              <a:rPr lang="en-US" sz="4000" b="1" kern="1200">
                <a:solidFill>
                  <a:srgbClr val="FFFFFF"/>
                </a:solidFill>
                <a:latin typeface="+mj-lt"/>
                <a:ea typeface="+mj-ea"/>
                <a:cs typeface="+mj-cs"/>
              </a:rPr>
              <a:t>first impresion</a:t>
            </a:r>
            <a:r>
              <a:rPr lang="en-US" sz="4000" b="1" i="0" kern="1200">
                <a:solidFill>
                  <a:srgbClr val="FFFFFF"/>
                </a:solidFill>
                <a:effectLst/>
                <a:latin typeface="+mj-lt"/>
                <a:ea typeface="+mj-ea"/>
                <a:cs typeface="+mj-cs"/>
              </a:rPr>
              <a:t> - Will It Kill ChatGPT?</a:t>
            </a: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697BF826-902E-5C6F-C610-610F1C3546DA}"/>
              </a:ext>
            </a:extLst>
          </p:cNvPr>
          <p:cNvSpPr>
            <a:spLocks noGrp="1"/>
          </p:cNvSpPr>
          <p:nvPr>
            <p:ph sz="quarter" idx="4"/>
          </p:nvPr>
        </p:nvSpPr>
        <p:spPr>
          <a:xfrm>
            <a:off x="4810259" y="649480"/>
            <a:ext cx="6555347" cy="5546047"/>
          </a:xfrm>
        </p:spPr>
        <p:txBody>
          <a:bodyPr vert="horz" lIns="91440" tIns="45720" rIns="91440" bIns="45720" rtlCol="0" anchor="ctr">
            <a:normAutofit/>
          </a:bodyPr>
          <a:lstStyle/>
          <a:p>
            <a:pPr>
              <a:spcBef>
                <a:spcPts val="1800"/>
              </a:spcBef>
              <a:spcAft>
                <a:spcPts val="1800"/>
              </a:spcAft>
            </a:pPr>
            <a:r>
              <a:rPr lang="en-US" sz="2000">
                <a:effectLst/>
              </a:rPr>
              <a:t>Exploring the Key Differences Between Two Prominent Large Language Models</a:t>
            </a:r>
          </a:p>
          <a:p>
            <a:pPr>
              <a:spcBef>
                <a:spcPts val="1800"/>
              </a:spcBef>
              <a:spcAft>
                <a:spcPts val="1800"/>
              </a:spcAft>
            </a:pPr>
            <a:r>
              <a:rPr lang="en-US" sz="2000">
                <a:effectLst/>
              </a:rPr>
              <a:t>What makes this competition so relevant for Google?</a:t>
            </a:r>
            <a:endParaRPr lang="en-US" sz="2000"/>
          </a:p>
        </p:txBody>
      </p:sp>
    </p:spTree>
    <p:extLst>
      <p:ext uri="{BB962C8B-B14F-4D97-AF65-F5344CB8AC3E}">
        <p14:creationId xmlns:p14="http://schemas.microsoft.com/office/powerpoint/2010/main" val="3813441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52918A-D183-8348-4417-A8682D0BF338}"/>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Conclusions</a:t>
            </a:r>
          </a:p>
        </p:txBody>
      </p:sp>
      <p:sp>
        <p:nvSpPr>
          <p:cNvPr id="3" name="Content Placeholder 2">
            <a:extLst>
              <a:ext uri="{FF2B5EF4-FFF2-40B4-BE49-F238E27FC236}">
                <a16:creationId xmlns:a16="http://schemas.microsoft.com/office/drawing/2014/main" id="{D09CF1B0-2E1B-1DD0-A952-4BFB95557688}"/>
              </a:ext>
            </a:extLst>
          </p:cNvPr>
          <p:cNvSpPr>
            <a:spLocks noGrp="1"/>
          </p:cNvSpPr>
          <p:nvPr>
            <p:ph idx="1"/>
          </p:nvPr>
        </p:nvSpPr>
        <p:spPr>
          <a:xfrm>
            <a:off x="757106" y="2021057"/>
            <a:ext cx="9964555" cy="3466581"/>
          </a:xfrm>
        </p:spPr>
        <p:txBody>
          <a:bodyPr vert="horz" lIns="91440" tIns="45720" rIns="91440" bIns="45720" rtlCol="0">
            <a:normAutofit/>
          </a:bodyPr>
          <a:lstStyle/>
          <a:p>
            <a:r>
              <a:rPr lang="en-US" sz="1500" b="1" dirty="0">
                <a:effectLst/>
              </a:rPr>
              <a:t>Bard</a:t>
            </a:r>
            <a:r>
              <a:rPr lang="en-US" sz="1500" dirty="0">
                <a:effectLst/>
              </a:rPr>
              <a:t> and </a:t>
            </a:r>
            <a:r>
              <a:rPr lang="en-US" sz="1500" b="1" dirty="0">
                <a:effectLst/>
              </a:rPr>
              <a:t>ChatGPT</a:t>
            </a:r>
            <a:r>
              <a:rPr lang="en-US" sz="1500" dirty="0">
                <a:effectLst/>
              </a:rPr>
              <a:t> represent the forefront of LLM development, each with its unique strengths and weaknesses.</a:t>
            </a:r>
          </a:p>
          <a:p>
            <a:r>
              <a:rPr lang="en-US" sz="1500" b="1" dirty="0">
                <a:effectLst/>
              </a:rPr>
              <a:t>Bard</a:t>
            </a:r>
            <a:r>
              <a:rPr lang="en-US" sz="1500" dirty="0">
                <a:effectLst/>
              </a:rPr>
              <a:t> stands out as a powerful tool for </a:t>
            </a:r>
            <a:r>
              <a:rPr lang="en-US" sz="1500" b="1" dirty="0">
                <a:effectLst/>
              </a:rPr>
              <a:t>research</a:t>
            </a:r>
            <a:r>
              <a:rPr lang="en-US" sz="1500" dirty="0">
                <a:effectLst/>
              </a:rPr>
              <a:t> and information retrieval, while </a:t>
            </a:r>
            <a:r>
              <a:rPr lang="en-US" sz="1500" b="1" dirty="0">
                <a:effectLst/>
              </a:rPr>
              <a:t>ChatGPT</a:t>
            </a:r>
            <a:r>
              <a:rPr lang="en-US" sz="1500" dirty="0">
                <a:effectLst/>
              </a:rPr>
              <a:t> excels in creative writing and diverse text generation.</a:t>
            </a:r>
          </a:p>
          <a:p>
            <a:r>
              <a:rPr lang="en-US" sz="1500" dirty="0">
                <a:effectLst/>
              </a:rPr>
              <a:t>The choice between Bard and ChatGPT ultimately depends on the specific task at hand. </a:t>
            </a:r>
          </a:p>
          <a:p>
            <a:pPr lvl="1"/>
            <a:r>
              <a:rPr lang="en-US" sz="1400" dirty="0">
                <a:effectLst/>
              </a:rPr>
              <a:t>For research and factual information, Bard is the clear choice. </a:t>
            </a:r>
          </a:p>
          <a:p>
            <a:pPr lvl="1"/>
            <a:r>
              <a:rPr lang="en-US" sz="1400" dirty="0">
                <a:effectLst/>
              </a:rPr>
              <a:t>For creative writing and diverse text formats, ChatGPT takes the lead.</a:t>
            </a:r>
          </a:p>
          <a:p>
            <a:r>
              <a:rPr lang="en-US" sz="1500" dirty="0">
                <a:effectLst/>
              </a:rPr>
              <a:t>As LLM technology continues to evolve, both Bard and ChatGPT are poised to play increasingly significant roles in shaping the future of NLP and artificial intelligence.</a:t>
            </a:r>
          </a:p>
          <a:p>
            <a:pPr marL="0"/>
            <a:endParaRPr lang="en-US" sz="1500" dirty="0"/>
          </a:p>
        </p:txBody>
      </p:sp>
      <p:sp>
        <p:nvSpPr>
          <p:cNvPr id="4" name="Content Placeholder 2">
            <a:extLst>
              <a:ext uri="{FF2B5EF4-FFF2-40B4-BE49-F238E27FC236}">
                <a16:creationId xmlns:a16="http://schemas.microsoft.com/office/drawing/2014/main" id="{F89D3FD3-CABD-A1EE-AACF-D5CF16982A21}"/>
              </a:ext>
            </a:extLst>
          </p:cNvPr>
          <p:cNvSpPr txBox="1">
            <a:spLocks/>
          </p:cNvSpPr>
          <p:nvPr/>
        </p:nvSpPr>
        <p:spPr>
          <a:xfrm>
            <a:off x="6256020" y="2177456"/>
            <a:ext cx="5097780" cy="3795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Tree>
    <p:extLst>
      <p:ext uri="{BB962C8B-B14F-4D97-AF65-F5344CB8AC3E}">
        <p14:creationId xmlns:p14="http://schemas.microsoft.com/office/powerpoint/2010/main" val="366272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FE314-FDBD-1613-6DF4-E6E6591C5987}"/>
              </a:ext>
            </a:extLst>
          </p:cNvPr>
          <p:cNvSpPr>
            <a:spLocks noGrp="1"/>
          </p:cNvSpPr>
          <p:nvPr>
            <p:ph type="title"/>
          </p:nvPr>
        </p:nvSpPr>
        <p:spPr/>
        <p:txBody>
          <a:bodyPr/>
          <a:lstStyle/>
          <a:p>
            <a:pPr algn="ctr"/>
            <a:r>
              <a:rPr lang="es-AR"/>
              <a:t>Estrategia Microsoft-OpenAI</a:t>
            </a:r>
            <a:endParaRPr lang="en-GB" dirty="0"/>
          </a:p>
        </p:txBody>
      </p:sp>
      <p:graphicFrame>
        <p:nvGraphicFramePr>
          <p:cNvPr id="5" name="Content Placeholder 2">
            <a:extLst>
              <a:ext uri="{FF2B5EF4-FFF2-40B4-BE49-F238E27FC236}">
                <a16:creationId xmlns:a16="http://schemas.microsoft.com/office/drawing/2014/main" id="{CD8B67F7-88E8-320A-4B60-679170F24401}"/>
              </a:ext>
            </a:extLst>
          </p:cNvPr>
          <p:cNvGraphicFramePr>
            <a:graphicFrameLocks noGrp="1"/>
          </p:cNvGraphicFramePr>
          <p:nvPr>
            <p:ph idx="1"/>
            <p:extLst>
              <p:ext uri="{D42A27DB-BD31-4B8C-83A1-F6EECF244321}">
                <p14:modId xmlns:p14="http://schemas.microsoft.com/office/powerpoint/2010/main" val="2260192817"/>
              </p:ext>
            </p:extLst>
          </p:nvPr>
        </p:nvGraphicFramePr>
        <p:xfrm>
          <a:off x="933091"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785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5A221-C2A8-8B5C-1906-BF72084472B2}"/>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Introduction</a:t>
            </a:r>
          </a:p>
        </p:txBody>
      </p:sp>
      <p:sp>
        <p:nvSpPr>
          <p:cNvPr id="4" name="Content Placeholder 3">
            <a:extLst>
              <a:ext uri="{FF2B5EF4-FFF2-40B4-BE49-F238E27FC236}">
                <a16:creationId xmlns:a16="http://schemas.microsoft.com/office/drawing/2014/main" id="{3807E733-894B-DD0F-D6A5-8CF25DCD577F}"/>
              </a:ext>
            </a:extLst>
          </p:cNvPr>
          <p:cNvSpPr>
            <a:spLocks noGrp="1"/>
          </p:cNvSpPr>
          <p:nvPr>
            <p:ph sz="half" idx="2"/>
          </p:nvPr>
        </p:nvSpPr>
        <p:spPr>
          <a:xfrm>
            <a:off x="4810259" y="649480"/>
            <a:ext cx="6555347" cy="5546047"/>
          </a:xfrm>
        </p:spPr>
        <p:txBody>
          <a:bodyPr vert="horz" lIns="91440" tIns="45720" rIns="91440" bIns="45720" rtlCol="0" anchor="ctr">
            <a:normAutofit/>
          </a:bodyPr>
          <a:lstStyle/>
          <a:p>
            <a:pPr marL="342900" lvl="0">
              <a:spcAft>
                <a:spcPts val="1800"/>
              </a:spcAft>
              <a:buSzPts val="1000"/>
              <a:tabLst>
                <a:tab pos="457200" algn="l"/>
              </a:tabLst>
            </a:pPr>
            <a:r>
              <a:rPr lang="en-US" sz="2000">
                <a:effectLst/>
              </a:rPr>
              <a:t>Large language models (LLMs) have revolutionized the field of natural language processing (NLP), demonstrating remarkable capabilities in generating text, translating languages, and answering questions.</a:t>
            </a:r>
          </a:p>
          <a:p>
            <a:pPr marL="342900" lvl="0">
              <a:spcAft>
                <a:spcPts val="1800"/>
              </a:spcAft>
              <a:buSzPts val="1000"/>
              <a:tabLst>
                <a:tab pos="457200" algn="l"/>
              </a:tabLst>
            </a:pPr>
            <a:r>
              <a:rPr lang="en-US" sz="2000">
                <a:effectLst/>
              </a:rPr>
              <a:t>Among the leading LLMs are Bard, developed by Google AI, and ChatGPT, developed by OpenAI. Both models have garnered significant attention for their impressive performance and potential applications.</a:t>
            </a:r>
          </a:p>
          <a:p>
            <a:pPr marL="342900" lvl="0">
              <a:spcAft>
                <a:spcPts val="1800"/>
              </a:spcAft>
              <a:buSzPts val="1000"/>
              <a:tabLst>
                <a:tab pos="457200" algn="l"/>
              </a:tabLst>
            </a:pPr>
            <a:r>
              <a:rPr lang="en-US" sz="2000">
                <a:effectLst/>
              </a:rPr>
              <a:t>Today, we delve into a comparative analysis of Bard and ChatGPT, exploring their key differences and highlighting their respective strengths and weaknesses.</a:t>
            </a:r>
          </a:p>
          <a:p>
            <a:endParaRPr lang="en-US" sz="2000"/>
          </a:p>
        </p:txBody>
      </p:sp>
    </p:spTree>
    <p:extLst>
      <p:ext uri="{BB962C8B-B14F-4D97-AF65-F5344CB8AC3E}">
        <p14:creationId xmlns:p14="http://schemas.microsoft.com/office/powerpoint/2010/main" val="163391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64D1F-4C44-6D95-CC2D-4E1652822503}"/>
              </a:ext>
            </a:extLst>
          </p:cNvPr>
          <p:cNvSpPr>
            <a:spLocks noGrp="1"/>
          </p:cNvSpPr>
          <p:nvPr>
            <p:ph type="title"/>
          </p:nvPr>
        </p:nvSpPr>
        <p:spPr>
          <a:xfrm>
            <a:off x="838200" y="963507"/>
            <a:ext cx="3494362" cy="4930986"/>
          </a:xfrm>
        </p:spPr>
        <p:txBody>
          <a:bodyPr vert="horz" lIns="91440" tIns="45720" rIns="91440" bIns="45720" rtlCol="0" anchor="ctr">
            <a:normAutofit/>
          </a:bodyPr>
          <a:lstStyle/>
          <a:p>
            <a:pPr algn="r"/>
            <a:r>
              <a:rPr lang="en-US" b="1" kern="1200">
                <a:solidFill>
                  <a:schemeClr val="accent1"/>
                </a:solidFill>
                <a:effectLst/>
                <a:latin typeface="+mj-lt"/>
                <a:ea typeface="+mj-ea"/>
                <a:cs typeface="+mj-cs"/>
              </a:rPr>
              <a:t>Developer and Training Data</a:t>
            </a:r>
            <a:endParaRPr lang="en-US" kern="1200">
              <a:solidFill>
                <a:schemeClr val="accent1"/>
              </a:solidFill>
              <a:latin typeface="+mj-lt"/>
              <a:ea typeface="+mj-ea"/>
              <a:cs typeface="+mj-cs"/>
            </a:endParaRPr>
          </a:p>
        </p:txBody>
      </p:sp>
      <p:cxnSp>
        <p:nvCxnSpPr>
          <p:cNvPr id="24" name="Straight Connector 23">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138123-77E5-CDE4-25D8-D39C1FE07F6E}"/>
              </a:ext>
            </a:extLst>
          </p:cNvPr>
          <p:cNvSpPr>
            <a:spLocks noGrp="1"/>
          </p:cNvSpPr>
          <p:nvPr>
            <p:ph idx="1"/>
          </p:nvPr>
        </p:nvSpPr>
        <p:spPr>
          <a:xfrm>
            <a:off x="4976030" y="963507"/>
            <a:ext cx="6250940" cy="2304627"/>
          </a:xfrm>
        </p:spPr>
        <p:txBody>
          <a:bodyPr vert="horz" lIns="91440" tIns="45720" rIns="91440" bIns="45720" rtlCol="0" anchor="b">
            <a:normAutofit/>
          </a:bodyPr>
          <a:lstStyle/>
          <a:p>
            <a:r>
              <a:rPr lang="en-US" sz="1900">
                <a:effectLst/>
              </a:rPr>
              <a:t>Bard is the brainchild of Google AI, a leading research division dedicated to advancing the frontiers of artificial intelligence.</a:t>
            </a:r>
          </a:p>
          <a:p>
            <a:r>
              <a:rPr lang="en-US" sz="1900">
                <a:effectLst/>
              </a:rPr>
              <a:t>Its training data, Infiniset, is a meticulously curated collection of text and code, painstakingly compiled by Google AI researchers. This dataset encompasses a vast range of sources, including news articles, books, code repositories, and other web documents.</a:t>
            </a:r>
          </a:p>
          <a:p>
            <a:endParaRPr lang="en-US" sz="1900"/>
          </a:p>
        </p:txBody>
      </p:sp>
      <p:sp>
        <p:nvSpPr>
          <p:cNvPr id="4" name="TextBox 3">
            <a:extLst>
              <a:ext uri="{FF2B5EF4-FFF2-40B4-BE49-F238E27FC236}">
                <a16:creationId xmlns:a16="http://schemas.microsoft.com/office/drawing/2014/main" id="{5B019CC0-7FC9-A783-3871-8E51951DCF6D}"/>
              </a:ext>
            </a:extLst>
          </p:cNvPr>
          <p:cNvSpPr txBox="1"/>
          <p:nvPr/>
        </p:nvSpPr>
        <p:spPr>
          <a:xfrm>
            <a:off x="4976030" y="3589866"/>
            <a:ext cx="6250940" cy="2304628"/>
          </a:xfrm>
          <a:prstGeom prst="rect">
            <a:avLst/>
          </a:prstGeom>
        </p:spPr>
        <p:txBody>
          <a:bodyPr vert="horz" lIns="91440" tIns="45720" rIns="91440" bIns="45720" rtlCol="0">
            <a:normAutofit fontScale="92500" lnSpcReduction="10000"/>
          </a:bodyPr>
          <a:lstStyle/>
          <a:p>
            <a:pPr marL="285750" indent="-228600">
              <a:lnSpc>
                <a:spcPct val="90000"/>
              </a:lnSpc>
              <a:spcBef>
                <a:spcPts val="1200"/>
              </a:spcBef>
              <a:buFont typeface="Arial" panose="020B0604020202020204" pitchFamily="34" charset="0"/>
              <a:buChar char="•"/>
            </a:pPr>
            <a:r>
              <a:rPr lang="en-US" sz="2000" dirty="0"/>
              <a:t>ChatGPT Generative Pre-trained Transformer 3</a:t>
            </a:r>
          </a:p>
          <a:p>
            <a:pPr marL="285750" indent="-228600">
              <a:lnSpc>
                <a:spcPct val="90000"/>
              </a:lnSpc>
              <a:spcBef>
                <a:spcPts val="1200"/>
              </a:spcBef>
              <a:buFont typeface="Arial" panose="020B0604020202020204" pitchFamily="34" charset="0"/>
              <a:buChar char="•"/>
            </a:pPr>
            <a:r>
              <a:rPr lang="en-US" sz="2000" dirty="0">
                <a:effectLst/>
              </a:rPr>
              <a:t>ChatGPT, on the other hand, emerges from OpenAI, a non-profit research company committed to promoting and developing friendly AI in a safe and beneficial way.</a:t>
            </a:r>
          </a:p>
          <a:p>
            <a:pPr marL="285750" indent="-228600">
              <a:lnSpc>
                <a:spcPct val="90000"/>
              </a:lnSpc>
              <a:spcBef>
                <a:spcPts val="1200"/>
              </a:spcBef>
              <a:buFont typeface="Arial" panose="020B0604020202020204" pitchFamily="34" charset="0"/>
              <a:buChar char="•"/>
            </a:pPr>
            <a:r>
              <a:rPr lang="en-US" sz="2000" dirty="0">
                <a:effectLst/>
              </a:rPr>
              <a:t>Its training data consists of a massive but less curated collection of web text and code. While this dataset offers sheer volume, it lacks the refinement and diversity of </a:t>
            </a:r>
            <a:r>
              <a:rPr lang="en-US" sz="2000" dirty="0" err="1">
                <a:effectLst/>
              </a:rPr>
              <a:t>Infiniset</a:t>
            </a:r>
            <a:r>
              <a:rPr lang="en-US" sz="2000" dirty="0">
                <a:effectLst/>
              </a:rPr>
              <a:t>.</a:t>
            </a:r>
          </a:p>
          <a:p>
            <a:pPr indent="-228600">
              <a:lnSpc>
                <a:spcPct val="9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380505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FD239-ED34-B2FE-35D9-D62AC919F784}"/>
              </a:ext>
            </a:extLst>
          </p:cNvPr>
          <p:cNvSpPr>
            <a:spLocks noGrp="1"/>
          </p:cNvSpPr>
          <p:nvPr>
            <p:ph type="title"/>
          </p:nvPr>
        </p:nvSpPr>
        <p:spPr>
          <a:xfrm>
            <a:off x="466722" y="586855"/>
            <a:ext cx="3201366" cy="3387497"/>
          </a:xfrm>
        </p:spPr>
        <p:txBody>
          <a:bodyPr anchor="b">
            <a:normAutofit/>
          </a:bodyPr>
          <a:lstStyle/>
          <a:p>
            <a:pPr algn="r"/>
            <a:r>
              <a:rPr lang="es-AR" sz="4000">
                <a:solidFill>
                  <a:srgbClr val="FFFFFF"/>
                </a:solidFill>
                <a:latin typeface="Arial" panose="020B0604020202020204" pitchFamily="34" charset="0"/>
                <a:cs typeface="Arial" panose="020B0604020202020204" pitchFamily="34" charset="0"/>
              </a:rPr>
              <a:t>Google Bard</a:t>
            </a:r>
            <a:endParaRPr lang="en-GB" sz="400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C2EDFA-C373-FDF7-E5D3-3C56A7235D87}"/>
              </a:ext>
            </a:extLst>
          </p:cNvPr>
          <p:cNvSpPr>
            <a:spLocks noGrp="1"/>
          </p:cNvSpPr>
          <p:nvPr>
            <p:ph idx="1"/>
          </p:nvPr>
        </p:nvSpPr>
        <p:spPr>
          <a:xfrm>
            <a:off x="4810259" y="649480"/>
            <a:ext cx="6555347" cy="5546047"/>
          </a:xfrm>
        </p:spPr>
        <p:txBody>
          <a:bodyPr anchor="ctr">
            <a:normAutofit/>
          </a:bodyPr>
          <a:lstStyle/>
          <a:p>
            <a:pPr marL="0" indent="0">
              <a:buNone/>
            </a:pPr>
            <a:r>
              <a:rPr lang="en-GB" sz="2000" b="0" i="0">
                <a:effectLst/>
                <a:latin typeface="Google Sans"/>
              </a:rPr>
              <a:t>The name "Bard" was chosen for me because it evokes a sense of creativity and storytelling. Bards were Celtic oral story teller, verse-makers, music composers, oral historians and genealogists, employed by patrons to praise them or their ancestors.</a:t>
            </a:r>
          </a:p>
          <a:p>
            <a:pPr marL="0" indent="0">
              <a:buNone/>
            </a:pPr>
            <a:endParaRPr lang="en-GB" sz="2000"/>
          </a:p>
        </p:txBody>
      </p:sp>
    </p:spTree>
    <p:extLst>
      <p:ext uri="{BB962C8B-B14F-4D97-AF65-F5344CB8AC3E}">
        <p14:creationId xmlns:p14="http://schemas.microsoft.com/office/powerpoint/2010/main" val="2207847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FD239-ED34-B2FE-35D9-D62AC919F784}"/>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Google Bard</a:t>
            </a:r>
          </a:p>
        </p:txBody>
      </p:sp>
      <p:sp>
        <p:nvSpPr>
          <p:cNvPr id="5" name="Content Placeholder 2">
            <a:extLst>
              <a:ext uri="{FF2B5EF4-FFF2-40B4-BE49-F238E27FC236}">
                <a16:creationId xmlns:a16="http://schemas.microsoft.com/office/drawing/2014/main" id="{B65C93C0-DA9C-B84E-0FA8-B31220D18DF6}"/>
              </a:ext>
            </a:extLst>
          </p:cNvPr>
          <p:cNvSpPr txBox="1">
            <a:spLocks/>
          </p:cNvSpPr>
          <p:nvPr/>
        </p:nvSpPr>
        <p:spPr>
          <a:xfrm>
            <a:off x="4810259" y="649480"/>
            <a:ext cx="6555347" cy="554604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000" b="0" i="0">
                <a:effectLst/>
              </a:rPr>
              <a:t>Bard is a large language model from Google AI, trained on a massive dataset of text and code. It is able to generate text, translate languages, write different kinds of creative content, and answer questions in an informative way. </a:t>
            </a:r>
          </a:p>
          <a:p>
            <a:pPr marL="0"/>
            <a:r>
              <a:rPr lang="en-US" sz="2000" b="0" i="0">
                <a:effectLst/>
              </a:rPr>
              <a:t>Its architecture is based on a transformer model, which is a type of neural network that is well-suited for natural language processing tasks. Bard is also able to access and process information from the real world through Google Search. </a:t>
            </a:r>
          </a:p>
          <a:p>
            <a:pPr marL="0"/>
            <a:r>
              <a:rPr lang="en-US" sz="2000" b="0" i="0">
                <a:effectLst/>
              </a:rPr>
              <a:t>It is still under development, but it has learned to perform many kinds of tasks, including generating different creative text formats of text content, answering questions in an informative way, and generating different responses based on the context of the conversation.</a:t>
            </a:r>
            <a:endParaRPr lang="en-US" sz="2000"/>
          </a:p>
        </p:txBody>
      </p:sp>
    </p:spTree>
    <p:extLst>
      <p:ext uri="{BB962C8B-B14F-4D97-AF65-F5344CB8AC3E}">
        <p14:creationId xmlns:p14="http://schemas.microsoft.com/office/powerpoint/2010/main" val="250565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FD239-ED34-B2FE-35D9-D62AC919F784}"/>
              </a:ext>
            </a:extLst>
          </p:cNvPr>
          <p:cNvSpPr>
            <a:spLocks noGrp="1"/>
          </p:cNvSpPr>
          <p:nvPr>
            <p:ph type="title"/>
          </p:nvPr>
        </p:nvSpPr>
        <p:spPr>
          <a:xfrm>
            <a:off x="466722" y="586855"/>
            <a:ext cx="3201366" cy="3387497"/>
          </a:xfrm>
        </p:spPr>
        <p:txBody>
          <a:bodyPr anchor="b">
            <a:normAutofit/>
          </a:bodyPr>
          <a:lstStyle/>
          <a:p>
            <a:pPr algn="r"/>
            <a:r>
              <a:rPr lang="es-AR" sz="4000">
                <a:solidFill>
                  <a:srgbClr val="FFFFFF"/>
                </a:solidFill>
                <a:latin typeface="Arial" panose="020B0604020202020204" pitchFamily="34" charset="0"/>
                <a:cs typeface="Arial" panose="020B0604020202020204" pitchFamily="34" charset="0"/>
              </a:rPr>
              <a:t>Google Bard</a:t>
            </a:r>
            <a:endParaRPr lang="en-GB" sz="400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C2EDFA-C373-FDF7-E5D3-3C56A7235D87}"/>
              </a:ext>
            </a:extLst>
          </p:cNvPr>
          <p:cNvSpPr>
            <a:spLocks noGrp="1"/>
          </p:cNvSpPr>
          <p:nvPr>
            <p:ph idx="1"/>
          </p:nvPr>
        </p:nvSpPr>
        <p:spPr>
          <a:xfrm>
            <a:off x="4810259" y="649480"/>
            <a:ext cx="6555347" cy="5546047"/>
          </a:xfrm>
        </p:spPr>
        <p:txBody>
          <a:bodyPr anchor="ctr">
            <a:normAutofit/>
          </a:bodyPr>
          <a:lstStyle/>
          <a:p>
            <a:pPr marL="0" indent="0">
              <a:buNone/>
            </a:pPr>
            <a:r>
              <a:rPr lang="en-GB" sz="2000" b="0" i="0">
                <a:effectLst/>
                <a:latin typeface="Arial" panose="020B0604020202020204" pitchFamily="34" charset="0"/>
                <a:cs typeface="Arial" panose="020B0604020202020204" pitchFamily="34" charset="0"/>
              </a:rPr>
              <a:t>Bard, a large language model from Google AI, is trained on a massive dataset of text and code. This dataset encompasses books, articles, code repositories, and other web documents, ensuring Bard's access to a vast and ever-evolving knowledge base. Additionally, Bard can access and process information from the real world through Google Search, enabling it to deliver contextually relevant and up-to-date responses. Bard's continuous learning and improvement are driven by its commitment to providing users with the best possible experience.</a:t>
            </a:r>
            <a:endParaRPr lang="en-GB"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044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1F4B3-6E7E-22D9-4048-3648E574A034}"/>
              </a:ext>
            </a:extLst>
          </p:cNvPr>
          <p:cNvSpPr>
            <a:spLocks noGrp="1"/>
          </p:cNvSpPr>
          <p:nvPr>
            <p:ph type="title"/>
          </p:nvPr>
        </p:nvSpPr>
        <p:spPr>
          <a:xfrm>
            <a:off x="838200" y="557188"/>
            <a:ext cx="10515600" cy="1133499"/>
          </a:xfrm>
        </p:spPr>
        <p:txBody>
          <a:bodyPr>
            <a:normAutofit/>
          </a:bodyPr>
          <a:lstStyle/>
          <a:p>
            <a:pPr algn="ctr"/>
            <a:r>
              <a:rPr lang="es-AR" sz="5200" b="1">
                <a:effectLst/>
                <a:latin typeface="Arial" panose="020B0604020202020204" pitchFamily="34" charset="0"/>
                <a:ea typeface="Calibri" panose="020F0502020204030204" pitchFamily="34" charset="0"/>
                <a:cs typeface="Arial" panose="020B0604020202020204" pitchFamily="34" charset="0"/>
              </a:rPr>
              <a:t>Access and Pricing</a:t>
            </a:r>
            <a:endParaRPr lang="en-GB" sz="5200">
              <a:latin typeface="Arial" panose="020B0604020202020204" pitchFamily="34" charset="0"/>
              <a:cs typeface="Arial" panose="020B0604020202020204" pitchFamily="34" charset="0"/>
            </a:endParaRPr>
          </a:p>
        </p:txBody>
      </p:sp>
      <p:graphicFrame>
        <p:nvGraphicFramePr>
          <p:cNvPr id="7" name="Content Placeholder 2">
            <a:extLst>
              <a:ext uri="{FF2B5EF4-FFF2-40B4-BE49-F238E27FC236}">
                <a16:creationId xmlns:a16="http://schemas.microsoft.com/office/drawing/2014/main" id="{B59EE310-4A28-1C58-408D-27C41DCCA6E5}"/>
              </a:ext>
            </a:extLst>
          </p:cNvPr>
          <p:cNvGraphicFramePr>
            <a:graphicFrameLocks noGrp="1"/>
          </p:cNvGraphicFramePr>
          <p:nvPr>
            <p:ph idx="1"/>
            <p:extLst>
              <p:ext uri="{D42A27DB-BD31-4B8C-83A1-F6EECF244321}">
                <p14:modId xmlns:p14="http://schemas.microsoft.com/office/powerpoint/2010/main" val="58097897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8163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E42B83-5A4F-3990-AC0F-BAC16E0C240D}"/>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b="1" kern="1200">
                <a:solidFill>
                  <a:schemeClr val="tx1"/>
                </a:solidFill>
                <a:effectLst/>
                <a:latin typeface="+mj-lt"/>
                <a:ea typeface="+mj-ea"/>
                <a:cs typeface="+mj-cs"/>
              </a:rPr>
              <a:t>Strengths and Weaknesses</a:t>
            </a:r>
            <a:endParaRPr lang="en-US"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BCCB8705-5FEA-0CFE-85C7-BD3FF143A6AF}"/>
              </a:ext>
            </a:extLst>
          </p:cNvPr>
          <p:cNvSpPr>
            <a:spLocks noGrp="1"/>
          </p:cNvSpPr>
          <p:nvPr>
            <p:ph idx="1"/>
          </p:nvPr>
        </p:nvSpPr>
        <p:spPr>
          <a:xfrm>
            <a:off x="3953165" y="1859660"/>
            <a:ext cx="7250544" cy="4097794"/>
          </a:xfrm>
        </p:spPr>
        <p:txBody>
          <a:bodyPr vert="horz" lIns="91440" tIns="45720" rIns="91440" bIns="45720" rtlCol="0">
            <a:normAutofit/>
          </a:bodyPr>
          <a:lstStyle/>
          <a:p>
            <a:r>
              <a:rPr lang="en-US" sz="1700" b="0" i="0" dirty="0">
                <a:effectLst/>
              </a:rPr>
              <a:t>Strengths:</a:t>
            </a:r>
          </a:p>
          <a:p>
            <a:pPr marL="742950" lvl="1"/>
            <a:r>
              <a:rPr lang="en-US" sz="1700" b="0" i="0" dirty="0">
                <a:effectLst/>
              </a:rPr>
              <a:t>Shines in creative writing and generating diverse text formats.</a:t>
            </a:r>
          </a:p>
          <a:p>
            <a:pPr marL="742950" lvl="1"/>
            <a:r>
              <a:rPr lang="en-US" sz="1700" b="0" i="0" dirty="0">
                <a:effectLst/>
              </a:rPr>
              <a:t>Vast training dataset of web text feeds its ability to produce creative and engaging content, ranging from poems and code to scripts and musical pieces.</a:t>
            </a:r>
          </a:p>
          <a:p>
            <a:r>
              <a:rPr lang="en-US" sz="1700" b="0" i="0" dirty="0">
                <a:effectLst/>
              </a:rPr>
              <a:t>Weaknesses:</a:t>
            </a:r>
          </a:p>
          <a:p>
            <a:pPr marL="742950" lvl="1"/>
            <a:r>
              <a:rPr lang="en-US" sz="1700" b="0" i="0" dirty="0">
                <a:effectLst/>
              </a:rPr>
              <a:t>Responses can sometimes be inaccurate or misleading due to the nature of its training data.</a:t>
            </a:r>
          </a:p>
          <a:p>
            <a:pPr marL="742950" lvl="1"/>
            <a:r>
              <a:rPr lang="en-US" sz="1700" b="0" i="0" dirty="0">
                <a:effectLst/>
              </a:rPr>
              <a:t>Limited ability to provide comprehensive responses to challenging questions.</a:t>
            </a:r>
          </a:p>
          <a:p>
            <a:endParaRPr lang="en-US" sz="1700" dirty="0">
              <a:effectLst/>
            </a:endParaRPr>
          </a:p>
        </p:txBody>
      </p:sp>
      <p:sp>
        <p:nvSpPr>
          <p:cNvPr id="5" name="TextBox 4">
            <a:extLst>
              <a:ext uri="{FF2B5EF4-FFF2-40B4-BE49-F238E27FC236}">
                <a16:creationId xmlns:a16="http://schemas.microsoft.com/office/drawing/2014/main" id="{24BD4A4C-8C5A-D589-C8E0-FF5917AE7BE0}"/>
              </a:ext>
            </a:extLst>
          </p:cNvPr>
          <p:cNvSpPr txBox="1"/>
          <p:nvPr/>
        </p:nvSpPr>
        <p:spPr>
          <a:xfrm>
            <a:off x="917402" y="1859660"/>
            <a:ext cx="5097780" cy="48261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Open AI ChatGPT-3</a:t>
            </a:r>
          </a:p>
        </p:txBody>
      </p:sp>
    </p:spTree>
    <p:extLst>
      <p:ext uri="{BB962C8B-B14F-4D97-AF65-F5344CB8AC3E}">
        <p14:creationId xmlns:p14="http://schemas.microsoft.com/office/powerpoint/2010/main" val="388856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E42B83-5A4F-3990-AC0F-BAC16E0C240D}"/>
              </a:ext>
            </a:extLst>
          </p:cNvPr>
          <p:cNvSpPr>
            <a:spLocks noGrp="1"/>
          </p:cNvSpPr>
          <p:nvPr>
            <p:ph type="title"/>
          </p:nvPr>
        </p:nvSpPr>
        <p:spPr>
          <a:xfrm>
            <a:off x="838200" y="641471"/>
            <a:ext cx="10515600" cy="1325563"/>
          </a:xfrm>
        </p:spPr>
        <p:txBody>
          <a:bodyPr vert="horz" lIns="91440" tIns="45720" rIns="91440" bIns="45720" rtlCol="0" anchor="ctr">
            <a:normAutofit/>
          </a:bodyPr>
          <a:lstStyle/>
          <a:p>
            <a:r>
              <a:rPr lang="en-US" b="1" kern="1200" dirty="0">
                <a:solidFill>
                  <a:schemeClr val="tx1"/>
                </a:solidFill>
                <a:effectLst/>
                <a:latin typeface="+mj-lt"/>
                <a:ea typeface="+mj-ea"/>
                <a:cs typeface="+mj-cs"/>
              </a:rPr>
              <a:t>Strengths and Weaknesses</a:t>
            </a:r>
            <a:endParaRPr lang="en-US"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BCCB8705-5FEA-0CFE-85C7-BD3FF143A6AF}"/>
              </a:ext>
            </a:extLst>
          </p:cNvPr>
          <p:cNvSpPr>
            <a:spLocks noGrp="1"/>
          </p:cNvSpPr>
          <p:nvPr>
            <p:ph idx="1"/>
          </p:nvPr>
        </p:nvSpPr>
        <p:spPr>
          <a:xfrm>
            <a:off x="3849670" y="1757998"/>
            <a:ext cx="7299868" cy="4088619"/>
          </a:xfrm>
        </p:spPr>
        <p:txBody>
          <a:bodyPr vert="horz" lIns="91440" tIns="45720" rIns="91440" bIns="45720" rtlCol="0">
            <a:normAutofit/>
          </a:bodyPr>
          <a:lstStyle/>
          <a:p>
            <a:r>
              <a:rPr lang="en-US" sz="1700" b="0" i="0" dirty="0">
                <a:effectLst/>
              </a:rPr>
              <a:t>Strengths:</a:t>
            </a:r>
          </a:p>
          <a:p>
            <a:pPr lvl="1"/>
            <a:r>
              <a:rPr lang="en-US" sz="1700" b="0" i="0" dirty="0">
                <a:effectLst/>
              </a:rPr>
              <a:t>Excels in research tasks and providing factual information.</a:t>
            </a:r>
          </a:p>
          <a:p>
            <a:pPr lvl="1"/>
            <a:r>
              <a:rPr lang="en-US" sz="1700" b="0" i="0" dirty="0">
                <a:effectLst/>
              </a:rPr>
              <a:t>Access to </a:t>
            </a:r>
            <a:r>
              <a:rPr lang="en-US" sz="1700" b="0" i="0" dirty="0" err="1">
                <a:effectLst/>
              </a:rPr>
              <a:t>Infiniset</a:t>
            </a:r>
            <a:r>
              <a:rPr lang="en-US" sz="1700" b="0" i="0" dirty="0">
                <a:effectLst/>
              </a:rPr>
              <a:t>, coupled with its sophisticated neural network architecture, allows it to grasp complex concepts and provide comprehensive responses to challenging questions.</a:t>
            </a:r>
          </a:p>
          <a:p>
            <a:r>
              <a:rPr lang="en-US" sz="1700" b="0" i="0" dirty="0">
                <a:effectLst/>
              </a:rPr>
              <a:t>Weaknesses:</a:t>
            </a:r>
          </a:p>
          <a:p>
            <a:pPr lvl="1"/>
            <a:r>
              <a:rPr lang="en-US" sz="1700" b="0" i="0" dirty="0">
                <a:effectLst/>
              </a:rPr>
              <a:t>Responses can sometimes be overly technical or rigid.</a:t>
            </a:r>
          </a:p>
          <a:p>
            <a:pPr lvl="1"/>
            <a:r>
              <a:rPr lang="en-US" sz="1700" b="0" i="0" dirty="0">
                <a:effectLst/>
              </a:rPr>
              <a:t>Limited ability to generate creative text formats.</a:t>
            </a:r>
          </a:p>
          <a:p>
            <a:endParaRPr lang="en-US" sz="1700" dirty="0">
              <a:effectLst/>
            </a:endParaRPr>
          </a:p>
        </p:txBody>
      </p:sp>
      <p:sp>
        <p:nvSpPr>
          <p:cNvPr id="4" name="Title 1">
            <a:extLst>
              <a:ext uri="{FF2B5EF4-FFF2-40B4-BE49-F238E27FC236}">
                <a16:creationId xmlns:a16="http://schemas.microsoft.com/office/drawing/2014/main" id="{CAA1A3FC-557C-90BA-4035-69AB6D45CE6A}"/>
              </a:ext>
            </a:extLst>
          </p:cNvPr>
          <p:cNvSpPr txBox="1">
            <a:spLocks/>
          </p:cNvSpPr>
          <p:nvPr/>
        </p:nvSpPr>
        <p:spPr>
          <a:xfrm>
            <a:off x="1042462" y="1770325"/>
            <a:ext cx="5097780" cy="635876"/>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400" b="1" dirty="0">
                <a:latin typeface="+mn-lt"/>
                <a:ea typeface="+mn-ea"/>
                <a:cs typeface="+mn-cs"/>
              </a:rPr>
              <a:t>Google Bard</a:t>
            </a:r>
            <a:endParaRPr lang="en-US" sz="2400" dirty="0">
              <a:latin typeface="+mn-lt"/>
              <a:ea typeface="+mn-ea"/>
              <a:cs typeface="+mn-cs"/>
            </a:endParaRPr>
          </a:p>
        </p:txBody>
      </p:sp>
    </p:spTree>
    <p:extLst>
      <p:ext uri="{BB962C8B-B14F-4D97-AF65-F5344CB8AC3E}">
        <p14:creationId xmlns:p14="http://schemas.microsoft.com/office/powerpoint/2010/main" val="2202976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995</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Google Sans</vt:lpstr>
      <vt:lpstr>Office Theme</vt:lpstr>
      <vt:lpstr>Google Bard first impresion - Will It Kill ChatGPT?</vt:lpstr>
      <vt:lpstr>Introduction</vt:lpstr>
      <vt:lpstr>Developer and Training Data</vt:lpstr>
      <vt:lpstr>Google Bard</vt:lpstr>
      <vt:lpstr>Google Bard</vt:lpstr>
      <vt:lpstr>Google Bard</vt:lpstr>
      <vt:lpstr>Access and Pricing</vt:lpstr>
      <vt:lpstr>Strengths and Weaknesses</vt:lpstr>
      <vt:lpstr>Strengths and Weaknesses</vt:lpstr>
      <vt:lpstr>Conclusions</vt:lpstr>
      <vt:lpstr>Estrategia Microsoft-OpenAI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Bard First Impressions — Will It Kill ChatGPT?</dc:title>
  <dc:creator>Santiago Bardelli</dc:creator>
  <cp:lastModifiedBy>Santiago Bardelli</cp:lastModifiedBy>
  <cp:revision>9</cp:revision>
  <dcterms:created xsi:type="dcterms:W3CDTF">2023-11-30T07:55:27Z</dcterms:created>
  <dcterms:modified xsi:type="dcterms:W3CDTF">2023-12-17T22:24:30Z</dcterms:modified>
</cp:coreProperties>
</file>