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62" r:id="rId5"/>
    <p:sldId id="263" r:id="rId6"/>
    <p:sldId id="266" r:id="rId7"/>
    <p:sldId id="272" r:id="rId8"/>
    <p:sldId id="271" r:id="rId9"/>
    <p:sldId id="273" r:id="rId10"/>
    <p:sldId id="267" r:id="rId11"/>
    <p:sldId id="275" r:id="rId12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7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3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8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6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2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7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9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1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4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68B51F-0397-D568-D929-A4F9A9CC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F200B6-228D-F4F2-C6FF-D4257EC20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4556932" y="3127849"/>
            <a:ext cx="7654355" cy="3796328"/>
          </a:xfrm>
          <a:custGeom>
            <a:avLst/>
            <a:gdLst>
              <a:gd name="connsiteX0" fmla="*/ 1835852 w 7654355"/>
              <a:gd name="connsiteY0" fmla="*/ 1549 h 3796328"/>
              <a:gd name="connsiteX1" fmla="*/ 20604 w 7654355"/>
              <a:gd name="connsiteY1" fmla="*/ 803783 h 3796328"/>
              <a:gd name="connsiteX2" fmla="*/ 0 w 7654355"/>
              <a:gd name="connsiteY2" fmla="*/ 826352 h 3796328"/>
              <a:gd name="connsiteX3" fmla="*/ 51841 w 7654355"/>
              <a:gd name="connsiteY3" fmla="*/ 3796328 h 3796328"/>
              <a:gd name="connsiteX4" fmla="*/ 7654355 w 7654355"/>
              <a:gd name="connsiteY4" fmla="*/ 3663625 h 3796328"/>
              <a:gd name="connsiteX5" fmla="*/ 3473222 w 7654355"/>
              <a:gd name="connsiteY5" fmla="*/ 499129 h 3796328"/>
              <a:gd name="connsiteX6" fmla="*/ 3417360 w 7654355"/>
              <a:gd name="connsiteY6" fmla="*/ 459014 h 3796328"/>
              <a:gd name="connsiteX7" fmla="*/ 1990462 w 7654355"/>
              <a:gd name="connsiteY7" fmla="*/ 763 h 3796328"/>
              <a:gd name="connsiteX8" fmla="*/ 1835852 w 7654355"/>
              <a:gd name="connsiteY8" fmla="*/ 1549 h 379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54355" h="3796328">
                <a:moveTo>
                  <a:pt x="1835852" y="1549"/>
                </a:moveTo>
                <a:cubicBezTo>
                  <a:pt x="1166613" y="24353"/>
                  <a:pt x="510847" y="298769"/>
                  <a:pt x="20604" y="803783"/>
                </a:cubicBezTo>
                <a:lnTo>
                  <a:pt x="0" y="826352"/>
                </a:lnTo>
                <a:lnTo>
                  <a:pt x="51841" y="3796328"/>
                </a:lnTo>
                <a:lnTo>
                  <a:pt x="7654355" y="3663625"/>
                </a:lnTo>
                <a:lnTo>
                  <a:pt x="3473222" y="499129"/>
                </a:lnTo>
                <a:lnTo>
                  <a:pt x="3417360" y="459014"/>
                </a:lnTo>
                <a:cubicBezTo>
                  <a:pt x="2981578" y="162529"/>
                  <a:pt x="2485536" y="12600"/>
                  <a:pt x="1990462" y="763"/>
                </a:cubicBezTo>
                <a:cubicBezTo>
                  <a:pt x="1938891" y="-470"/>
                  <a:pt x="1887332" y="-206"/>
                  <a:pt x="1835852" y="1549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4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2E5F2-E305-132B-DA70-F4F6A8D74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8164" y="4906317"/>
            <a:ext cx="4224916" cy="1232744"/>
          </a:xfrm>
        </p:spPr>
        <p:txBody>
          <a:bodyPr anchor="ctr">
            <a:normAutofit fontScale="90000"/>
          </a:bodyPr>
          <a:lstStyle/>
          <a:p>
            <a:pPr algn="r"/>
            <a:r>
              <a:rPr lang="de-DE" sz="3200" dirty="0"/>
              <a:t>CEMENT COMAPNY IN ARGENTINA</a:t>
            </a:r>
            <a:endParaRPr lang="en-150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2E7F4-FC5C-4607-D10F-771EA5F71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0281" y="3847907"/>
            <a:ext cx="3129921" cy="1010882"/>
          </a:xfrm>
        </p:spPr>
        <p:txBody>
          <a:bodyPr anchor="b">
            <a:normAutofit/>
          </a:bodyPr>
          <a:lstStyle/>
          <a:p>
            <a:pPr algn="r"/>
            <a:r>
              <a:rPr lang="de-DE" dirty="0"/>
              <a:t>SULAIMAN BAH &amp; SANTIAGO BARDELLI</a:t>
            </a:r>
            <a:endParaRPr lang="en-1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EF23B-866F-DE9D-982F-A0A7BE99F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9801" y="-17836"/>
            <a:ext cx="7093001" cy="687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0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6BE2CEF2-B178-0EB8-C3DC-15DF493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769E0EF-6BDE-4A3A-A18D-10B1C4B03C37}" type="datetime1">
              <a:rPr lang="en-US" smtClean="0"/>
              <a:pPr>
                <a:spcAft>
                  <a:spcPts val="600"/>
                </a:spcAft>
              </a:pPr>
              <a:t>11/17/2023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953D2476-8EA3-54D3-B27B-DEA2B23A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3503" y="6245526"/>
            <a:ext cx="2960298" cy="43804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sz="1200" dirty="0"/>
              <a:t>Impact of distances as % discount</a:t>
            </a:r>
            <a:endParaRPr lang="en-US" sz="1200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156C2A5C-DA1C-350C-0D96-BD5715BC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3" name="Picture 2" descr="A diagram of a person with a light beam&#10;&#10;Description automatically generated with medium confidence">
            <a:extLst>
              <a:ext uri="{FF2B5EF4-FFF2-40B4-BE49-F238E27FC236}">
                <a16:creationId xmlns:a16="http://schemas.microsoft.com/office/drawing/2014/main" id="{1847B8EE-9D8B-0EC5-78C5-A8097E686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31" y="633782"/>
            <a:ext cx="7092297" cy="495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02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CFA3-AF38-377D-8DAF-E82840E8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71" y="1218468"/>
            <a:ext cx="6455434" cy="2592264"/>
          </a:xfrm>
        </p:spPr>
        <p:txBody>
          <a:bodyPr>
            <a:normAutofit/>
          </a:bodyPr>
          <a:lstStyle/>
          <a:p>
            <a:r>
              <a:rPr lang="de-DE" sz="6600" dirty="0"/>
              <a:t>THANK YOU</a:t>
            </a:r>
            <a:endParaRPr lang="en-150" sz="6600" dirty="0"/>
          </a:p>
        </p:txBody>
      </p:sp>
    </p:spTree>
    <p:extLst>
      <p:ext uri="{BB962C8B-B14F-4D97-AF65-F5344CB8AC3E}">
        <p14:creationId xmlns:p14="http://schemas.microsoft.com/office/powerpoint/2010/main" val="406018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sales&#10;&#10;Description automatically generated">
            <a:extLst>
              <a:ext uri="{FF2B5EF4-FFF2-40B4-BE49-F238E27FC236}">
                <a16:creationId xmlns:a16="http://schemas.microsoft.com/office/drawing/2014/main" id="{F445370B-70BF-9F7E-4244-DBBDD1835EB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2" y="1140931"/>
            <a:ext cx="7543800" cy="4608932"/>
          </a:xfrm>
          <a:noFill/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6BE2CEF2-B178-0EB8-C3DC-15DF493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769E0EF-6BDE-4A3A-A18D-10B1C4B03C37}" type="datetime1">
              <a:rPr lang="en-US" smtClean="0"/>
              <a:pPr>
                <a:spcAft>
                  <a:spcPts val="600"/>
                </a:spcAft>
              </a:pPr>
              <a:t>11/17/2023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953D2476-8EA3-54D3-B27B-DEA2B23A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156C2A5C-DA1C-350C-0D96-BD5715BC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5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6BE2CEF2-B178-0EB8-C3DC-15DF493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769E0EF-6BDE-4A3A-A18D-10B1C4B03C37}" type="datetime1">
              <a:rPr lang="en-US" smtClean="0"/>
              <a:pPr>
                <a:spcAft>
                  <a:spcPts val="600"/>
                </a:spcAft>
              </a:pPr>
              <a:t>11/17/2023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953D2476-8EA3-54D3-B27B-DEA2B23A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156C2A5C-DA1C-350C-0D96-BD5715BC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2" name="Picture 1" descr="A screenshot of a computer screen">
            <a:extLst>
              <a:ext uri="{FF2B5EF4-FFF2-40B4-BE49-F238E27FC236}">
                <a16:creationId xmlns:a16="http://schemas.microsoft.com/office/drawing/2014/main" id="{634561DF-1D89-1189-6207-A06CAF2FE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279"/>
            <a:ext cx="12192000" cy="594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8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6BE2CEF2-B178-0EB8-C3DC-15DF493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769E0EF-6BDE-4A3A-A18D-10B1C4B03C37}" type="datetime1">
              <a:rPr lang="en-US" smtClean="0"/>
              <a:pPr>
                <a:spcAft>
                  <a:spcPts val="600"/>
                </a:spcAft>
              </a:pPr>
              <a:t>11/17/2023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953D2476-8EA3-54D3-B27B-DEA2B23A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156C2A5C-DA1C-350C-0D96-BD5715BC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5" name="Picture 4" descr="A screenshot of a computer screen">
            <a:extLst>
              <a:ext uri="{FF2B5EF4-FFF2-40B4-BE49-F238E27FC236}">
                <a16:creationId xmlns:a16="http://schemas.microsoft.com/office/drawing/2014/main" id="{94B290D9-1241-2197-A4FD-723FDBC02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776"/>
            <a:ext cx="12192000" cy="600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3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6BE2CEF2-B178-0EB8-C3DC-15DF493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769E0EF-6BDE-4A3A-A18D-10B1C4B03C37}" type="datetime1">
              <a:rPr lang="en-US" smtClean="0"/>
              <a:pPr>
                <a:spcAft>
                  <a:spcPts val="600"/>
                </a:spcAft>
              </a:pPr>
              <a:t>11/17/2023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953D2476-8EA3-54D3-B27B-DEA2B23A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156C2A5C-DA1C-350C-0D96-BD5715BC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3" name="Picture 2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93D7F1AD-F319-E5AC-C509-45C500A28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527"/>
            <a:ext cx="12192000" cy="599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3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6BE2CEF2-B178-0EB8-C3DC-15DF493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769E0EF-6BDE-4A3A-A18D-10B1C4B03C37}" type="datetime1">
              <a:rPr lang="en-US" smtClean="0"/>
              <a:pPr>
                <a:spcAft>
                  <a:spcPts val="600"/>
                </a:spcAft>
              </a:pPr>
              <a:t>11/17/2023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953D2476-8EA3-54D3-B27B-DEA2B23A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400" dirty="0"/>
              <a:t>Product: Cement 50 </a:t>
            </a:r>
            <a:r>
              <a:rPr lang="en-US" sz="1400" dirty="0" err="1"/>
              <a:t>Kgr.bag</a:t>
            </a:r>
            <a:r>
              <a:rPr lang="en-US" sz="1400" dirty="0"/>
              <a:t> 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156C2A5C-DA1C-350C-0D96-BD5715BC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EEC3E4-BB02-455D-048B-13B490F07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765" y="907539"/>
            <a:ext cx="8371552" cy="474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7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6BE2CEF2-B178-0EB8-C3DC-15DF493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769E0EF-6BDE-4A3A-A18D-10B1C4B03C37}" type="datetime1">
              <a:rPr lang="en-US" smtClean="0"/>
              <a:pPr>
                <a:spcAft>
                  <a:spcPts val="600"/>
                </a:spcAft>
              </a:pPr>
              <a:t>11/17/2023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953D2476-8EA3-54D3-B27B-DEA2B23A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dirty="0"/>
              <a:t>Distribution of sales by province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156C2A5C-DA1C-350C-0D96-BD5715BC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3" name="Picture 2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423C4C00-8146-5B53-D0E2-603779252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76" y="786974"/>
            <a:ext cx="5876028" cy="430693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914BD2C-F515-3F59-3386-E28C4D3E3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508" y="5093907"/>
            <a:ext cx="4537495" cy="13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5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6BE2CEF2-B178-0EB8-C3DC-15DF493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769E0EF-6BDE-4A3A-A18D-10B1C4B03C37}" type="datetime1">
              <a:rPr lang="en-US" smtClean="0"/>
              <a:pPr>
                <a:spcAft>
                  <a:spcPts val="600"/>
                </a:spcAft>
              </a:pPr>
              <a:t>11/17/2023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953D2476-8EA3-54D3-B27B-DEA2B23A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4109" y="5828144"/>
            <a:ext cx="2721721" cy="49030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600" dirty="0"/>
              <a:t>Unit price changes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156C2A5C-DA1C-350C-0D96-BD5715BC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3" name="Picture 2" descr="A blue rectangle with black lines">
            <a:extLst>
              <a:ext uri="{FF2B5EF4-FFF2-40B4-BE49-F238E27FC236}">
                <a16:creationId xmlns:a16="http://schemas.microsoft.com/office/drawing/2014/main" id="{01395796-0AB4-68B0-CC27-8A94AC679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016" y="2141421"/>
            <a:ext cx="4623530" cy="332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0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6BE2CEF2-B178-0EB8-C3DC-15DF493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769E0EF-6BDE-4A3A-A18D-10B1C4B03C37}" type="datetime1">
              <a:rPr lang="en-US" smtClean="0"/>
              <a:pPr>
                <a:spcAft>
                  <a:spcPts val="600"/>
                </a:spcAft>
              </a:pPr>
              <a:t>11/17/2023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953D2476-8EA3-54D3-B27B-DEA2B23A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61849" y="5988188"/>
            <a:ext cx="3607281" cy="54451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sz="1600" dirty="0"/>
              <a:t>Impact of quantities in % discount</a:t>
            </a:r>
            <a:endParaRPr lang="en-US" sz="1600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156C2A5C-DA1C-350C-0D96-BD5715BC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3" name="Picture 2" descr="A graph of a scatter plot&#10;&#10;Description automatically generated">
            <a:extLst>
              <a:ext uri="{FF2B5EF4-FFF2-40B4-BE49-F238E27FC236}">
                <a16:creationId xmlns:a16="http://schemas.microsoft.com/office/drawing/2014/main" id="{9B77F0F7-7BB5-BBD6-C7F0-4240117BF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37" y="964703"/>
            <a:ext cx="7341080" cy="420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2782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68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Neue Haas Grotesk Text Pro</vt:lpstr>
      <vt:lpstr>SwellVTI</vt:lpstr>
      <vt:lpstr>CEMENT COMAPNY IN ARGENTINA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CEMENT COMAPNY IN ARGENTINA</dc:title>
  <dc:creator>ec9d3f8e, 9efbfb08</dc:creator>
  <cp:lastModifiedBy>Santiago Bardelli</cp:lastModifiedBy>
  <cp:revision>10</cp:revision>
  <dcterms:created xsi:type="dcterms:W3CDTF">2023-11-17T10:54:29Z</dcterms:created>
  <dcterms:modified xsi:type="dcterms:W3CDTF">2023-11-17T14:48:28Z</dcterms:modified>
</cp:coreProperties>
</file>