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1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3B8A7-D48F-4CAD-BC4B-0F2A11D87DB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0F0F4-73BD-4DBE-86F4-E133451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UFmCwCVXWs" TargetMode="External"/><Relationship Id="rId3" Type="http://schemas.openxmlformats.org/officeDocument/2006/relationships/hyperlink" Target="https://www.simplilearn.com/tutorials/machine-learning-tutorial/stock-price-prediction-using-machine-learningJ" TargetMode="External"/><Relationship Id="rId7" Type="http://schemas.openxmlformats.org/officeDocument/2006/relationships/hyperlink" Target="https://www.datacamp.com/tutorial/lstm-python-stock-market" TargetMode="External"/><Relationship Id="rId2" Type="http://schemas.openxmlformats.org/officeDocument/2006/relationships/hyperlink" Target="https://www.projectpro.io/article/stock-price-prediction-using-machine-learning-project/5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1877050920307924" TargetMode="External"/><Relationship Id="rId5" Type="http://schemas.openxmlformats.org/officeDocument/2006/relationships/hyperlink" Target="https://www.hindawi.com/journals/complexity/2022/9031900/" TargetMode="External"/><Relationship Id="rId10" Type="http://schemas.openxmlformats.org/officeDocument/2006/relationships/hyperlink" Target="https://www.youtube.com/watch?v=H6du_pfuznE" TargetMode="External"/><Relationship Id="rId4" Type="http://schemas.openxmlformats.org/officeDocument/2006/relationships/hyperlink" Target="https://neptune.ai/blog/predicting-stock-prices-using-machine-learning" TargetMode="External"/><Relationship Id="rId9" Type="http://schemas.openxmlformats.org/officeDocument/2006/relationships/hyperlink" Target="https://www.youtube.com/watch?v=1O_Benfic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43DB-9C76-63D9-9736-75B15BCB5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21A3-D02F-2B6B-4147-C9738729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Intelegjenca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Artificale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Universiteti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Prizrenit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Ukshin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– FSHK 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Dizajnimi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Softuerëve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Bardh Ahmeti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Mirlinda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Abdulla</a:t>
            </a:r>
          </a:p>
        </p:txBody>
      </p:sp>
    </p:spTree>
    <p:extLst>
      <p:ext uri="{BB962C8B-B14F-4D97-AF65-F5344CB8AC3E}">
        <p14:creationId xmlns:p14="http://schemas.microsoft.com/office/powerpoint/2010/main" val="85380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C32C-943C-B69F-DE94-84EE189D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Inxhinieri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7DAD-52D3-8194-4FB6-B1D69ECE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2681"/>
            <a:ext cx="10018713" cy="48485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nxjerrur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vëzhgime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rëndësishme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Çmimet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larta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muajt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fund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tremujorit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krahasim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muajt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fundit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jo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tre-mujorit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Vëllimi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tregut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ulët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muajt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fund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tre-mujorit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edhe ‘target feature’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sinjal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blejmë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 jo ,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trajnojmë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vetëm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përpara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ne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kontrollojmë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objektivi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balancuar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jo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përmes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pie chart 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B70BB-A72E-FE16-548B-2FA8952D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46" y="4128940"/>
            <a:ext cx="3120907" cy="20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7A72-77B3-AADF-1D05-61E189EF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Inxhinieri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A126-2DCA-FCF9-BFA9-09A51AC3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60260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shtojmë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duhet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gjithmonë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kujdesshëm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ndërlidhura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ndihmojnë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mësimin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konstatuar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veçoritë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shtuara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lidhura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njëra-tjetrën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veçoritë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mëparshme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thotë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ndërtojmë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parqitja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hartës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nxehtësisë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apo heatmap ,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ekziston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korrelacion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lartë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midis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kolonave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Open, High , Low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Close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mjaftë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dukshëm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.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Gjithëashtu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edhe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veçoritë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shtuara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lidhura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tjetrën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veçoritë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ofruara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thotë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shkojmë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ndërtojmë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6335D-7517-9C75-9FB7-395C2066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05" y="4617351"/>
            <a:ext cx="4240491" cy="20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5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E37C-37B6-63BF-3D87-0E67B64E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Ndarja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normalizimi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69EA-6CB5-18CE-1B3B-D7F81DAC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9629"/>
            <a:ext cx="10018713" cy="38115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ne duhet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normalizojmë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normalizuara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qojnë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qëndrueshëm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shpejtë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kësaj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pjesë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90/10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vlersojmë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padukshme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features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df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[['open-close', 'low-high',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is_quarter_end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']]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target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df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['target']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scaler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StandardScaler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features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scaler.fit_transform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(features)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X_valid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Y_valid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train_test_split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features, target,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test_size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=0.1,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random_state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=2022)</a:t>
            </a:r>
          </a:p>
          <a:p>
            <a:pPr marL="0" marR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print(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X_train.shape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X_valid.shape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4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7E1C-1D7F-A522-8F53-96C1260A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Zhvillimi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vlerësimi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DB31-572E-400B-BE7A-DA9F3F4A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9311"/>
            <a:ext cx="10018713" cy="364188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Logjik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Vektoriale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Mbështetëse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avansuara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cilët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trajnojmë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vlerësimit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ROC-AUC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përgjithësisht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saktësinë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parashikimeve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Logjik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njohur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mësimit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mbikqyrur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duke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caktuar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pavarura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propabilistike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midis 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zgjidh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klasifikimit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Vector Support (SVM)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mbikqyrur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ka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objektiv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gjejë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hapsirë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aplikohet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strukturuara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zbatim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pemëve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vendimeve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rritura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rritjes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mëdha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3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99A3-8B08-88B3-B82C-3457CC8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Zhvillimi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vlerësimi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0C4C-BC80-C99D-30FE-34242A1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2495"/>
            <a:ext cx="10018713" cy="38587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vazhdim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paraqesim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implementuara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gjuhën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: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models =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LogisticRegression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(), SVC(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kernel='poly', probability=True),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XGBClassifier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()]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range(3):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models[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].fit(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print(f'{models[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]} : ')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print('Training Accuracy : 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metrics.roc_auc_score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models[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predict_proba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)[:,1]))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print('Validation Accuracy : 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metrics.roc_auc_score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Y_valid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models[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predict_proba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X_valid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)[:,1]))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print()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4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B12F-16CB-7E1A-A94E-A532D0B0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Fituara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1AF1-E6EC-E186-3782-25EAA0A6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7337"/>
            <a:ext cx="10018713" cy="3773864"/>
          </a:xfrm>
        </p:spPr>
        <p:txBody>
          <a:bodyPr>
            <a:normAutofit fontScale="92500"/>
          </a:bodyPr>
          <a:lstStyle/>
          <a:p>
            <a:pPr marL="0" marR="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Secili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punim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bëhet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synim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arritjen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caktuara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punuar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projekt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zhvilluar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Regresioni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Logjik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SVM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.</a:t>
            </a:r>
          </a:p>
          <a:p>
            <a:pPr marL="0" marR="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Secili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sjellur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shkak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ndryshimit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ndërmjet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secili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ta.</a:t>
            </a:r>
          </a:p>
          <a:p>
            <a:pPr marL="0" marR="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paraqesim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vijim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Saktësinë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testimit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Saktësinë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parashikimit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Matrica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Konfuzionit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vërejmë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saktësia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arritur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avancuar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sesa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thjesht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hamendësosh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probabilitet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50%.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Arsyet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mungesa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thjeshtë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kryer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detyrë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kaq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komplekse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bursës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1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DE99-B90D-86BD-B866-94F084EF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401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Fituara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16AF-ED61-EA45-D5A0-AE19A5E6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2301"/>
            <a:ext cx="10018713" cy="4348899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Regresioni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Logjik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-Training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Accuarcy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0.5228802330060918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-Validation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Accuarcy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0.4923371647509579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SVC –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-Training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Accuarcy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0.5294589297129334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-Validation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Accuarcy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0.46257525998905313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 Classifier –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-Training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Accuarcy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0.968013309795654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-Validation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Accuarcy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0.41772714833059665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DE99-B90D-86BD-B866-94F084E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Fituara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025A38-2DBA-F27D-8D79-5A2289C89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970202"/>
            <a:ext cx="3008026" cy="225614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0F3601-86DF-C5DA-ED06-17BF353C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4" y="1970202"/>
            <a:ext cx="3008026" cy="2256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99BA4-88D5-05D9-33A9-A9404AC75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77" y="1970202"/>
            <a:ext cx="3008026" cy="22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1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8421-1B7B-166C-AE00-A885B8D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Konkluzionet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05C0-913B-C732-12DB-8E31A10F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3703"/>
            <a:ext cx="10018713" cy="4888814"/>
          </a:xfrm>
        </p:spPr>
        <p:txBody>
          <a:bodyPr>
            <a:normAutofit/>
          </a:bodyPr>
          <a:lstStyle/>
          <a:p>
            <a:pPr marL="571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Stock Price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qenë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qasshme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organizueshme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deri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momentin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erdhi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pandemia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COVID-19 ,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arsyeja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kryesore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gjithçka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ndryshoi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çdo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ishte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pamundshëm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571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TensorFlow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LSTM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treguar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gjithmonë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duke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bazuar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tregut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faktorë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mëdhenj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pandemia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571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cilat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nuk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treguar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kënaqshme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jo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bësueshme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571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vështirë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hamendsueshme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me 50%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propabilitet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bëhet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571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edhe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arsye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tjera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mungesa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mjaftueshme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edhe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thjeshta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cilat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ne.</a:t>
            </a:r>
          </a:p>
          <a:p>
            <a:pPr marL="571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konkludojmë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kushte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normale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ishte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faktorë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ndikojnë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punën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FF4F-CE68-5E63-A342-4DAA72F5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Referencat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00C2-C999-B328-3F58-2C777B04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7037293"/>
          </a:xfrm>
        </p:spPr>
        <p:txBody>
          <a:bodyPr>
            <a:normAutofit/>
          </a:bodyPr>
          <a:lstStyle/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2"/>
              </a:rPr>
              <a:t>https://www.projectpro.io/article/stock-price-prediction-using-machine-learning-project/571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3"/>
              </a:rPr>
              <a:t>https://www.simplilearn.com/tutorials/machine-learning-tutorial/stock-price-prediction-using-machine-learningJ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4"/>
              </a:rPr>
              <a:t>https://neptune.ai/blog/predicting-stock-prices-using-machine-learning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5"/>
              </a:rPr>
              <a:t>https://www.hindawi.com/journals/complexity/2022/9031900/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6"/>
              </a:rPr>
              <a:t>https://www.sciencedirect.com/science/article/pii/S1877050920307924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6"/>
              </a:rPr>
              <a:t>Stock Closing Price Prediction using Machine Learning Techniques - ScienceDirect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7"/>
              </a:rPr>
              <a:t>https://www.datacamp.com/tutorial/lstm-python-stock-market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8"/>
              </a:rPr>
              <a:t>https://www.youtube.com/watch?v=KUFmCwCVXWs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9"/>
              </a:rPr>
              <a:t>https://www.youtube.com/watch?v=1O_BenficgE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10"/>
              </a:rPr>
              <a:t>https://www.youtube.com/watch?v=H6du_pfuznE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2BBA-05FC-3447-A736-86F2A51F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Përmbajtja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3ECC-2F2F-E2A2-AFC8-476ED26E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9129"/>
            <a:ext cx="10018713" cy="379207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ngjashme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Fituara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Konkluzione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8178-737A-6A5E-401B-F6E40C4F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F44E2-4B0A-205A-93D2-0458B1031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70" y="2667000"/>
            <a:ext cx="4060998" cy="3124200"/>
          </a:xfrm>
        </p:spPr>
      </p:pic>
    </p:spTree>
    <p:extLst>
      <p:ext uri="{BB962C8B-B14F-4D97-AF65-F5344CB8AC3E}">
        <p14:creationId xmlns:p14="http://schemas.microsoft.com/office/powerpoint/2010/main" val="378540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5FF7-CB03-0046-2C86-32AE9456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Hyrje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32D4-0667-520C-46F1-BD0B10BD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9883"/>
            <a:ext cx="10018713" cy="44913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Stock Price Prediction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përkthyer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gjuhën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shqipe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thotë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’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saktë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tyre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sfidues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arsye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faktorë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mëdhenj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vegjël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politik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ekonomik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ngjarje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papritura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performanca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financiare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etj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ndikimi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tyre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madh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Objektivat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kryesore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përmes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metodologjive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e duke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bazuar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gjuhën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‘python’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analizojmë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marra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dataset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gjithëashtu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paraqesim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mënyre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vizuale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përmes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pamjeve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grafike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dukeshin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sipas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kritereve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fillim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paraqesim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hyrëse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përshkak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duhet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kuptohet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qartësishtë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zgjedhur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pastaj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përmes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ketyre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metodave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ne do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shtjellojmë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Regresioni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Logjik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Makina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Vektoriale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Mbështetëse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(SVM)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776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63BE-8253-B2C5-085B-23335AC0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Hyrje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EFCB-1611-C897-A330-83B696DA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55813"/>
            <a:ext cx="10018713" cy="52353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paqëndrueshem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rradhë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ardhshme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çmimeve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siç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ndryshim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tregut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Natyrisht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themelorë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aktivitetet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investimet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ndikojnë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besimin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tregëtarëve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gjithëashtu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çmimin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aksioneve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sfidues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besueshëm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vetëm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shkurtër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Rëndësia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parashikimit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çmimeve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: ka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ndihmesë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rritje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kapitalit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gjenerim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pasurisë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shërben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tregues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gjendjes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2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B638-8323-9706-119A-A5F9ECC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ngjashme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B2DB-CDA2-D862-DA99-AF6F36B9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37883"/>
            <a:ext cx="10018713" cy="52533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Secila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analizë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bëhet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duhet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bazuar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ndonjë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punë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ngjashme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arsye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duhet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marrim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përvojat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shqyrtojmë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gjejmë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mundësinë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përmirësimit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gabimeve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fund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paraqesim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rezultatet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mirëfillta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punës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temën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cilën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zgjedhur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mjaftë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material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internet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diskutime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forume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seminare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projekte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etj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 edhe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projekte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‘Stock Price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Prediciton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Natural Language Processing’,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cili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bërë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parashikimin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duke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bazuar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NEZHA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Intelegjencës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Artificiale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pastaj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edhe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modelin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LSTM.</a:t>
            </a:r>
          </a:p>
        </p:txBody>
      </p:sp>
    </p:spTree>
    <p:extLst>
      <p:ext uri="{BB962C8B-B14F-4D97-AF65-F5344CB8AC3E}">
        <p14:creationId xmlns:p14="http://schemas.microsoft.com/office/powerpoint/2010/main" val="389839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FE77-C45D-B4A4-663B-B62F6E7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9E2A-40E9-F789-9F3A-4162D989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23365"/>
            <a:ext cx="10018713" cy="57696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skedar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trajnuar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njohur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lloje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modelesh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trajnojmë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mbi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grup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dhënash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duke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ofruar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atij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algoritëm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aryetuar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mësuar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Mësimi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makinës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jashtëzakonisht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dobishëm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shumë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industri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automatizim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detyrave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pasur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punë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njerëzore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ne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mësojmë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parashikojmë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sinjal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tregon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caktuar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dobishme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apo jo duke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machine learning.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përdorim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çmimeve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‘Tesla’ , 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lexojmë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datasetin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, 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pastaj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marrim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informata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duke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lexuar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pesë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rreshtat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parë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shohim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mungojnë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disa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datat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arsye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gjatë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fundjavave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festave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Bursa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mbetet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mbyllur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kështu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nuk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ka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treg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këto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ditë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6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F8F6-17C3-189C-FB5C-DEB36F1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eksploruese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990408-52C5-9D8E-3601-381DDAB1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461913"/>
            <a:ext cx="10018713" cy="753201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qasje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analizuese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duke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teknika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vizuale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përdoret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zbuluar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tendencat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kontrolluar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supozimet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ndihmën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përmbledhjeve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statistikore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grafike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analizojmë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lëvizur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gjatë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periudhës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kohore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fundi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tremujorëve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ndikon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Teslas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tregojnë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një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prirje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rritëse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përshkruhet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grafiku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çmimit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mbylljes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aksioneve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9E701-6D59-9239-C20C-833A9BBD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7" y="4345757"/>
            <a:ext cx="5632397" cy="24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DAC-EF6C-86DD-60CE-FE0EB3B8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eksploruese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782B-8534-F5DA-EE39-1238D0D0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2679"/>
            <a:ext cx="10018713" cy="48202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‘Close’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‘Adj Close’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njëjta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tepërta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ndihmojnë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kështu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heqim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‘Adj Close’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mëtejshme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vizatuar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shpërndarjes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njëherë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kontrolluar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vlerat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pranishme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shohim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këtë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grafik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thotë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dhënat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ndryshuar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ndjeshëm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rajone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CBD9B-35BB-6570-2989-53DB4239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8" y="4044098"/>
            <a:ext cx="7004114" cy="24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1048-47F3-B311-81E2-ED1E5463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Inxhinieri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veçorive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9BF4-27AC-34E3-C1C9-55DC0701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5105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Inxhinieria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nxjerrur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veçori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vlefshme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ekzistuese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ndihmojnë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njohuri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përkatësisht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‘day’ , ‘month’ , ‘year’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nxjerra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‘Data’ 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Kemi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¼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is_quarter_end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përgadit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tre-mujore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ndikojnë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çmimin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aksioneve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Gjithëashtu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paraqitur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rritjes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çmimeve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konkluduar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çmimet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dyfishuar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2019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D4E31-6BA2-EB6F-9547-92DC060BA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73" y="4297053"/>
            <a:ext cx="5137609" cy="22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9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2947</TotalTime>
  <Words>2152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Corbel</vt:lpstr>
      <vt:lpstr>Times New Roman</vt:lpstr>
      <vt:lpstr>Wingdings</vt:lpstr>
      <vt:lpstr>Parallax</vt:lpstr>
      <vt:lpstr>Stock Price Prediction</vt:lpstr>
      <vt:lpstr>Përmbajtja</vt:lpstr>
      <vt:lpstr>Hyrje</vt:lpstr>
      <vt:lpstr>Hyrje[1]</vt:lpstr>
      <vt:lpstr>Punë të ngjashme</vt:lpstr>
      <vt:lpstr>Metodologjia </vt:lpstr>
      <vt:lpstr>Metodologjia – Analiza e të dhënave eksploruese </vt:lpstr>
      <vt:lpstr>Metodologjia – Analiza e të dhënave eksploruese [1]</vt:lpstr>
      <vt:lpstr>Metodologjia – Inxhinieri e veçorive</vt:lpstr>
      <vt:lpstr>Metodologjia – Inxhinieri e veçorive [1]</vt:lpstr>
      <vt:lpstr>Metodologjia – Inxhinieri e veçorive [2]</vt:lpstr>
      <vt:lpstr>Metodologjia  - Ndarja dhe normalizimi i të dhënave</vt:lpstr>
      <vt:lpstr>Metodologjia – Zhvillimi dhe vlerësimi i modelit</vt:lpstr>
      <vt:lpstr>Metodologjia – Zhvillimi dhe vlerësimi i modelit [1]</vt:lpstr>
      <vt:lpstr>Rezultatet e Fituara</vt:lpstr>
      <vt:lpstr>Rezultatet e Fituara</vt:lpstr>
      <vt:lpstr>Rezultatet e Fituara</vt:lpstr>
      <vt:lpstr>Konkluzionet</vt:lpstr>
      <vt:lpstr>Referencat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Bardh Ahmeti</dc:creator>
  <cp:lastModifiedBy>Bardh Ahmeti</cp:lastModifiedBy>
  <cp:revision>128</cp:revision>
  <dcterms:created xsi:type="dcterms:W3CDTF">2022-12-30T15:03:37Z</dcterms:created>
  <dcterms:modified xsi:type="dcterms:W3CDTF">2023-01-05T10:12:39Z</dcterms:modified>
</cp:coreProperties>
</file>