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355" r:id="rId7"/>
    <p:sldId id="369" r:id="rId8"/>
    <p:sldId id="370" r:id="rId9"/>
    <p:sldId id="393" r:id="rId10"/>
    <p:sldId id="395" r:id="rId11"/>
    <p:sldId id="396" r:id="rId12"/>
    <p:sldId id="398" r:id="rId13"/>
    <p:sldId id="394" r:id="rId14"/>
    <p:sldId id="397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9" r:id="rId24"/>
    <p:sldId id="407" r:id="rId25"/>
    <p:sldId id="411" r:id="rId26"/>
    <p:sldId id="410" r:id="rId27"/>
    <p:sldId id="412" r:id="rId28"/>
    <p:sldId id="373" r:id="rId2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272" autoAdjust="0"/>
  </p:normalViewPr>
  <p:slideViewPr>
    <p:cSldViewPr snapToGrid="0">
      <p:cViewPr varScale="1">
        <p:scale>
          <a:sx n="109" d="100"/>
          <a:sy n="109" d="100"/>
        </p:scale>
        <p:origin x="734" y="8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09/09/2023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09/09/2023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210823212239/https:/eur-lex.europa.eu/legal-content/EN/TXT/?uri=CELEX%3A52021PC0206" TargetMode="External"/><Relationship Id="rId2" Type="http://schemas.openxmlformats.org/officeDocument/2006/relationships/hyperlink" Target="https://eur-lex.europa.eu/legal-content/EN/TXT/?uri=CELEX:52021PC0206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091" y="972000"/>
            <a:ext cx="7510176" cy="765815"/>
          </a:xfrm>
        </p:spPr>
        <p:txBody>
          <a:bodyPr/>
          <a:lstStyle/>
          <a:p>
            <a:r>
              <a:rPr lang="de-DE" dirty="0" err="1"/>
              <a:t>Adapting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Change: Robust </a:t>
            </a:r>
            <a:r>
              <a:rPr lang="de-DE" dirty="0" err="1"/>
              <a:t>Counterfactual</a:t>
            </a:r>
            <a:r>
              <a:rPr lang="de-DE" dirty="0"/>
              <a:t> </a:t>
            </a:r>
            <a:r>
              <a:rPr lang="de-DE" dirty="0" err="1"/>
              <a:t>Explanations</a:t>
            </a:r>
            <a:r>
              <a:rPr lang="de-DE" dirty="0"/>
              <a:t> in Dynamic Data </a:t>
            </a:r>
            <a:r>
              <a:rPr lang="de-DE" dirty="0" err="1"/>
              <a:t>Landscapes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0" y="2029950"/>
            <a:ext cx="4977831" cy="1909704"/>
          </a:xfrm>
        </p:spPr>
        <p:txBody>
          <a:bodyPr/>
          <a:lstStyle/>
          <a:p>
            <a:r>
              <a:rPr lang="de-DE" dirty="0"/>
              <a:t>Bardh Prenkaj, Mario </a:t>
            </a:r>
            <a:r>
              <a:rPr lang="de-DE" dirty="0" err="1"/>
              <a:t>Villaiz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án-Vallelado</a:t>
            </a:r>
            <a:r>
              <a:rPr lang="en-US" b="0" i="0" dirty="0">
                <a:effectLst/>
                <a:latin typeface="Arial" panose="020B0604020202020204" pitchFamily="34" charset="0"/>
              </a:rPr>
              <a:t>,  Tobias Leeman, and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Gjergji</a:t>
            </a:r>
            <a:r>
              <a:rPr lang="en-US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effectLst/>
                <a:latin typeface="Arial" panose="020B0604020202020204" pitchFamily="34" charset="0"/>
              </a:rPr>
              <a:t>Kasneci</a:t>
            </a:r>
            <a:endParaRPr lang="en-US" b="1" i="0" dirty="0">
              <a:effectLst/>
              <a:latin typeface="Arial" panose="020B0604020202020204" pitchFamily="34" charset="0"/>
            </a:endParaRPr>
          </a:p>
          <a:p>
            <a:endParaRPr lang="de-DE" b="1" dirty="0"/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TUM </a:t>
            </a:r>
            <a:r>
              <a:rPr lang="en-US" dirty="0"/>
              <a:t>School of Social Sciences and Technology</a:t>
            </a:r>
            <a:endParaRPr lang="de-DE" dirty="0"/>
          </a:p>
          <a:p>
            <a:r>
              <a:rPr lang="de-DE" dirty="0"/>
              <a:t>Chair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Responsible</a:t>
            </a:r>
            <a:r>
              <a:rPr lang="de-DE" dirty="0"/>
              <a:t> Data Science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5643B1-FD99-DFF4-0B7E-C1E3772D1AD1}"/>
              </a:ext>
            </a:extLst>
          </p:cNvPr>
          <p:cNvSpPr txBox="1"/>
          <p:nvPr/>
        </p:nvSpPr>
        <p:spPr>
          <a:xfrm flipH="1">
            <a:off x="1425747" y="2061793"/>
            <a:ext cx="72723" cy="128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dirty="0">
                <a:latin typeface="+mn-lt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76DFD-F979-EAA7-C2E4-5164DFCD0A26}"/>
              </a:ext>
            </a:extLst>
          </p:cNvPr>
          <p:cNvSpPr txBox="1"/>
          <p:nvPr/>
        </p:nvSpPr>
        <p:spPr>
          <a:xfrm flipH="1">
            <a:off x="3442946" y="2061793"/>
            <a:ext cx="174103" cy="128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dirty="0">
                <a:latin typeface="+mn-lt"/>
              </a:rPr>
              <a:t>2,3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8D9D4-4BCB-6CFD-ABCF-CCE3E1D16CD7}"/>
              </a:ext>
            </a:extLst>
          </p:cNvPr>
          <p:cNvSpPr txBox="1"/>
          <p:nvPr/>
        </p:nvSpPr>
        <p:spPr>
          <a:xfrm flipH="1">
            <a:off x="4801112" y="2061793"/>
            <a:ext cx="174103" cy="128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dirty="0">
                <a:latin typeface="+mn-lt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90C01-6BA2-4675-35CF-602020E774C7}"/>
              </a:ext>
            </a:extLst>
          </p:cNvPr>
          <p:cNvSpPr txBox="1"/>
          <p:nvPr/>
        </p:nvSpPr>
        <p:spPr>
          <a:xfrm flipH="1">
            <a:off x="349243" y="4276299"/>
            <a:ext cx="3003557" cy="480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700" dirty="0">
                <a:latin typeface="+mn-lt"/>
              </a:rPr>
              <a:t>1 Sapienza University of Rome</a:t>
            </a:r>
          </a:p>
          <a:p>
            <a:pPr>
              <a:lnSpc>
                <a:spcPct val="114000"/>
              </a:lnSpc>
            </a:pPr>
            <a:r>
              <a:rPr lang="en-US" sz="700" dirty="0">
                <a:latin typeface="+mn-lt"/>
              </a:rPr>
              <a:t>2 Artificial Intelligence Laboratory (AI-LAB), </a:t>
            </a:r>
            <a:r>
              <a:rPr lang="en-US" sz="700" b="0" i="0" dirty="0">
                <a:effectLst/>
                <a:latin typeface="+mn-lt"/>
              </a:rPr>
              <a:t>Telefónic</a:t>
            </a:r>
            <a:r>
              <a:rPr lang="en-US" sz="700" dirty="0">
                <a:latin typeface="+mn-lt"/>
              </a:rPr>
              <a:t>a I+D</a:t>
            </a:r>
          </a:p>
          <a:p>
            <a:pPr>
              <a:lnSpc>
                <a:spcPct val="114000"/>
              </a:lnSpc>
            </a:pPr>
            <a:r>
              <a:rPr lang="en-US" sz="700" dirty="0">
                <a:latin typeface="+mn-lt"/>
              </a:rPr>
              <a:t>3 University of Valladolid</a:t>
            </a:r>
          </a:p>
          <a:p>
            <a:pPr>
              <a:lnSpc>
                <a:spcPct val="114000"/>
              </a:lnSpc>
            </a:pPr>
            <a:r>
              <a:rPr lang="en-US" sz="700" dirty="0">
                <a:latin typeface="+mn-lt"/>
              </a:rPr>
              <a:t>4 University of </a:t>
            </a:r>
            <a:r>
              <a:rPr lang="en-US" sz="700" dirty="0" err="1">
                <a:latin typeface="+mn-lt"/>
              </a:rPr>
              <a:t>Tuebingen</a:t>
            </a:r>
            <a:endParaRPr lang="en-US" sz="7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712EA6-A84D-D28D-EDDD-147689F3FA04}"/>
              </a:ext>
            </a:extLst>
          </p:cNvPr>
          <p:cNvSpPr/>
          <p:nvPr/>
        </p:nvSpPr>
        <p:spPr>
          <a:xfrm>
            <a:off x="1965278" y="3361899"/>
            <a:ext cx="5199797" cy="75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508999" cy="1397757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Different time steps have different snapshots of the same dataset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𝒢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𝓉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lit/>
                      </m:rP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/>
                  <a:t>At </a:t>
                </a:r>
                <a:r>
                  <a:rPr lang="de-DE" sz="1600" dirty="0" err="1"/>
                  <a:t>any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de-DE" sz="1600" dirty="0"/>
                  <a:t>,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oracle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might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wrongly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We expect that the counterfactual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changes </a:t>
                </a:r>
                <a:r>
                  <a:rPr lang="en-US" sz="16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w.r.t.</a:t>
                </a: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that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16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sSubSup>
                                    <m:sSubSupPr>
                                      <m:ctrlP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  <m:r>
                                    <a:rPr lang="en-US" sz="18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𝒢</m:t>
                                  </m:r>
                                </m:lim>
                              </m:limLow>
                            </m:fName>
                            <m:e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𝑐𝑓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func>
                        </m:e>
                      </m:func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 </m:t>
                          </m:r>
                        </m:e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 </m:t>
                          </m:r>
                          <m:sSubSup>
                            <m:sSubSup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508999" cy="1397757"/>
              </a:xfrm>
              <a:blipFill>
                <a:blip r:embed="rId2"/>
                <a:stretch>
                  <a:fillRect l="-1361" b="-68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/>
              <a:t>Time-</a:t>
            </a:r>
            <a:r>
              <a:rPr lang="de-DE" b="1" dirty="0" err="1"/>
              <a:t>related</a:t>
            </a:r>
            <a:r>
              <a:rPr lang="de-DE" b="1" dirty="0"/>
              <a:t> GCE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128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054723"/>
            <a:ext cx="8508999" cy="380810"/>
          </a:xfrm>
        </p:spPr>
        <p:txBody>
          <a:bodyPr/>
          <a:lstStyle/>
          <a:p>
            <a:pPr algn="ctr"/>
            <a:r>
              <a:rPr lang="de-DE" b="1" dirty="0"/>
              <a:t>Part </a:t>
            </a:r>
            <a:r>
              <a:rPr lang="de-DE" b="1" dirty="0" err="1"/>
              <a:t>Three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8E709A3-E6DD-47F7-ED74-6D5AD49ED6EF}"/>
              </a:ext>
            </a:extLst>
          </p:cNvPr>
          <p:cNvSpPr txBox="1">
            <a:spLocks/>
          </p:cNvSpPr>
          <p:nvPr/>
        </p:nvSpPr>
        <p:spPr>
          <a:xfrm>
            <a:off x="309572" y="2435533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dirty="0" err="1"/>
              <a:t>DyGRACE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4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508999" cy="1684360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Semi-supervised approach that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DE" sz="1800" dirty="0"/>
                  <a:t> in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first</a:t>
                </a:r>
                <a:r>
                  <a:rPr lang="de-DE" sz="1800" dirty="0"/>
                  <a:t> time </a:t>
                </a:r>
                <a:r>
                  <a:rPr lang="de-DE" sz="1800" dirty="0" err="1"/>
                  <a:t>step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1800" dirty="0"/>
                  <a:t> and </a:t>
                </a:r>
                <a:r>
                  <a:rPr lang="de-DE" sz="1800" dirty="0" err="1"/>
                  <a:t>avoids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its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outdated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decision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function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for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 err="1"/>
                  <a:t>We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rely</a:t>
                </a:r>
                <a:r>
                  <a:rPr lang="de-DE" sz="1800" dirty="0"/>
                  <a:t> on </a:t>
                </a:r>
                <a:r>
                  <a:rPr lang="de-DE" sz="1800" dirty="0" err="1"/>
                  <a:t>two</a:t>
                </a:r>
                <a:r>
                  <a:rPr lang="de-DE" sz="1800" dirty="0"/>
                  <a:t> GAEs [5],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</m:t>
                    </m:r>
                  </m:oMath>
                </a14:m>
                <a:r>
                  <a:rPr lang="en-US" sz="18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responsible to learn each class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Iteratively adapt the GAEs when time passes</a:t>
                </a:r>
                <a:endParaRPr lang="en-US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508999" cy="1684360"/>
              </a:xfrm>
              <a:blipFill>
                <a:blip r:embed="rId2"/>
                <a:stretch>
                  <a:fillRect l="-1504"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Architectural</a:t>
            </a:r>
            <a:r>
              <a:rPr lang="de-DE" b="1" dirty="0"/>
              <a:t> </a:t>
            </a:r>
            <a:r>
              <a:rPr lang="de-DE" b="1" dirty="0" err="1"/>
              <a:t>overview</a:t>
            </a:r>
            <a:r>
              <a:rPr lang="de-DE" b="1" dirty="0"/>
              <a:t> (1)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494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508999" cy="325478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the first iteration,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𝒢</m:t>
                        </m:r>
                      </m:e>
                      <m:sup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gets directed through one of the autoencoders based on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dirty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</m:oMath>
                </a14:m>
                <a:endParaRPr lang="en-US" sz="1800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objective of the autoencoders is to minimize the reconstruction error </a:t>
                </a: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reconstruction score is a function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46113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m:rPr>
                        <m:nor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we expect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1600" dirty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dirty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508999" cy="3254784"/>
              </a:xfrm>
              <a:blipFill>
                <a:blip r:embed="rId2"/>
                <a:stretch>
                  <a:fillRect l="-1791" r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Architectural</a:t>
            </a:r>
            <a:r>
              <a:rPr lang="de-DE" b="1" dirty="0"/>
              <a:t> </a:t>
            </a:r>
            <a:r>
              <a:rPr lang="de-DE" b="1" dirty="0" err="1"/>
              <a:t>overview</a:t>
            </a:r>
            <a:r>
              <a:rPr lang="de-DE" b="1" dirty="0"/>
              <a:t> (2)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91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508999" cy="242315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 of logistic regressor:</a:t>
                </a: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Once the GAEs are trained, </a:t>
                </a:r>
                <a:r>
                  <a:rPr lang="en-US" dirty="0" err="1"/>
                  <a:t>DyGRACE</a:t>
                </a:r>
                <a:r>
                  <a:rPr lang="en-US" dirty="0"/>
                  <a:t> maximizes the following equation modelled as a parametric density function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are learned weights </a:t>
                </a:r>
              </a:p>
              <a:p>
                <a:pPr lvl="1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𝑎𝑟𝑔</m:t>
                        </m:r>
                      </m:fName>
                      <m:e>
                        <m:func>
                          <m:func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𝑚𝑎𝑥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𝒢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𝑐𝑓</m:t>
                                </m:r>
                              </m:sub>
                            </m:sSub>
                          </m:e>
                        </m:func>
                      </m:e>
                    </m:func>
                    <m:d>
                      <m:d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 </m:t>
                        </m:r>
                      </m:e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 </m:t>
                        </m:r>
                        <m:sSub>
                          <m:sSub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𝒢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α</m:t>
                                  </m:r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β</m:t>
                                  </m:r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¬</m:t>
                                          </m:r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γ</m:t>
                                  </m:r>
                                  <m:r>
                                    <a:rPr lang="en-US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508999" cy="2423159"/>
              </a:xfrm>
              <a:blipFill>
                <a:blip r:embed="rId2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Architectural</a:t>
            </a:r>
            <a:r>
              <a:rPr lang="de-DE" b="1" dirty="0"/>
              <a:t> </a:t>
            </a:r>
            <a:r>
              <a:rPr lang="de-DE" b="1" dirty="0" err="1"/>
              <a:t>overview</a:t>
            </a:r>
            <a:r>
              <a:rPr lang="de-DE" b="1" dirty="0"/>
              <a:t> (2)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75AC5-D661-07DD-720A-19654AD7E252}"/>
              </a:ext>
            </a:extLst>
          </p:cNvPr>
          <p:cNvSpPr/>
          <p:nvPr/>
        </p:nvSpPr>
        <p:spPr>
          <a:xfrm>
            <a:off x="5774789" y="3369212"/>
            <a:ext cx="1000146" cy="513471"/>
          </a:xfrm>
          <a:prstGeom prst="rect">
            <a:avLst/>
          </a:prstGeom>
          <a:noFill/>
          <a:ln w="12700">
            <a:solidFill>
              <a:srgbClr val="0052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BD1F2-345B-3B7F-A786-C6DAF9F5996F}"/>
              </a:ext>
            </a:extLst>
          </p:cNvPr>
          <p:cNvSpPr txBox="1"/>
          <p:nvPr/>
        </p:nvSpPr>
        <p:spPr>
          <a:xfrm>
            <a:off x="5174064" y="4171500"/>
            <a:ext cx="220159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>
                <a:solidFill>
                  <a:srgbClr val="005293"/>
                </a:solidFill>
                <a:latin typeface="+mn-lt"/>
              </a:rPr>
              <a:t>graph similarity 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121AD3-786F-AEE9-D51D-BAE1C31635A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274862" y="3882683"/>
            <a:ext cx="0" cy="28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5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269235" cy="242315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Inference:</a:t>
                </a:r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Given a never-seen-before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we calculate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dirty="0"/>
                  <a:t> and the similarity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𝒢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use these values as input to the trained logistic regressor to find the </a:t>
                </a:r>
                <a:r>
                  <a:rPr lang="en-US" sz="1600" b="1" dirty="0"/>
                  <a:t>best </a:t>
                </a:r>
                <a:r>
                  <a:rPr lang="en-US" sz="1600" dirty="0"/>
                  <a:t>counterfactual candidate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269235" cy="2423159"/>
              </a:xfrm>
              <a:blipFill>
                <a:blip r:embed="rId2"/>
                <a:stretch>
                  <a:fillRect l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Architectural</a:t>
            </a:r>
            <a:r>
              <a:rPr lang="de-DE" b="1" dirty="0"/>
              <a:t> </a:t>
            </a:r>
            <a:r>
              <a:rPr lang="de-DE" b="1" dirty="0" err="1"/>
              <a:t>overview</a:t>
            </a:r>
            <a:r>
              <a:rPr lang="de-DE" b="1" dirty="0"/>
              <a:t> (3)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595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1"/>
            <a:ext cx="8311438" cy="24231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Continual adaptation: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Find the top k counterfactuals via the logistic regressor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them to update the knowledge of the counterfactual GAE and minimize the reconstruction error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them to update the maximize the reconstruction error of the factual GAE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logistic regressor can be updated (</a:t>
            </a:r>
            <a:r>
              <a:rPr lang="en-US" sz="1600" i="1" dirty="0"/>
              <a:t>or trained from scratch</a:t>
            </a:r>
            <a:r>
              <a:rPr lang="en-US" sz="1600" dirty="0"/>
              <a:t>) on the updated GAEs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Architectural</a:t>
            </a:r>
            <a:r>
              <a:rPr lang="de-DE" b="1" dirty="0"/>
              <a:t> </a:t>
            </a:r>
            <a:r>
              <a:rPr lang="de-DE" b="1" dirty="0" err="1"/>
              <a:t>overview</a:t>
            </a:r>
            <a:r>
              <a:rPr lang="de-DE" b="1" dirty="0"/>
              <a:t> (4)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914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054723"/>
            <a:ext cx="8508999" cy="380810"/>
          </a:xfrm>
        </p:spPr>
        <p:txBody>
          <a:bodyPr/>
          <a:lstStyle/>
          <a:p>
            <a:pPr algn="ctr"/>
            <a:r>
              <a:rPr lang="de-DE" b="1" dirty="0"/>
              <a:t>Part </a:t>
            </a:r>
            <a:r>
              <a:rPr lang="de-DE" b="1" dirty="0" err="1"/>
              <a:t>Four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8E709A3-E6DD-47F7-ED74-6D5AD49ED6EF}"/>
              </a:ext>
            </a:extLst>
          </p:cNvPr>
          <p:cNvSpPr txBox="1">
            <a:spLocks/>
          </p:cNvSpPr>
          <p:nvPr/>
        </p:nvSpPr>
        <p:spPr>
          <a:xfrm>
            <a:off x="309572" y="2435533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10689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1" y="1600202"/>
            <a:ext cx="8311438" cy="16494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DynTree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-Cycles adaptation from </a:t>
            </a:r>
            <a:r>
              <a:rPr lang="en-US" sz="2000" kern="100" dirty="0">
                <a:solidFill>
                  <a:srgbClr val="00529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[6,7]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Contains cyclic (1) and acyclic (0) graphs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Graphs evolve in time modifying their structure, and thus their class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guarantee that each graph appears during the entire monitoring time</a:t>
            </a:r>
            <a:endParaRPr lang="en-US" sz="12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/>
              <a:t>Datasets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FE42DF3B-56AB-0E00-E4B9-0EA2BE9816B2}"/>
              </a:ext>
            </a:extLst>
          </p:cNvPr>
          <p:cNvSpPr txBox="1">
            <a:spLocks/>
          </p:cNvSpPr>
          <p:nvPr/>
        </p:nvSpPr>
        <p:spPr>
          <a:xfrm>
            <a:off x="319090" y="3078940"/>
            <a:ext cx="8311438" cy="1649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DBLP-Coauthors </a:t>
            </a:r>
            <a:r>
              <a:rPr lang="en-US" sz="2000" kern="100" dirty="0">
                <a:solidFill>
                  <a:srgbClr val="00529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[8]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Author co-authorship relations varying in time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Trace the ego-network evolution from 2000 to 2010</a:t>
            </a:r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author collaboration can be categorized into impactful (1) and not-impactful (0)</a:t>
            </a:r>
            <a:endParaRPr lang="en-US" sz="12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333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83D8AA-68DC-F376-2097-7B692300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" y="779738"/>
            <a:ext cx="7593896" cy="35967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C80CF7-11A3-047D-5DD5-402CEEF9460D}"/>
              </a:ext>
            </a:extLst>
          </p:cNvPr>
          <p:cNvSpPr/>
          <p:nvPr/>
        </p:nvSpPr>
        <p:spPr>
          <a:xfrm>
            <a:off x="2942474" y="1096538"/>
            <a:ext cx="756000" cy="3247200"/>
          </a:xfrm>
          <a:prstGeom prst="rect">
            <a:avLst/>
          </a:prstGeom>
          <a:solidFill>
            <a:srgbClr val="98C6E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F9B52-294B-DCC4-0E16-6C723F796A63}"/>
              </a:ext>
            </a:extLst>
          </p:cNvPr>
          <p:cNvSpPr txBox="1"/>
          <p:nvPr/>
        </p:nvSpPr>
        <p:spPr>
          <a:xfrm>
            <a:off x="1125417" y="4393320"/>
            <a:ext cx="6478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Average of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DyGRACE’s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performance on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DynTree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-Cycles (DTC) and DBLP-Coauthors (DBLP) on 10-fold cross-validation. k = 10</a:t>
            </a:r>
          </a:p>
        </p:txBody>
      </p:sp>
    </p:spTree>
    <p:extLst>
      <p:ext uri="{BB962C8B-B14F-4D97-AF65-F5344CB8AC3E}">
        <p14:creationId xmlns:p14="http://schemas.microsoft.com/office/powerpoint/2010/main" val="180249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054723"/>
            <a:ext cx="8508999" cy="380810"/>
          </a:xfrm>
        </p:spPr>
        <p:txBody>
          <a:bodyPr/>
          <a:lstStyle/>
          <a:p>
            <a:pPr algn="ctr"/>
            <a:r>
              <a:rPr lang="de-DE" b="1" dirty="0"/>
              <a:t>Part </a:t>
            </a:r>
            <a:r>
              <a:rPr lang="de-DE" b="1" dirty="0" err="1"/>
              <a:t>One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8E709A3-E6DD-47F7-ED74-6D5AD49ED6EF}"/>
              </a:ext>
            </a:extLst>
          </p:cNvPr>
          <p:cNvSpPr txBox="1">
            <a:spLocks/>
          </p:cNvSpPr>
          <p:nvPr/>
        </p:nvSpPr>
        <p:spPr>
          <a:xfrm>
            <a:off x="309572" y="2435533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Problem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054723"/>
            <a:ext cx="8508999" cy="380810"/>
          </a:xfrm>
        </p:spPr>
        <p:txBody>
          <a:bodyPr/>
          <a:lstStyle/>
          <a:p>
            <a:pPr algn="ctr"/>
            <a:r>
              <a:rPr lang="de-DE" b="1" dirty="0"/>
              <a:t>Part Five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8E709A3-E6DD-47F7-ED74-6D5AD49ED6EF}"/>
              </a:ext>
            </a:extLst>
          </p:cNvPr>
          <p:cNvSpPr txBox="1">
            <a:spLocks/>
          </p:cNvSpPr>
          <p:nvPr/>
        </p:nvSpPr>
        <p:spPr>
          <a:xfrm>
            <a:off x="309572" y="2435533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Conclusive Remarks</a:t>
            </a:r>
          </a:p>
        </p:txBody>
      </p:sp>
    </p:spTree>
    <p:extLst>
      <p:ext uri="{BB962C8B-B14F-4D97-AF65-F5344CB8AC3E}">
        <p14:creationId xmlns:p14="http://schemas.microsoft.com/office/powerpoint/2010/main" val="203496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/>
              <a:t>Take </a:t>
            </a:r>
            <a:r>
              <a:rPr lang="de-DE" b="1" dirty="0" err="1"/>
              <a:t>aways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E471E-2817-C3C8-0A17-36346C80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DyGRACE</a:t>
            </a:r>
            <a:r>
              <a:rPr lang="en-US" sz="1800" dirty="0"/>
              <a:t> manages to discern between factual and counterfactual graphs in </a:t>
            </a:r>
            <a:r>
              <a:rPr lang="en-US" sz="1800"/>
              <a:t>real-world dataset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non-increasing GED shows that the model doesn’t deviate significantly from the separating hyperplane to identify valid counterfactuals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more counterfactuals are sampled to update the GAEs, the better the performances (see </a:t>
            </a:r>
            <a:r>
              <a:rPr lang="en-US" sz="1800" dirty="0" err="1"/>
              <a:t>Correctness@k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828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C1F77-491F-2130-2ADD-F8F2AF0B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148" y="1340295"/>
            <a:ext cx="2783198" cy="278319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851F4C73-E018-80FE-B6EF-ED0DADBD50AB}"/>
              </a:ext>
            </a:extLst>
          </p:cNvPr>
          <p:cNvSpPr txBox="1">
            <a:spLocks/>
          </p:cNvSpPr>
          <p:nvPr/>
        </p:nvSpPr>
        <p:spPr>
          <a:xfrm>
            <a:off x="4572000" y="1720751"/>
            <a:ext cx="3162239" cy="202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/>
              <a:t>Check out </a:t>
            </a:r>
            <a:r>
              <a:rPr lang="en-US" b="1" dirty="0">
                <a:solidFill>
                  <a:srgbClr val="005293"/>
                </a:solidFill>
              </a:rPr>
              <a:t>HANSEL</a:t>
            </a:r>
            <a:r>
              <a:rPr lang="en-US" b="1" dirty="0"/>
              <a:t>:</a:t>
            </a:r>
          </a:p>
          <a:p>
            <a:r>
              <a:rPr lang="en-US" dirty="0"/>
              <a:t>A Framework for Timed-Graph Counterfactual Explainers</a:t>
            </a:r>
          </a:p>
        </p:txBody>
      </p:sp>
    </p:spTree>
    <p:extLst>
      <p:ext uri="{BB962C8B-B14F-4D97-AF65-F5344CB8AC3E}">
        <p14:creationId xmlns:p14="http://schemas.microsoft.com/office/powerpoint/2010/main" val="227540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100" dirty="0"/>
              <a:t>[1] </a:t>
            </a:r>
            <a:r>
              <a:rPr lang="en-US" sz="1100" b="0" i="0" dirty="0">
                <a:solidFill>
                  <a:srgbClr val="202122"/>
                </a:solidFill>
                <a:effectLst/>
              </a:rPr>
              <a:t> </a:t>
            </a:r>
            <a:r>
              <a:rPr lang="en-US" sz="1100" b="0" u="none" strike="noStrike" dirty="0">
                <a:solidFill>
                  <a:srgbClr val="3366CC"/>
                </a:solidFill>
                <a:effectLst/>
                <a:hlinkClick r:id="rId2"/>
              </a:rPr>
              <a:t>"EUR-Lex - 52021PC0206 - EN - EUR-Lex"</a:t>
            </a:r>
            <a:r>
              <a:rPr lang="en-US" sz="1100" b="0" dirty="0">
                <a:solidFill>
                  <a:srgbClr val="202122"/>
                </a:solidFill>
                <a:effectLst/>
              </a:rPr>
              <a:t>. eur-lex.europa.eu. </a:t>
            </a:r>
            <a:r>
              <a:rPr lang="en-US" sz="1100" b="0" u="none" strike="noStrike" dirty="0">
                <a:solidFill>
                  <a:srgbClr val="3366CC"/>
                </a:solidFill>
                <a:effectLst/>
                <a:hlinkClick r:id="rId3"/>
              </a:rPr>
              <a:t>Archived</a:t>
            </a:r>
            <a:r>
              <a:rPr lang="en-US" sz="1100" b="0" dirty="0">
                <a:solidFill>
                  <a:srgbClr val="202122"/>
                </a:solidFill>
                <a:effectLst/>
              </a:rPr>
              <a:t> from the original on 23 August 2021. </a:t>
            </a:r>
          </a:p>
          <a:p>
            <a:r>
              <a:rPr lang="en-US" sz="1100" dirty="0">
                <a:solidFill>
                  <a:srgbClr val="202122"/>
                </a:solidFill>
              </a:rPr>
              <a:t>[2] 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Wachter, S., </a:t>
            </a:r>
            <a:r>
              <a:rPr lang="en-US" sz="1100" b="0" i="0" dirty="0" err="1">
                <a:solidFill>
                  <a:srgbClr val="222222"/>
                </a:solidFill>
                <a:effectLst/>
              </a:rPr>
              <a:t>Mittelstadt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, B. and Russell, C., 2017. Counterfactual explanations without opening the black box: Automated decisions and the GDPR. </a:t>
            </a:r>
            <a:r>
              <a:rPr lang="en-US" sz="1100" b="0" i="1" dirty="0">
                <a:solidFill>
                  <a:srgbClr val="222222"/>
                </a:solidFill>
                <a:effectLst/>
              </a:rPr>
              <a:t>Harv. JL &amp; Tech.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</a:rPr>
              <a:t>31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, p.841.</a:t>
            </a:r>
          </a:p>
          <a:p>
            <a:r>
              <a:rPr lang="en-US" sz="1100" dirty="0">
                <a:solidFill>
                  <a:srgbClr val="222222"/>
                </a:solidFill>
              </a:rPr>
              <a:t>[3] </a:t>
            </a:r>
            <a:r>
              <a:rPr lang="en-US" sz="1100" dirty="0" err="1">
                <a:solidFill>
                  <a:srgbClr val="222222"/>
                </a:solidFill>
              </a:rPr>
              <a:t>P</a:t>
            </a:r>
            <a:r>
              <a:rPr lang="en-US" sz="1100" b="0" i="0" dirty="0" err="1">
                <a:effectLst/>
              </a:rPr>
              <a:t>awelczyk</a:t>
            </a:r>
            <a:r>
              <a:rPr lang="en-US" sz="1100" b="0" i="0" dirty="0">
                <a:effectLst/>
              </a:rPr>
              <a:t>, M., </a:t>
            </a:r>
            <a:r>
              <a:rPr lang="en-US" sz="1100" b="0" i="0" dirty="0" err="1">
                <a:effectLst/>
              </a:rPr>
              <a:t>Leemann</a:t>
            </a:r>
            <a:r>
              <a:rPr lang="en-US" sz="1100" b="0" i="0" dirty="0">
                <a:effectLst/>
              </a:rPr>
              <a:t>, T., </a:t>
            </a:r>
            <a:r>
              <a:rPr lang="en-US" sz="1100" b="0" i="0" dirty="0" err="1">
                <a:effectLst/>
              </a:rPr>
              <a:t>Biega</a:t>
            </a:r>
            <a:r>
              <a:rPr lang="en-US" sz="1100" b="0" i="0" dirty="0">
                <a:effectLst/>
              </a:rPr>
              <a:t>, A., </a:t>
            </a:r>
            <a:r>
              <a:rPr lang="en-US" sz="1100" b="0" i="0" dirty="0" err="1">
                <a:effectLst/>
              </a:rPr>
              <a:t>Kasneci</a:t>
            </a:r>
            <a:r>
              <a:rPr lang="en-US" sz="1100" b="0" i="0" dirty="0">
                <a:effectLst/>
              </a:rPr>
              <a:t>, G.: On the trade-off between actionable explanations and the right to be forgotten. In: Proceedings of the Eleventh International Conference on Learning Representations (2023)</a:t>
            </a:r>
          </a:p>
          <a:p>
            <a:r>
              <a:rPr lang="en-US" sz="1100" dirty="0">
                <a:solidFill>
                  <a:srgbClr val="202122"/>
                </a:solidFill>
              </a:rPr>
              <a:t>[4] Prado-Romero, M.A., Prenkaj, B., </a:t>
            </a:r>
            <a:r>
              <a:rPr lang="en-US" sz="1100" dirty="0" err="1">
                <a:solidFill>
                  <a:srgbClr val="202122"/>
                </a:solidFill>
              </a:rPr>
              <a:t>Stilo</a:t>
            </a:r>
            <a:r>
              <a:rPr lang="en-US" sz="1100" dirty="0">
                <a:solidFill>
                  <a:srgbClr val="202122"/>
                </a:solidFill>
              </a:rPr>
              <a:t>, G., Giannotti, F.: A survey on graph counterfactual explanations: Definitions, methods, evaluation, and research challenges. ACM </a:t>
            </a:r>
            <a:r>
              <a:rPr lang="en-US" sz="1100" dirty="0" err="1">
                <a:solidFill>
                  <a:srgbClr val="202122"/>
                </a:solidFill>
              </a:rPr>
              <a:t>Comput</a:t>
            </a:r>
            <a:r>
              <a:rPr lang="en-US" sz="1100" dirty="0">
                <a:solidFill>
                  <a:srgbClr val="202122"/>
                </a:solidFill>
              </a:rPr>
              <a:t>. Surveys 2023.</a:t>
            </a:r>
          </a:p>
          <a:p>
            <a:r>
              <a:rPr lang="en-US" sz="1100" b="0" dirty="0">
                <a:solidFill>
                  <a:srgbClr val="202122"/>
                </a:solidFill>
                <a:effectLst/>
              </a:rPr>
              <a:t>[5] </a:t>
            </a:r>
            <a:r>
              <a:rPr lang="en-US" sz="1100" b="0" dirty="0" err="1">
                <a:solidFill>
                  <a:srgbClr val="202122"/>
                </a:solidFill>
                <a:effectLst/>
              </a:rPr>
              <a:t>Kipf</a:t>
            </a:r>
            <a:r>
              <a:rPr lang="en-US" sz="1100" b="0" dirty="0">
                <a:solidFill>
                  <a:srgbClr val="202122"/>
                </a:solidFill>
                <a:effectLst/>
              </a:rPr>
              <a:t>, T.N., Welling, M.: Variational graph auto-encoders. In: </a:t>
            </a:r>
            <a:r>
              <a:rPr lang="en-US" sz="1100" b="0" dirty="0" err="1">
                <a:solidFill>
                  <a:srgbClr val="202122"/>
                </a:solidFill>
                <a:effectLst/>
              </a:rPr>
              <a:t>NeurIPS</a:t>
            </a:r>
            <a:r>
              <a:rPr lang="en-US" sz="1100" b="0" dirty="0">
                <a:solidFill>
                  <a:srgbClr val="202122"/>
                </a:solidFill>
                <a:effectLst/>
              </a:rPr>
              <a:t> Workshop on Bayesian Deep Learning (2016)</a:t>
            </a:r>
          </a:p>
          <a:p>
            <a:r>
              <a:rPr lang="en-US" sz="1100" dirty="0">
                <a:solidFill>
                  <a:srgbClr val="202122"/>
                </a:solidFill>
              </a:rPr>
              <a:t>[6] Prado-Romero, M.A., </a:t>
            </a:r>
            <a:r>
              <a:rPr lang="en-US" sz="1100" dirty="0" err="1">
                <a:solidFill>
                  <a:srgbClr val="202122"/>
                </a:solidFill>
              </a:rPr>
              <a:t>Stilo</a:t>
            </a:r>
            <a:r>
              <a:rPr lang="en-US" sz="1100" dirty="0">
                <a:solidFill>
                  <a:srgbClr val="202122"/>
                </a:solidFill>
              </a:rPr>
              <a:t>, G.: Gretel: Graph counterfactual explanation </a:t>
            </a:r>
            <a:r>
              <a:rPr lang="en-US" sz="1100" dirty="0" err="1">
                <a:solidFill>
                  <a:srgbClr val="202122"/>
                </a:solidFill>
              </a:rPr>
              <a:t>evalu</a:t>
            </a:r>
            <a:r>
              <a:rPr lang="en-US" sz="1100" dirty="0">
                <a:solidFill>
                  <a:srgbClr val="202122"/>
                </a:solidFill>
              </a:rPr>
              <a:t> </a:t>
            </a:r>
            <a:r>
              <a:rPr lang="en-US" sz="1100" dirty="0" err="1">
                <a:solidFill>
                  <a:srgbClr val="202122"/>
                </a:solidFill>
              </a:rPr>
              <a:t>ation</a:t>
            </a:r>
            <a:r>
              <a:rPr lang="en-US" sz="1100" dirty="0">
                <a:solidFill>
                  <a:srgbClr val="202122"/>
                </a:solidFill>
              </a:rPr>
              <a:t> framework. In: Proceedings of the 31st ACM International Conference on Information &amp; Knowledge Management. pp. 4389–4393 (2022)</a:t>
            </a:r>
          </a:p>
          <a:p>
            <a:r>
              <a:rPr lang="en-US" sz="1100" b="0" dirty="0">
                <a:solidFill>
                  <a:srgbClr val="202122"/>
                </a:solidFill>
                <a:effectLst/>
              </a:rPr>
              <a:t>[</a:t>
            </a:r>
            <a:r>
              <a:rPr lang="en-US" sz="1100" dirty="0">
                <a:solidFill>
                  <a:srgbClr val="202122"/>
                </a:solidFill>
              </a:rPr>
              <a:t>7] Ying, Z., Bourgeois, D., You, J., </a:t>
            </a:r>
            <a:r>
              <a:rPr lang="en-US" sz="1100" dirty="0" err="1">
                <a:solidFill>
                  <a:srgbClr val="202122"/>
                </a:solidFill>
              </a:rPr>
              <a:t>Zitnik</a:t>
            </a:r>
            <a:r>
              <a:rPr lang="en-US" sz="1100" dirty="0">
                <a:solidFill>
                  <a:srgbClr val="202122"/>
                </a:solidFill>
              </a:rPr>
              <a:t>, M., </a:t>
            </a:r>
            <a:r>
              <a:rPr lang="en-US" sz="1100" dirty="0" err="1">
                <a:solidFill>
                  <a:srgbClr val="202122"/>
                </a:solidFill>
              </a:rPr>
              <a:t>Leskovec</a:t>
            </a:r>
            <a:r>
              <a:rPr lang="en-US" sz="1100" dirty="0">
                <a:solidFill>
                  <a:srgbClr val="202122"/>
                </a:solidFill>
              </a:rPr>
              <a:t>, J.: </a:t>
            </a:r>
            <a:r>
              <a:rPr lang="en-US" sz="1100" dirty="0" err="1">
                <a:solidFill>
                  <a:srgbClr val="202122"/>
                </a:solidFill>
              </a:rPr>
              <a:t>Gnnexplainer</a:t>
            </a:r>
            <a:r>
              <a:rPr lang="en-US" sz="1100" dirty="0">
                <a:solidFill>
                  <a:srgbClr val="202122"/>
                </a:solidFill>
              </a:rPr>
              <a:t>: Generating explanations for graph neural networks. In: Wallach, H.M., Larochelle, H., </a:t>
            </a:r>
            <a:r>
              <a:rPr lang="en-US" sz="1100" dirty="0" err="1">
                <a:solidFill>
                  <a:srgbClr val="202122"/>
                </a:solidFill>
              </a:rPr>
              <a:t>Beygelzimer</a:t>
            </a:r>
            <a:r>
              <a:rPr lang="en-US" sz="1100" dirty="0">
                <a:solidFill>
                  <a:srgbClr val="202122"/>
                </a:solidFill>
              </a:rPr>
              <a:t>, A., </a:t>
            </a:r>
            <a:r>
              <a:rPr lang="en-US" sz="1100" dirty="0" err="1">
                <a:solidFill>
                  <a:srgbClr val="202122"/>
                </a:solidFill>
              </a:rPr>
              <a:t>d’Alché</a:t>
            </a:r>
            <a:r>
              <a:rPr lang="en-US" sz="1100" dirty="0">
                <a:solidFill>
                  <a:srgbClr val="202122"/>
                </a:solidFill>
              </a:rPr>
              <a:t>-Buc, F., Fox, E.B., Garnett, R. (eds.) Advances in Neural Information Processing Systems 32: Annual Conference on Neural </a:t>
            </a:r>
            <a:r>
              <a:rPr lang="en-US" sz="1100" dirty="0" err="1">
                <a:solidFill>
                  <a:srgbClr val="202122"/>
                </a:solidFill>
              </a:rPr>
              <a:t>Informatio</a:t>
            </a:r>
            <a:r>
              <a:rPr lang="en-US" sz="1100" dirty="0">
                <a:solidFill>
                  <a:srgbClr val="202122"/>
                </a:solidFill>
              </a:rPr>
              <a:t> Processing Systems 2019, </a:t>
            </a:r>
            <a:r>
              <a:rPr lang="en-US" sz="1100" dirty="0" err="1">
                <a:solidFill>
                  <a:srgbClr val="202122"/>
                </a:solidFill>
              </a:rPr>
              <a:t>NeurIPS</a:t>
            </a:r>
            <a:r>
              <a:rPr lang="en-US" sz="1100" dirty="0">
                <a:solidFill>
                  <a:srgbClr val="202122"/>
                </a:solidFill>
              </a:rPr>
              <a:t> 2019, December 8-14, 2019, Vancouver, BC,</a:t>
            </a:r>
          </a:p>
          <a:p>
            <a:r>
              <a:rPr lang="en-US" sz="1100" dirty="0">
                <a:solidFill>
                  <a:srgbClr val="202122"/>
                </a:solidFill>
              </a:rPr>
              <a:t>Canada. pp. 9240–9251 (2019)</a:t>
            </a:r>
          </a:p>
          <a:p>
            <a:r>
              <a:rPr lang="en-US" sz="1100" b="0" dirty="0">
                <a:solidFill>
                  <a:srgbClr val="202122"/>
                </a:solidFill>
                <a:effectLst/>
              </a:rPr>
              <a:t>[8]</a:t>
            </a:r>
            <a:r>
              <a:rPr lang="en-US" sz="1100" dirty="0">
                <a:solidFill>
                  <a:srgbClr val="202122"/>
                </a:solidFill>
              </a:rPr>
              <a:t> Benson, A.R., Abebe, R., Schaub, M.T., </a:t>
            </a:r>
            <a:r>
              <a:rPr lang="en-US" sz="1100" dirty="0" err="1">
                <a:solidFill>
                  <a:srgbClr val="202122"/>
                </a:solidFill>
              </a:rPr>
              <a:t>Jadbabaie</a:t>
            </a:r>
            <a:r>
              <a:rPr lang="en-US" sz="1100" dirty="0">
                <a:solidFill>
                  <a:srgbClr val="202122"/>
                </a:solidFill>
              </a:rPr>
              <a:t>, A., Kleinberg, J.: Simplicial closure and higher-order link prediction. Proceedings of the National Academy of Sciences 115(48), E11221–E11230 (2018)</a:t>
            </a:r>
            <a:endParaRPr lang="en-US" sz="1100" b="0" dirty="0">
              <a:solidFill>
                <a:srgbClr val="202122"/>
              </a:solidFill>
              <a:effectLst/>
            </a:endParaRP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Bibliography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Explainability </a:t>
            </a:r>
            <a:r>
              <a:rPr lang="de-DE" sz="1800" dirty="0" err="1"/>
              <a:t>is</a:t>
            </a:r>
            <a:r>
              <a:rPr lang="de-DE" sz="1800" dirty="0"/>
              <a:t> a </a:t>
            </a:r>
            <a:r>
              <a:rPr lang="de-DE" sz="1800" dirty="0" err="1"/>
              <a:t>critical</a:t>
            </a:r>
            <a:r>
              <a:rPr lang="de-DE" sz="1800" dirty="0"/>
              <a:t> </a:t>
            </a:r>
            <a:r>
              <a:rPr lang="de-DE" sz="1800" dirty="0" err="1"/>
              <a:t>aspect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ML </a:t>
            </a:r>
            <a:r>
              <a:rPr lang="de-DE" sz="1800" dirty="0" err="1"/>
              <a:t>models</a:t>
            </a:r>
            <a:endParaRPr lang="de-DE" sz="1800" dirty="0"/>
          </a:p>
          <a:p>
            <a:pPr marL="461963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Transparency and </a:t>
            </a:r>
            <a:r>
              <a:rPr lang="de-DE" dirty="0" err="1"/>
              <a:t>robustness</a:t>
            </a:r>
            <a:r>
              <a:rPr lang="de-DE" dirty="0"/>
              <a:t>, and </a:t>
            </a:r>
            <a:r>
              <a:rPr lang="de-DE" dirty="0" err="1"/>
              <a:t>regulatory</a:t>
            </a:r>
            <a:r>
              <a:rPr lang="de-DE" dirty="0"/>
              <a:t> </a:t>
            </a:r>
            <a:r>
              <a:rPr lang="de-DE" dirty="0" err="1"/>
              <a:t>perspectives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The </a:t>
            </a:r>
            <a:r>
              <a:rPr lang="de-DE" sz="1800" dirty="0" err="1"/>
              <a:t>EU‘s</a:t>
            </a:r>
            <a:r>
              <a:rPr lang="de-DE" sz="1800" dirty="0"/>
              <a:t> GDPR and </a:t>
            </a:r>
            <a:r>
              <a:rPr lang="de-DE" sz="1800" dirty="0" err="1"/>
              <a:t>proposed</a:t>
            </a:r>
            <a:r>
              <a:rPr lang="de-DE" sz="1800" dirty="0"/>
              <a:t> AI-Act </a:t>
            </a:r>
            <a:r>
              <a:rPr lang="de-DE" sz="1800" dirty="0">
                <a:solidFill>
                  <a:srgbClr val="005293"/>
                </a:solidFill>
              </a:rPr>
              <a:t>[1]</a:t>
            </a:r>
            <a:r>
              <a:rPr lang="de-DE" sz="1800" dirty="0"/>
              <a:t> </a:t>
            </a:r>
            <a:r>
              <a:rPr lang="de-DE" sz="1800" dirty="0" err="1"/>
              <a:t>demand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well-</a:t>
            </a:r>
            <a:r>
              <a:rPr lang="de-DE" sz="1800" dirty="0" err="1"/>
              <a:t>performing</a:t>
            </a:r>
            <a:r>
              <a:rPr lang="de-DE" sz="1800" dirty="0"/>
              <a:t> and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models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Counterfactual</a:t>
            </a:r>
            <a:r>
              <a:rPr lang="de-DE" sz="1800" dirty="0"/>
              <a:t> explainability </a:t>
            </a:r>
            <a:r>
              <a:rPr lang="de-DE" sz="1800" dirty="0">
                <a:solidFill>
                  <a:srgbClr val="005293"/>
                </a:solidFill>
              </a:rPr>
              <a:t>[2]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means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human-</a:t>
            </a:r>
            <a:r>
              <a:rPr lang="de-DE" sz="1800" dirty="0" err="1"/>
              <a:t>centered</a:t>
            </a:r>
            <a:r>
              <a:rPr lang="de-DE" sz="1800" dirty="0"/>
              <a:t> </a:t>
            </a:r>
            <a:r>
              <a:rPr lang="de-DE" sz="1800" dirty="0" err="1"/>
              <a:t>way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meeting</a:t>
            </a:r>
            <a:r>
              <a:rPr lang="de-DE" sz="1800" dirty="0"/>
              <a:t> </a:t>
            </a:r>
            <a:r>
              <a:rPr lang="de-DE" sz="1800" dirty="0" err="1"/>
              <a:t>regulatory</a:t>
            </a:r>
            <a:r>
              <a:rPr lang="de-DE" sz="1800" dirty="0"/>
              <a:t> </a:t>
            </a:r>
            <a:r>
              <a:rPr lang="de-DE" sz="1800" dirty="0" err="1"/>
              <a:t>demands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Importance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Explainability in ML	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12152A-75C0-C14D-1A5B-B10824E48CC6}"/>
              </a:ext>
            </a:extLst>
          </p:cNvPr>
          <p:cNvSpPr/>
          <p:nvPr/>
        </p:nvSpPr>
        <p:spPr>
          <a:xfrm>
            <a:off x="2140424" y="3639403"/>
            <a:ext cx="4863152" cy="905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600200"/>
            <a:ext cx="8508999" cy="184364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 err="1"/>
              <a:t>We</a:t>
            </a:r>
            <a:r>
              <a:rPr lang="de-DE" sz="1800" dirty="0"/>
              <a:t> </a:t>
            </a:r>
            <a:r>
              <a:rPr lang="de-DE" sz="1800" dirty="0" err="1"/>
              <a:t>have</a:t>
            </a:r>
            <a:r>
              <a:rPr lang="de-DE" sz="1800" dirty="0"/>
              <a:t> an </a:t>
            </a:r>
            <a:r>
              <a:rPr lang="de-DE" sz="1800" dirty="0" err="1"/>
              <a:t>automatic</a:t>
            </a:r>
            <a:r>
              <a:rPr lang="de-DE" sz="1800" dirty="0"/>
              <a:t> </a:t>
            </a:r>
            <a:r>
              <a:rPr lang="de-DE" sz="1800" dirty="0" err="1"/>
              <a:t>loan-approval</a:t>
            </a:r>
            <a:r>
              <a:rPr lang="de-DE" sz="1800" dirty="0"/>
              <a:t> </a:t>
            </a:r>
            <a:r>
              <a:rPr lang="de-DE" sz="1800" dirty="0" err="1"/>
              <a:t>decision</a:t>
            </a:r>
            <a:r>
              <a:rPr lang="de-DE" sz="1800" dirty="0"/>
              <a:t> </a:t>
            </a:r>
            <a:r>
              <a:rPr lang="de-DE" sz="1800" dirty="0" err="1"/>
              <a:t>system</a:t>
            </a:r>
            <a:r>
              <a:rPr lang="de-DE" sz="1800" dirty="0"/>
              <a:t> 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b="1" dirty="0"/>
              <a:t>Alice</a:t>
            </a:r>
            <a:r>
              <a:rPr lang="de-DE" sz="1800" dirty="0"/>
              <a:t> </a:t>
            </a:r>
            <a:r>
              <a:rPr lang="de-DE" sz="1800" dirty="0" err="1"/>
              <a:t>inserts</a:t>
            </a:r>
            <a:r>
              <a:rPr lang="de-DE" sz="1800" dirty="0"/>
              <a:t> </a:t>
            </a:r>
            <a:r>
              <a:rPr lang="de-DE" sz="1800" dirty="0" err="1"/>
              <a:t>their</a:t>
            </a:r>
            <a:r>
              <a:rPr lang="de-DE" sz="1800" dirty="0"/>
              <a:t> personal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including</a:t>
            </a:r>
            <a:r>
              <a:rPr lang="de-DE" sz="1800" dirty="0"/>
              <a:t> </a:t>
            </a:r>
            <a:r>
              <a:rPr lang="de-DE" sz="1800" dirty="0" err="1"/>
              <a:t>net</a:t>
            </a:r>
            <a:r>
              <a:rPr lang="de-DE" sz="1800" dirty="0"/>
              <a:t> </a:t>
            </a:r>
            <a:r>
              <a:rPr lang="de-DE" sz="1800" dirty="0" err="1"/>
              <a:t>monthly</a:t>
            </a:r>
            <a:r>
              <a:rPr lang="de-DE" sz="1800" dirty="0"/>
              <a:t> </a:t>
            </a:r>
            <a:r>
              <a:rPr lang="de-DE" sz="1800" dirty="0" err="1"/>
              <a:t>salary</a:t>
            </a:r>
            <a:r>
              <a:rPr lang="de-DE" sz="1800" dirty="0"/>
              <a:t> and </a:t>
            </a:r>
            <a:r>
              <a:rPr lang="de-DE" sz="1800" dirty="0" err="1"/>
              <a:t>credit</a:t>
            </a:r>
            <a:r>
              <a:rPr lang="de-DE" sz="1800" dirty="0"/>
              <a:t> score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X </a:t>
            </a:r>
            <a:r>
              <a:rPr lang="de-DE" sz="1800" dirty="0" err="1"/>
              <a:t>rejects</a:t>
            </a:r>
            <a:r>
              <a:rPr lang="de-DE" sz="1800" dirty="0"/>
              <a:t> </a:t>
            </a:r>
            <a:r>
              <a:rPr lang="de-DE" sz="1800" b="1" dirty="0" err="1"/>
              <a:t>Alice</a:t>
            </a:r>
            <a:r>
              <a:rPr lang="de-DE" sz="1800" dirty="0" err="1"/>
              <a:t>‘s</a:t>
            </a:r>
            <a:r>
              <a:rPr lang="de-DE" sz="1800" dirty="0"/>
              <a:t> </a:t>
            </a:r>
            <a:r>
              <a:rPr lang="de-DE" sz="1800" dirty="0" err="1"/>
              <a:t>loan</a:t>
            </a:r>
            <a:endParaRPr lang="de-DE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A </a:t>
            </a:r>
            <a:r>
              <a:rPr lang="de-DE" sz="1800" dirty="0" err="1"/>
              <a:t>counterfactual</a:t>
            </a:r>
            <a:r>
              <a:rPr lang="de-DE" sz="1800" dirty="0"/>
              <a:t> </a:t>
            </a:r>
            <a:r>
              <a:rPr lang="de-DE" sz="1800" dirty="0" err="1"/>
              <a:t>explanation</a:t>
            </a:r>
            <a:r>
              <a:rPr lang="de-DE" sz="1800" dirty="0"/>
              <a:t> on </a:t>
            </a:r>
            <a:r>
              <a:rPr lang="de-DE" sz="1800" b="1" dirty="0" err="1"/>
              <a:t>Alice</a:t>
            </a:r>
            <a:r>
              <a:rPr lang="de-DE" sz="1800" dirty="0" err="1"/>
              <a:t>‘s</a:t>
            </a:r>
            <a:r>
              <a:rPr lang="de-DE" sz="1800" dirty="0"/>
              <a:t> </a:t>
            </a:r>
            <a:r>
              <a:rPr lang="de-DE" sz="1800" dirty="0" err="1"/>
              <a:t>loan</a:t>
            </a:r>
            <a:r>
              <a:rPr lang="de-DE" sz="1800" dirty="0"/>
              <a:t> </a:t>
            </a:r>
            <a:r>
              <a:rPr lang="de-DE" sz="1800" dirty="0" err="1"/>
              <a:t>rejection</a:t>
            </a:r>
            <a:r>
              <a:rPr lang="de-DE" sz="1800" dirty="0"/>
              <a:t> </a:t>
            </a:r>
            <a:r>
              <a:rPr lang="de-DE" sz="1800" dirty="0" err="1"/>
              <a:t>would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:</a:t>
            </a:r>
          </a:p>
          <a:p>
            <a:pPr>
              <a:lnSpc>
                <a:spcPct val="150000"/>
              </a:lnSpc>
            </a:pPr>
            <a:endParaRPr lang="de-DE" sz="1800" dirty="0"/>
          </a:p>
          <a:p>
            <a:pPr algn="ctr">
              <a:lnSpc>
                <a:spcPct val="150000"/>
              </a:lnSpc>
            </a:pPr>
            <a:r>
              <a:rPr lang="de-DE" sz="1800" i="1" dirty="0"/>
              <a:t>„</a:t>
            </a:r>
            <a:r>
              <a:rPr lang="de-DE" sz="1800" i="1" dirty="0" err="1"/>
              <a:t>If</a:t>
            </a:r>
            <a:r>
              <a:rPr lang="de-DE" sz="1800" i="1" dirty="0"/>
              <a:t> </a:t>
            </a:r>
            <a:r>
              <a:rPr lang="de-DE" sz="1800" b="1" i="1" dirty="0"/>
              <a:t>Alice</a:t>
            </a:r>
            <a:r>
              <a:rPr lang="de-DE" sz="1800" i="1" dirty="0"/>
              <a:t> </a:t>
            </a:r>
            <a:r>
              <a:rPr lang="de-DE" sz="1800" i="1" dirty="0" err="1"/>
              <a:t>had</a:t>
            </a:r>
            <a:r>
              <a:rPr lang="de-DE" sz="1800" i="1" dirty="0"/>
              <a:t> €2500 </a:t>
            </a:r>
            <a:r>
              <a:rPr lang="de-DE" sz="1800" i="1" dirty="0" err="1"/>
              <a:t>as</a:t>
            </a:r>
            <a:r>
              <a:rPr lang="de-DE" sz="1800" i="1" dirty="0"/>
              <a:t> her </a:t>
            </a:r>
            <a:r>
              <a:rPr lang="de-DE" sz="1800" i="1" dirty="0" err="1"/>
              <a:t>net</a:t>
            </a:r>
            <a:r>
              <a:rPr lang="de-DE" sz="1800" i="1" dirty="0"/>
              <a:t> </a:t>
            </a:r>
            <a:r>
              <a:rPr lang="de-DE" sz="1800" i="1" dirty="0" err="1"/>
              <a:t>monthly</a:t>
            </a:r>
            <a:r>
              <a:rPr lang="de-DE" sz="1800" i="1" dirty="0"/>
              <a:t> </a:t>
            </a:r>
            <a:r>
              <a:rPr lang="de-DE" sz="1800" i="1" dirty="0" err="1"/>
              <a:t>salary</a:t>
            </a:r>
            <a:r>
              <a:rPr lang="de-DE" sz="1800" i="1" dirty="0"/>
              <a:t>,</a:t>
            </a:r>
          </a:p>
          <a:p>
            <a:pPr algn="ctr">
              <a:lnSpc>
                <a:spcPct val="150000"/>
              </a:lnSpc>
            </a:pPr>
            <a:r>
              <a:rPr lang="de-DE" sz="1800" i="1" dirty="0" err="1"/>
              <a:t>then</a:t>
            </a:r>
            <a:r>
              <a:rPr lang="de-DE" sz="1800" i="1" dirty="0"/>
              <a:t> her </a:t>
            </a:r>
            <a:r>
              <a:rPr lang="de-DE" sz="1800" i="1" dirty="0" err="1"/>
              <a:t>loan</a:t>
            </a:r>
            <a:r>
              <a:rPr lang="de-DE" sz="1800" i="1" dirty="0"/>
              <a:t> </a:t>
            </a:r>
            <a:r>
              <a:rPr lang="de-DE" sz="1800" i="1" dirty="0" err="1"/>
              <a:t>would</a:t>
            </a:r>
            <a:r>
              <a:rPr lang="de-DE" sz="1800" i="1" dirty="0"/>
              <a:t> </a:t>
            </a:r>
            <a:r>
              <a:rPr lang="de-DE" sz="1800" i="1" dirty="0" err="1"/>
              <a:t>be</a:t>
            </a:r>
            <a:r>
              <a:rPr lang="de-DE" sz="1800" i="1" dirty="0"/>
              <a:t> </a:t>
            </a:r>
            <a:r>
              <a:rPr lang="de-DE" sz="1800" i="1" dirty="0" err="1"/>
              <a:t>approved</a:t>
            </a:r>
            <a:r>
              <a:rPr lang="de-DE" sz="1800" i="1" dirty="0"/>
              <a:t>“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 err="1"/>
              <a:t>Counterfactual</a:t>
            </a:r>
            <a:r>
              <a:rPr lang="de-DE" b="1" dirty="0"/>
              <a:t> </a:t>
            </a:r>
            <a:r>
              <a:rPr lang="de-DE" b="1" dirty="0" err="1"/>
              <a:t>example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286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4"/>
              </p:nvPr>
            </p:nvSpPr>
            <p:spPr>
              <a:xfrm>
                <a:off x="319090" y="1602000"/>
                <a:ext cx="4696041" cy="3095626"/>
              </a:xfrm>
            </p:spPr>
            <p:txBody>
              <a:bodyPr wrap="square" anchor="t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sz="1600" dirty="0"/>
                  <a:t>A </a:t>
                </a:r>
                <a:r>
                  <a:rPr lang="de-DE" sz="1600" dirty="0" err="1"/>
                  <a:t>graph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consists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a </a:t>
                </a:r>
                <a:r>
                  <a:rPr lang="de-DE" sz="1600" dirty="0" err="1"/>
                  <a:t>node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and an edge set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de-DE" sz="1600" dirty="0"/>
              </a:p>
              <a:p>
                <a:pPr>
                  <a:spcAft>
                    <a:spcPts val="600"/>
                  </a:spcAft>
                </a:pPr>
                <a:endParaRPr lang="de-DE" sz="1600" dirty="0"/>
              </a:p>
              <a:p>
                <a:pPr>
                  <a:spcAft>
                    <a:spcPts val="600"/>
                  </a:spcAft>
                </a:pPr>
                <a:r>
                  <a:rPr lang="de-DE" sz="1600" dirty="0"/>
                  <a:t>Graphs </a:t>
                </a:r>
                <a:r>
                  <a:rPr lang="de-DE" sz="1600" dirty="0" err="1"/>
                  <a:t>are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everywhere</a:t>
                </a:r>
                <a:r>
                  <a:rPr lang="de-DE" sz="1600" dirty="0"/>
                  <a:t>: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Social</a:t>
                </a:r>
                <a:r>
                  <a:rPr lang="de-DE" sz="1600" dirty="0"/>
                  <a:t> </a:t>
                </a:r>
                <a:r>
                  <a:rPr lang="de-DE" sz="1600" dirty="0" err="1"/>
                  <a:t>networks</a:t>
                </a:r>
                <a:endParaRPr lang="de-DE" sz="16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600" dirty="0"/>
                  <a:t>Bank </a:t>
                </a:r>
                <a:r>
                  <a:rPr lang="de-DE" sz="1600" dirty="0" err="1"/>
                  <a:t>transactions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between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peers</a:t>
                </a:r>
                <a:endParaRPr lang="de-DE" sz="1600" dirty="0"/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de-DE" sz="1600" dirty="0"/>
                  <a:t>Protein-protein </a:t>
                </a:r>
                <a:r>
                  <a:rPr lang="de-DE" sz="1600" dirty="0" err="1"/>
                  <a:t>interactomes</a:t>
                </a:r>
                <a:endParaRPr lang="de-DE" sz="16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4"/>
              </p:nvPr>
            </p:nvSpPr>
            <p:spPr>
              <a:xfrm>
                <a:off x="319090" y="1602000"/>
                <a:ext cx="4696041" cy="3095626"/>
              </a:xfrm>
              <a:blipFill>
                <a:blip r:embed="rId2"/>
                <a:stretch>
                  <a:fillRect l="-2594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1111F38-69C2-F4FA-E1D0-EA18E9C50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9784" y="1484162"/>
            <a:ext cx="3095626" cy="309562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b="1" dirty="0" err="1"/>
              <a:t>What‘s</a:t>
            </a:r>
            <a:r>
              <a:rPr lang="de-DE" b="1" dirty="0"/>
              <a:t> a </a:t>
            </a:r>
            <a:r>
              <a:rPr lang="de-DE" b="1" dirty="0" err="1"/>
              <a:t>graph</a:t>
            </a:r>
            <a:r>
              <a:rPr lang="de-DE" b="1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5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1"/>
                <a:ext cx="8508999" cy="1534236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/>
                  <a:t>We </a:t>
                </a:r>
                <a:r>
                  <a:rPr lang="de-DE" sz="1600" dirty="0" err="1"/>
                  <a:t>consider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prediction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problems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where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set</a:t>
                </a:r>
                <a:r>
                  <a:rPr lang="de-DE" sz="1600" dirty="0"/>
                  <a:t> </a:t>
                </a:r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classes</a:t>
                </a:r>
                <a:endParaRPr lang="de-DE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600" dirty="0" err="1"/>
                  <a:t>According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to</a:t>
                </a:r>
                <a:r>
                  <a:rPr lang="de-DE" sz="1600" dirty="0"/>
                  <a:t> Prado-Romero et al. [4],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„</a:t>
                </a:r>
                <a:r>
                  <a:rPr lang="de-DE" sz="1600" dirty="0" err="1"/>
                  <a:t>closest</a:t>
                </a:r>
                <a:r>
                  <a:rPr lang="de-DE" sz="1600" dirty="0"/>
                  <a:t>“ </a:t>
                </a:r>
                <a:r>
                  <a:rPr lang="de-DE" sz="1600" dirty="0" err="1"/>
                  <a:t>counterfactual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dirty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dirty="0" err="1"/>
                  <a:t>of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given</a:t>
                </a:r>
                <a:r>
                  <a:rPr lang="de-DE" sz="1600" dirty="0"/>
                  <a:t> </a:t>
                </a:r>
                <a:r>
                  <a:rPr lang="de-DE" sz="1600" dirty="0" err="1"/>
                  <a:t>the</a:t>
                </a:r>
                <a:r>
                  <a:rPr lang="de-DE" sz="1600" dirty="0"/>
                  <a:t> </a:t>
                </a:r>
                <a:r>
                  <a:rPr lang="de-DE" sz="1600" dirty="0" err="1"/>
                  <a:t>classifier</a:t>
                </a:r>
                <a:r>
                  <a:rPr lang="de-DE" sz="1600" dirty="0"/>
                  <a:t> (</a:t>
                </a:r>
                <a:r>
                  <a:rPr lang="de-DE" sz="1600" dirty="0" err="1"/>
                  <a:t>oracle</a:t>
                </a:r>
                <a:r>
                  <a:rPr lang="de-DE" sz="16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de-DE" sz="1600" dirty="0"/>
                  <a:t> </a:t>
                </a:r>
                <a:r>
                  <a:rPr lang="de-DE" sz="1600" dirty="0" err="1"/>
                  <a:t>is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defined</a:t>
                </a:r>
                <a:r>
                  <a:rPr lang="de-DE" sz="1600" dirty="0"/>
                  <a:t> </a:t>
                </a:r>
                <a:r>
                  <a:rPr lang="de-DE" sz="1600" dirty="0" err="1"/>
                  <a:t>as</a:t>
                </a:r>
                <a:r>
                  <a:rPr lang="de-DE" sz="1600" dirty="0"/>
                  <a:t> </a:t>
                </a:r>
                <a:r>
                  <a:rPr lang="de-DE" sz="1600" dirty="0" err="1"/>
                  <a:t>follows</a:t>
                </a:r>
                <a:r>
                  <a:rPr lang="de-DE" sz="1600" dirty="0"/>
                  <a:t> </a:t>
                </a:r>
                <a:endParaRPr lang="de-DE" sz="18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r>
                  <a:rPr lang="de-DE" sz="1600" dirty="0" err="1"/>
                  <a:t>where</a:t>
                </a:r>
                <a:r>
                  <a:rPr lang="de-DE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𝒢</m:t>
                    </m:r>
                    <m:r>
                      <a:rPr lang="en-US" sz="16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6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is the dataset containing different graphs,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measures the similarity between the graphs.</a:t>
                </a:r>
              </a:p>
              <a:p>
                <a:pPr>
                  <a:lnSpc>
                    <a:spcPct val="150000"/>
                  </a:lnSpc>
                </a:pPr>
                <a:endParaRPr lang="de-DE" sz="1600" dirty="0"/>
              </a:p>
              <a:p>
                <a:pPr>
                  <a:lnSpc>
                    <a:spcPct val="150000"/>
                  </a:lnSpc>
                </a:pPr>
                <a:endParaRPr lang="de-DE" sz="1800" dirty="0"/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1"/>
                <a:ext cx="8508999" cy="1534236"/>
              </a:xfrm>
              <a:blipFill>
                <a:blip r:embed="rId2"/>
                <a:stretch>
                  <a:fillRect l="-1433" b="-93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b="1" dirty="0"/>
              <a:t>Graph </a:t>
            </a:r>
            <a:r>
              <a:rPr lang="de-DE" b="1" dirty="0" err="1"/>
              <a:t>Counterfactual</a:t>
            </a:r>
            <a:r>
              <a:rPr lang="de-DE" b="1" dirty="0"/>
              <a:t> Explainability (GCE)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A1365D-260E-A4CD-553E-D64528BF3A4C}"/>
                  </a:ext>
                </a:extLst>
              </p:cNvPr>
              <p:cNvSpPr txBox="1"/>
              <p:nvPr/>
            </p:nvSpPr>
            <p:spPr>
              <a:xfrm>
                <a:off x="2961564" y="3005321"/>
                <a:ext cx="3220871" cy="5495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dirty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𝒮</m:t>
                              </m:r>
                            </m:e>
                          </m:func>
                        </m:e>
                      </m:func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𝒢</m:t>
                      </m:r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1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1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sz="11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1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 err="1">
                  <a:latin typeface="+mn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A1365D-260E-A4CD-553E-D64528BF3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564" y="3005321"/>
                <a:ext cx="3220871" cy="549574"/>
              </a:xfrm>
              <a:prstGeom prst="rect">
                <a:avLst/>
              </a:prstGeom>
              <a:blipFill>
                <a:blip r:embed="rId3"/>
                <a:stretch>
                  <a:fillRect l="-758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41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7500" y="2054723"/>
            <a:ext cx="8508999" cy="380810"/>
          </a:xfrm>
        </p:spPr>
        <p:txBody>
          <a:bodyPr/>
          <a:lstStyle/>
          <a:p>
            <a:pPr algn="ctr"/>
            <a:r>
              <a:rPr lang="de-DE" b="1" dirty="0"/>
              <a:t>Part </a:t>
            </a:r>
            <a:r>
              <a:rPr lang="de-DE" b="1" dirty="0" err="1"/>
              <a:t>Two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58E709A3-E6DD-47F7-ED74-6D5AD49ED6EF}"/>
              </a:ext>
            </a:extLst>
          </p:cNvPr>
          <p:cNvSpPr txBox="1">
            <a:spLocks/>
          </p:cNvSpPr>
          <p:nvPr/>
        </p:nvSpPr>
        <p:spPr>
          <a:xfrm>
            <a:off x="309572" y="2435533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dirty="0"/>
              <a:t>Counterfactuals in Dynamic Data Landscapes</a:t>
            </a:r>
          </a:p>
        </p:txBody>
      </p:sp>
    </p:spTree>
    <p:extLst>
      <p:ext uri="{BB962C8B-B14F-4D97-AF65-F5344CB8AC3E}">
        <p14:creationId xmlns:p14="http://schemas.microsoft.com/office/powerpoint/2010/main" val="15348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319090" y="1600200"/>
                <a:ext cx="8508999" cy="2371299"/>
              </a:xfrm>
            </p:spPr>
            <p:txBody>
              <a:bodyPr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Data </a:t>
                </a:r>
                <a:r>
                  <a:rPr lang="de-DE" sz="1800" dirty="0" err="1"/>
                  <a:t>undergoes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constant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changes</a:t>
                </a:r>
                <a:r>
                  <a:rPr lang="de-DE" sz="1800" dirty="0"/>
                  <a:t> and </a:t>
                </a:r>
                <a:r>
                  <a:rPr lang="de-DE" sz="1800" dirty="0" err="1"/>
                  <a:t>distribution</a:t>
                </a:r>
                <a:r>
                  <a:rPr lang="de-DE" sz="1800" dirty="0"/>
                  <a:t> </a:t>
                </a:r>
                <a:r>
                  <a:rPr lang="de-DE" sz="1800" dirty="0" err="1"/>
                  <a:t>shifts</a:t>
                </a:r>
                <a:endParaRPr lang="de-DE" sz="18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Impact on </a:t>
                </a:r>
                <a:r>
                  <a:rPr lang="de-DE" sz="1800" dirty="0" err="1"/>
                  <a:t>robustness</a:t>
                </a:r>
                <a:r>
                  <a:rPr lang="de-DE" sz="1800" dirty="0"/>
                  <a:t>, </a:t>
                </a:r>
                <a:r>
                  <a:rPr lang="de-DE" sz="1800" dirty="0" err="1"/>
                  <a:t>relevance</a:t>
                </a:r>
                <a:r>
                  <a:rPr lang="de-DE" sz="1800" dirty="0"/>
                  <a:t>, and </a:t>
                </a:r>
                <a:r>
                  <a:rPr lang="de-DE" sz="1800" dirty="0" err="1"/>
                  <a:t>the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validity</a:t>
                </a:r>
                <a:r>
                  <a:rPr lang="de-DE" sz="1800" dirty="0"/>
                  <a:t>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counterfactuals</a:t>
                </a:r>
                <a:r>
                  <a:rPr lang="de-DE" sz="1800" dirty="0"/>
                  <a:t> </a:t>
                </a:r>
                <a:r>
                  <a:rPr lang="de-DE" sz="1800" dirty="0">
                    <a:solidFill>
                      <a:srgbClr val="005293"/>
                    </a:solidFill>
                  </a:rPr>
                  <a:t>[3]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sz="1800" dirty="0"/>
                  <a:t>Lack </a:t>
                </a:r>
                <a:r>
                  <a:rPr lang="de-DE" sz="1800" dirty="0" err="1"/>
                  <a:t>of</a:t>
                </a:r>
                <a:r>
                  <a:rPr lang="de-DE" sz="1800" dirty="0"/>
                  <a:t> </a:t>
                </a:r>
                <a:r>
                  <a:rPr lang="de-DE" sz="1800" dirty="0" err="1"/>
                  <a:t>existing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approaches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to</a:t>
                </a:r>
                <a:r>
                  <a:rPr lang="de-DE" sz="1800" dirty="0"/>
                  <a:t> </a:t>
                </a:r>
                <a:r>
                  <a:rPr lang="de-DE" sz="1800" dirty="0" err="1"/>
                  <a:t>address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counterfactual</a:t>
                </a:r>
                <a:r>
                  <a:rPr lang="de-DE" sz="1800" dirty="0"/>
                  <a:t> </a:t>
                </a:r>
                <a:r>
                  <a:rPr lang="de-DE" sz="1800" dirty="0" err="1"/>
                  <a:t>generation</a:t>
                </a:r>
                <a:r>
                  <a:rPr lang="de-DE" sz="1800" dirty="0"/>
                  <a:t> in </a:t>
                </a:r>
                <a:r>
                  <a:rPr lang="de-DE" sz="1800" dirty="0" err="1"/>
                  <a:t>dynamic</a:t>
                </a:r>
                <a:r>
                  <a:rPr lang="de-DE" sz="1800" dirty="0"/>
                  <a:t> </a:t>
                </a:r>
                <a:r>
                  <a:rPr lang="de-DE" sz="1800" dirty="0" err="1"/>
                  <a:t>data</a:t>
                </a:r>
                <a:r>
                  <a:rPr lang="de-DE" sz="1800" dirty="0"/>
                  <a:t> </a:t>
                </a:r>
                <a:r>
                  <a:rPr lang="de-DE" sz="1800" dirty="0" err="1"/>
                  <a:t>landscapes</a:t>
                </a:r>
                <a:endParaRPr lang="de-DE" sz="1800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i="1" dirty="0" err="1"/>
                  <a:t>Recourse</a:t>
                </a:r>
                <a:r>
                  <a:rPr lang="de-DE" dirty="0"/>
                  <a:t> </a:t>
                </a:r>
                <a:r>
                  <a:rPr lang="de-DE" dirty="0" err="1"/>
                  <a:t>fragility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deleted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future</a:t>
                </a:r>
                <a:endParaRPr lang="de-DE" dirty="0"/>
              </a:p>
              <a:p>
                <a:pPr marL="461963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i="1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de-DE" i="1" dirty="0"/>
                  <a:t> </a:t>
                </a:r>
                <a:r>
                  <a:rPr lang="de-DE" i="1" dirty="0" err="1"/>
                  <a:t>most</a:t>
                </a:r>
                <a:r>
                  <a:rPr lang="de-DE" i="1" dirty="0"/>
                  <a:t> </a:t>
                </a:r>
                <a:r>
                  <a:rPr lang="de-DE" i="1" dirty="0" err="1"/>
                  <a:t>generated</a:t>
                </a:r>
                <a:r>
                  <a:rPr lang="de-DE" i="1" dirty="0"/>
                  <a:t> </a:t>
                </a:r>
                <a:r>
                  <a:rPr lang="de-DE" i="1" dirty="0" err="1"/>
                  <a:t>counterfactuals</a:t>
                </a:r>
                <a:r>
                  <a:rPr lang="de-DE" i="1" dirty="0"/>
                  <a:t> </a:t>
                </a:r>
                <a:r>
                  <a:rPr lang="de-DE" i="1" dirty="0" err="1"/>
                  <a:t>generated</a:t>
                </a:r>
                <a:r>
                  <a:rPr lang="de-DE" i="1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e-DE" i="1" dirty="0"/>
                  <a:t> </a:t>
                </a:r>
                <a:r>
                  <a:rPr lang="de-DE" i="1" dirty="0" err="1"/>
                  <a:t>are</a:t>
                </a:r>
                <a:r>
                  <a:rPr lang="de-DE" i="1" dirty="0"/>
                  <a:t> obsolete</a:t>
                </a:r>
              </a:p>
            </p:txBody>
          </p:sp>
        </mc:Choice>
        <mc:Fallback xmlns=""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1600200"/>
                <a:ext cx="8508999" cy="2371299"/>
              </a:xfrm>
              <a:blipFill>
                <a:blip r:embed="rId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Things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20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B1ACCFF-D64F-2B9D-3E4F-44BE1857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772" y="950794"/>
            <a:ext cx="7790248" cy="3801232"/>
          </a:xfrm>
          <a:prstGeom prst="rect">
            <a:avLst/>
          </a:prstGeo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74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447499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1299</Words>
  <Application>Microsoft Office PowerPoint</Application>
  <PresentationFormat>On-screen Show (16:9)</PresentationFormat>
  <Paragraphs>153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Adapting to Change: Robust Counterfactual Explanations in Dynamic Data Landscapes</vt:lpstr>
      <vt:lpstr>Part One</vt:lpstr>
      <vt:lpstr>Importance of Explainability in ML  </vt:lpstr>
      <vt:lpstr>Counterfactual example</vt:lpstr>
      <vt:lpstr>What‘s a graph?</vt:lpstr>
      <vt:lpstr>Graph Counterfactual Explainability (GCE)</vt:lpstr>
      <vt:lpstr>Part Two</vt:lpstr>
      <vt:lpstr>Things get complicated!</vt:lpstr>
      <vt:lpstr>PowerPoint Presentation</vt:lpstr>
      <vt:lpstr>Time-related GCE</vt:lpstr>
      <vt:lpstr>Part Three</vt:lpstr>
      <vt:lpstr>Architectural overview (1)</vt:lpstr>
      <vt:lpstr>Architectural overview (2)</vt:lpstr>
      <vt:lpstr>Architectural overview (2)</vt:lpstr>
      <vt:lpstr>Architectural overview (3)</vt:lpstr>
      <vt:lpstr>Architectural overview (4)</vt:lpstr>
      <vt:lpstr>Part Four</vt:lpstr>
      <vt:lpstr>Datasets</vt:lpstr>
      <vt:lpstr>PowerPoint Presentation</vt:lpstr>
      <vt:lpstr>Part Five</vt:lpstr>
      <vt:lpstr>Take aways</vt:lpstr>
      <vt:lpstr>PowerPoint Presentation</vt:lpstr>
      <vt:lpstr>Bibliography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Adapting to Change: Robust Counterfactual Explanations in Dynamic Data Landscapes</dc:title>
  <dc:creator>Bardh Prenkaj</dc:creator>
  <cp:lastModifiedBy>Bardh Prenkaj</cp:lastModifiedBy>
  <cp:revision>49</cp:revision>
  <cp:lastPrinted>2015-07-30T14:04:45Z</cp:lastPrinted>
  <dcterms:created xsi:type="dcterms:W3CDTF">2023-09-08T13:04:53Z</dcterms:created>
  <dcterms:modified xsi:type="dcterms:W3CDTF">2023-09-09T11:40:31Z</dcterms:modified>
</cp:coreProperties>
</file>