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740369-016E-4D67-9C43-E34B86C157A3}">
  <a:tblStyle styleId="{50740369-016E-4D67-9C43-E34B86C15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11" Type="http://schemas.openxmlformats.org/officeDocument/2006/relationships/slide" Target="slides/slide5.xml"/><Relationship Id="rId22" Type="http://schemas.openxmlformats.org/officeDocument/2006/relationships/font" Target="fonts/RobotoCondensed-italic.fntdata"/><Relationship Id="rId10" Type="http://schemas.openxmlformats.org/officeDocument/2006/relationships/slide" Target="slides/slide4.xml"/><Relationship Id="rId21" Type="http://schemas.openxmlformats.org/officeDocument/2006/relationships/font" Target="fonts/RobotoCondense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2c37cdb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2c37cdb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62c37cd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62c37cd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62c37cd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62c37cd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62c37cdb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62c37cd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5a7786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5a7786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066e9d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066e9d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39303fe8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39303fe8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39303fe86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39303fe86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39303fe86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39303fe86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39303fe86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39303fe86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2c37cd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2c37cd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62c37cdb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62c37cdb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62c37cd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62c37cd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339875"/>
            <a:ext cx="85206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Reproducibility Study of Deep and Surface Machine Learning Methods for Human-related Trajectory Prediction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20450" y="2424600"/>
            <a:ext cx="6503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900" u="sng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Bardh Prenkaj</a:t>
            </a:r>
            <a:r>
              <a:rPr i="1"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Paola Velardi, Damiano Distante, Stefano Faralli</a:t>
            </a:r>
            <a:endParaRPr i="1" sz="1900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" y="91525"/>
            <a:ext cx="2980600" cy="9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863" y="3520188"/>
            <a:ext cx="23526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200" y="3702625"/>
            <a:ext cx="1438051" cy="9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0450" y="3772875"/>
            <a:ext cx="2453101" cy="6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9575" y="4447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942038" y="-2289413"/>
            <a:ext cx="7259925" cy="102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40163" y="-2159013"/>
            <a:ext cx="7063674" cy="9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Conclusions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11700" y="978150"/>
            <a:ext cx="8139900" cy="1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Deep methods </a:t>
            </a: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outperform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simple ML (as expected), </a:t>
            </a: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however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superiority of deep methods is often minimal: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impact due to the </a:t>
            </a: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input data complexity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</a:t>
            </a: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imbalance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methods (see details in the paper)</a:t>
            </a:r>
            <a:endParaRPr sz="1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311700" y="2571750"/>
            <a:ext cx="84522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●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Performance of algorithms can change (</a:t>
            </a: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even reversing the ranking!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 if different metrics are adopted: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Risk prediction - </a:t>
            </a: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recall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more relevant than precision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11700" y="4002150"/>
            <a:ext cx="845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●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we blindly trust papers pretending to outperform the state of the art?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2200500" y="1120275"/>
            <a:ext cx="47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</a:t>
            </a:r>
            <a:endParaRPr b="1" sz="6000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931150" y="2322375"/>
            <a:ext cx="7556100" cy="25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SIGIR Travel Grants program</a:t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MIUR under the grant of “Dipartimenti di eccellenza 2018-2022” of the Department of Computer Science of Sapienza University</a:t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Partly supported by Università di Roma Unitelma Sapienza</a:t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" y="91525"/>
            <a:ext cx="2980600" cy="9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Introduction on Trajectory Prediction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8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Characteristics</a:t>
            </a: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700"/>
              <a:buFont typeface="Roboto Condensed"/>
              <a:buChar char="○"/>
            </a:pPr>
            <a:r>
              <a:rPr lang="en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Long-term sequence of event types</a:t>
            </a:r>
            <a:endParaRPr sz="1700">
              <a:solidFill>
                <a:srgbClr val="9BC12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700"/>
              <a:buFont typeface="Roboto Condensed"/>
              <a:buChar char="○"/>
            </a:pPr>
            <a:r>
              <a:rPr lang="en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Irregular intervals between events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700"/>
              <a:buFont typeface="Roboto Condensed"/>
              <a:buChar char="○"/>
            </a:pPr>
            <a:r>
              <a:rPr lang="en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Absence of an event order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700"/>
              <a:buFont typeface="Roboto Condensed"/>
              <a:buChar char="○"/>
            </a:pPr>
            <a:r>
              <a:rPr lang="en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Hidden long-term dependencies within the sequence</a:t>
            </a:r>
            <a:endParaRPr sz="1700">
              <a:solidFill>
                <a:srgbClr val="9BC12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4251450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paper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Risk prediction (i.e., patient hospitalisation, student dropout)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3028063"/>
            <a:ext cx="8139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Task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P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redict the probability of events in the future or predict a </a:t>
            </a: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single high-risk event</a:t>
            </a:r>
            <a:endParaRPr sz="1900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Datasets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147350" y="102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{50740369-016E-4D67-9C43-E34B86C157A3}</a:tableStyleId>
              </a:tblPr>
              <a:tblGrid>
                <a:gridCol w="1045200"/>
                <a:gridCol w="1934700"/>
                <a:gridCol w="1934700"/>
                <a:gridCol w="1934700"/>
              </a:tblGrid>
              <a:tr h="64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Num. of event types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Max. time window length in days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Num. of trajectories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9BC12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XuetangX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22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~24k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KDDCup15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25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~120k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eICU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~65k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Avg. per-day sparsity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Avg. day gap between events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Class distribution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(0:1)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solidFill>
                      <a:srgbClr val="9BC12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XuetangX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~90%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</a:t>
                      </a: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 土 2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~39%</a:t>
                      </a: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: 61%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KDDCup15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~91%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</a:t>
                      </a: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18 土 2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~21</a:t>
                      </a: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% : 79%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eICU</a:t>
                      </a:r>
                      <a:endParaRPr sz="1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C1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~73%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~8</a:t>
                      </a: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土 8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~</a:t>
                      </a:r>
                      <a:r>
                        <a:rPr lang="en" sz="1300">
                          <a:solidFill>
                            <a:srgbClr val="43434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91% : 9%</a:t>
                      </a:r>
                      <a:endParaRPr sz="1300">
                        <a:solidFill>
                          <a:srgbClr val="43434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Datasets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75" y="256388"/>
            <a:ext cx="6188100" cy="44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Input modelling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5550950" y="15932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108650" y="15932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6666350" y="15932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224050" y="15932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…</a:t>
            </a:r>
            <a:r>
              <a:rPr lang="en"/>
              <a:t> 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781750" y="15932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550950" y="21659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108650" y="21659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666350" y="21659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781750" y="21659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550950" y="27386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108650" y="27386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666350" y="27386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781750" y="27386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550950" y="38840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108650" y="38840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666350" y="38840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781750" y="3884075"/>
            <a:ext cx="5577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77900" y="1324650"/>
            <a:ext cx="4532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Daily grouping of events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solidFill>
                <a:srgbClr val="9BC12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{&quot;code&quot;:&quot;$T_{u}\\in \\mathbb{R}^{l,m}$&quot;,&quot;font&quot;:{&quot;size&quot;:12.000000321804125,&quot;family&quot;:&quot;Arial&quot;,&quot;color&quot;:null},&quot;type&quot;:&quot;$&quot;,&quot;id&quot;:&quot;1&quot;,&quot;ts&quot;:1598971058023,&quot;cs&quot;:&quot;PgJB20p/Go+vI/hsqKv0Kg==&quot;,&quot;size&quot;:{&quot;width&quot;:83.00003490297813,&quot;height&quot;:22.000009251391795}}"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436" y="831500"/>
            <a:ext cx="1605114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7224050" y="21659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… 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224050" y="27386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… 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224050" y="38840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… 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5400000">
            <a:off x="5607700" y="33113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… 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rot="5400000">
            <a:off x="6750138" y="33113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…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rot="5400000">
            <a:off x="6180400" y="33113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… 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 rot="2700000">
            <a:off x="7227700" y="3264165"/>
            <a:ext cx="557907" cy="572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… 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5400000">
            <a:off x="7892600" y="33113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… </a:t>
            </a:r>
            <a:endParaRPr/>
          </a:p>
        </p:txBody>
      </p:sp>
      <p:cxnSp>
        <p:nvCxnSpPr>
          <p:cNvPr id="113" name="Google Shape;113;p17"/>
          <p:cNvCxnSpPr>
            <a:stCxn id="114" idx="2"/>
            <a:endCxn id="115" idx="2"/>
          </p:cNvCxnSpPr>
          <p:nvPr/>
        </p:nvCxnSpPr>
        <p:spPr>
          <a:xfrm flipH="1" rot="-5400000">
            <a:off x="6944900" y="3062825"/>
            <a:ext cx="600" cy="27885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11A8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5272100" y="38840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060600" y="38840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550950" y="13136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>
            <a:stCxn id="116" idx="1"/>
            <a:endCxn id="118" idx="1"/>
          </p:cNvCxnSpPr>
          <p:nvPr/>
        </p:nvCxnSpPr>
        <p:spPr>
          <a:xfrm>
            <a:off x="5550950" y="1600025"/>
            <a:ext cx="600" cy="285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11A8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5550950" y="4163675"/>
            <a:ext cx="55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color&quot;:null,&quot;family&quot;:&quot;Arial&quot;,&quot;size&quot;:12.000000321804126},&quot;id&quot;:&quot;2&quot;,&quot;type&quot;:&quot;$&quot;,&quot;code&quot;:&quot;$l$&quot;,&quot;ts&quot;:1598971486550,&quot;cs&quot;:&quot;vpeihVAy6iITQUAs3GiK/g==&quot;,&quot;size&quot;:{&quot;width&quot;:6.000002523106853,&quot;height&quot;:14.000005887249323}}"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400" y="2952750"/>
            <a:ext cx="762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.000000321804135,&quot;color&quot;:null,&quot;family&quot;:&quot;Arial&quot;},&quot;type&quot;:&quot;$&quot;,&quot;id&quot;:&quot;3&quot;,&quot;code&quot;:&quot;$m$&quot;,&quot;ts&quot;:1598971533012,&quot;cs&quot;:&quot;V/9BWSGm0S8w//HiWrx6pA==&quot;,&quot;size&quot;:{&quot;width&quot;:18.00000756932056,&quot;height&quot;:9.00000378466028}}"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4200" y="4781550"/>
            <a:ext cx="2286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77900" y="2089775"/>
            <a:ext cx="43104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●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Time-matrix for each individual in the datasets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77900" y="3150800"/>
            <a:ext cx="4532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●"/>
            </a:pP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Maximum temporal</a:t>
            </a:r>
            <a:r>
              <a:rPr lang="en" sz="1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length   for experimentation purposes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{&quot;font&quot;:{&quot;color&quot;:null,&quot;family&quot;:&quot;Arial&quot;,&quot;size&quot;:12.000000321804126},&quot;id&quot;:&quot;2&quot;,&quot;type&quot;:&quot;$&quot;,&quot;code&quot;:&quot;$l$&quot;,&quot;ts&quot;:1598971486550,&quot;cs&quot;:&quot;vpeihVAy6iITQUAs3GiK/g==&quot;,&quot;size&quot;:{&quot;width&quot;:6.000002523106853,&quot;height&quot;:14.000005887249323}}"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400" y="3318100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387900" y="4063025"/>
            <a:ext cx="4532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●"/>
            </a:pP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Number of events 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{&quot;font&quot;:{&quot;size&quot;:12.000000321804135,&quot;color&quot;:null,&quot;family&quot;:&quot;Arial&quot;},&quot;type&quot;:&quot;$&quot;,&quot;id&quot;:&quot;3&quot;,&quot;code&quot;:&quot;$m$&quot;,&quot;ts&quot;:1598971533012,&quot;cs&quot;:&quot;V/9BWSGm0S8w//HiWrx6pA==&quot;,&quot;size&quot;:{&quot;width&quot;:18.00000756932056,&quot;height&quot;:9.00000378466028}}"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675" y="4262650"/>
            <a:ext cx="228600" cy="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Methods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381075"/>
            <a:ext cx="852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8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Simple ML</a:t>
            </a: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logistic regression (LR), Gaussian naive Bayes (GNB), decision tree (DT), SVM with rbf kernel, KNN with two neighbours, majority class prediction.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11700" y="340692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Deep </a:t>
            </a: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feedforward</a:t>
            </a: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NN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three- and five-layered DNNs with a shrinking factor of 0.5 from each layer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11700" y="2398613"/>
            <a:ext cx="8139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Ensembles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random forest (RF) and KENS [1] with WINNOW, 1-NN, GNB for the base components</a:t>
            </a:r>
            <a:endParaRPr sz="1900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Methods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11700" y="1206755"/>
            <a:ext cx="81399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Deep sequential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SimpleLSTM [2] - inspired by the architecture of LeNet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ConRec [3] - combination of CNNs and RNNs + final dense layer with sigmoid act. function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11700" y="2777373"/>
            <a:ext cx="81399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Deep sequential with attention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CFIN [4] - without feature augmentation, but with an initialisation of the context vector according to a uniform distribution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HAN [5] - local and global attention mechanism with LSTMs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Experimental setup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11700" y="901951"/>
            <a:ext cx="8139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Metrics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AUCPR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F1, Recall both </a:t>
            </a: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weighted by support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11700" y="2167775"/>
            <a:ext cx="81399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Time-window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minimal as possible to ensure real-time risk prediction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○"/>
            </a:pP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time-window dimensions to assess a </a:t>
            </a: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non-decreasing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trend in performances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11700" y="3776225"/>
            <a:ext cx="81399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Char char="●"/>
            </a:pPr>
            <a:r>
              <a:rPr b="1" lang="en" sz="1900">
                <a:solidFill>
                  <a:srgbClr val="9BC1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imbalance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BC129"/>
              </a:buClr>
              <a:buSzPts val="1900"/>
              <a:buFont typeface="Roboto Condensed"/>
              <a:buChar char="○"/>
            </a:pPr>
            <a:r>
              <a:rPr lang="en" sz="1900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Oversampling</a:t>
            </a:r>
            <a:r>
              <a:rPr lang="en" sz="19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method ADASYN [6] on eICU to achieve equal number of instances in the minority and majority class</a:t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A8A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</a:t>
            </a:r>
            <a:endParaRPr b="1">
              <a:solidFill>
                <a:srgbClr val="11A8A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16962" y="-1825637"/>
            <a:ext cx="6739875" cy="95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