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0"/>
  </p:notesMasterIdLst>
  <p:sldIdLst>
    <p:sldId id="256" r:id="rId5"/>
    <p:sldId id="257" r:id="rId6"/>
    <p:sldId id="265" r:id="rId7"/>
    <p:sldId id="259" r:id="rId8"/>
    <p:sldId id="260" r:id="rId9"/>
    <p:sldId id="261" r:id="rId10"/>
    <p:sldId id="266" r:id="rId11"/>
    <p:sldId id="262" r:id="rId12"/>
    <p:sldId id="270" r:id="rId13"/>
    <p:sldId id="269" r:id="rId14"/>
    <p:sldId id="263" r:id="rId15"/>
    <p:sldId id="267" r:id="rId16"/>
    <p:sldId id="264" r:id="rId17"/>
    <p:sldId id="268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411FE-826D-43EE-8BB7-54713116EE65}" v="250" dt="2024-12-04T22:48:41.864"/>
    <p1510:client id="{5D265907-D3CF-305E-4A30-04C3D6C15236}" v="404" dt="2024-12-05T02:40:40.422"/>
    <p1510:client id="{6423AF03-FFA7-50E6-DC53-935C792AF9C7}" v="721" dt="2024-12-05T02:49:42.680"/>
    <p1510:client id="{82A20F0D-85D5-9EEB-3D0B-EAB9F3BC3AC8}" v="5" dt="2024-12-04T17:53:59.167"/>
    <p1510:client id="{ED1349F1-06DA-BBE2-4CBE-8C3468DAFDDE}" v="962" dt="2024-12-04T22:38:35.949"/>
    <p1510:client id="{FF41A8C8-ED25-F24A-D888-75195DE517A2}" v="653" dt="2024-12-05T00:46:00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53B9-7688-884D-8A3D-1C98788AB8D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EA076-0BCF-8644-867D-9FD99BC0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5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social-media-icon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more social media icons can be found here: </a:t>
            </a:r>
            <a:r>
              <a:rPr lang="en-CA">
                <a:hlinkClick r:id="rId3"/>
              </a:rPr>
              <a:t>https://www.iconfinder.com/social-media-icons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EA076-0BCF-8644-867D-9FD99BC0A3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8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999" y="1318112"/>
            <a:ext cx="9000000" cy="19800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  <a:effectLst>
            <a:outerShdw blurRad="50800" dist="63500" dir="2700000" algn="tl" rotWithShape="0">
              <a:prstClr val="black">
                <a:alpha val="35000"/>
              </a:prstClr>
            </a:outerShdw>
          </a:effectLst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0728" y="6539486"/>
            <a:ext cx="378271" cy="270000"/>
          </a:xfrm>
          <a:prstGeom prst="rect">
            <a:avLst/>
          </a:prstGeom>
        </p:spPr>
        <p:txBody>
          <a:bodyPr/>
          <a:lstStyle/>
          <a:p>
            <a:fld id="{6309BEB1-5527-6B41-8F91-DB30049752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1456679-5939-A243-A02C-DEB1D5A2A7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9001" y="6539486"/>
            <a:ext cx="5532731" cy="270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Conference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33EF8-B7DE-524F-A7AF-4FA8446D7E08}"/>
              </a:ext>
            </a:extLst>
          </p:cNvPr>
          <p:cNvSpPr txBox="1"/>
          <p:nvPr userDrawn="1"/>
        </p:nvSpPr>
        <p:spPr>
          <a:xfrm>
            <a:off x="2189582" y="4099341"/>
            <a:ext cx="7812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venir Next" panose="020B0503020202020204" pitchFamily="34" charset="0"/>
              </a:rPr>
              <a:t>Department of Systems and Computer Engineering</a:t>
            </a:r>
          </a:p>
          <a:p>
            <a:pPr algn="ctr"/>
            <a:r>
              <a:rPr lang="en-US" sz="1800">
                <a:latin typeface="Avenir Next" panose="020B0503020202020204" pitchFamily="34" charset="0"/>
              </a:rPr>
              <a:t>Carleton University, Ottawa, ON, Canada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8185F02-6B20-554A-9B77-2BED93BC10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89583" y="4764242"/>
            <a:ext cx="7812833" cy="270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venir Next" panose="020B0503020202020204" pitchFamily="34" charset="0"/>
                <a:cs typeface="Lucida Grande" panose="020B0600040502020204" pitchFamily="34" charset="0"/>
              </a:defRPr>
            </a:lvl1pPr>
          </a:lstStyle>
          <a:p>
            <a:pPr lvl="0"/>
            <a:r>
              <a:rPr lang="en-US" err="1"/>
              <a:t>PresenterEmail@carleton.ca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E30F1-8301-8C41-89A7-7C845C9ACF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89583" y="3535121"/>
            <a:ext cx="7812833" cy="534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Insert Author Name(s)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209F3B9-316B-C44F-A54F-5BFB15F2A98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2400" y="6541200"/>
            <a:ext cx="6029998" cy="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Aron Arany-Takacs, Bardia Parmoun, &amp; Dylan Leveille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478B9-B32C-204C-818E-D9B8A10668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89582" y="5853608"/>
            <a:ext cx="7812833" cy="3973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Insert 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3773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DF465C-F9AF-AF49-AF6D-63C1E79C0928}"/>
              </a:ext>
            </a:extLst>
          </p:cNvPr>
          <p:cNvSpPr/>
          <p:nvPr userDrawn="1"/>
        </p:nvSpPr>
        <p:spPr>
          <a:xfrm>
            <a:off x="1200" y="904202"/>
            <a:ext cx="12189600" cy="630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3B6B5-0FA2-E542-91E2-42A3FC8707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053" y="967479"/>
            <a:ext cx="11769012" cy="503446"/>
          </a:xfrm>
        </p:spPr>
        <p:txBody>
          <a:bodyPr anchor="t" anchorCtr="0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EA20FF-E3B4-C043-8DCB-BB7862B234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2400" y="6541200"/>
            <a:ext cx="6029998" cy="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Aron Arany-Takacs, Bardia Parmoun, &amp; Dylan Leveille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2DC4D1-2542-F645-B267-49413A442E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7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20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0D6A3-91DA-8845-98FA-58D308B6FC22}"/>
              </a:ext>
            </a:extLst>
          </p:cNvPr>
          <p:cNvSpPr/>
          <p:nvPr userDrawn="1"/>
        </p:nvSpPr>
        <p:spPr>
          <a:xfrm>
            <a:off x="1200" y="904202"/>
            <a:ext cx="12189600" cy="630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876153-A00B-FD47-AC82-49693D1B27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053" y="967479"/>
            <a:ext cx="11769012" cy="503446"/>
          </a:xfrm>
        </p:spPr>
        <p:txBody>
          <a:bodyPr anchor="t" anchorCtr="0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2EA1-B945-F54D-9926-097706AB15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2400" y="6541200"/>
            <a:ext cx="6029998" cy="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Aron Arany-Takacs, Bardia Parmoun, &amp; Dylan Leveille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FCCF1-6BAE-E64D-A746-0B901ED6BC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5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1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1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D12997-412A-AC46-AA2E-8FCCC4F185C6}"/>
              </a:ext>
            </a:extLst>
          </p:cNvPr>
          <p:cNvSpPr/>
          <p:nvPr userDrawn="1"/>
        </p:nvSpPr>
        <p:spPr>
          <a:xfrm>
            <a:off x="1200" y="904202"/>
            <a:ext cx="12189600" cy="630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0F08A8D-C671-6B47-80A4-7679EEC93D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053" y="967479"/>
            <a:ext cx="11769012" cy="503446"/>
          </a:xfrm>
        </p:spPr>
        <p:txBody>
          <a:bodyPr anchor="t" anchorCtr="0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CDC6C8-A33E-334B-AFB1-C9646A3F0E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2400" y="6541200"/>
            <a:ext cx="6029998" cy="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Aron Arany-Takacs, Bardia Parmoun, &amp; Dylan Leveille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18025-6CFA-4E4C-9C96-0061D622CF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8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C11936-9224-B34E-B508-3B19236239E8}"/>
              </a:ext>
            </a:extLst>
          </p:cNvPr>
          <p:cNvSpPr/>
          <p:nvPr userDrawn="1"/>
        </p:nvSpPr>
        <p:spPr>
          <a:xfrm>
            <a:off x="1200" y="904202"/>
            <a:ext cx="12189600" cy="630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30998FA-8E00-9D4F-A7F7-A3780DC0F9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053" y="967479"/>
            <a:ext cx="11769012" cy="503446"/>
          </a:xfrm>
        </p:spPr>
        <p:txBody>
          <a:bodyPr anchor="t" anchorCtr="0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AB206-A460-8345-88E2-00CCFDB345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2400" y="6541200"/>
            <a:ext cx="6029998" cy="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Aron Arany-Takacs, Bardia Parmoun, &amp; Dylan Leveille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0F0FC-3BC0-3343-BAA3-3AFC19654D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5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87284-3276-CE47-9B17-49DAD54FDB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400" y="6541200"/>
            <a:ext cx="6029998" cy="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Aron Arany-Takacs, Bardia Parmoun, &amp; Dylan Leveille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9BF16-00BE-9C4C-9336-D0EF4C2687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9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25200"/>
            <a:ext cx="6172200" cy="4352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25200"/>
            <a:ext cx="3931200" cy="4352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2EF7C9-820F-BD4B-AC9E-AF687C938AB5}"/>
              </a:ext>
            </a:extLst>
          </p:cNvPr>
          <p:cNvSpPr/>
          <p:nvPr userDrawn="1"/>
        </p:nvSpPr>
        <p:spPr>
          <a:xfrm>
            <a:off x="1200" y="904202"/>
            <a:ext cx="12189600" cy="630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1C65CB8-1C6D-1345-93C0-D801400646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053" y="967479"/>
            <a:ext cx="11769012" cy="503446"/>
          </a:xfrm>
        </p:spPr>
        <p:txBody>
          <a:bodyPr anchor="t" anchorCtr="0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EEFC-645F-3D42-8320-F2D7C4ED50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2400" y="6541200"/>
            <a:ext cx="6029998" cy="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Aron Arany-Takacs, Bardia Parmoun, &amp; Dylan Leveille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0E568-3D8D-2E44-9E3F-2AD1AE412E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6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25200"/>
            <a:ext cx="6570408" cy="43524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25200"/>
            <a:ext cx="3932237" cy="4352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F0AFD-69B7-A843-849D-F2DE5BBE754C}"/>
              </a:ext>
            </a:extLst>
          </p:cNvPr>
          <p:cNvSpPr/>
          <p:nvPr userDrawn="1"/>
        </p:nvSpPr>
        <p:spPr>
          <a:xfrm>
            <a:off x="1200" y="904202"/>
            <a:ext cx="12189600" cy="630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7DB45C2-4242-3744-A0A3-BBB3C12FB9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053" y="967479"/>
            <a:ext cx="11769012" cy="503446"/>
          </a:xfrm>
        </p:spPr>
        <p:txBody>
          <a:bodyPr anchor="t" anchorCtr="0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D8B66-3F91-4D43-8851-0C331242E22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2400" y="6541200"/>
            <a:ext cx="6029998" cy="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Aron Arany-Takacs, Bardia Parmoun, &amp; Dylan Leveille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B2F79-010D-FD40-8B32-F0538F280A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2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87284-3276-CE47-9B17-49DAD54FDB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400" y="6541200"/>
            <a:ext cx="6029998" cy="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Aron Arany-Takacs, Bardia Parmoun, &amp; Dylan Leveille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9BF16-00BE-9C4C-9336-D0EF4C2687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C69F9-2E5F-E54B-B67B-5496F589F1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6000" y="3349697"/>
            <a:ext cx="4320000" cy="433965"/>
          </a:xfrm>
        </p:spPr>
        <p:txBody>
          <a:bodyPr>
            <a:spAutoFit/>
          </a:bodyPr>
          <a:lstStyle>
            <a:lvl1pPr marL="0" indent="0" algn="ctr">
              <a:buNone/>
              <a:defRPr sz="2400" b="0" i="0">
                <a:solidFill>
                  <a:schemeClr val="accent4"/>
                </a:solidFill>
                <a:latin typeface="Avenir Next Medium" panose="020B0503020202020204" pitchFamily="34" charset="0"/>
              </a:defRPr>
            </a:lvl1pPr>
          </a:lstStyle>
          <a:p>
            <a:pPr lvl="0"/>
            <a:r>
              <a:rPr lang="en-US"/>
              <a:t>Insert Presenter Name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8774E-F405-6D48-9D18-B71E087CB1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36000" y="3828840"/>
            <a:ext cx="4320000" cy="320223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err="1"/>
              <a:t>PresenterEmail@carleton.ca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0358E6-4FD7-4C4B-A88D-07A04C9F7AAC}"/>
              </a:ext>
            </a:extLst>
          </p:cNvPr>
          <p:cNvSpPr txBox="1"/>
          <p:nvPr userDrawn="1"/>
        </p:nvSpPr>
        <p:spPr>
          <a:xfrm>
            <a:off x="4127241" y="1899883"/>
            <a:ext cx="3937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0">
                <a:solidFill>
                  <a:schemeClr val="tx1"/>
                </a:solidFill>
                <a:latin typeface="Avenir Next" panose="020B0503020202020204" pitchFamily="34" charset="0"/>
              </a:rPr>
              <a:t>Thank You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77E65DA-D404-614A-80F6-7C0744EDA2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6000" y="4209723"/>
            <a:ext cx="4320000" cy="32022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Insert Social Media (optional)</a:t>
            </a:r>
          </a:p>
        </p:txBody>
      </p:sp>
    </p:spTree>
    <p:extLst>
      <p:ext uri="{BB962C8B-B14F-4D97-AF65-F5344CB8AC3E}">
        <p14:creationId xmlns:p14="http://schemas.microsoft.com/office/powerpoint/2010/main" val="140742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0F1B861-CD12-A542-A27F-6B48E280433D}"/>
              </a:ext>
            </a:extLst>
          </p:cNvPr>
          <p:cNvSpPr/>
          <p:nvPr userDrawn="1"/>
        </p:nvSpPr>
        <p:spPr>
          <a:xfrm>
            <a:off x="6092400" y="6492875"/>
            <a:ext cx="6096000" cy="365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CE6D63-4B82-4A41-9135-0CDCC63D184A}"/>
              </a:ext>
            </a:extLst>
          </p:cNvPr>
          <p:cNvSpPr/>
          <p:nvPr userDrawn="1"/>
        </p:nvSpPr>
        <p:spPr>
          <a:xfrm>
            <a:off x="0" y="6492874"/>
            <a:ext cx="6096000" cy="365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FA9407-2EEB-E946-8297-BDDBB5E1F019}"/>
              </a:ext>
            </a:extLst>
          </p:cNvPr>
          <p:cNvSpPr/>
          <p:nvPr userDrawn="1"/>
        </p:nvSpPr>
        <p:spPr>
          <a:xfrm>
            <a:off x="6093600" y="0"/>
            <a:ext cx="6094800" cy="900613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02275-BEA9-0A42-B873-7E767E5840FD}"/>
              </a:ext>
            </a:extLst>
          </p:cNvPr>
          <p:cNvSpPr/>
          <p:nvPr userDrawn="1"/>
        </p:nvSpPr>
        <p:spPr>
          <a:xfrm>
            <a:off x="0" y="0"/>
            <a:ext cx="6094800" cy="9006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288DA775-E1F2-D84C-A4A7-7AD9EE856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1419" y="6541200"/>
            <a:ext cx="64758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venir Next" panose="020B0503020202020204" pitchFamily="34" charset="0"/>
              </a:defRPr>
            </a:lvl1pPr>
          </a:lstStyle>
          <a:p>
            <a:fld id="{C9F21B25-6BA2-C545-BA71-5CA39AD1B3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308C7-66C8-A445-A153-01BDDE223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00" y="6540436"/>
            <a:ext cx="603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/>
              <a:t>Aron Arany-Takacs, Bardia Parmoun, &amp; Dylan Leveille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1BAEBB8-4561-9540-9ACE-E37F57D8A2B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318053" y="-219713"/>
            <a:ext cx="2727195" cy="133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0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1"/>
          </a:solidFill>
          <a:latin typeface="Avenir Next" panose="020B0503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61D528-A584-324C-B470-736A1C922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RoboCup Project Presentation</a:t>
            </a:r>
            <a:br>
              <a:rPr lang="en-US"/>
            </a:br>
            <a:r>
              <a:rPr lang="en-US"/>
              <a:t>SYSC 5103F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4181-8824-3548-8321-E71903F1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BEB1-5527-6B41-8F91-DB30049752C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A721CC-BFFF-3D40-A1D2-9804A651DF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/>
              <a:t>aaran043@uottawa.ca</a:t>
            </a:r>
          </a:p>
          <a:p>
            <a:pPr>
              <a:spcBef>
                <a:spcPts val="0"/>
              </a:spcBef>
            </a:pPr>
            <a:r>
              <a:rPr lang="en-US"/>
              <a:t>bardiaparmoun@cmail.carleton.ca</a:t>
            </a:r>
          </a:p>
          <a:p>
            <a:pPr>
              <a:spcBef>
                <a:spcPts val="0"/>
              </a:spcBef>
            </a:pPr>
            <a:r>
              <a:rPr lang="en-US"/>
              <a:t>dylanleveille@cmail.carleton.ca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5B4E80-E15D-434E-8916-35A9086EFF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Aron Arany-Takacs, </a:t>
            </a:r>
            <a:r>
              <a:rPr lang="en-US" err="1"/>
              <a:t>Bardia</a:t>
            </a:r>
            <a:r>
              <a:rPr lang="en-US"/>
              <a:t> </a:t>
            </a:r>
            <a:r>
              <a:rPr lang="en-US" err="1"/>
              <a:t>Parmoun</a:t>
            </a:r>
            <a:r>
              <a:rPr lang="en-US"/>
              <a:t>, &amp; Dylan Leveille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F18F1-A2D1-FC47-BEFD-32C411F4B8A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Aron Arany-Takacs, Bardia Parmoun, &amp; Dylan Leveille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D7960B-F642-3842-BA8B-F1E0AABCB08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December 6</a:t>
            </a:r>
            <a:r>
              <a:rPr lang="en-US" baseline="30000"/>
              <a:t>th</a:t>
            </a:r>
            <a:r>
              <a:rPr lang="en-US"/>
              <a:t>, 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FEE50-DC8F-5F2F-5004-1FCDA20394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15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DC67F-C101-1D8C-B102-92B9ED5FC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9FA769-8905-5527-9FB6-D0A86F55D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venir Next"/>
              </a:rPr>
              <a:t>!</a:t>
            </a:r>
            <a:r>
              <a:rPr lang="en-US" dirty="0" err="1">
                <a:latin typeface="Avenir Next"/>
              </a:rPr>
              <a:t>give_goalie_space</a:t>
            </a:r>
            <a:endParaRPr lang="en-US" dirty="0" err="1"/>
          </a:p>
          <a:p>
            <a:pPr marL="0" indent="0">
              <a:buNone/>
            </a:pPr>
            <a:r>
              <a:rPr lang="en-US" dirty="0">
                <a:latin typeface="Avenir Next"/>
              </a:rPr>
              <a:t> 1. Anticipate if goalie catches the ball</a:t>
            </a:r>
          </a:p>
          <a:p>
            <a:pPr marL="0" indent="0">
              <a:buNone/>
            </a:pPr>
            <a:r>
              <a:rPr lang="en-US" dirty="0">
                <a:latin typeface="Avenir Next"/>
              </a:rPr>
              <a:t> 2. Check if close to the goalie</a:t>
            </a:r>
          </a:p>
          <a:p>
            <a:pPr marL="0" indent="0">
              <a:buNone/>
            </a:pPr>
            <a:r>
              <a:rPr lang="en-US" dirty="0">
                <a:latin typeface="Avenir Next"/>
              </a:rPr>
              <a:t> 3. If close, head back to center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Avenir Next"/>
              </a:rPr>
              <a:t> 4. Wait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57D485-8E9F-AE11-18D8-762EBDFBA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Player Functionalities/</a:t>
            </a:r>
            <a:r>
              <a:rPr lang="en-US" err="1"/>
              <a:t>Behaviours</a:t>
            </a:r>
            <a:r>
              <a:rPr lang="en-US"/>
              <a:t> – Defender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7BC65-1384-87A5-42C7-7117F475BC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Aron Arany-Takacs, </a:t>
            </a:r>
            <a:r>
              <a:rPr lang="en-US" err="1"/>
              <a:t>Bardia</a:t>
            </a:r>
            <a:r>
              <a:rPr lang="en-US"/>
              <a:t> </a:t>
            </a:r>
            <a:r>
              <a:rPr lang="en-US" err="1"/>
              <a:t>Parmoun</a:t>
            </a:r>
            <a:r>
              <a:rPr lang="en-US"/>
              <a:t>, &amp; Dylan Leveille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BEDB7-24BF-CEDD-F909-3AE4CDCBC7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" name="Picture 1" descr="A diagram of a goalie&#10;&#10;Description automatically generated">
            <a:extLst>
              <a:ext uri="{FF2B5EF4-FFF2-40B4-BE49-F238E27FC236}">
                <a16:creationId xmlns:a16="http://schemas.microsoft.com/office/drawing/2014/main" id="{65ACCEEA-6AC4-56CF-A3F3-830C9D148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757" y="2877929"/>
            <a:ext cx="3366559" cy="29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1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D560B-984A-BD27-6CD9-3A760F84C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EDFA36-AB61-6066-0824-E82EC24A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venir Next"/>
              </a:rPr>
              <a:t>Positioning &amp; Aggression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Avenir Next"/>
              </a:rPr>
              <a:t>Uses</a:t>
            </a:r>
            <a:r>
              <a:rPr lang="en-US" dirty="0">
                <a:latin typeface="Avenir Next"/>
              </a:rPr>
              <a:t> inverse positioning logic to defense 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Avenir Next"/>
              </a:rPr>
              <a:t>(</a:t>
            </a:r>
            <a:r>
              <a:rPr lang="en-US" dirty="0">
                <a:latin typeface="Consolas"/>
              </a:rPr>
              <a:t>~</a:t>
            </a:r>
            <a:r>
              <a:rPr lang="en-US" err="1">
                <a:latin typeface="Consolas"/>
              </a:rPr>
              <a:t>in_home_zone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latin typeface="Avenir Next"/>
              </a:rPr>
              <a:t>target)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Avenir Next"/>
              </a:rPr>
              <a:t>Move back home and undefined zones to position the agent more effectively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0487B4-14BB-AF90-D420-22AF7109BC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>
                <a:latin typeface="Avenir Next"/>
              </a:rPr>
              <a:t>Player Functionalities/</a:t>
            </a:r>
            <a:r>
              <a:rPr lang="en-CA">
                <a:latin typeface="Avenir Next"/>
              </a:rPr>
              <a:t>Behaviours</a:t>
            </a:r>
            <a:r>
              <a:rPr lang="en-US">
                <a:latin typeface="Avenir Next"/>
              </a:rPr>
              <a:t> – Attacker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61361-C9CE-0638-9C38-09C122E475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latin typeface="Avenir Next"/>
              </a:rPr>
              <a:t>Aron Arany-Takacs, Bardia Parmoun, &amp; Dylan Leveille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B4429-6C1F-FBF5-628A-B8769D0148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 descr="A red and blue rectangles&#10;&#10;Description automatically generated">
            <a:extLst>
              <a:ext uri="{FF2B5EF4-FFF2-40B4-BE49-F238E27FC236}">
                <a16:creationId xmlns:a16="http://schemas.microsoft.com/office/drawing/2014/main" id="{4C768664-2935-E32C-2067-B7837662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225" y="3906198"/>
            <a:ext cx="5598244" cy="221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7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D560B-984A-BD27-6CD9-3A760F84C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EDFA36-AB61-6066-0824-E82EC24A8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2961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venir Next"/>
              </a:rPr>
              <a:t>Offside Foul Mitigation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venir Next"/>
              </a:rPr>
              <a:t>Prevent over-aggression by offence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venir Next"/>
              </a:rPr>
              <a:t>Implemented as a simple belief to be processed by the Jason agent (</a:t>
            </a:r>
            <a:r>
              <a:rPr lang="en-US" dirty="0">
                <a:latin typeface="Consolas"/>
              </a:rPr>
              <a:t>ball_offside</a:t>
            </a:r>
            <a:r>
              <a:rPr lang="en-US" dirty="0">
                <a:latin typeface="Avenir Next"/>
              </a:rPr>
              <a:t>)</a:t>
            </a:r>
            <a:endParaRPr lang="en-US" dirty="0"/>
          </a:p>
          <a:p>
            <a:r>
              <a:rPr lang="en-US" dirty="0">
                <a:latin typeface="Avenir Next"/>
              </a:rPr>
              <a:t>If offside detected, run at reduced speed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0487B4-14BB-AF90-D420-22AF7109BC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>
                <a:latin typeface="Avenir Next"/>
              </a:rPr>
              <a:t>Player Functionalities/</a:t>
            </a:r>
            <a:r>
              <a:rPr lang="en-CA">
                <a:latin typeface="Avenir Next"/>
              </a:rPr>
              <a:t>Behaviours</a:t>
            </a:r>
            <a:r>
              <a:rPr lang="en-US">
                <a:latin typeface="Avenir Next"/>
              </a:rPr>
              <a:t> – Attacker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61361-C9CE-0638-9C38-09C122E475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Aron Arany-Takacs, </a:t>
            </a:r>
            <a:r>
              <a:rPr lang="en-US" err="1"/>
              <a:t>Bardia</a:t>
            </a:r>
            <a:r>
              <a:rPr lang="en-US"/>
              <a:t> </a:t>
            </a:r>
            <a:r>
              <a:rPr lang="en-US" err="1"/>
              <a:t>Parmoun</a:t>
            </a:r>
            <a:r>
              <a:rPr lang="en-US"/>
              <a:t>, &amp; Dylan Leveille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B4429-6C1F-FBF5-628A-B8769D0148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Picture 1" descr="A diagram of a triangle with lines and circles&#10;&#10;Description automatically generated">
            <a:extLst>
              <a:ext uri="{FF2B5EF4-FFF2-40B4-BE49-F238E27FC236}">
                <a16:creationId xmlns:a16="http://schemas.microsoft.com/office/drawing/2014/main" id="{8D6A97FE-DF09-3320-C722-0362FBD9B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207" y="1713315"/>
            <a:ext cx="3418277" cy="27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9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B6216-8AC0-E519-90C4-CC19CECFB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B01E3C-24FD-7B1B-4909-0ABDC605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5531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venir Next"/>
              </a:rPr>
              <a:t>Focus on segmentation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venir Next"/>
              </a:rPr>
              <a:t>Simplify belief inputs to </a:t>
            </a:r>
            <a:r>
              <a:rPr lang="en-US">
                <a:latin typeface="Avenir Next"/>
              </a:rPr>
              <a:t>Jason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Avenir Next"/>
              </a:rPr>
              <a:t>Processing &amp; Synchronization in</a:t>
            </a:r>
            <a:r>
              <a:rPr lang="en-US" dirty="0">
                <a:latin typeface="Avenir Next"/>
              </a:rPr>
              <a:t> Brain.java</a:t>
            </a:r>
            <a:endParaRPr lang="en-US" dirty="0"/>
          </a:p>
          <a:p>
            <a:r>
              <a:rPr lang="en-US" dirty="0">
                <a:latin typeface="Avenir Next"/>
              </a:rPr>
              <a:t>Issues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Avenir Next"/>
              </a:rPr>
              <a:t>Coordinating between the two can be finicky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Avenir Next"/>
              </a:rPr>
              <a:t>All logic must be bilaterally mirrored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7782AF-E4DC-65E5-10A5-C453A4C7F8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Agent Software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85C7B-BE33-EC31-FCCF-2483E831A1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Aron Arany-Takacs, </a:t>
            </a:r>
            <a:r>
              <a:rPr lang="en-US" err="1"/>
              <a:t>Bardia</a:t>
            </a:r>
            <a:r>
              <a:rPr lang="en-US"/>
              <a:t> </a:t>
            </a:r>
            <a:r>
              <a:rPr lang="en-US" err="1"/>
              <a:t>Parmoun</a:t>
            </a:r>
            <a:r>
              <a:rPr lang="en-US"/>
              <a:t>, &amp; Dylan Leveille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74F36-28AB-5CF4-8676-871367771F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Picture 1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4C86FBE7-D84E-86BA-40C4-60DE3B77A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712" y="2477729"/>
            <a:ext cx="3360335" cy="30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8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B6216-8AC0-E519-90C4-CC19CECFB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B01E3C-24FD-7B1B-4909-0ABDC605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156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venir Next"/>
              </a:rPr>
              <a:t>BDI Catchment and Pathways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venir Next"/>
              </a:rPr>
              <a:t>Implementation of a "Hub-and-Spoke" control flow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venir Next"/>
              </a:rPr>
              <a:t>Multiple hubs can be tied to one another</a:t>
            </a:r>
            <a:r>
              <a:rPr lang="en-US">
                <a:latin typeface="Avenir Next"/>
              </a:rPr>
              <a:t> (e.g., Goalie positions)</a:t>
            </a:r>
            <a:endParaRPr lang="en-US" dirty="0">
              <a:latin typeface="Avenir Next"/>
            </a:endParaRPr>
          </a:p>
          <a:p>
            <a:r>
              <a:rPr lang="en-US" dirty="0">
                <a:latin typeface="Avenir Next"/>
              </a:rPr>
              <a:t>Approach allows for greater control over belief catchment</a:t>
            </a:r>
          </a:p>
          <a:p>
            <a:r>
              <a:rPr lang="en-US">
                <a:latin typeface="Avenir Next"/>
              </a:rPr>
              <a:t>Comes at the cost of expandability for complex reasoning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latin typeface="Avenir Nex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7782AF-E4DC-65E5-10A5-C453A4C7F8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Agent Software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85C7B-BE33-EC31-FCCF-2483E831A1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Aron Arany-Takacs, </a:t>
            </a:r>
            <a:r>
              <a:rPr lang="en-US" err="1"/>
              <a:t>Bardia</a:t>
            </a:r>
            <a:r>
              <a:rPr lang="en-US"/>
              <a:t> </a:t>
            </a:r>
            <a:r>
              <a:rPr lang="en-US" err="1"/>
              <a:t>Parmoun</a:t>
            </a:r>
            <a:r>
              <a:rPr lang="en-US"/>
              <a:t>, &amp; Dylan Leveille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74F36-28AB-5CF4-8676-871367771F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 descr="https://m.media-amazon.com/images/I/91tq6NZCB+L._AC_SL1500_.jpg">
            <a:extLst>
              <a:ext uri="{FF2B5EF4-FFF2-40B4-BE49-F238E27FC236}">
                <a16:creationId xmlns:a16="http://schemas.microsoft.com/office/drawing/2014/main" id="{601F0A00-C676-76B6-1CA5-B8A8F95DD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525" y="2440398"/>
            <a:ext cx="2192902" cy="25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6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5320C0-8789-E34D-97CE-3D5C7F7919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Aron Arany-Takacs, Bardia Parmoun, &amp; Dylan Leveille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81AA5E-CFCB-9243-B9CA-E1539BCC11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1A49A8-461F-D04F-9EC1-A3BE757747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75E741A-2048-1D4E-9EDB-4705027FE7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02FACD7-56DD-924F-BFA3-F3DC33C1AA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2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BBDA60-A0E5-3841-9AC1-76F56290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venir Next"/>
              </a:rPr>
              <a:t>Primary Contribution</a:t>
            </a:r>
          </a:p>
          <a:p>
            <a:r>
              <a:rPr lang="en-US" dirty="0">
                <a:latin typeface="Avenir Next"/>
              </a:rPr>
              <a:t>Program Design</a:t>
            </a:r>
          </a:p>
          <a:p>
            <a:r>
              <a:rPr lang="en-US" dirty="0">
                <a:latin typeface="Avenir Next"/>
              </a:rPr>
              <a:t>Player Functionalities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venir Next"/>
              </a:rPr>
              <a:t> Goalie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venir Next"/>
              </a:rPr>
              <a:t> Defender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venir Next"/>
              </a:rPr>
              <a:t> Attacker</a:t>
            </a:r>
          </a:p>
          <a:p>
            <a:r>
              <a:rPr lang="en-US" dirty="0">
                <a:latin typeface="Avenir Next"/>
              </a:rPr>
              <a:t>Agent Software Design</a:t>
            </a:r>
          </a:p>
          <a:p>
            <a:pPr marL="457200" lvl="1" indent="0">
              <a:buNone/>
            </a:pPr>
            <a:endParaRPr lang="en-US" dirty="0">
              <a:latin typeface="Avenir Nex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A7B2F7-B9C8-BC4C-8118-2020A048CC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7394C-3DB7-EF4E-B187-7FCD7E1663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Aron Arany-Takacs, </a:t>
            </a:r>
            <a:r>
              <a:rPr lang="en-US" err="1"/>
              <a:t>Bardia</a:t>
            </a:r>
            <a:r>
              <a:rPr lang="en-US"/>
              <a:t> </a:t>
            </a:r>
            <a:r>
              <a:rPr lang="en-US" err="1"/>
              <a:t>Parmoun</a:t>
            </a:r>
            <a:r>
              <a:rPr lang="en-US"/>
              <a:t>, &amp; Dylan Leveille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7527B-981C-1E42-A2FE-D23EA845E0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8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967BC-5196-309E-4112-95365D7F5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rtoon of a person kicking a football ball&#10;&#10;Description automatically generated">
            <a:extLst>
              <a:ext uri="{FF2B5EF4-FFF2-40B4-BE49-F238E27FC236}">
                <a16:creationId xmlns:a16="http://schemas.microsoft.com/office/drawing/2014/main" id="{A16096FB-20C8-B7C6-1A1E-52F9C67D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844" y="3224758"/>
            <a:ext cx="5589991" cy="313432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98E03E-48C9-DAC0-F9EA-16E3A8C41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development of RoboCup players/agents that prioritize their positioning on the field.</a:t>
            </a:r>
          </a:p>
          <a:p>
            <a:pPr lvl="1"/>
            <a:r>
              <a:rPr lang="en-US"/>
              <a:t>Achieve by ensuring players maintain a heightened sense of spatial awareness!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E834BC-D3C0-685F-003A-DCC831D2A8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Primary Contribution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FFF49-8058-5667-59DC-37060B6D6E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Aron Arany-Takacs, </a:t>
            </a:r>
            <a:r>
              <a:rPr lang="en-US" err="1"/>
              <a:t>Bardia</a:t>
            </a:r>
            <a:r>
              <a:rPr lang="en-US"/>
              <a:t> </a:t>
            </a:r>
            <a:r>
              <a:rPr lang="en-US" err="1"/>
              <a:t>Parmoun</a:t>
            </a:r>
            <a:r>
              <a:rPr lang="en-US"/>
              <a:t>, &amp; Dylan Leveille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C95B7-8CBA-4F08-9B6D-D058902BBF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2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7037A-319C-1282-7E67-A4F977224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F17852-7E26-BBF7-A9A7-605763DBB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>
                <a:latin typeface="Avenir Next"/>
              </a:rPr>
              <a:t>Program Design - Initializing a RoboCup Player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08F7F-7CE6-6144-26C4-2B3D784E71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Aron Arany-Takacs, </a:t>
            </a:r>
            <a:r>
              <a:rPr lang="en-US" err="1"/>
              <a:t>Bardia</a:t>
            </a:r>
            <a:r>
              <a:rPr lang="en-US"/>
              <a:t> </a:t>
            </a:r>
            <a:r>
              <a:rPr lang="en-US" err="1"/>
              <a:t>Parmoun</a:t>
            </a:r>
            <a:r>
              <a:rPr lang="en-US"/>
              <a:t>, &amp; Dylan Leveille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AEDB5-053B-403A-1808-3A386C9D17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D7548-5347-2820-539B-32BEF6079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9" y="2211391"/>
            <a:ext cx="11534883" cy="367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2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02C57-F360-9645-6D44-5CC5B5862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3AF564-7783-206D-36B0-3B62EF4D20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>
                <a:latin typeface="Avenir Next"/>
              </a:rPr>
              <a:t>Program Design – Execution of a RoboCup Player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E9619-0B63-D994-F70C-FA6D754510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Aron Arany-Takacs, </a:t>
            </a:r>
            <a:r>
              <a:rPr lang="en-US" err="1"/>
              <a:t>Bardia</a:t>
            </a:r>
            <a:r>
              <a:rPr lang="en-US"/>
              <a:t> </a:t>
            </a:r>
            <a:r>
              <a:rPr lang="en-US" err="1"/>
              <a:t>Parmoun</a:t>
            </a:r>
            <a:r>
              <a:rPr lang="en-US"/>
              <a:t>, &amp; Dylan Leveille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61993-2375-D080-89F1-ACD114D5DF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9F67A-2FAB-C514-8194-40BE13464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938" y="1605170"/>
            <a:ext cx="4422124" cy="474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5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CE97B-0DFC-0192-E0A4-2813BBE52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869EC9-322F-E473-86A2-4C26A956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53" y="1921318"/>
            <a:ext cx="10515600" cy="4351338"/>
          </a:xfrm>
        </p:spPr>
        <p:txBody>
          <a:bodyPr/>
          <a:lstStyle/>
          <a:p>
            <a:r>
              <a:rPr lang="en-US"/>
              <a:t>Initial Goal: !wait</a:t>
            </a:r>
          </a:p>
          <a:p>
            <a:r>
              <a:rPr lang="en-US"/>
              <a:t>Change position based on ball angle.</a:t>
            </a:r>
          </a:p>
          <a:p>
            <a:pPr lvl="1"/>
            <a:r>
              <a:rPr lang="en-US" err="1"/>
              <a:t>centre</a:t>
            </a:r>
            <a:r>
              <a:rPr lang="en-US"/>
              <a:t>: 20 degrees from </a:t>
            </a:r>
            <a:r>
              <a:rPr lang="en-US" err="1"/>
              <a:t>centre</a:t>
            </a:r>
            <a:r>
              <a:rPr lang="en-US"/>
              <a:t> flag (flag c 0)</a:t>
            </a:r>
          </a:p>
          <a:p>
            <a:pPr lvl="1"/>
            <a:r>
              <a:rPr lang="en-US"/>
              <a:t>left: 5 degrees from </a:t>
            </a:r>
            <a:r>
              <a:rPr lang="en-US" err="1"/>
              <a:t>centre</a:t>
            </a:r>
            <a:r>
              <a:rPr lang="en-US"/>
              <a:t>-top flag (flag c t) </a:t>
            </a:r>
          </a:p>
          <a:p>
            <a:pPr lvl="1"/>
            <a:r>
              <a:rPr lang="en-US"/>
              <a:t>right: 5 degrees from </a:t>
            </a:r>
            <a:r>
              <a:rPr lang="en-US" err="1"/>
              <a:t>centre</a:t>
            </a:r>
            <a:r>
              <a:rPr lang="en-US"/>
              <a:t>-bottom flag (flag c b) </a:t>
            </a:r>
          </a:p>
          <a:p>
            <a:pPr lvl="1"/>
            <a:r>
              <a:rPr lang="en-US" err="1"/>
              <a:t>veryLeft</a:t>
            </a:r>
            <a:r>
              <a:rPr lang="en-US"/>
              <a:t>: 20 degrees from </a:t>
            </a:r>
            <a:r>
              <a:rPr lang="en-US" err="1"/>
              <a:t>centre</a:t>
            </a:r>
            <a:r>
              <a:rPr lang="en-US"/>
              <a:t>-top flag (flag c t) </a:t>
            </a:r>
          </a:p>
          <a:p>
            <a:pPr lvl="1"/>
            <a:r>
              <a:rPr lang="en-US" err="1"/>
              <a:t>veryRight</a:t>
            </a:r>
            <a:r>
              <a:rPr lang="en-US"/>
              <a:t>: 20 degrees from </a:t>
            </a:r>
            <a:r>
              <a:rPr lang="en-US" err="1"/>
              <a:t>centre</a:t>
            </a:r>
            <a:r>
              <a:rPr lang="en-US"/>
              <a:t>-bottom flag (flag c b)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1F5CE1-B104-B743-0077-51C0BBFFDF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Player Functionalities/</a:t>
            </a:r>
            <a:r>
              <a:rPr lang="en-US" err="1"/>
              <a:t>Behaviours</a:t>
            </a:r>
            <a:r>
              <a:rPr lang="en-US"/>
              <a:t> – Goalie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7C0D9-B61F-A2D0-62CF-B08DB3DBB7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Aron Arany-Takacs, </a:t>
            </a:r>
            <a:r>
              <a:rPr lang="en-US" err="1"/>
              <a:t>Bardia</a:t>
            </a:r>
            <a:r>
              <a:rPr lang="en-US"/>
              <a:t> </a:t>
            </a:r>
            <a:r>
              <a:rPr lang="en-US" err="1"/>
              <a:t>Parmoun</a:t>
            </a:r>
            <a:r>
              <a:rPr lang="en-US"/>
              <a:t>, &amp; Dylan Leveille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92072-82F5-12CC-5578-ADACBB15A2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16AA9-E131-DB24-2E19-18794C90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812" y="2144006"/>
            <a:ext cx="4210187" cy="360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6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0F97A-1C28-D10E-5C29-9F7ACFA30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3E0E12-1F30-8E41-690B-A1642240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Ball within 10 meters and angle to ball is 7.5 degrees </a:t>
            </a:r>
          </a:p>
          <a:p>
            <a:pPr lvl="1"/>
            <a:r>
              <a:rPr lang="en-US"/>
              <a:t>Run to ball, and attempt catch</a:t>
            </a:r>
          </a:p>
          <a:p>
            <a:r>
              <a:rPr lang="en-US"/>
              <a:t>If caught:</a:t>
            </a:r>
          </a:p>
          <a:p>
            <a:pPr lvl="1"/>
            <a:r>
              <a:rPr lang="en-US"/>
              <a:t>Kick to furthest defender if available</a:t>
            </a:r>
          </a:p>
          <a:p>
            <a:pPr lvl="1"/>
            <a:r>
              <a:rPr lang="en-US"/>
              <a:t>Kick to nearest attacker if available</a:t>
            </a:r>
          </a:p>
          <a:p>
            <a:pPr lvl="1"/>
            <a:r>
              <a:rPr lang="en-US"/>
              <a:t>Else, kick at a 45 degree angle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2C0188-2B1C-26EF-033D-0F7E879954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Player Functionalities/</a:t>
            </a:r>
            <a:r>
              <a:rPr lang="en-US" err="1"/>
              <a:t>Behaviours</a:t>
            </a:r>
            <a:r>
              <a:rPr lang="en-US"/>
              <a:t> – Goalie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CD706-AE4C-5D0D-3104-C143CEE3F8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Aron Arany-Takacs, </a:t>
            </a:r>
            <a:r>
              <a:rPr lang="en-US" err="1"/>
              <a:t>Bardia</a:t>
            </a:r>
            <a:r>
              <a:rPr lang="en-US"/>
              <a:t> </a:t>
            </a:r>
            <a:r>
              <a:rPr lang="en-US" err="1"/>
              <a:t>Parmoun</a:t>
            </a:r>
            <a:r>
              <a:rPr lang="en-US"/>
              <a:t>, &amp; Dylan Leveille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D6E83-D920-CEB8-A3D3-37FB546DEB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86F0D2-52F9-0A18-41F4-8F7A5111C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187" y="2337989"/>
            <a:ext cx="2970265" cy="39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4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DC67F-C101-1D8C-B102-92B9ED5FC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9FA769-8905-5527-9FB6-D0A86F55D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venir Next"/>
              </a:rPr>
              <a:t>Three main goals: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venir Next"/>
              </a:rPr>
              <a:t> Get ball and score/pass → !wait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venir Next"/>
              </a:rPr>
              <a:t> Stay in home zone → !</a:t>
            </a:r>
            <a:r>
              <a:rPr lang="en-US" dirty="0" err="1">
                <a:latin typeface="Avenir Next"/>
              </a:rPr>
              <a:t>run_to_home_zone</a:t>
            </a:r>
            <a:endParaRPr lang="en-US" dirty="0">
              <a:latin typeface="Avenir Nex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venir Next"/>
              </a:rPr>
              <a:t> Wait for kickoff → !</a:t>
            </a:r>
            <a:r>
              <a:rPr lang="en-US" err="1">
                <a:latin typeface="Avenir Next"/>
              </a:rPr>
              <a:t>give_goalie_space</a:t>
            </a:r>
            <a:endParaRPr lang="en-US">
              <a:latin typeface="Avenir Next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latin typeface="Avenir Next"/>
              </a:rPr>
              <a:t>!wait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venir Next"/>
              </a:rPr>
              <a:t> Very similar to </a:t>
            </a:r>
            <a:r>
              <a:rPr lang="en-US" dirty="0" err="1">
                <a:latin typeface="Avenir Next"/>
              </a:rPr>
              <a:t>Krislet</a:t>
            </a:r>
            <a:r>
              <a:rPr lang="en-US" dirty="0">
                <a:latin typeface="Avenir Next"/>
              </a:rPr>
              <a:t>!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venir Next"/>
              </a:rPr>
              <a:t> With the addition of passing to an attacker if no goal is visible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57D485-8E9F-AE11-18D8-762EBDFBA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Player Functionalities/</a:t>
            </a:r>
            <a:r>
              <a:rPr lang="en-US" err="1"/>
              <a:t>Behaviours</a:t>
            </a:r>
            <a:r>
              <a:rPr lang="en-US"/>
              <a:t> – Defender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7BC65-1384-87A5-42C7-7117F475BC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Aron Arany-Takacs, </a:t>
            </a:r>
            <a:r>
              <a:rPr lang="en-US" err="1"/>
              <a:t>Bardia</a:t>
            </a:r>
            <a:r>
              <a:rPr lang="en-US"/>
              <a:t> </a:t>
            </a:r>
            <a:r>
              <a:rPr lang="en-US" err="1"/>
              <a:t>Parmoun</a:t>
            </a:r>
            <a:r>
              <a:rPr lang="en-US"/>
              <a:t>, &amp; Dylan Leveille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BEDB7-24BF-CEDD-F909-3AE4CDCBC7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6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DC67F-C101-1D8C-B102-92B9ED5FC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9FA769-8905-5527-9FB6-D0A86F55D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venir Next"/>
              </a:rPr>
              <a:t>!</a:t>
            </a:r>
            <a:r>
              <a:rPr lang="en-US" dirty="0" err="1">
                <a:latin typeface="Avenir Next"/>
              </a:rPr>
              <a:t>run_to_homezone</a:t>
            </a:r>
            <a:endParaRPr lang="en-US" dirty="0" err="1"/>
          </a:p>
          <a:p>
            <a:pPr marL="0" indent="0">
              <a:buNone/>
            </a:pPr>
            <a:r>
              <a:rPr lang="en-US" dirty="0">
                <a:latin typeface="Avenir Next"/>
              </a:rPr>
              <a:t> 1. Determine if you are outside home zone</a:t>
            </a:r>
          </a:p>
          <a:p>
            <a:pPr marL="0" indent="0">
              <a:buNone/>
            </a:pPr>
            <a:r>
              <a:rPr lang="en-US" dirty="0">
                <a:latin typeface="Avenir Next"/>
              </a:rPr>
              <a:t> 2. Find your own goal</a:t>
            </a:r>
          </a:p>
          <a:p>
            <a:pPr marL="0" indent="0">
              <a:buNone/>
            </a:pPr>
            <a:r>
              <a:rPr lang="en-US" dirty="0">
                <a:latin typeface="Avenir Next"/>
              </a:rPr>
              <a:t> 3. Align with the goal (± 40 degrees)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Avenir Next"/>
              </a:rPr>
              <a:t> 4. Run until back in the zone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57D485-8E9F-AE11-18D8-762EBDFBA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Player Functionalities/</a:t>
            </a:r>
            <a:r>
              <a:rPr lang="en-US" err="1"/>
              <a:t>Behaviours</a:t>
            </a:r>
            <a:r>
              <a:rPr lang="en-US"/>
              <a:t> – Defender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7BC65-1384-87A5-42C7-7117F475BC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Aron Arany-Takacs, </a:t>
            </a:r>
            <a:r>
              <a:rPr lang="en-US" err="1"/>
              <a:t>Bardia</a:t>
            </a:r>
            <a:r>
              <a:rPr lang="en-US"/>
              <a:t> </a:t>
            </a:r>
            <a:r>
              <a:rPr lang="en-US" err="1"/>
              <a:t>Parmoun</a:t>
            </a:r>
            <a:r>
              <a:rPr lang="en-US"/>
              <a:t>, &amp; Dylan Leveille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BEDB7-24BF-CEDD-F909-3AE4CDCBC7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9F21B25-6BA2-C545-BA71-5CA39AD1B3F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 descr="A diagram of a volleyball court&#10;&#10;Description automatically generated">
            <a:extLst>
              <a:ext uri="{FF2B5EF4-FFF2-40B4-BE49-F238E27FC236}">
                <a16:creationId xmlns:a16="http://schemas.microsoft.com/office/drawing/2014/main" id="{77C286EC-D7B8-1BBB-20E8-BABAAB8E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029" y="3760014"/>
            <a:ext cx="5676000" cy="255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24979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EA Presentation (16x9)">
  <a:themeElements>
    <a:clrScheme name="Carleton University">
      <a:dk1>
        <a:srgbClr val="000000"/>
      </a:dk1>
      <a:lt1>
        <a:srgbClr val="FFFFFF"/>
      </a:lt1>
      <a:dk2>
        <a:srgbClr val="515151"/>
      </a:dk2>
      <a:lt2>
        <a:srgbClr val="E7E6E6"/>
      </a:lt2>
      <a:accent1>
        <a:srgbClr val="6C6C6C"/>
      </a:accent1>
      <a:accent2>
        <a:srgbClr val="000000"/>
      </a:accent2>
      <a:accent3>
        <a:srgbClr val="A9A9A9"/>
      </a:accent3>
      <a:accent4>
        <a:srgbClr val="E91C24"/>
      </a:accent4>
      <a:accent5>
        <a:srgbClr val="B60E1A"/>
      </a:accent5>
      <a:accent6>
        <a:srgbClr val="E0E0E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72F2F65E-3256-5D4F-8BB1-A77B72A69214}" vid="{DF08C6E7-0C50-A747-857B-E0D3A7BE51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70BCBEB785A543B490FE3F759A1B54" ma:contentTypeVersion="14" ma:contentTypeDescription="Create a new document." ma:contentTypeScope="" ma:versionID="6e5e4418966c6f396a0c563a52a87d8f">
  <xsd:schema xmlns:xsd="http://www.w3.org/2001/XMLSchema" xmlns:xs="http://www.w3.org/2001/XMLSchema" xmlns:p="http://schemas.microsoft.com/office/2006/metadata/properties" xmlns:ns3="996b7c3a-ebea-4ebe-b6d5-415eb69fcb9b" xmlns:ns4="62c651e9-ad1e-483c-9441-0e37586d3542" targetNamespace="http://schemas.microsoft.com/office/2006/metadata/properties" ma:root="true" ma:fieldsID="6ebe8f63d0ab433218d89f9322e16c51" ns3:_="" ns4:_="">
    <xsd:import namespace="996b7c3a-ebea-4ebe-b6d5-415eb69fcb9b"/>
    <xsd:import namespace="62c651e9-ad1e-483c-9441-0e37586d35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6b7c3a-ebea-4ebe-b6d5-415eb69fcb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c651e9-ad1e-483c-9441-0e37586d354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96b7c3a-ebea-4ebe-b6d5-415eb69fcb9b" xsi:nil="true"/>
  </documentManagement>
</p:properties>
</file>

<file path=customXml/itemProps1.xml><?xml version="1.0" encoding="utf-8"?>
<ds:datastoreItem xmlns:ds="http://schemas.openxmlformats.org/officeDocument/2006/customXml" ds:itemID="{D38FB197-D004-496A-B182-8C0C3F0615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F01DDE-7755-41C1-9F91-C684E59DA82C}">
  <ds:schemaRefs>
    <ds:schemaRef ds:uri="62c651e9-ad1e-483c-9441-0e37586d3542"/>
    <ds:schemaRef ds:uri="996b7c3a-ebea-4ebe-b6d5-415eb69fcb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6B66854-C1F2-4686-B268-1BCE5E950DE5}">
  <ds:schemaRefs>
    <ds:schemaRef ds:uri="62c651e9-ad1e-483c-9441-0e37586d3542"/>
    <ds:schemaRef ds:uri="996b7c3a-ebea-4ebe-b6d5-415eb69fcb9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Carleton-Presentation-16x9</Template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CyberSEA Presentation (16x9)</vt:lpstr>
      <vt:lpstr>RoboCup Project Presentation SYSC 5103F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Leveille</dc:creator>
  <cp:revision>552</cp:revision>
  <dcterms:created xsi:type="dcterms:W3CDTF">2024-12-04T15:23:56Z</dcterms:created>
  <dcterms:modified xsi:type="dcterms:W3CDTF">2024-12-05T02:50:31Z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0x010100E370BCBEB785A543B490FE3F759A1B54</vt:lpwstr>
  </property>
</Properties>
</file>