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86" r:id="rId3"/>
    <p:sldId id="269" r:id="rId4"/>
    <p:sldId id="257" r:id="rId5"/>
    <p:sldId id="264" r:id="rId6"/>
    <p:sldId id="265" r:id="rId7"/>
    <p:sldId id="279" r:id="rId8"/>
    <p:sldId id="289" r:id="rId9"/>
    <p:sldId id="280" r:id="rId10"/>
    <p:sldId id="262" r:id="rId11"/>
    <p:sldId id="261" r:id="rId12"/>
    <p:sldId id="271" r:id="rId13"/>
    <p:sldId id="272" r:id="rId14"/>
    <p:sldId id="283" r:id="rId15"/>
    <p:sldId id="284" r:id="rId16"/>
    <p:sldId id="277" r:id="rId17"/>
    <p:sldId id="278" r:id="rId18"/>
    <p:sldId id="287" r:id="rId19"/>
    <p:sldId id="288"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CD882A-7FE2-4112-B997-C7548A14B7D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FF7360E-B056-4771-83D1-0229AF12379B}" type="slidenum">
              <a:rPr lang="en-US" smtClean="0"/>
              <a:t>‹#›</a:t>
            </a:fld>
            <a:endParaRPr lang="en-US"/>
          </a:p>
        </p:txBody>
      </p:sp>
    </p:spTree>
    <p:extLst>
      <p:ext uri="{BB962C8B-B14F-4D97-AF65-F5344CB8AC3E}">
        <p14:creationId xmlns:p14="http://schemas.microsoft.com/office/powerpoint/2010/main" val="127952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D882A-7FE2-4112-B997-C7548A14B7D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343664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D882A-7FE2-4112-B997-C7548A14B7D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278062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D882A-7FE2-4112-B997-C7548A14B7DA}"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146752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BCD882A-7FE2-4112-B997-C7548A14B7DA}" type="datetimeFigureOut">
              <a:rPr lang="en-US" smtClean="0"/>
              <a:t>6/24/2024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FF7360E-B056-4771-83D1-0229AF12379B}" type="slidenum">
              <a:rPr lang="en-US" smtClean="0"/>
              <a:t>‹#›</a:t>
            </a:fld>
            <a:endParaRPr lang="en-US"/>
          </a:p>
        </p:txBody>
      </p:sp>
    </p:spTree>
    <p:extLst>
      <p:ext uri="{BB962C8B-B14F-4D97-AF65-F5344CB8AC3E}">
        <p14:creationId xmlns:p14="http://schemas.microsoft.com/office/powerpoint/2010/main" val="410881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D882A-7FE2-4112-B997-C7548A14B7DA}"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1737132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D882A-7FE2-4112-B997-C7548A14B7DA}"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355268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D882A-7FE2-4112-B997-C7548A14B7DA}"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98486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D882A-7FE2-4112-B997-C7548A14B7DA}"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127921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D882A-7FE2-4112-B997-C7548A14B7DA}"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362230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D882A-7FE2-4112-B997-C7548A14B7DA}" type="datetimeFigureOut">
              <a:rPr lang="en-US" smtClean="0"/>
              <a:t>6/24/2024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FF7360E-B056-4771-83D1-0229AF12379B}" type="slidenum">
              <a:rPr lang="en-US" smtClean="0"/>
              <a:t>‹#›</a:t>
            </a:fld>
            <a:endParaRPr lang="en-US"/>
          </a:p>
        </p:txBody>
      </p:sp>
    </p:spTree>
    <p:extLst>
      <p:ext uri="{BB962C8B-B14F-4D97-AF65-F5344CB8AC3E}">
        <p14:creationId xmlns:p14="http://schemas.microsoft.com/office/powerpoint/2010/main" val="309108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BCD882A-7FE2-4112-B997-C7548A14B7DA}" type="datetimeFigureOut">
              <a:rPr lang="en-US" smtClean="0"/>
              <a:t>6/24/2024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FF7360E-B056-4771-83D1-0229AF12379B}" type="slidenum">
              <a:rPr lang="en-US" smtClean="0"/>
              <a:t>‹#›</a:t>
            </a:fld>
            <a:endParaRPr lang="en-US"/>
          </a:p>
        </p:txBody>
      </p:sp>
    </p:spTree>
    <p:extLst>
      <p:ext uri="{BB962C8B-B14F-4D97-AF65-F5344CB8AC3E}">
        <p14:creationId xmlns:p14="http://schemas.microsoft.com/office/powerpoint/2010/main" val="246135675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7ACE-80EF-5E92-F84F-2D29061F0AB3}"/>
              </a:ext>
            </a:extLst>
          </p:cNvPr>
          <p:cNvSpPr>
            <a:spLocks noGrp="1"/>
          </p:cNvSpPr>
          <p:nvPr>
            <p:ph type="ctrTitle"/>
          </p:nvPr>
        </p:nvSpPr>
        <p:spPr>
          <a:xfrm>
            <a:off x="1112520" y="1476610"/>
            <a:ext cx="9966960" cy="3035808"/>
          </a:xfrm>
        </p:spPr>
        <p:txBody>
          <a:bodyPr/>
          <a:lstStyle/>
          <a:p>
            <a:r>
              <a:rPr lang="en-US" dirty="0"/>
              <a:t>E-Learning</a:t>
            </a:r>
          </a:p>
        </p:txBody>
      </p:sp>
      <p:sp>
        <p:nvSpPr>
          <p:cNvPr id="3" name="Subtitle 2">
            <a:extLst>
              <a:ext uri="{FF2B5EF4-FFF2-40B4-BE49-F238E27FC236}">
                <a16:creationId xmlns:a16="http://schemas.microsoft.com/office/drawing/2014/main" id="{0D1232B9-4ED4-7840-1005-BFB9D77B045C}"/>
              </a:ext>
            </a:extLst>
          </p:cNvPr>
          <p:cNvSpPr>
            <a:spLocks noGrp="1"/>
          </p:cNvSpPr>
          <p:nvPr>
            <p:ph type="subTitle" idx="1"/>
          </p:nvPr>
        </p:nvSpPr>
        <p:spPr>
          <a:xfrm>
            <a:off x="1120214" y="4778748"/>
            <a:ext cx="8286418" cy="1790727"/>
          </a:xfrm>
        </p:spPr>
        <p:txBody>
          <a:bodyPr>
            <a:normAutofit fontScale="92500"/>
          </a:bodyPr>
          <a:lstStyle/>
          <a:p>
            <a:pPr algn="ctr" rtl="1"/>
            <a:r>
              <a:rPr lang="fa-IR" sz="2400" dirty="0">
                <a:cs typeface="B Nazanin" panose="00000400000000000000" pitchFamily="2" charset="-78"/>
              </a:rPr>
              <a:t>هانیه حسنیان ، محدثه فتاحی ، فاطمه پورعلی ، بردیا نیک بخش ، محمدحسن عسگری نژاد </a:t>
            </a:r>
          </a:p>
          <a:p>
            <a:pPr algn="ctr" rtl="1"/>
            <a:r>
              <a:rPr lang="fa-IR" sz="2400" dirty="0">
                <a:cs typeface="B Nazanin" panose="00000400000000000000" pitchFamily="2" charset="-78"/>
              </a:rPr>
              <a:t>مدیریت پروژه - استاد رضائیان </a:t>
            </a:r>
          </a:p>
          <a:p>
            <a:pPr algn="ctr" rtl="1"/>
            <a:r>
              <a:rPr lang="fa-IR" sz="2400" dirty="0">
                <a:cs typeface="B Nazanin" panose="00000400000000000000" pitchFamily="2" charset="-78"/>
              </a:rPr>
              <a:t>       </a:t>
            </a:r>
          </a:p>
          <a:p>
            <a:pPr algn="ctr"/>
            <a:r>
              <a:rPr lang="fa-IR" sz="1800" dirty="0">
                <a:cs typeface="B Nazanin" panose="00000400000000000000" pitchFamily="2" charset="-78"/>
              </a:rPr>
              <a:t>زمستان1402</a:t>
            </a:r>
            <a:endParaRPr lang="en-US" sz="1800" dirty="0">
              <a:cs typeface="B Nazanin" panose="00000400000000000000" pitchFamily="2" charset="-78"/>
            </a:endParaRPr>
          </a:p>
        </p:txBody>
      </p:sp>
    </p:spTree>
    <p:extLst>
      <p:ext uri="{BB962C8B-B14F-4D97-AF65-F5344CB8AC3E}">
        <p14:creationId xmlns:p14="http://schemas.microsoft.com/office/powerpoint/2010/main" val="21267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F5B6-DA86-9AAF-226A-0DA33BC54534}"/>
              </a:ext>
            </a:extLst>
          </p:cNvPr>
          <p:cNvSpPr>
            <a:spLocks noGrp="1"/>
          </p:cNvSpPr>
          <p:nvPr>
            <p:ph type="title"/>
          </p:nvPr>
        </p:nvSpPr>
        <p:spPr>
          <a:xfrm>
            <a:off x="820132" y="147371"/>
            <a:ext cx="10463875" cy="1406733"/>
          </a:xfrm>
        </p:spPr>
        <p:txBody>
          <a:bodyPr>
            <a:noAutofit/>
          </a:bodyPr>
          <a:lstStyle/>
          <a:p>
            <a:pPr algn="ctr" rtl="1"/>
            <a:r>
              <a:rPr lang="fa-IR" sz="4000" b="1" dirty="0">
                <a:cs typeface="B Nazanin" panose="00000400000000000000" pitchFamily="2" charset="-78"/>
              </a:rPr>
              <a:t>تعداد افراد استفاده‌کننده از آموزش های مجازی در جهان</a:t>
            </a:r>
            <a:endParaRPr lang="en-US" sz="4000" b="1" dirty="0">
              <a:cs typeface="B Nazanin" panose="00000400000000000000" pitchFamily="2" charset="-78"/>
            </a:endParaRPr>
          </a:p>
        </p:txBody>
      </p:sp>
      <p:pic>
        <p:nvPicPr>
          <p:cNvPr id="7" name="Picture 6">
            <a:extLst>
              <a:ext uri="{FF2B5EF4-FFF2-40B4-BE49-F238E27FC236}">
                <a16:creationId xmlns:a16="http://schemas.microsoft.com/office/drawing/2014/main" id="{925A595A-E4E4-B8DE-4D24-2D9C0FF75CC2}"/>
              </a:ext>
            </a:extLst>
          </p:cNvPr>
          <p:cNvPicPr>
            <a:picLocks noChangeAspect="1"/>
          </p:cNvPicPr>
          <p:nvPr/>
        </p:nvPicPr>
        <p:blipFill>
          <a:blip r:embed="rId2"/>
          <a:stretch>
            <a:fillRect/>
          </a:stretch>
        </p:blipFill>
        <p:spPr>
          <a:xfrm>
            <a:off x="907993" y="1554104"/>
            <a:ext cx="10376014" cy="4920486"/>
          </a:xfrm>
          <a:prstGeom prst="rect">
            <a:avLst/>
          </a:prstGeom>
        </p:spPr>
      </p:pic>
    </p:spTree>
    <p:extLst>
      <p:ext uri="{BB962C8B-B14F-4D97-AF65-F5344CB8AC3E}">
        <p14:creationId xmlns:p14="http://schemas.microsoft.com/office/powerpoint/2010/main" val="286976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F5B6-DA86-9AAF-226A-0DA33BC54534}"/>
              </a:ext>
            </a:extLst>
          </p:cNvPr>
          <p:cNvSpPr>
            <a:spLocks noGrp="1"/>
          </p:cNvSpPr>
          <p:nvPr>
            <p:ph type="title"/>
          </p:nvPr>
        </p:nvSpPr>
        <p:spPr>
          <a:xfrm>
            <a:off x="1063752" y="219833"/>
            <a:ext cx="10058400" cy="1609344"/>
          </a:xfrm>
        </p:spPr>
        <p:txBody>
          <a:bodyPr>
            <a:normAutofit/>
          </a:bodyPr>
          <a:lstStyle/>
          <a:p>
            <a:pPr algn="ctr"/>
            <a:r>
              <a:rPr lang="fa-IR" sz="4000" b="1" dirty="0">
                <a:cs typeface="B Nazanin" panose="00000400000000000000" pitchFamily="2" charset="-78"/>
              </a:rPr>
              <a:t>درآمد صنعت آموزش‌های آنلاین</a:t>
            </a:r>
            <a:endParaRPr lang="en-US" sz="4000" b="1" dirty="0">
              <a:cs typeface="B Nazanin" panose="00000400000000000000" pitchFamily="2" charset="-78"/>
            </a:endParaRPr>
          </a:p>
        </p:txBody>
      </p:sp>
      <p:sp>
        <p:nvSpPr>
          <p:cNvPr id="3" name="Content Placeholder 2">
            <a:extLst>
              <a:ext uri="{FF2B5EF4-FFF2-40B4-BE49-F238E27FC236}">
                <a16:creationId xmlns:a16="http://schemas.microsoft.com/office/drawing/2014/main" id="{08DCDB00-3570-5B49-EB25-787B17465A41}"/>
              </a:ext>
            </a:extLst>
          </p:cNvPr>
          <p:cNvSpPr>
            <a:spLocks noGrp="1"/>
          </p:cNvSpPr>
          <p:nvPr>
            <p:ph idx="1"/>
          </p:nvPr>
        </p:nvSpPr>
        <p:spPr>
          <a:xfrm>
            <a:off x="1063752" y="1829177"/>
            <a:ext cx="10058400" cy="4050792"/>
          </a:xfrm>
        </p:spPr>
        <p:txBody>
          <a:bodyPr>
            <a:normAutofit/>
          </a:bodyPr>
          <a:lstStyle/>
          <a:p>
            <a:pPr algn="r" rtl="1"/>
            <a:r>
              <a:rPr lang="fa-IR" dirty="0">
                <a:solidFill>
                  <a:srgbClr val="1F1F1F"/>
                </a:solidFill>
                <a:latin typeface="Arial" panose="020B0604020202020204" pitchFamily="34" charset="0"/>
              </a:rPr>
              <a:t>تخمین زده می شود که بازار آموزش آنلاین به درآمدی معادل 185/20 میلیارد دلار در سال 2024 برسد.</a:t>
            </a:r>
            <a:endParaRPr lang="en-US" b="0" i="0" u="none" strike="noStrike" dirty="0">
              <a:solidFill>
                <a:srgbClr val="1F1F1F"/>
              </a:solidFill>
              <a:effectLst/>
              <a:latin typeface="Arial" panose="020B0604020202020204" pitchFamily="34" charset="0"/>
            </a:endParaRPr>
          </a:p>
        </p:txBody>
      </p:sp>
      <p:pic>
        <p:nvPicPr>
          <p:cNvPr id="3074" name="Picture 2" descr="e-learning Market Size">
            <a:extLst>
              <a:ext uri="{FF2B5EF4-FFF2-40B4-BE49-F238E27FC236}">
                <a16:creationId xmlns:a16="http://schemas.microsoft.com/office/drawing/2014/main" id="{AF75E44F-E029-3E47-76D8-5558C1BEB2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5" t="1370" r="1708" b="8088"/>
          <a:stretch/>
        </p:blipFill>
        <p:spPr bwMode="auto">
          <a:xfrm>
            <a:off x="1851129" y="2384981"/>
            <a:ext cx="8489741" cy="405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86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CC49-CBBC-C8CB-70C1-3DF9A70D87E4}"/>
              </a:ext>
            </a:extLst>
          </p:cNvPr>
          <p:cNvSpPr>
            <a:spLocks noGrp="1"/>
          </p:cNvSpPr>
          <p:nvPr>
            <p:ph type="title"/>
          </p:nvPr>
        </p:nvSpPr>
        <p:spPr>
          <a:xfrm>
            <a:off x="1455938" y="484632"/>
            <a:ext cx="9672310" cy="1609344"/>
          </a:xfrm>
        </p:spPr>
        <p:txBody>
          <a:bodyPr>
            <a:normAutofit/>
          </a:bodyPr>
          <a:lstStyle/>
          <a:p>
            <a:pPr algn="ctr"/>
            <a:r>
              <a:rPr lang="fa-IR" sz="4000" b="1" dirty="0">
                <a:cs typeface="B Nazanin" panose="00000400000000000000" pitchFamily="2" charset="-78"/>
              </a:rPr>
              <a:t>آینده آموزش های آنلاین</a:t>
            </a:r>
          </a:p>
        </p:txBody>
      </p:sp>
      <p:sp>
        <p:nvSpPr>
          <p:cNvPr id="3" name="Content Placeholder 2">
            <a:extLst>
              <a:ext uri="{FF2B5EF4-FFF2-40B4-BE49-F238E27FC236}">
                <a16:creationId xmlns:a16="http://schemas.microsoft.com/office/drawing/2014/main" id="{AD526662-65B9-4C7E-AB19-7506AAE75600}"/>
              </a:ext>
            </a:extLst>
          </p:cNvPr>
          <p:cNvSpPr>
            <a:spLocks noGrp="1"/>
          </p:cNvSpPr>
          <p:nvPr>
            <p:ph idx="1"/>
          </p:nvPr>
        </p:nvSpPr>
        <p:spPr>
          <a:xfrm>
            <a:off x="1069847" y="2121408"/>
            <a:ext cx="10289451" cy="4050792"/>
          </a:xfrm>
        </p:spPr>
        <p:txBody>
          <a:bodyPr>
            <a:noAutofit/>
          </a:bodyPr>
          <a:lstStyle/>
          <a:p>
            <a:pPr marL="0" indent="0" algn="just" rtl="1">
              <a:buNone/>
            </a:pPr>
            <a:r>
              <a:rPr lang="fa-IR" sz="2100" dirty="0">
                <a:cs typeface="B Nazanin" panose="00000400000000000000" pitchFamily="2" charset="-78"/>
              </a:rPr>
              <a:t>انتظار میرود که صنعت آموزش آنلاین در سال های آینده به رشد خود ادامه دهد. برخی از روندهای آینده در این حوزه:</a:t>
            </a:r>
          </a:p>
          <a:p>
            <a:pPr marL="0" indent="0" algn="just" rtl="1">
              <a:buNone/>
            </a:pPr>
            <a:endParaRPr lang="fa-IR" sz="2100" dirty="0">
              <a:cs typeface="B Nazanin" panose="00000400000000000000" pitchFamily="2" charset="-78"/>
            </a:endParaRPr>
          </a:p>
          <a:p>
            <a:pPr algn="just" rtl="1">
              <a:buFont typeface="Wingdings" panose="05000000000000000000" pitchFamily="2" charset="2"/>
              <a:buChar char="ü"/>
            </a:pPr>
            <a:r>
              <a:rPr lang="fa-IR" sz="2100" dirty="0">
                <a:cs typeface="B Nazanin" panose="00000400000000000000" pitchFamily="2" charset="-78"/>
              </a:rPr>
              <a:t> </a:t>
            </a:r>
            <a:r>
              <a:rPr lang="fa-IR" sz="2100" b="1" dirty="0">
                <a:cs typeface="B Nazanin" panose="00000400000000000000" pitchFamily="2" charset="-78"/>
              </a:rPr>
              <a:t>افزایش استفاده از هوش مصنوعی</a:t>
            </a:r>
            <a:r>
              <a:rPr lang="fa-IR" sz="2100" dirty="0">
                <a:cs typeface="B Nazanin" panose="00000400000000000000" pitchFamily="2" charset="-78"/>
              </a:rPr>
              <a:t>: هوش مصنوعی برای شخصی سازی تجربه یادگیری، ارائه بازخورد به دانش آموزان و ایجاد محتوای آموزشی جذابتر استفاده خواهد شد. </a:t>
            </a:r>
          </a:p>
          <a:p>
            <a:pPr algn="just" rtl="1">
              <a:buFont typeface="Wingdings" panose="05000000000000000000" pitchFamily="2" charset="2"/>
              <a:buChar char="ü"/>
            </a:pPr>
            <a:r>
              <a:rPr lang="fa-IR" sz="2100" dirty="0">
                <a:cs typeface="B Nazanin" panose="00000400000000000000" pitchFamily="2" charset="-78"/>
              </a:rPr>
              <a:t> </a:t>
            </a:r>
            <a:r>
              <a:rPr lang="fa-IR" sz="2100" b="1" dirty="0">
                <a:cs typeface="B Nazanin" panose="00000400000000000000" pitchFamily="2" charset="-78"/>
              </a:rPr>
              <a:t>رشد یادگیری تطبیقی</a:t>
            </a:r>
            <a:r>
              <a:rPr lang="fa-IR" sz="2100" dirty="0">
                <a:cs typeface="B Nazanin" panose="00000400000000000000" pitchFamily="2" charset="-78"/>
              </a:rPr>
              <a:t>: یادگیری تطبیقی به استفاده از هوش مصنوعی برای ارائه محتوای آموزشی متناسب با نیازها و سطح دانش هر دانش آموز اشاره دارد. </a:t>
            </a:r>
          </a:p>
          <a:p>
            <a:pPr algn="just" rtl="1">
              <a:buFont typeface="Wingdings" panose="05000000000000000000" pitchFamily="2" charset="2"/>
              <a:buChar char="ü"/>
            </a:pPr>
            <a:r>
              <a:rPr lang="fa-IR" sz="2100" dirty="0">
                <a:cs typeface="B Nazanin" panose="00000400000000000000" pitchFamily="2" charset="-78"/>
              </a:rPr>
              <a:t> </a:t>
            </a:r>
            <a:r>
              <a:rPr lang="fa-IR" sz="2100" b="1" dirty="0">
                <a:cs typeface="B Nazanin" panose="00000400000000000000" pitchFamily="2" charset="-78"/>
              </a:rPr>
              <a:t>افزایش محبوبیت میکرولرنینگ</a:t>
            </a:r>
            <a:r>
              <a:rPr lang="fa-IR" sz="2100" dirty="0">
                <a:cs typeface="B Nazanin" panose="00000400000000000000" pitchFamily="2" charset="-78"/>
              </a:rPr>
              <a:t>: میکرولرنینگ به فرآیند یادگیری در قالب قطعات کوتاه و متمرکز اشاره دارد. </a:t>
            </a:r>
          </a:p>
          <a:p>
            <a:pPr algn="just" rtl="1">
              <a:buFont typeface="Wingdings" panose="05000000000000000000" pitchFamily="2" charset="2"/>
              <a:buChar char="ü"/>
            </a:pPr>
            <a:r>
              <a:rPr lang="fa-IR" sz="2100" dirty="0">
                <a:cs typeface="B Nazanin" panose="00000400000000000000" pitchFamily="2" charset="-78"/>
              </a:rPr>
              <a:t> </a:t>
            </a:r>
            <a:r>
              <a:rPr lang="fa-IR" sz="2100" b="1" dirty="0">
                <a:cs typeface="B Nazanin" panose="00000400000000000000" pitchFamily="2" charset="-78"/>
              </a:rPr>
              <a:t>رشد یادگیری اجتماعی</a:t>
            </a:r>
            <a:r>
              <a:rPr lang="fa-IR" sz="2100" dirty="0">
                <a:cs typeface="B Nazanin" panose="00000400000000000000" pitchFamily="2" charset="-78"/>
              </a:rPr>
              <a:t>: یادگیری اجتماعی به فرآیند یادگیری از طریق تعامل با سایر دانش آموزان و مربیان اشاره دارد.</a:t>
            </a:r>
          </a:p>
        </p:txBody>
      </p:sp>
    </p:spTree>
    <p:extLst>
      <p:ext uri="{BB962C8B-B14F-4D97-AF65-F5344CB8AC3E}">
        <p14:creationId xmlns:p14="http://schemas.microsoft.com/office/powerpoint/2010/main" val="202263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7BF6847-189A-4921-F3DA-496971BA194A}"/>
              </a:ext>
            </a:extLst>
          </p:cNvPr>
          <p:cNvSpPr>
            <a:spLocks noGrp="1"/>
          </p:cNvSpPr>
          <p:nvPr>
            <p:ph sz="half" idx="2"/>
          </p:nvPr>
        </p:nvSpPr>
        <p:spPr>
          <a:xfrm>
            <a:off x="1422690" y="2752626"/>
            <a:ext cx="9568964" cy="3589473"/>
          </a:xfrm>
        </p:spPr>
        <p:txBody>
          <a:bodyPr>
            <a:normAutofit fontScale="92500"/>
          </a:bodyPr>
          <a:lstStyle/>
          <a:p>
            <a:pPr marL="0" indent="0" algn="just" rtl="1">
              <a:buNone/>
            </a:pPr>
            <a:r>
              <a:rPr lang="fa-IR" sz="2400" dirty="0">
                <a:cs typeface="B Nazanin" panose="00000400000000000000" pitchFamily="2" charset="-78"/>
              </a:rPr>
              <a:t>تحقیق و توسعه در آموزش آنلاین به فرآیند اکتشاف و نوآوری در زمینه آموزش و یادگیری با استفاده از فناوری های جدید اشاره دارد. این حوزه شامل طیف وسیعی از فعالیت ها میشود</a:t>
            </a:r>
            <a:r>
              <a:rPr lang="en-US" sz="2400" dirty="0">
                <a:cs typeface="B Nazanin" panose="00000400000000000000" pitchFamily="2" charset="-78"/>
              </a:rPr>
              <a:t>:</a:t>
            </a:r>
          </a:p>
          <a:p>
            <a:pPr algn="just" rtl="1"/>
            <a:r>
              <a:rPr lang="fa-IR" sz="2400" dirty="0">
                <a:cs typeface="B Nazanin" panose="00000400000000000000" pitchFamily="2" charset="-78"/>
              </a:rPr>
              <a:t>توسعه فناوری های جدید آموزشی: مانند پلتفرم های یادگیری آنلاین، ابزارهای ارزیابی، و محتوای آموزشی تعاملی. </a:t>
            </a:r>
          </a:p>
          <a:p>
            <a:pPr algn="just" rtl="1"/>
            <a:r>
              <a:rPr lang="fa-IR" sz="2400" dirty="0">
                <a:cs typeface="B Nazanin" panose="00000400000000000000" pitchFamily="2" charset="-78"/>
              </a:rPr>
              <a:t>بررسی اثربخشی روشهای آموزشی جدید: مانند یادگیری آنلاین، یادگیری ترکیبی، و یادگیری تطبیقی. و همچنین بررسی و ارزیابی روش های آموزشی مختلف به منظور بهبود عملکرد و کیفیت آموزش ها. </a:t>
            </a:r>
          </a:p>
          <a:p>
            <a:pPr algn="just" rtl="1"/>
            <a:r>
              <a:rPr lang="fa-IR" sz="2400" dirty="0">
                <a:cs typeface="B Nazanin" panose="00000400000000000000" pitchFamily="2" charset="-78"/>
              </a:rPr>
              <a:t>بررسی رفتارها و نیازهای دانشجویان در محیط های آموزشی آنلاین به منظور بهبود تجربه آموزشی آنها. </a:t>
            </a:r>
          </a:p>
          <a:p>
            <a:pPr algn="just" rtl="1"/>
            <a:r>
              <a:rPr lang="fa-IR" sz="2400" dirty="0">
                <a:cs typeface="B Nazanin" panose="00000400000000000000" pitchFamily="2" charset="-78"/>
              </a:rPr>
              <a:t>مطالعه نحوه یادگیری افراد در محیط های آنلاین: به منظور طراحی تجارب یادگیری موثرتر.</a:t>
            </a:r>
          </a:p>
        </p:txBody>
      </p:sp>
      <p:pic>
        <p:nvPicPr>
          <p:cNvPr id="8" name="Picture 7">
            <a:extLst>
              <a:ext uri="{FF2B5EF4-FFF2-40B4-BE49-F238E27FC236}">
                <a16:creationId xmlns:a16="http://schemas.microsoft.com/office/drawing/2014/main" id="{93418F0C-88D2-D32C-B671-8D777C261840}"/>
              </a:ext>
            </a:extLst>
          </p:cNvPr>
          <p:cNvPicPr>
            <a:picLocks noChangeAspect="1"/>
          </p:cNvPicPr>
          <p:nvPr/>
        </p:nvPicPr>
        <p:blipFill rotWithShape="1">
          <a:blip r:embed="rId2">
            <a:extLst>
              <a:ext uri="{28A0092B-C50C-407E-A947-70E740481C1C}">
                <a14:useLocalDpi xmlns:a14="http://schemas.microsoft.com/office/drawing/2010/main" val="0"/>
              </a:ext>
            </a:extLst>
          </a:blip>
          <a:srcRect t="10707" b="13613"/>
          <a:stretch/>
        </p:blipFill>
        <p:spPr>
          <a:xfrm>
            <a:off x="4000174" y="381839"/>
            <a:ext cx="3662430" cy="2078780"/>
          </a:xfrm>
          <a:prstGeom prst="rect">
            <a:avLst/>
          </a:prstGeom>
        </p:spPr>
      </p:pic>
    </p:spTree>
    <p:extLst>
      <p:ext uri="{BB962C8B-B14F-4D97-AF65-F5344CB8AC3E}">
        <p14:creationId xmlns:p14="http://schemas.microsoft.com/office/powerpoint/2010/main" val="428743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2705-98CD-E89E-3F42-2A931C3C86F3}"/>
              </a:ext>
            </a:extLst>
          </p:cNvPr>
          <p:cNvSpPr>
            <a:spLocks noGrp="1"/>
          </p:cNvSpPr>
          <p:nvPr>
            <p:ph type="title"/>
          </p:nvPr>
        </p:nvSpPr>
        <p:spPr>
          <a:xfrm>
            <a:off x="6356855" y="388843"/>
            <a:ext cx="3200400" cy="754157"/>
          </a:xfrm>
        </p:spPr>
        <p:txBody>
          <a:bodyPr>
            <a:normAutofit fontScale="90000"/>
          </a:bodyPr>
          <a:lstStyle/>
          <a:p>
            <a:pPr algn="r" rtl="1"/>
            <a:r>
              <a:rPr lang="fa-IR" sz="4000" dirty="0">
                <a:cs typeface="B Nazanin" panose="00000400000000000000" pitchFamily="2" charset="-78"/>
              </a:rPr>
              <a:t>اهداف استراتژیک</a:t>
            </a:r>
          </a:p>
        </p:txBody>
      </p:sp>
      <p:sp>
        <p:nvSpPr>
          <p:cNvPr id="3" name="Content Placeholder 2">
            <a:extLst>
              <a:ext uri="{FF2B5EF4-FFF2-40B4-BE49-F238E27FC236}">
                <a16:creationId xmlns:a16="http://schemas.microsoft.com/office/drawing/2014/main" id="{4714C0AE-8F01-670B-DE13-D7B1ECC394AC}"/>
              </a:ext>
            </a:extLst>
          </p:cNvPr>
          <p:cNvSpPr>
            <a:spLocks noGrp="1"/>
          </p:cNvSpPr>
          <p:nvPr>
            <p:ph idx="1"/>
          </p:nvPr>
        </p:nvSpPr>
        <p:spPr>
          <a:xfrm>
            <a:off x="433631" y="1680098"/>
            <a:ext cx="7834863" cy="5029200"/>
          </a:xfrm>
        </p:spPr>
        <p:txBody>
          <a:bodyPr>
            <a:normAutofit/>
          </a:bodyPr>
          <a:lstStyle/>
          <a:p>
            <a:pPr algn="r" rtl="1"/>
            <a:r>
              <a:rPr lang="fa-IR" sz="2800" b="1" dirty="0">
                <a:cs typeface="B Nazanin" panose="00000400000000000000" pitchFamily="2" charset="-78"/>
              </a:rPr>
              <a:t>مالی</a:t>
            </a:r>
          </a:p>
          <a:p>
            <a:pPr marL="0" indent="0" algn="r" rtl="1">
              <a:buNone/>
            </a:pPr>
            <a:r>
              <a:rPr lang="fa-IR" sz="3200" b="1" dirty="0">
                <a:cs typeface="B Nazanin" panose="00000400000000000000" pitchFamily="2" charset="-78"/>
              </a:rPr>
              <a:t>. </a:t>
            </a:r>
            <a:r>
              <a:rPr lang="fa-IR" sz="2400" dirty="0">
                <a:cs typeface="B Nazanin" panose="00000400000000000000" pitchFamily="2" charset="-78"/>
              </a:rPr>
              <a:t>افزایش درآمد از طریق افزایش تعداد کاربران پلتفرم ، ارائه اشتراک با تخفیف و..</a:t>
            </a:r>
          </a:p>
          <a:p>
            <a:pPr marL="0" indent="0" algn="r" rtl="1">
              <a:buNone/>
            </a:pPr>
            <a:r>
              <a:rPr lang="fa-IR" sz="3200" b="1" dirty="0">
                <a:cs typeface="B Nazanin" panose="00000400000000000000" pitchFamily="2" charset="-78"/>
              </a:rPr>
              <a:t>. </a:t>
            </a:r>
            <a:r>
              <a:rPr lang="fa-IR" sz="2400" dirty="0">
                <a:cs typeface="B Nazanin" panose="00000400000000000000" pitchFamily="2" charset="-78"/>
              </a:rPr>
              <a:t>کاهش هزینه ها از طریق استفاده از اتوماسیون برای وظایف اداری و..</a:t>
            </a:r>
          </a:p>
          <a:p>
            <a:pPr algn="r" rtl="1"/>
            <a:r>
              <a:rPr lang="fa-IR" sz="2800" b="1" dirty="0">
                <a:cs typeface="B Nazanin" panose="00000400000000000000" pitchFamily="2" charset="-78"/>
              </a:rPr>
              <a:t>فرایند های داخلی</a:t>
            </a:r>
          </a:p>
          <a:p>
            <a:pPr marL="0" indent="0" algn="r" rtl="1">
              <a:buNone/>
            </a:pPr>
            <a:r>
              <a:rPr lang="fa-IR" sz="3200" b="1" dirty="0">
                <a:cs typeface="B Nazanin" panose="00000400000000000000" pitchFamily="2" charset="-78"/>
              </a:rPr>
              <a:t>. </a:t>
            </a:r>
            <a:r>
              <a:rPr lang="fa-IR" sz="2400" dirty="0">
                <a:cs typeface="B Nazanin" panose="00000400000000000000" pitchFamily="2" charset="-78"/>
              </a:rPr>
              <a:t>مدیریت مشتری و بازار از طریق انجام فعالیت های بازاریابی و تبلیغاتی ، حضور فعال در رسانه های اجتماعی و..</a:t>
            </a:r>
          </a:p>
          <a:p>
            <a:pPr marL="0" indent="0" algn="r" rtl="1">
              <a:buNone/>
            </a:pPr>
            <a:r>
              <a:rPr lang="fa-IR" sz="3200" b="1" dirty="0">
                <a:cs typeface="B Nazanin" panose="00000400000000000000" pitchFamily="2" charset="-78"/>
              </a:rPr>
              <a:t>. </a:t>
            </a:r>
            <a:r>
              <a:rPr lang="fa-IR" sz="2400" dirty="0">
                <a:cs typeface="B Nazanin" panose="00000400000000000000" pitchFamily="2" charset="-78"/>
              </a:rPr>
              <a:t>ارائه محتوای آموزشی و برگزاری دوره برای مدرسان</a:t>
            </a:r>
          </a:p>
          <a:p>
            <a:pPr marL="0" indent="0" algn="r" rtl="1">
              <a:buNone/>
            </a:pPr>
            <a:endParaRPr lang="fa-IR" sz="3200" b="1" dirty="0">
              <a:cs typeface="B Nazanin" panose="00000400000000000000" pitchFamily="2" charset="-78"/>
            </a:endParaRPr>
          </a:p>
        </p:txBody>
      </p:sp>
      <p:sp>
        <p:nvSpPr>
          <p:cNvPr id="4" name="Text Placeholder 3">
            <a:extLst>
              <a:ext uri="{FF2B5EF4-FFF2-40B4-BE49-F238E27FC236}">
                <a16:creationId xmlns:a16="http://schemas.microsoft.com/office/drawing/2014/main" id="{30758E6C-85E6-3B58-757F-1216728AA157}"/>
              </a:ext>
            </a:extLst>
          </p:cNvPr>
          <p:cNvSpPr>
            <a:spLocks noGrp="1"/>
          </p:cNvSpPr>
          <p:nvPr>
            <p:ph type="body" sz="half" idx="2"/>
          </p:nvPr>
        </p:nvSpPr>
        <p:spPr/>
        <p:txBody>
          <a:bodyPr/>
          <a:lstStyle/>
          <a:p>
            <a:endParaRPr lang="fa-IR">
              <a:cs typeface="B Nazanin" panose="00000400000000000000" pitchFamily="2" charset="-78"/>
            </a:endParaRPr>
          </a:p>
        </p:txBody>
      </p:sp>
    </p:spTree>
    <p:extLst>
      <p:ext uri="{BB962C8B-B14F-4D97-AF65-F5344CB8AC3E}">
        <p14:creationId xmlns:p14="http://schemas.microsoft.com/office/powerpoint/2010/main" val="216700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2705-98CD-E89E-3F42-2A931C3C86F3}"/>
              </a:ext>
            </a:extLst>
          </p:cNvPr>
          <p:cNvSpPr>
            <a:spLocks noGrp="1"/>
          </p:cNvSpPr>
          <p:nvPr>
            <p:ph type="title"/>
          </p:nvPr>
        </p:nvSpPr>
        <p:spPr>
          <a:xfrm>
            <a:off x="6339101" y="328472"/>
            <a:ext cx="3200400" cy="754157"/>
          </a:xfrm>
        </p:spPr>
        <p:txBody>
          <a:bodyPr>
            <a:normAutofit fontScale="90000"/>
          </a:bodyPr>
          <a:lstStyle/>
          <a:p>
            <a:pPr algn="r" rtl="1"/>
            <a:r>
              <a:rPr lang="fa-IR" sz="4000" dirty="0">
                <a:cs typeface="B Nazanin" panose="00000400000000000000" pitchFamily="2" charset="-78"/>
              </a:rPr>
              <a:t>اهداف استراتژیک</a:t>
            </a:r>
          </a:p>
        </p:txBody>
      </p:sp>
      <p:sp>
        <p:nvSpPr>
          <p:cNvPr id="3" name="Content Placeholder 2">
            <a:extLst>
              <a:ext uri="{FF2B5EF4-FFF2-40B4-BE49-F238E27FC236}">
                <a16:creationId xmlns:a16="http://schemas.microsoft.com/office/drawing/2014/main" id="{4714C0AE-8F01-670B-DE13-D7B1ECC394AC}"/>
              </a:ext>
            </a:extLst>
          </p:cNvPr>
          <p:cNvSpPr>
            <a:spLocks noGrp="1"/>
          </p:cNvSpPr>
          <p:nvPr>
            <p:ph idx="1"/>
          </p:nvPr>
        </p:nvSpPr>
        <p:spPr>
          <a:xfrm>
            <a:off x="441960" y="1526960"/>
            <a:ext cx="7809878" cy="5029200"/>
          </a:xfrm>
        </p:spPr>
        <p:txBody>
          <a:bodyPr>
            <a:normAutofit/>
          </a:bodyPr>
          <a:lstStyle/>
          <a:p>
            <a:pPr algn="just" rtl="1"/>
            <a:r>
              <a:rPr lang="fa-IR" sz="2800" b="1" dirty="0">
                <a:cs typeface="B Nazanin" panose="00000400000000000000" pitchFamily="2" charset="-78"/>
              </a:rPr>
              <a:t>مشتری</a:t>
            </a:r>
          </a:p>
          <a:p>
            <a:pPr marL="0" indent="0" algn="just" rtl="1">
              <a:buNone/>
            </a:pPr>
            <a:r>
              <a:rPr lang="fa-IR" sz="3200" b="1" dirty="0">
                <a:cs typeface="B Nazanin" panose="00000400000000000000" pitchFamily="2" charset="-78"/>
              </a:rPr>
              <a:t>. </a:t>
            </a:r>
            <a:r>
              <a:rPr lang="fa-IR" sz="2400" dirty="0">
                <a:cs typeface="B Nazanin" panose="00000400000000000000" pitchFamily="2" charset="-78"/>
              </a:rPr>
              <a:t>جذب مشتری و افزایش سهم بازار از طریق توسعه محتوای اموزشی برای مخاطبان جدید،ارائه محتوای آموزشی رایگان</a:t>
            </a:r>
          </a:p>
          <a:p>
            <a:pPr marL="0" indent="0" algn="just" rtl="1">
              <a:buNone/>
            </a:pPr>
            <a:r>
              <a:rPr lang="fa-IR" sz="3200" b="1" dirty="0">
                <a:cs typeface="B Nazanin" panose="00000400000000000000" pitchFamily="2" charset="-78"/>
              </a:rPr>
              <a:t>. </a:t>
            </a:r>
            <a:r>
              <a:rPr lang="fa-IR" sz="2400" dirty="0">
                <a:cs typeface="B Nazanin" panose="00000400000000000000" pitchFamily="2" charset="-78"/>
              </a:rPr>
              <a:t>افزایش رضایت کاربران و مشتریان از طریق ارائه گواهینامه های معتبربرای دوره های اموزشی،برگزاری وبینار و مسابقات انلاین،ساده سازی رابط کاربری پلتفرم،</a:t>
            </a:r>
            <a:r>
              <a:rPr lang="en-US" sz="2400" dirty="0">
                <a:cs typeface="B Nazanin" panose="00000400000000000000" pitchFamily="2" charset="-78"/>
              </a:rPr>
              <a:t> </a:t>
            </a:r>
            <a:r>
              <a:rPr lang="fa-IR" sz="2400" dirty="0">
                <a:cs typeface="B Nazanin" panose="00000400000000000000" pitchFamily="2" charset="-78"/>
              </a:rPr>
              <a:t>ارائه پشتیبانی سریع و کارامد به کاربران</a:t>
            </a:r>
          </a:p>
          <a:p>
            <a:pPr algn="just" rtl="1"/>
            <a:r>
              <a:rPr lang="fa-IR" sz="2800" b="1" dirty="0">
                <a:cs typeface="B Nazanin" panose="00000400000000000000" pitchFamily="2" charset="-78"/>
              </a:rPr>
              <a:t>یادگیری و رشد</a:t>
            </a:r>
          </a:p>
          <a:p>
            <a:pPr marL="0" indent="0" algn="just" rtl="1">
              <a:buNone/>
            </a:pPr>
            <a:r>
              <a:rPr lang="fa-IR" sz="3200" b="1" dirty="0">
                <a:cs typeface="B Nazanin" panose="00000400000000000000" pitchFamily="2" charset="-78"/>
              </a:rPr>
              <a:t>. </a:t>
            </a:r>
            <a:r>
              <a:rPr lang="fa-IR" sz="2400" dirty="0">
                <a:cs typeface="B Nazanin" panose="00000400000000000000" pitchFamily="2" charset="-78"/>
              </a:rPr>
              <a:t>توسعه و نواوری:</a:t>
            </a:r>
            <a:r>
              <a:rPr lang="en-US" sz="2400" dirty="0">
                <a:cs typeface="B Nazanin" panose="00000400000000000000" pitchFamily="2" charset="-78"/>
              </a:rPr>
              <a:t> </a:t>
            </a:r>
            <a:r>
              <a:rPr lang="fa-IR" sz="2400" dirty="0">
                <a:cs typeface="B Nazanin" panose="00000400000000000000" pitchFamily="2" charset="-78"/>
              </a:rPr>
              <a:t>ارائه دوره های اموزشی جدید متناسب با نیاز های بازار</a:t>
            </a:r>
          </a:p>
          <a:p>
            <a:pPr marL="0" indent="0" algn="just" rtl="1">
              <a:buNone/>
            </a:pPr>
            <a:r>
              <a:rPr lang="fa-IR" sz="3200" b="1" dirty="0">
                <a:cs typeface="B Nazanin" panose="00000400000000000000" pitchFamily="2" charset="-78"/>
              </a:rPr>
              <a:t>. </a:t>
            </a:r>
            <a:r>
              <a:rPr lang="fa-IR" sz="2400" dirty="0">
                <a:cs typeface="B Nazanin" panose="00000400000000000000" pitchFamily="2" charset="-78"/>
              </a:rPr>
              <a:t>استفاده از فناوری های نوین برای ارائه خدمات اموزشی خلاقانه</a:t>
            </a:r>
          </a:p>
          <a:p>
            <a:pPr marL="0" indent="0" algn="just" rtl="1">
              <a:buNone/>
            </a:pPr>
            <a:endParaRPr lang="fa-IR" sz="3200" b="1" dirty="0">
              <a:cs typeface="B Nazanin" panose="00000400000000000000" pitchFamily="2" charset="-78"/>
            </a:endParaRPr>
          </a:p>
        </p:txBody>
      </p:sp>
      <p:sp>
        <p:nvSpPr>
          <p:cNvPr id="4" name="Text Placeholder 3">
            <a:extLst>
              <a:ext uri="{FF2B5EF4-FFF2-40B4-BE49-F238E27FC236}">
                <a16:creationId xmlns:a16="http://schemas.microsoft.com/office/drawing/2014/main" id="{30758E6C-85E6-3B58-757F-1216728AA157}"/>
              </a:ext>
            </a:extLst>
          </p:cNvPr>
          <p:cNvSpPr>
            <a:spLocks noGrp="1"/>
          </p:cNvSpPr>
          <p:nvPr>
            <p:ph type="body" sz="half" idx="2"/>
          </p:nvPr>
        </p:nvSpPr>
        <p:spPr/>
        <p:txBody>
          <a:bodyPr/>
          <a:lstStyle/>
          <a:p>
            <a:endParaRPr lang="fa-IR">
              <a:cs typeface="B Nazanin" panose="00000400000000000000" pitchFamily="2" charset="-78"/>
            </a:endParaRPr>
          </a:p>
        </p:txBody>
      </p:sp>
    </p:spTree>
    <p:extLst>
      <p:ext uri="{BB962C8B-B14F-4D97-AF65-F5344CB8AC3E}">
        <p14:creationId xmlns:p14="http://schemas.microsoft.com/office/powerpoint/2010/main" val="298524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0C76-BDBB-F670-CBA7-29CFBCFF053A}"/>
              </a:ext>
            </a:extLst>
          </p:cNvPr>
          <p:cNvSpPr>
            <a:spLocks noGrp="1"/>
          </p:cNvSpPr>
          <p:nvPr>
            <p:ph type="title"/>
          </p:nvPr>
        </p:nvSpPr>
        <p:spPr>
          <a:xfrm>
            <a:off x="5743853" y="145357"/>
            <a:ext cx="6125592" cy="1066800"/>
          </a:xfrm>
        </p:spPr>
        <p:txBody>
          <a:bodyPr>
            <a:noAutofit/>
          </a:bodyPr>
          <a:lstStyle/>
          <a:p>
            <a:pPr algn="ctr" rtl="1"/>
            <a:r>
              <a:rPr lang="fa-IR" sz="6600" dirty="0">
                <a:cs typeface="B Nazanin" panose="00000400000000000000" pitchFamily="2" charset="-78"/>
              </a:rPr>
              <a:t>جریان توسعه رقبا</a:t>
            </a:r>
          </a:p>
        </p:txBody>
      </p:sp>
      <p:sp>
        <p:nvSpPr>
          <p:cNvPr id="3" name="Text Placeholder 2">
            <a:extLst>
              <a:ext uri="{FF2B5EF4-FFF2-40B4-BE49-F238E27FC236}">
                <a16:creationId xmlns:a16="http://schemas.microsoft.com/office/drawing/2014/main" id="{D77698CF-2455-D9F6-CF9C-3EC93B09153E}"/>
              </a:ext>
            </a:extLst>
          </p:cNvPr>
          <p:cNvSpPr>
            <a:spLocks noGrp="1"/>
          </p:cNvSpPr>
          <p:nvPr>
            <p:ph type="body" idx="1"/>
          </p:nvPr>
        </p:nvSpPr>
        <p:spPr>
          <a:xfrm>
            <a:off x="2086252" y="1425222"/>
            <a:ext cx="9220859" cy="3484130"/>
          </a:xfrm>
        </p:spPr>
        <p:txBody>
          <a:bodyPr>
            <a:normAutofit fontScale="92500" lnSpcReduction="10000"/>
          </a:bodyPr>
          <a:lstStyle/>
          <a:p>
            <a:pPr algn="r" rtl="1"/>
            <a:r>
              <a:rPr lang="fa-IR" b="1" dirty="0">
                <a:cs typeface="B Nazanin" panose="00000400000000000000" pitchFamily="2" charset="-78"/>
              </a:rPr>
              <a:t>1. رقبای اصلی چه کسانی هستند؟ </a:t>
            </a:r>
          </a:p>
          <a:p>
            <a:pPr marL="342900" indent="-342900" algn="r" rtl="1">
              <a:buFont typeface="Arial" panose="020B0604020202020204" pitchFamily="34" charset="0"/>
              <a:buChar char="•"/>
            </a:pPr>
            <a:r>
              <a:rPr lang="fa-IR" dirty="0">
                <a:cs typeface="B Nazanin" panose="00000400000000000000" pitchFamily="2" charset="-78"/>
              </a:rPr>
              <a:t> رقبای مستقیم: موسسات آموزشی آنلاین که دورههای مشابه شما را ارائه میدهند. </a:t>
            </a:r>
          </a:p>
          <a:p>
            <a:pPr marL="342900" indent="-342900" algn="r" rtl="1">
              <a:buFont typeface="Arial" panose="020B0604020202020204" pitchFamily="34" charset="0"/>
              <a:buChar char="•"/>
            </a:pPr>
            <a:r>
              <a:rPr lang="fa-IR" dirty="0">
                <a:cs typeface="B Nazanin" panose="00000400000000000000" pitchFamily="2" charset="-78"/>
              </a:rPr>
              <a:t>رقبای غیرمستقیم: موسسات آموزشی سنتی، پلتفرم های یادگیری زبان، و سایر منابع آموزشی آنلاین. </a:t>
            </a:r>
          </a:p>
          <a:p>
            <a:pPr algn="r" rtl="1"/>
            <a:r>
              <a:rPr lang="fa-IR" b="1" dirty="0">
                <a:cs typeface="B Nazanin" panose="00000400000000000000" pitchFamily="2" charset="-78"/>
              </a:rPr>
              <a:t>2</a:t>
            </a:r>
            <a:r>
              <a:rPr lang="fa-IR" dirty="0">
                <a:cs typeface="B Nazanin" panose="00000400000000000000" pitchFamily="2" charset="-78"/>
              </a:rPr>
              <a:t>. </a:t>
            </a:r>
            <a:r>
              <a:rPr lang="fa-IR" b="1" dirty="0">
                <a:cs typeface="B Nazanin" panose="00000400000000000000" pitchFamily="2" charset="-78"/>
              </a:rPr>
              <a:t>رقبا چه استراتژیهایی را دنبال میکنند؟ </a:t>
            </a:r>
          </a:p>
          <a:p>
            <a:pPr marL="342900" indent="-342900" algn="r" rtl="1">
              <a:buFont typeface="Arial" panose="020B0604020202020204" pitchFamily="34" charset="0"/>
              <a:buChar char="•"/>
            </a:pPr>
            <a:r>
              <a:rPr lang="fa-IR" dirty="0">
                <a:cs typeface="B Nazanin" panose="00000400000000000000" pitchFamily="2" charset="-78"/>
              </a:rPr>
              <a:t>محتوا: کیفیت، تنوع، و به روز بودن محتوای آموزشی. </a:t>
            </a:r>
          </a:p>
          <a:p>
            <a:pPr marL="342900" indent="-342900" algn="r" rtl="1">
              <a:buFont typeface="Arial" panose="020B0604020202020204" pitchFamily="34" charset="0"/>
              <a:buChar char="•"/>
            </a:pPr>
            <a:r>
              <a:rPr lang="fa-IR" dirty="0">
                <a:cs typeface="B Nazanin" panose="00000400000000000000" pitchFamily="2" charset="-78"/>
              </a:rPr>
              <a:t>قیمت گذاری: مدل های مختلف قیمت گذاری، تخفیف ها، و بورسیه ها. </a:t>
            </a:r>
          </a:p>
          <a:p>
            <a:pPr marL="342900" indent="-342900" algn="r" rtl="1">
              <a:buFont typeface="Arial" panose="020B0604020202020204" pitchFamily="34" charset="0"/>
              <a:buChar char="•"/>
            </a:pPr>
            <a:r>
              <a:rPr lang="fa-IR" dirty="0">
                <a:cs typeface="B Nazanin" panose="00000400000000000000" pitchFamily="2" charset="-78"/>
              </a:rPr>
              <a:t>بازاریابی: استفاده از کانال های مختلف بازاریابی مانند شبکه های اجتماعی. </a:t>
            </a:r>
          </a:p>
          <a:p>
            <a:pPr marL="342900" indent="-342900" algn="r" rtl="1">
              <a:buFont typeface="Arial" panose="020B0604020202020204" pitchFamily="34" charset="0"/>
              <a:buChar char="•"/>
            </a:pPr>
            <a:r>
              <a:rPr lang="fa-IR" dirty="0">
                <a:cs typeface="B Nazanin" panose="00000400000000000000" pitchFamily="2" charset="-78"/>
              </a:rPr>
              <a:t>خدمات مشتریان: پشتیبانی آنلاین، انجمن های گفتگو، و خدمات مشاوره. </a:t>
            </a:r>
          </a:p>
          <a:p>
            <a:pPr marL="342900" indent="-342900" algn="r" rtl="1">
              <a:buFont typeface="Arial" panose="020B0604020202020204" pitchFamily="34" charset="0"/>
              <a:buChar char="•"/>
            </a:pPr>
            <a:r>
              <a:rPr lang="fa-IR" dirty="0">
                <a:cs typeface="B Nazanin" panose="00000400000000000000" pitchFamily="2" charset="-78"/>
              </a:rPr>
              <a:t>فناوری: استفاده از هوش مصنوعی.</a:t>
            </a:r>
          </a:p>
        </p:txBody>
      </p:sp>
    </p:spTree>
    <p:extLst>
      <p:ext uri="{BB962C8B-B14F-4D97-AF65-F5344CB8AC3E}">
        <p14:creationId xmlns:p14="http://schemas.microsoft.com/office/powerpoint/2010/main" val="352122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0C76-BDBB-F670-CBA7-29CFBCFF053A}"/>
              </a:ext>
            </a:extLst>
          </p:cNvPr>
          <p:cNvSpPr>
            <a:spLocks noGrp="1"/>
          </p:cNvSpPr>
          <p:nvPr>
            <p:ph type="title"/>
          </p:nvPr>
        </p:nvSpPr>
        <p:spPr>
          <a:xfrm>
            <a:off x="5717220" y="158318"/>
            <a:ext cx="6125592" cy="1066800"/>
          </a:xfrm>
        </p:spPr>
        <p:txBody>
          <a:bodyPr>
            <a:noAutofit/>
          </a:bodyPr>
          <a:lstStyle/>
          <a:p>
            <a:pPr algn="ctr" rtl="1"/>
            <a:r>
              <a:rPr lang="fa-IR" sz="6600" dirty="0">
                <a:cs typeface="B Nazanin" panose="00000400000000000000" pitchFamily="2" charset="-78"/>
              </a:rPr>
              <a:t>جریان توسعه رقبا</a:t>
            </a:r>
          </a:p>
        </p:txBody>
      </p:sp>
      <p:sp>
        <p:nvSpPr>
          <p:cNvPr id="3" name="Text Placeholder 2">
            <a:extLst>
              <a:ext uri="{FF2B5EF4-FFF2-40B4-BE49-F238E27FC236}">
                <a16:creationId xmlns:a16="http://schemas.microsoft.com/office/drawing/2014/main" id="{D77698CF-2455-D9F6-CF9C-3EC93B09153E}"/>
              </a:ext>
            </a:extLst>
          </p:cNvPr>
          <p:cNvSpPr>
            <a:spLocks noGrp="1"/>
          </p:cNvSpPr>
          <p:nvPr>
            <p:ph type="body" idx="1"/>
          </p:nvPr>
        </p:nvSpPr>
        <p:spPr>
          <a:xfrm>
            <a:off x="2032986" y="1482571"/>
            <a:ext cx="9274125" cy="4598633"/>
          </a:xfrm>
        </p:spPr>
        <p:txBody>
          <a:bodyPr>
            <a:normAutofit fontScale="92500" lnSpcReduction="20000"/>
          </a:bodyPr>
          <a:lstStyle/>
          <a:p>
            <a:pPr algn="r" rtl="1"/>
            <a:r>
              <a:rPr lang="fa-IR" dirty="0">
                <a:cs typeface="B Nazanin" panose="00000400000000000000" pitchFamily="2" charset="-78"/>
              </a:rPr>
              <a:t>3</a:t>
            </a:r>
            <a:r>
              <a:rPr lang="fa-IR" b="1" dirty="0">
                <a:cs typeface="B Nazanin" panose="00000400000000000000" pitchFamily="2" charset="-78"/>
              </a:rPr>
              <a:t>.  رقبا با چه چالشهایی روبرو هستند؟</a:t>
            </a:r>
          </a:p>
          <a:p>
            <a:pPr marL="342900" indent="-342900" algn="r" rtl="1">
              <a:buFont typeface="Arial" panose="020B0604020202020204" pitchFamily="34" charset="0"/>
              <a:buChar char="•"/>
            </a:pPr>
            <a:r>
              <a:rPr lang="fa-IR" dirty="0">
                <a:cs typeface="B Nazanin" panose="00000400000000000000" pitchFamily="2" charset="-78"/>
              </a:rPr>
              <a:t>جذب و حفظ دانش آموز: رقابت زیاد در بازار، نیاز به خودانضباطی در دانش آموزان، و ... </a:t>
            </a:r>
          </a:p>
          <a:p>
            <a:pPr marL="342900" indent="-342900" algn="r" rtl="1">
              <a:buFont typeface="Arial" panose="020B0604020202020204" pitchFamily="34" charset="0"/>
              <a:buChar char="•"/>
            </a:pPr>
            <a:r>
              <a:rPr lang="fa-IR" dirty="0">
                <a:cs typeface="B Nazanin" panose="00000400000000000000" pitchFamily="2" charset="-78"/>
              </a:rPr>
              <a:t>کیفیت محتوا: تولید محتوای باکیفیت و جذاب نیازمند زمان و تخصص است. </a:t>
            </a:r>
          </a:p>
          <a:p>
            <a:pPr marL="342900" indent="-342900" algn="r" rtl="1">
              <a:buFont typeface="Arial" panose="020B0604020202020204" pitchFamily="34" charset="0"/>
              <a:buChar char="•"/>
            </a:pPr>
            <a:r>
              <a:rPr lang="fa-IR" dirty="0">
                <a:cs typeface="B Nazanin" panose="00000400000000000000" pitchFamily="2" charset="-78"/>
              </a:rPr>
              <a:t>بازاریابی: جذب دانش آموزان جدید میتواند پرهزینه باشد. </a:t>
            </a:r>
          </a:p>
          <a:p>
            <a:pPr marL="342900" indent="-342900" algn="r" rtl="1">
              <a:buFont typeface="Arial" panose="020B0604020202020204" pitchFamily="34" charset="0"/>
              <a:buChar char="•"/>
            </a:pPr>
            <a:r>
              <a:rPr lang="fa-IR" dirty="0">
                <a:cs typeface="B Nazanin" panose="00000400000000000000" pitchFamily="2" charset="-78"/>
              </a:rPr>
              <a:t>فناوری: به روز نگه داشتن پلتفرم های آموزشی و استفاده از فناوری های جدید میتواند پرهزینه باشد. </a:t>
            </a:r>
          </a:p>
          <a:p>
            <a:pPr algn="r" rtl="1"/>
            <a:r>
              <a:rPr lang="fa-IR" dirty="0">
                <a:cs typeface="B Nazanin" panose="00000400000000000000" pitchFamily="2" charset="-78"/>
              </a:rPr>
              <a:t>4</a:t>
            </a:r>
            <a:r>
              <a:rPr lang="fa-IR" b="1" dirty="0">
                <a:cs typeface="B Nazanin" panose="00000400000000000000" pitchFamily="2" charset="-78"/>
              </a:rPr>
              <a:t>.  چگونه میتوان از رقبا پیشی گرفت؟ </a:t>
            </a:r>
          </a:p>
          <a:p>
            <a:pPr marL="342900" indent="-342900" algn="r" rtl="1">
              <a:buFont typeface="Arial" panose="020B0604020202020204" pitchFamily="34" charset="0"/>
              <a:buChar char="•"/>
            </a:pPr>
            <a:r>
              <a:rPr lang="fa-IR" dirty="0">
                <a:cs typeface="B Nazanin" panose="00000400000000000000" pitchFamily="2" charset="-78"/>
              </a:rPr>
              <a:t>محتوای باکیفیت و جذاب: تمرکز بر تولید محتوای باکیفیت و متناسب با نیازهای دانش آموزان. </a:t>
            </a:r>
          </a:p>
          <a:p>
            <a:pPr marL="342900" indent="-342900" algn="r" rtl="1">
              <a:buFont typeface="Arial" panose="020B0604020202020204" pitchFamily="34" charset="0"/>
              <a:buChar char="•"/>
            </a:pPr>
            <a:r>
              <a:rPr lang="fa-IR" dirty="0">
                <a:cs typeface="B Nazanin" panose="00000400000000000000" pitchFamily="2" charset="-78"/>
              </a:rPr>
              <a:t>قیمت گذاری رقابتی: ارائه قیمت های مناسب و رقابتی با توجه به کیفیت محتوا و خدمات ارائه شده. </a:t>
            </a:r>
          </a:p>
          <a:p>
            <a:pPr marL="342900" indent="-342900" algn="r" rtl="1">
              <a:buFont typeface="Arial" panose="020B0604020202020204" pitchFamily="34" charset="0"/>
              <a:buChar char="•"/>
            </a:pPr>
            <a:r>
              <a:rPr lang="fa-IR" dirty="0">
                <a:cs typeface="B Nazanin" panose="00000400000000000000" pitchFamily="2" charset="-78"/>
              </a:rPr>
              <a:t>بازاریابی موثر: استفاده از کانال های مختلف بازاریابی برای جذب دانش آموزان جدید. </a:t>
            </a:r>
          </a:p>
          <a:p>
            <a:pPr marL="342900" indent="-342900" algn="r" rtl="1">
              <a:buFont typeface="Arial" panose="020B0604020202020204" pitchFamily="34" charset="0"/>
              <a:buChar char="•"/>
            </a:pPr>
            <a:r>
              <a:rPr lang="fa-IR" dirty="0">
                <a:cs typeface="B Nazanin" panose="00000400000000000000" pitchFamily="2" charset="-78"/>
              </a:rPr>
              <a:t>خدمات مشتریان عالی: ارائه خدمات پشتیبانی آنلاین قوی و ایجاد تعامل با دانش آموزان. </a:t>
            </a:r>
          </a:p>
          <a:p>
            <a:pPr marL="342900" indent="-342900" algn="r" rtl="1">
              <a:buFont typeface="Arial" panose="020B0604020202020204" pitchFamily="34" charset="0"/>
              <a:buChar char="•"/>
            </a:pPr>
            <a:r>
              <a:rPr lang="fa-IR" dirty="0">
                <a:cs typeface="B Nazanin" panose="00000400000000000000" pitchFamily="2" charset="-78"/>
              </a:rPr>
              <a:t>استفاده از فناوری های جدید: استفاده از پلتفرم های آموزشی آنلاین پیشرفته و ابزارهای تعاملی برای جذابتر کردن آموزش. </a:t>
            </a:r>
          </a:p>
          <a:p>
            <a:pPr marL="342900" indent="-342900" algn="r" rtl="1">
              <a:buFont typeface="Arial" panose="020B0604020202020204" pitchFamily="34" charset="0"/>
              <a:buChar char="•"/>
            </a:pPr>
            <a:r>
              <a:rPr lang="fa-IR" dirty="0">
                <a:cs typeface="B Nazanin" panose="00000400000000000000" pitchFamily="2" charset="-78"/>
              </a:rPr>
              <a:t>ایجاد یک برند قوی: ایجاد یک برند قوی و قابل اعتماد برای تمایز خود از رقبا.</a:t>
            </a:r>
          </a:p>
          <a:p>
            <a:pPr algn="r" rtl="1"/>
            <a:endParaRPr lang="fa-IR" dirty="0">
              <a:cs typeface="B Nazanin" panose="00000400000000000000" pitchFamily="2" charset="-78"/>
            </a:endParaRPr>
          </a:p>
        </p:txBody>
      </p:sp>
    </p:spTree>
    <p:extLst>
      <p:ext uri="{BB962C8B-B14F-4D97-AF65-F5344CB8AC3E}">
        <p14:creationId xmlns:p14="http://schemas.microsoft.com/office/powerpoint/2010/main" val="1193865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D74740B-39DB-9F65-80D5-AC5228374889}"/>
              </a:ext>
            </a:extLst>
          </p:cNvPr>
          <p:cNvGraphicFramePr>
            <a:graphicFrameLocks noGrp="1"/>
          </p:cNvGraphicFramePr>
          <p:nvPr>
            <p:ph idx="1"/>
            <p:extLst>
              <p:ext uri="{D42A27DB-BD31-4B8C-83A1-F6EECF244321}">
                <p14:modId xmlns:p14="http://schemas.microsoft.com/office/powerpoint/2010/main" val="3441700192"/>
              </p:ext>
            </p:extLst>
          </p:nvPr>
        </p:nvGraphicFramePr>
        <p:xfrm>
          <a:off x="1069975" y="1055802"/>
          <a:ext cx="10058400" cy="5559456"/>
        </p:xfrm>
        <a:graphic>
          <a:graphicData uri="http://schemas.openxmlformats.org/drawingml/2006/table">
            <a:tbl>
              <a:tblPr firstRow="1" bandRow="1">
                <a:tableStyleId>{0505E3EF-67EA-436B-97B2-0124C06EBD24}</a:tableStyleId>
              </a:tblPr>
              <a:tblGrid>
                <a:gridCol w="5029200">
                  <a:extLst>
                    <a:ext uri="{9D8B030D-6E8A-4147-A177-3AD203B41FA5}">
                      <a16:colId xmlns:a16="http://schemas.microsoft.com/office/drawing/2014/main" val="779313857"/>
                    </a:ext>
                  </a:extLst>
                </a:gridCol>
                <a:gridCol w="5029200">
                  <a:extLst>
                    <a:ext uri="{9D8B030D-6E8A-4147-A177-3AD203B41FA5}">
                      <a16:colId xmlns:a16="http://schemas.microsoft.com/office/drawing/2014/main" val="3560643220"/>
                    </a:ext>
                  </a:extLst>
                </a:gridCol>
              </a:tblGrid>
              <a:tr h="3007151">
                <a:tc>
                  <a:txBody>
                    <a:bodyPr/>
                    <a:lstStyle/>
                    <a:p>
                      <a:pPr algn="r" rtl="1"/>
                      <a:r>
                        <a:rPr lang="fa-IR" sz="1750" b="0" dirty="0">
                          <a:cs typeface="B Nazanin" panose="00000400000000000000" pitchFamily="2" charset="-78"/>
                        </a:rPr>
                        <a:t>نقاط ضعف</a:t>
                      </a:r>
                      <a:r>
                        <a:rPr lang="en-US" sz="1750" b="0" dirty="0">
                          <a:cs typeface="B Nazanin" panose="00000400000000000000" pitchFamily="2" charset="-78"/>
                        </a:rPr>
                        <a:t>(Weaknesses) </a:t>
                      </a:r>
                      <a:r>
                        <a:rPr lang="fa-IR" sz="1750" b="0" dirty="0">
                          <a:cs typeface="B Nazanin" panose="00000400000000000000" pitchFamily="2" charset="-78"/>
                        </a:rPr>
                        <a:t> </a:t>
                      </a:r>
                    </a:p>
                    <a:p>
                      <a:pPr marL="342900" indent="-342900" algn="r" rtl="1">
                        <a:buFont typeface="Courier New" panose="02070309020205020404" pitchFamily="49" charset="0"/>
                        <a:buChar char="o"/>
                      </a:pPr>
                      <a:r>
                        <a:rPr lang="fa-IR" sz="1750" b="0" dirty="0">
                          <a:cs typeface="B Nazanin" panose="00000400000000000000" pitchFamily="2" charset="-78"/>
                        </a:rPr>
                        <a:t>فقدان تعامل: آموزش آنلاین میتواند فاقد تعامل اجتماعی باشد که در کلاس های درس سنتی وجود دارد. </a:t>
                      </a:r>
                    </a:p>
                    <a:p>
                      <a:pPr marL="342900" indent="-342900" algn="r" rtl="1">
                        <a:buFont typeface="Courier New" panose="02070309020205020404" pitchFamily="49" charset="0"/>
                        <a:buChar char="o"/>
                      </a:pPr>
                      <a:r>
                        <a:rPr lang="fa-IR" sz="1750" b="0" dirty="0">
                          <a:cs typeface="B Nazanin" panose="00000400000000000000" pitchFamily="2" charset="-78"/>
                        </a:rPr>
                        <a:t>نیاز به خودانضباطی: آموزش آنلاین نیاز به خودانضباطی و انگیزه دارد. </a:t>
                      </a:r>
                    </a:p>
                    <a:p>
                      <a:pPr marL="342900" indent="-342900" algn="r" rtl="1">
                        <a:buFont typeface="Courier New" panose="02070309020205020404" pitchFamily="49" charset="0"/>
                        <a:buChar char="o"/>
                      </a:pPr>
                      <a:r>
                        <a:rPr lang="fa-IR" sz="1750" b="0" dirty="0">
                          <a:cs typeface="B Nazanin" panose="00000400000000000000" pitchFamily="2" charset="-78"/>
                        </a:rPr>
                        <a:t>فاصله دیجیتال: همه افراد به کامپیوتر و اینترنت دسترسی ندارند. </a:t>
                      </a:r>
                    </a:p>
                    <a:p>
                      <a:pPr marL="342900" indent="-342900" algn="r" rtl="1">
                        <a:buFont typeface="Courier New" panose="02070309020205020404" pitchFamily="49" charset="0"/>
                        <a:buChar char="o"/>
                      </a:pPr>
                      <a:r>
                        <a:rPr lang="fa-IR" sz="1750" b="0" dirty="0">
                          <a:cs typeface="B Nazanin" panose="00000400000000000000" pitchFamily="2" charset="-78"/>
                        </a:rPr>
                        <a:t>تقلب: در آموزش آنلاین تقلب آسان تر است. </a:t>
                      </a:r>
                    </a:p>
                    <a:p>
                      <a:pPr marL="342900" indent="-342900" algn="r" rtl="1">
                        <a:buFont typeface="Courier New" panose="02070309020205020404" pitchFamily="49" charset="0"/>
                        <a:buChar char="o"/>
                      </a:pPr>
                      <a:r>
                        <a:rPr lang="fa-IR" sz="1750" b="0" dirty="0">
                          <a:cs typeface="B Nazanin" panose="00000400000000000000" pitchFamily="2" charset="-78"/>
                        </a:rPr>
                        <a:t>رقابت: رقابت در بازار آموزش‌های آنلاین بسیار زیاد است.</a:t>
                      </a:r>
                    </a:p>
                  </a:txBody>
                  <a:tcPr/>
                </a:tc>
                <a:tc>
                  <a:txBody>
                    <a:bodyPr/>
                    <a:lstStyle/>
                    <a:p>
                      <a:pPr algn="r" rtl="1"/>
                      <a:r>
                        <a:rPr lang="fa-IR" sz="1750" b="0" dirty="0">
                          <a:cs typeface="B Nazanin" panose="00000400000000000000" pitchFamily="2" charset="-78"/>
                        </a:rPr>
                        <a:t>نقاط قوت</a:t>
                      </a:r>
                      <a:r>
                        <a:rPr lang="en-US" sz="1750" b="0" dirty="0">
                          <a:cs typeface="B Nazanin" panose="00000400000000000000" pitchFamily="2" charset="-78"/>
                        </a:rPr>
                        <a:t>Strengths) </a:t>
                      </a:r>
                      <a:r>
                        <a:rPr lang="fa-IR" sz="1750" b="0" dirty="0">
                          <a:cs typeface="B Nazanin" panose="00000400000000000000" pitchFamily="2" charset="-78"/>
                        </a:rPr>
                        <a:t>) </a:t>
                      </a:r>
                    </a:p>
                    <a:p>
                      <a:pPr marL="342900" indent="-342900" algn="r" rtl="1">
                        <a:buFont typeface="Courier New" panose="02070309020205020404" pitchFamily="49" charset="0"/>
                        <a:buChar char="o"/>
                      </a:pPr>
                      <a:r>
                        <a:rPr lang="fa-IR" sz="1750" b="0" dirty="0">
                          <a:cs typeface="B Nazanin" panose="00000400000000000000" pitchFamily="2" charset="-78"/>
                        </a:rPr>
                        <a:t>دسترسی: آموزش آنلاین به افراد در هر زمان و هر مکان امکان میدهد به آموزش دسترسی داشته باشند. </a:t>
                      </a:r>
                    </a:p>
                    <a:p>
                      <a:pPr marL="342900" indent="-342900" algn="r" rtl="1">
                        <a:buFont typeface="Courier New" panose="02070309020205020404" pitchFamily="49" charset="0"/>
                        <a:buChar char="o"/>
                      </a:pPr>
                      <a:r>
                        <a:rPr lang="fa-IR" sz="1750" b="0" dirty="0">
                          <a:cs typeface="B Nazanin" panose="00000400000000000000" pitchFamily="2" charset="-78"/>
                        </a:rPr>
                        <a:t>مقرون به صرفه بودن: مقرون به صرفه تر از آموزش سنتی است. </a:t>
                      </a:r>
                    </a:p>
                    <a:p>
                      <a:pPr marL="342900" indent="-342900" algn="r" rtl="1">
                        <a:buFont typeface="Courier New" panose="02070309020205020404" pitchFamily="49" charset="0"/>
                        <a:buChar char="o"/>
                      </a:pPr>
                      <a:r>
                        <a:rPr lang="fa-IR" sz="1750" b="0" dirty="0">
                          <a:cs typeface="B Nazanin" panose="00000400000000000000" pitchFamily="2" charset="-78"/>
                        </a:rPr>
                        <a:t>انعطاف پذیری: به افراد امکان میدهد تا با سرعت خود و در زمان خود یاد بگیرند. </a:t>
                      </a:r>
                    </a:p>
                    <a:p>
                      <a:pPr marL="342900" indent="-342900" algn="r" rtl="1">
                        <a:buFont typeface="Courier New" panose="02070309020205020404" pitchFamily="49" charset="0"/>
                        <a:buChar char="o"/>
                      </a:pPr>
                      <a:r>
                        <a:rPr lang="fa-IR" sz="1750" b="0" dirty="0">
                          <a:cs typeface="B Nazanin" panose="00000400000000000000" pitchFamily="2" charset="-78"/>
                        </a:rPr>
                        <a:t>قابلیت مقیاس بندی: آموزش آنلاین به راحتی  میتواند به تعداد زیادی از دانش آموزان ارائه شود.</a:t>
                      </a:r>
                    </a:p>
                    <a:p>
                      <a:pPr marL="342900" indent="-342900" algn="r" rtl="1">
                        <a:buFont typeface="Courier New" panose="02070309020205020404" pitchFamily="49" charset="0"/>
                        <a:buChar char="o"/>
                      </a:pPr>
                      <a:r>
                        <a:rPr lang="fa-IR" sz="1750" b="0" dirty="0">
                          <a:cs typeface="B Nazanin" panose="00000400000000000000" pitchFamily="2" charset="-78"/>
                        </a:rPr>
                        <a:t>تعاملی بودن: آموزش‌های آنلاین می‌توانند به صورت تعاملی با استفاده از ابزارهای مختلف مانند ویدئو کنفرانس و انجمن‌های گفتگو ارائه شوند.</a:t>
                      </a:r>
                    </a:p>
                  </a:txBody>
                  <a:tcPr/>
                </a:tc>
                <a:extLst>
                  <a:ext uri="{0D108BD9-81ED-4DB2-BD59-A6C34878D82A}">
                    <a16:rowId xmlns:a16="http://schemas.microsoft.com/office/drawing/2014/main" val="3730892267"/>
                  </a:ext>
                </a:extLst>
              </a:tr>
              <a:tr h="2534316">
                <a:tc>
                  <a:txBody>
                    <a:bodyPr/>
                    <a:lstStyle/>
                    <a:p>
                      <a:pPr algn="r" rtl="1"/>
                      <a:r>
                        <a:rPr lang="fa-IR" sz="1750" b="0" dirty="0">
                          <a:cs typeface="B Nazanin" panose="00000400000000000000" pitchFamily="2" charset="-78"/>
                        </a:rPr>
                        <a:t>تهدیدها </a:t>
                      </a:r>
                      <a:r>
                        <a:rPr lang="en-US" sz="1750" b="0" dirty="0">
                          <a:cs typeface="B Nazanin" panose="00000400000000000000" pitchFamily="2" charset="-78"/>
                        </a:rPr>
                        <a:t>Threats) </a:t>
                      </a:r>
                      <a:r>
                        <a:rPr lang="fa-IR" sz="1750" b="0" dirty="0">
                          <a:cs typeface="B Nazanin" panose="00000400000000000000" pitchFamily="2" charset="-78"/>
                        </a:rPr>
                        <a:t>) </a:t>
                      </a:r>
                    </a:p>
                    <a:p>
                      <a:pPr marL="457200" indent="-457200" algn="r" rtl="1">
                        <a:buFont typeface="Courier New" panose="02070309020205020404" pitchFamily="49" charset="0"/>
                        <a:buChar char="o"/>
                      </a:pPr>
                      <a:r>
                        <a:rPr lang="fa-IR" sz="1750" b="0" dirty="0">
                          <a:cs typeface="B Nazanin" panose="00000400000000000000" pitchFamily="2" charset="-78"/>
                        </a:rPr>
                        <a:t>رقابت: رقابت در صنعت آموزش آنلاین بسیار زیاد است. </a:t>
                      </a:r>
                    </a:p>
                    <a:p>
                      <a:pPr marL="457200" indent="-457200" algn="r" rtl="1">
                        <a:buFont typeface="Courier New" panose="02070309020205020404" pitchFamily="49" charset="0"/>
                        <a:buChar char="o"/>
                      </a:pPr>
                      <a:r>
                        <a:rPr lang="fa-IR" sz="1750" b="0" dirty="0">
                          <a:cs typeface="B Nazanin" panose="00000400000000000000" pitchFamily="2" charset="-78"/>
                        </a:rPr>
                        <a:t>تغییرات فناوری: تغییرات سریع در فناوری میتواند منسوخ شدن پلتفرم ها و محتوای آموزشی آنلاین را به دنبال داشته باشد. </a:t>
                      </a:r>
                    </a:p>
                    <a:p>
                      <a:pPr marL="457200" indent="-457200" algn="r" rtl="1">
                        <a:buFont typeface="Courier New" panose="02070309020205020404" pitchFamily="49" charset="0"/>
                        <a:buChar char="o"/>
                      </a:pPr>
                      <a:r>
                        <a:rPr lang="fa-IR" sz="1750" b="0" dirty="0">
                          <a:cs typeface="B Nazanin" panose="00000400000000000000" pitchFamily="2" charset="-78"/>
                        </a:rPr>
                        <a:t>فقدان مقررات: فقدان مقررات در صنعت آموزش آنلاین میتواند منجر به کلاهبرداری و سوء استفاده شود. </a:t>
                      </a:r>
                    </a:p>
                    <a:p>
                      <a:pPr marL="457200" indent="-457200" algn="r" rtl="1">
                        <a:buFont typeface="Courier New" panose="02070309020205020404" pitchFamily="49" charset="0"/>
                        <a:buChar char="o"/>
                      </a:pPr>
                      <a:r>
                        <a:rPr lang="fa-IR" sz="1750" b="0" dirty="0">
                          <a:cs typeface="B Nazanin" panose="00000400000000000000" pitchFamily="2" charset="-78"/>
                        </a:rPr>
                        <a:t>بحران های اقتصادی: بحران های اقتصادی میتوانند تقاضا برای آموزش آنلاین را کاهش دهند.</a:t>
                      </a:r>
                    </a:p>
                    <a:p>
                      <a:pPr algn="r" rtl="1"/>
                      <a:endParaRPr lang="en-US" sz="1750" b="0" dirty="0">
                        <a:cs typeface="B Nazanin" panose="00000400000000000000" pitchFamily="2" charset="-78"/>
                      </a:endParaRPr>
                    </a:p>
                  </a:txBody>
                  <a:tcPr/>
                </a:tc>
                <a:tc>
                  <a:txBody>
                    <a:bodyPr/>
                    <a:lstStyle/>
                    <a:p>
                      <a:pPr algn="r" rtl="1"/>
                      <a:r>
                        <a:rPr lang="fa-IR" sz="1750" b="0" dirty="0">
                          <a:cs typeface="B Nazanin" panose="00000400000000000000" pitchFamily="2" charset="-78"/>
                        </a:rPr>
                        <a:t>فرصتها</a:t>
                      </a:r>
                      <a:r>
                        <a:rPr lang="en-US" sz="1750" b="0" dirty="0">
                          <a:cs typeface="B Nazanin" panose="00000400000000000000" pitchFamily="2" charset="-78"/>
                        </a:rPr>
                        <a:t> (Opportunities) </a:t>
                      </a:r>
                      <a:endParaRPr lang="fa-IR" sz="1750" b="0" dirty="0">
                        <a:cs typeface="B Nazanin" panose="00000400000000000000" pitchFamily="2" charset="-78"/>
                      </a:endParaRPr>
                    </a:p>
                    <a:p>
                      <a:pPr marL="342900" indent="-342900" algn="r" rtl="1">
                        <a:buFont typeface="Courier New" panose="02070309020205020404" pitchFamily="49" charset="0"/>
                        <a:buChar char="o"/>
                      </a:pPr>
                      <a:r>
                        <a:rPr lang="fa-IR" sz="1750" b="0" dirty="0">
                          <a:cs typeface="B Nazanin" panose="00000400000000000000" pitchFamily="2" charset="-78"/>
                        </a:rPr>
                        <a:t>رشد تقاضا: تقاضا برای آموزش آنلاین به طور فزایندهای در حال رشد است. </a:t>
                      </a:r>
                    </a:p>
                    <a:p>
                      <a:pPr marL="342900" indent="-342900" algn="r" rtl="1">
                        <a:buFont typeface="Courier New" panose="02070309020205020404" pitchFamily="49" charset="0"/>
                        <a:buChar char="o"/>
                      </a:pPr>
                      <a:r>
                        <a:rPr lang="fa-IR" sz="1750" b="0" dirty="0">
                          <a:cs typeface="B Nazanin" panose="00000400000000000000" pitchFamily="2" charset="-78"/>
                        </a:rPr>
                        <a:t>ظهور فناوری های جدید: فناوری های جدید مانند هوش مصنوعی و واقعیت مجازی میتوانند آموزش آنلاین را جذابتر و موثرتر کنند. </a:t>
                      </a:r>
                    </a:p>
                    <a:p>
                      <a:pPr marL="342900" indent="-342900" algn="r" rtl="1">
                        <a:buFont typeface="Courier New" panose="02070309020205020404" pitchFamily="49" charset="0"/>
                        <a:buChar char="o"/>
                      </a:pPr>
                      <a:r>
                        <a:rPr lang="fa-IR" sz="1750" b="0" dirty="0">
                          <a:cs typeface="B Nazanin" panose="00000400000000000000" pitchFamily="2" charset="-78"/>
                        </a:rPr>
                        <a:t>بازارهای جدید: بازارهای جدیدی برای آموزش آنلاین مانند آموزش شرکتی و آموزش زبان در حال ظهور هستند. </a:t>
                      </a:r>
                    </a:p>
                    <a:p>
                      <a:pPr marL="342900" indent="-342900" algn="r" rtl="1">
                        <a:buFont typeface="Courier New" panose="02070309020205020404" pitchFamily="49" charset="0"/>
                        <a:buChar char="o"/>
                      </a:pPr>
                      <a:r>
                        <a:rPr lang="fa-IR" sz="1750" b="0" dirty="0">
                          <a:cs typeface="B Nazanin" panose="00000400000000000000" pitchFamily="2" charset="-78"/>
                        </a:rPr>
                        <a:t>همکاری های جهانی: امکان همکاری با موسسات آموزشی دیگر در سراسر جهان</a:t>
                      </a:r>
                    </a:p>
                  </a:txBody>
                  <a:tcPr/>
                </a:tc>
                <a:extLst>
                  <a:ext uri="{0D108BD9-81ED-4DB2-BD59-A6C34878D82A}">
                    <a16:rowId xmlns:a16="http://schemas.microsoft.com/office/drawing/2014/main" val="1163640299"/>
                  </a:ext>
                </a:extLst>
              </a:tr>
            </a:tbl>
          </a:graphicData>
        </a:graphic>
      </p:graphicFrame>
      <p:sp>
        <p:nvSpPr>
          <p:cNvPr id="5" name="Title 4">
            <a:extLst>
              <a:ext uri="{FF2B5EF4-FFF2-40B4-BE49-F238E27FC236}">
                <a16:creationId xmlns:a16="http://schemas.microsoft.com/office/drawing/2014/main" id="{6F70F1C0-1D11-A383-F826-9A2101AE4307}"/>
              </a:ext>
            </a:extLst>
          </p:cNvPr>
          <p:cNvSpPr txBox="1">
            <a:spLocks noGrp="1"/>
          </p:cNvSpPr>
          <p:nvPr>
            <p:ph type="title"/>
          </p:nvPr>
        </p:nvSpPr>
        <p:spPr>
          <a:xfrm>
            <a:off x="1069975" y="0"/>
            <a:ext cx="10058400" cy="1150069"/>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pPr algn="ctr"/>
            <a:r>
              <a:rPr lang="en-US" sz="7200" dirty="0"/>
              <a:t>SWOT Analysis</a:t>
            </a:r>
          </a:p>
        </p:txBody>
      </p:sp>
    </p:spTree>
    <p:extLst>
      <p:ext uri="{BB962C8B-B14F-4D97-AF65-F5344CB8AC3E}">
        <p14:creationId xmlns:p14="http://schemas.microsoft.com/office/powerpoint/2010/main" val="274711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747A17-91FA-20D6-0D99-6C16D2FE4D33}"/>
              </a:ext>
            </a:extLst>
          </p:cNvPr>
          <p:cNvSpPr>
            <a:spLocks noGrp="1"/>
          </p:cNvSpPr>
          <p:nvPr>
            <p:ph type="title"/>
          </p:nvPr>
        </p:nvSpPr>
        <p:spPr>
          <a:xfrm>
            <a:off x="3748726" y="153656"/>
            <a:ext cx="4538532" cy="619167"/>
          </a:xfrm>
        </p:spPr>
        <p:txBody>
          <a:bodyPr>
            <a:noAutofit/>
          </a:bodyPr>
          <a:lstStyle/>
          <a:p>
            <a:pPr algn="ctr" rtl="1"/>
            <a:r>
              <a:rPr lang="fa-IR" dirty="0">
                <a:solidFill>
                  <a:srgbClr val="0070C0"/>
                </a:solidFill>
                <a:cs typeface="B Nazanin" panose="00000400000000000000" pitchFamily="2" charset="-78"/>
              </a:rPr>
              <a:t>بوم کسب و کار</a:t>
            </a:r>
          </a:p>
        </p:txBody>
      </p:sp>
      <p:grpSp>
        <p:nvGrpSpPr>
          <p:cNvPr id="14" name="Group 13">
            <a:extLst>
              <a:ext uri="{FF2B5EF4-FFF2-40B4-BE49-F238E27FC236}">
                <a16:creationId xmlns:a16="http://schemas.microsoft.com/office/drawing/2014/main" id="{AC2AB517-5476-BF29-916C-4CE39DDBAC08}"/>
              </a:ext>
            </a:extLst>
          </p:cNvPr>
          <p:cNvGrpSpPr/>
          <p:nvPr/>
        </p:nvGrpSpPr>
        <p:grpSpPr>
          <a:xfrm>
            <a:off x="499008" y="1017530"/>
            <a:ext cx="10870330" cy="5404577"/>
            <a:chOff x="945980" y="876693"/>
            <a:chExt cx="9882118" cy="4913252"/>
          </a:xfrm>
        </p:grpSpPr>
        <p:pic>
          <p:nvPicPr>
            <p:cNvPr id="12" name="Picture 11">
              <a:extLst>
                <a:ext uri="{FF2B5EF4-FFF2-40B4-BE49-F238E27FC236}">
                  <a16:creationId xmlns:a16="http://schemas.microsoft.com/office/drawing/2014/main" id="{359750F8-40E2-FDA2-9774-2105031CC0D9}"/>
                </a:ext>
              </a:extLst>
            </p:cNvPr>
            <p:cNvPicPr>
              <a:picLocks noChangeAspect="1"/>
            </p:cNvPicPr>
            <p:nvPr/>
          </p:nvPicPr>
          <p:blipFill rotWithShape="1">
            <a:blip r:embed="rId2">
              <a:extLst>
                <a:ext uri="{28A0092B-C50C-407E-A947-70E740481C1C}">
                  <a14:useLocalDpi xmlns:a14="http://schemas.microsoft.com/office/drawing/2010/main" val="0"/>
                </a:ext>
              </a:extLst>
            </a:blip>
            <a:srcRect l="4600" t="16146" r="2686" b="43493"/>
            <a:stretch/>
          </p:blipFill>
          <p:spPr>
            <a:xfrm>
              <a:off x="945980" y="876693"/>
              <a:ext cx="9882118" cy="3044858"/>
            </a:xfrm>
            <a:prstGeom prst="rect">
              <a:avLst/>
            </a:prstGeom>
          </p:spPr>
        </p:pic>
        <p:pic>
          <p:nvPicPr>
            <p:cNvPr id="13" name="Picture 12">
              <a:extLst>
                <a:ext uri="{FF2B5EF4-FFF2-40B4-BE49-F238E27FC236}">
                  <a16:creationId xmlns:a16="http://schemas.microsoft.com/office/drawing/2014/main" id="{38FB0F5D-3384-2148-6523-4A3CB6054FA1}"/>
                </a:ext>
              </a:extLst>
            </p:cNvPr>
            <p:cNvPicPr>
              <a:picLocks noChangeAspect="1"/>
            </p:cNvPicPr>
            <p:nvPr/>
          </p:nvPicPr>
          <p:blipFill rotWithShape="1">
            <a:blip r:embed="rId2">
              <a:extLst>
                <a:ext uri="{28A0092B-C50C-407E-A947-70E740481C1C}">
                  <a14:useLocalDpi xmlns:a14="http://schemas.microsoft.com/office/drawing/2010/main" val="0"/>
                </a:ext>
              </a:extLst>
            </a:blip>
            <a:srcRect l="4600" t="68378" r="2686" b="5981"/>
            <a:stretch/>
          </p:blipFill>
          <p:spPr>
            <a:xfrm>
              <a:off x="945980" y="3855563"/>
              <a:ext cx="9882118" cy="1934382"/>
            </a:xfrm>
            <a:prstGeom prst="rect">
              <a:avLst/>
            </a:prstGeom>
          </p:spPr>
        </p:pic>
      </p:grpSp>
    </p:spTree>
    <p:extLst>
      <p:ext uri="{BB962C8B-B14F-4D97-AF65-F5344CB8AC3E}">
        <p14:creationId xmlns:p14="http://schemas.microsoft.com/office/powerpoint/2010/main" val="43004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6136-E8B4-2098-4B11-65B64B85C2B0}"/>
              </a:ext>
            </a:extLst>
          </p:cNvPr>
          <p:cNvSpPr>
            <a:spLocks noGrp="1"/>
          </p:cNvSpPr>
          <p:nvPr>
            <p:ph type="title"/>
          </p:nvPr>
        </p:nvSpPr>
        <p:spPr>
          <a:xfrm>
            <a:off x="7351155" y="149189"/>
            <a:ext cx="1917133" cy="1100387"/>
          </a:xfrm>
        </p:spPr>
        <p:txBody>
          <a:bodyPr>
            <a:normAutofit fontScale="90000"/>
          </a:bodyPr>
          <a:lstStyle/>
          <a:p>
            <a:r>
              <a:rPr lang="fa-IR" sz="5400" dirty="0">
                <a:cs typeface="B Nazanin" panose="00000400000000000000" pitchFamily="2" charset="-78"/>
              </a:rPr>
              <a:t>فهرست</a:t>
            </a:r>
            <a:endParaRPr lang="fa-IR" dirty="0">
              <a:cs typeface="B Nazanin" panose="00000400000000000000" pitchFamily="2" charset="-78"/>
            </a:endParaRPr>
          </a:p>
        </p:txBody>
      </p:sp>
      <p:sp>
        <p:nvSpPr>
          <p:cNvPr id="3" name="Content Placeholder 2">
            <a:extLst>
              <a:ext uri="{FF2B5EF4-FFF2-40B4-BE49-F238E27FC236}">
                <a16:creationId xmlns:a16="http://schemas.microsoft.com/office/drawing/2014/main" id="{03DEA626-DDBF-4128-EF39-AA89EE92F44E}"/>
              </a:ext>
            </a:extLst>
          </p:cNvPr>
          <p:cNvSpPr>
            <a:spLocks noGrp="1"/>
          </p:cNvSpPr>
          <p:nvPr>
            <p:ph idx="1"/>
          </p:nvPr>
        </p:nvSpPr>
        <p:spPr>
          <a:xfrm>
            <a:off x="1598025" y="1559052"/>
            <a:ext cx="6711696" cy="5020056"/>
          </a:xfrm>
        </p:spPr>
        <p:txBody>
          <a:bodyPr/>
          <a:lstStyle/>
          <a:p>
            <a:pPr algn="r" rtl="1"/>
            <a:r>
              <a:rPr lang="fa-IR" sz="2000" dirty="0">
                <a:cs typeface="B Nazanin" panose="00000400000000000000" pitchFamily="2" charset="-78"/>
              </a:rPr>
              <a:t>تاریخچه</a:t>
            </a:r>
          </a:p>
          <a:p>
            <a:pPr algn="r" rtl="1"/>
            <a:r>
              <a:rPr lang="fa-IR" sz="2000" dirty="0">
                <a:cs typeface="B Nazanin" panose="00000400000000000000" pitchFamily="2" charset="-78"/>
              </a:rPr>
              <a:t>برخی از شرکتهای پیشرو در زمینه آموزش آنلاین</a:t>
            </a:r>
          </a:p>
          <a:p>
            <a:pPr algn="r" rtl="1"/>
            <a:r>
              <a:rPr lang="fa-IR" sz="2000" dirty="0">
                <a:cs typeface="B Nazanin" panose="00000400000000000000" pitchFamily="2" charset="-78"/>
              </a:rPr>
              <a:t>روندهای آینده در حوزه آموزش های آنلاین</a:t>
            </a:r>
          </a:p>
          <a:p>
            <a:pPr algn="r" rtl="1"/>
            <a:r>
              <a:rPr lang="en-US" sz="2000" dirty="0">
                <a:cs typeface="B Nazanin" panose="00000400000000000000" pitchFamily="2" charset="-78"/>
              </a:rPr>
              <a:t>R&amp;D</a:t>
            </a:r>
            <a:endParaRPr lang="fa-IR" sz="2000" dirty="0">
              <a:cs typeface="B Nazanin" panose="00000400000000000000" pitchFamily="2" charset="-78"/>
            </a:endParaRPr>
          </a:p>
          <a:p>
            <a:pPr algn="r" rtl="1"/>
            <a:r>
              <a:rPr lang="fa-IR" sz="2000" dirty="0">
                <a:cs typeface="B Nazanin" panose="00000400000000000000" pitchFamily="2" charset="-78"/>
              </a:rPr>
              <a:t>اهداف استراتژیک</a:t>
            </a:r>
          </a:p>
          <a:p>
            <a:pPr algn="r" rtl="1"/>
            <a:r>
              <a:rPr lang="fa-IR" sz="2000" dirty="0">
                <a:cs typeface="B Nazanin" panose="00000400000000000000" pitchFamily="2" charset="-78"/>
              </a:rPr>
              <a:t>جریان توسعه رقبا</a:t>
            </a:r>
          </a:p>
          <a:p>
            <a:pPr algn="r" rtl="1"/>
            <a:r>
              <a:rPr lang="en-US" sz="2000" dirty="0">
                <a:cs typeface="B Nazanin" panose="00000400000000000000" pitchFamily="2" charset="-78"/>
              </a:rPr>
              <a:t>SWOT</a:t>
            </a:r>
            <a:endParaRPr lang="fa-IR" sz="2000" dirty="0">
              <a:cs typeface="B Nazanin" panose="00000400000000000000" pitchFamily="2" charset="-78"/>
            </a:endParaRPr>
          </a:p>
          <a:p>
            <a:pPr algn="r" rtl="1"/>
            <a:endParaRPr lang="fa-IR" dirty="0">
              <a:cs typeface="B Nazanin" panose="00000400000000000000" pitchFamily="2" charset="-78"/>
            </a:endParaRPr>
          </a:p>
        </p:txBody>
      </p:sp>
      <p:sp>
        <p:nvSpPr>
          <p:cNvPr id="4" name="Text Placeholder 3">
            <a:extLst>
              <a:ext uri="{FF2B5EF4-FFF2-40B4-BE49-F238E27FC236}">
                <a16:creationId xmlns:a16="http://schemas.microsoft.com/office/drawing/2014/main" id="{27CB736F-B512-6339-F3B0-B51C49EB7878}"/>
              </a:ext>
            </a:extLst>
          </p:cNvPr>
          <p:cNvSpPr>
            <a:spLocks noGrp="1"/>
          </p:cNvSpPr>
          <p:nvPr>
            <p:ph type="body" sz="half" idx="2"/>
          </p:nvPr>
        </p:nvSpPr>
        <p:spPr/>
        <p:txBody>
          <a:bodyPr/>
          <a:lstStyle/>
          <a:p>
            <a:endParaRPr lang="fa-IR" dirty="0">
              <a:cs typeface="B Nazanin" panose="00000400000000000000" pitchFamily="2" charset="-78"/>
            </a:endParaRPr>
          </a:p>
        </p:txBody>
      </p:sp>
    </p:spTree>
    <p:extLst>
      <p:ext uri="{BB962C8B-B14F-4D97-AF65-F5344CB8AC3E}">
        <p14:creationId xmlns:p14="http://schemas.microsoft.com/office/powerpoint/2010/main" val="1154798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C3D5-4518-07F4-B762-DF6A550DA2AF}"/>
              </a:ext>
            </a:extLst>
          </p:cNvPr>
          <p:cNvSpPr>
            <a:spLocks noGrp="1"/>
          </p:cNvSpPr>
          <p:nvPr>
            <p:ph type="title"/>
          </p:nvPr>
        </p:nvSpPr>
        <p:spPr>
          <a:xfrm>
            <a:off x="2234702" y="1500325"/>
            <a:ext cx="7722596" cy="3209899"/>
          </a:xfrm>
        </p:spPr>
        <p:txBody>
          <a:bodyPr>
            <a:normAutofit/>
          </a:bodyPr>
          <a:lstStyle/>
          <a:p>
            <a:pPr algn="ctr"/>
            <a:r>
              <a:rPr lang="fa-IR" sz="6600" dirty="0">
                <a:cs typeface="B Nazanin" panose="00000400000000000000" pitchFamily="2" charset="-78"/>
              </a:rPr>
              <a:t>با تشکر از توجه شما</a:t>
            </a:r>
          </a:p>
        </p:txBody>
      </p:sp>
    </p:spTree>
    <p:extLst>
      <p:ext uri="{BB962C8B-B14F-4D97-AF65-F5344CB8AC3E}">
        <p14:creationId xmlns:p14="http://schemas.microsoft.com/office/powerpoint/2010/main" val="60154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1A68F-81E5-586B-AE39-6A901957D2ED}"/>
              </a:ext>
            </a:extLst>
          </p:cNvPr>
          <p:cNvSpPr>
            <a:spLocks noGrp="1"/>
          </p:cNvSpPr>
          <p:nvPr>
            <p:ph type="title"/>
          </p:nvPr>
        </p:nvSpPr>
        <p:spPr>
          <a:xfrm>
            <a:off x="1066800" y="207389"/>
            <a:ext cx="10058400" cy="1070792"/>
          </a:xfrm>
        </p:spPr>
        <p:txBody>
          <a:bodyPr>
            <a:noAutofit/>
          </a:bodyPr>
          <a:lstStyle/>
          <a:p>
            <a:pPr algn="ctr" rtl="1"/>
            <a:r>
              <a:rPr lang="en-US" sz="6000" dirty="0">
                <a:cs typeface="B Nazanin" panose="00000400000000000000" pitchFamily="2" charset="-78"/>
              </a:rPr>
              <a:t>Industry Background</a:t>
            </a:r>
            <a:endParaRPr lang="fa-IR" sz="6000" dirty="0">
              <a:cs typeface="B Nazanin" panose="00000400000000000000" pitchFamily="2" charset="-78"/>
            </a:endParaRPr>
          </a:p>
        </p:txBody>
      </p:sp>
      <p:sp>
        <p:nvSpPr>
          <p:cNvPr id="3" name="Text Placeholder 2">
            <a:extLst>
              <a:ext uri="{FF2B5EF4-FFF2-40B4-BE49-F238E27FC236}">
                <a16:creationId xmlns:a16="http://schemas.microsoft.com/office/drawing/2014/main" id="{397C6A16-D76C-DA86-4FCC-0279AD11CD5C}"/>
              </a:ext>
            </a:extLst>
          </p:cNvPr>
          <p:cNvSpPr>
            <a:spLocks noGrp="1"/>
          </p:cNvSpPr>
          <p:nvPr>
            <p:ph type="body" idx="4294967295"/>
          </p:nvPr>
        </p:nvSpPr>
        <p:spPr>
          <a:xfrm>
            <a:off x="593890" y="1278181"/>
            <a:ext cx="11221039" cy="2225513"/>
          </a:xfrm>
        </p:spPr>
        <p:txBody>
          <a:bodyPr>
            <a:noAutofit/>
          </a:bodyPr>
          <a:lstStyle/>
          <a:p>
            <a:pPr marL="0" indent="0" algn="just" rtl="1">
              <a:lnSpc>
                <a:spcPct val="150000"/>
              </a:lnSpc>
              <a:buNone/>
            </a:pPr>
            <a:r>
              <a:rPr lang="fa-IR" sz="2100" dirty="0">
                <a:cs typeface="B Nazanin" panose="00000400000000000000" pitchFamily="2" charset="-78"/>
              </a:rPr>
              <a:t>حوزه آموزش آنلاین یک صنعت بزرگ و رو به رشد است. تخمین زده میشود که ارزش این صنعت تا سال 2028 به 450 میلیارد دلار افزایش یابد در حال حاضر، تعدادی از شرکتها و سازمانهای مختلف در زمینه آموزش آنلاین فعال هستند که طیف وسیعی از خدمات آموزشی را ارائه میدهند. آموزش آنلاین سابقه های طولانی دارد که به اواخر قرن نوزدهم میلادی باز میگردد. در آن زمان، آموزش از طریق مکاتبه به عنوان روشی برای ارائه آموزش به دانش آموزانی که در مناطق دورافتاده یا به دلیل معلولیت قادر به حضور در کلاس درس نبودند، رواج پیدا کرد.</a:t>
            </a:r>
          </a:p>
        </p:txBody>
      </p:sp>
      <p:pic>
        <p:nvPicPr>
          <p:cNvPr id="6" name="Picture 5">
            <a:extLst>
              <a:ext uri="{FF2B5EF4-FFF2-40B4-BE49-F238E27FC236}">
                <a16:creationId xmlns:a16="http://schemas.microsoft.com/office/drawing/2014/main" id="{8C9C96B7-D290-6882-3891-FEF9667A87A7}"/>
              </a:ext>
            </a:extLst>
          </p:cNvPr>
          <p:cNvPicPr>
            <a:picLocks noChangeAspect="1"/>
          </p:cNvPicPr>
          <p:nvPr/>
        </p:nvPicPr>
        <p:blipFill rotWithShape="1">
          <a:blip r:embed="rId2">
            <a:extLst>
              <a:ext uri="{28A0092B-C50C-407E-A947-70E740481C1C}">
                <a14:useLocalDpi xmlns:a14="http://schemas.microsoft.com/office/drawing/2010/main" val="0"/>
              </a:ext>
            </a:extLst>
          </a:blip>
          <a:srcRect t="11899"/>
          <a:stretch/>
        </p:blipFill>
        <p:spPr>
          <a:xfrm>
            <a:off x="3415983" y="3429000"/>
            <a:ext cx="5360034" cy="3146917"/>
          </a:xfrm>
          <a:prstGeom prst="rect">
            <a:avLst/>
          </a:prstGeom>
        </p:spPr>
      </p:pic>
    </p:spTree>
    <p:extLst>
      <p:ext uri="{BB962C8B-B14F-4D97-AF65-F5344CB8AC3E}">
        <p14:creationId xmlns:p14="http://schemas.microsoft.com/office/powerpoint/2010/main" val="91274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F5B6-DA86-9AAF-226A-0DA33BC54534}"/>
              </a:ext>
            </a:extLst>
          </p:cNvPr>
          <p:cNvSpPr>
            <a:spLocks noGrp="1"/>
          </p:cNvSpPr>
          <p:nvPr>
            <p:ph type="title"/>
          </p:nvPr>
        </p:nvSpPr>
        <p:spPr>
          <a:xfrm>
            <a:off x="1069848" y="280446"/>
            <a:ext cx="10058400" cy="1609344"/>
          </a:xfrm>
        </p:spPr>
        <p:txBody>
          <a:bodyPr/>
          <a:lstStyle/>
          <a:p>
            <a:pPr algn="r" rtl="1"/>
            <a:r>
              <a:rPr lang="fa-IR" sz="6600" dirty="0">
                <a:cs typeface="B Nazanin" panose="00000400000000000000" pitchFamily="2" charset="-78"/>
              </a:rPr>
              <a:t>تاریخچه آموزش مجازی </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08DCDB00-3570-5B49-EB25-787B17465A41}"/>
              </a:ext>
            </a:extLst>
          </p:cNvPr>
          <p:cNvSpPr>
            <a:spLocks noGrp="1"/>
          </p:cNvSpPr>
          <p:nvPr>
            <p:ph idx="1"/>
          </p:nvPr>
        </p:nvSpPr>
        <p:spPr/>
        <p:txBody>
          <a:bodyPr>
            <a:normAutofit/>
          </a:bodyPr>
          <a:lstStyle/>
          <a:p>
            <a:pPr algn="r" rtl="1"/>
            <a:r>
              <a:rPr lang="en-US" b="1" i="0" u="none" strike="noStrike" dirty="0">
                <a:solidFill>
                  <a:srgbClr val="1F1F1F"/>
                </a:solidFill>
                <a:effectLst/>
                <a:latin typeface="Arial" panose="020B0604020202020204" pitchFamily="34" charset="0"/>
                <a:cs typeface="B Nazanin" panose="00000400000000000000" pitchFamily="2" charset="-78"/>
              </a:rPr>
              <a:t>1960</a:t>
            </a:r>
          </a:p>
          <a:p>
            <a:pPr marL="0" indent="0" algn="r" rtl="1">
              <a:buNone/>
            </a:pPr>
            <a:r>
              <a:rPr lang="fa-IR" dirty="0">
                <a:cs typeface="B Nazanin" panose="00000400000000000000" pitchFamily="2" charset="-78"/>
              </a:rPr>
              <a:t>با ظهور فناوری های جدید مانند تلویزیون و رادیو، آموزش از راه دور به طور فزایندهای محبوب شد. دانشگاه ها و مدارس شروع به ارائه دوره های آموزشی از طریق این رسانه ها کردند و این امر امکان دسترسی به آموزش را برای افراد بیشتری فراهم کرد.</a:t>
            </a:r>
            <a:endParaRPr lang="en-US" b="0" i="0" u="none" strike="noStrike" dirty="0">
              <a:solidFill>
                <a:srgbClr val="1F1F1F"/>
              </a:solidFill>
              <a:effectLst/>
              <a:latin typeface="Arial" panose="020B0604020202020204" pitchFamily="34" charset="0"/>
              <a:cs typeface="B Nazanin" panose="00000400000000000000" pitchFamily="2" charset="-78"/>
            </a:endParaRPr>
          </a:p>
          <a:p>
            <a:pPr algn="r" rtl="1"/>
            <a:r>
              <a:rPr lang="en-US" b="1" i="0" u="none" strike="noStrike" dirty="0">
                <a:solidFill>
                  <a:srgbClr val="1F1F1F"/>
                </a:solidFill>
                <a:effectLst/>
                <a:latin typeface="Arial" panose="020B0604020202020204" pitchFamily="34" charset="0"/>
                <a:cs typeface="B Nazanin" panose="00000400000000000000" pitchFamily="2" charset="-78"/>
              </a:rPr>
              <a:t>1980</a:t>
            </a:r>
          </a:p>
          <a:p>
            <a:pPr marL="0" indent="0" algn="r" rtl="1">
              <a:buNone/>
            </a:pPr>
            <a:r>
              <a:rPr lang="fa-IR" dirty="0">
                <a:cs typeface="B Nazanin" panose="00000400000000000000" pitchFamily="2" charset="-78"/>
              </a:rPr>
              <a:t>ظهور کامپیوترهای شخصی و اینترنت آموزش آنلاین را متحول کرد. اولین دوره های آنلاین در اواخر دهه 1980 ارائه شدند و در دهه ،1990 با افزایش دسترسی به اینترنت، محبوبیت آنها به سرعت افزایش یافت.</a:t>
            </a:r>
            <a:endParaRPr lang="en-US" dirty="0">
              <a:solidFill>
                <a:srgbClr val="1F1F1F"/>
              </a:solidFill>
              <a:latin typeface="Arial" panose="020B0604020202020204" pitchFamily="34" charset="0"/>
              <a:cs typeface="B Nazanin" panose="00000400000000000000" pitchFamily="2" charset="-78"/>
            </a:endParaRPr>
          </a:p>
          <a:p>
            <a:pPr algn="r" rtl="1"/>
            <a:r>
              <a:rPr lang="en-US" b="1" i="0" u="none" strike="noStrike" dirty="0">
                <a:solidFill>
                  <a:srgbClr val="1F1F1F"/>
                </a:solidFill>
                <a:effectLst/>
                <a:latin typeface="Arial" panose="020B0604020202020204" pitchFamily="34" charset="0"/>
                <a:cs typeface="B Nazanin" panose="00000400000000000000" pitchFamily="2" charset="-78"/>
              </a:rPr>
              <a:t>2000</a:t>
            </a:r>
          </a:p>
          <a:p>
            <a:pPr marL="0" indent="0" algn="r" rtl="1">
              <a:buNone/>
            </a:pPr>
            <a:r>
              <a:rPr lang="fa-IR" sz="2000" dirty="0">
                <a:cs typeface="B Nazanin" panose="00000400000000000000" pitchFamily="2" charset="-78"/>
              </a:rPr>
              <a:t>ظهور فناوری های جدید مانند یادگیری الکترونیکی و کلاس های مجازی، آموزش آنلاین را بیش از پیش انعطاف پذیر و مقرون به صرفه کرد. امروزه، آموزش آنلاین به یک بخش جدایی ناپذیر از سیستم آموزشی تبدیل شده است و میلیون ها نفر در سراسر جهان از آن برای یادگیری استفاده میکنند.</a:t>
            </a:r>
            <a:endParaRPr lang="en-US" sz="2400" dirty="0">
              <a:cs typeface="B Nazanin" panose="00000400000000000000" pitchFamily="2" charset="-78"/>
            </a:endParaRPr>
          </a:p>
        </p:txBody>
      </p:sp>
    </p:spTree>
    <p:extLst>
      <p:ext uri="{BB962C8B-B14F-4D97-AF65-F5344CB8AC3E}">
        <p14:creationId xmlns:p14="http://schemas.microsoft.com/office/powerpoint/2010/main" val="163090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5C4A-A53F-AF63-6023-BBD3B1CB7E26}"/>
              </a:ext>
            </a:extLst>
          </p:cNvPr>
          <p:cNvSpPr>
            <a:spLocks noGrp="1"/>
          </p:cNvSpPr>
          <p:nvPr>
            <p:ph type="ctrTitle"/>
          </p:nvPr>
        </p:nvSpPr>
        <p:spPr>
          <a:xfrm>
            <a:off x="2852173" y="302453"/>
            <a:ext cx="6328447" cy="875971"/>
          </a:xfrm>
        </p:spPr>
        <p:txBody>
          <a:bodyPr/>
          <a:lstStyle/>
          <a:p>
            <a:pPr algn="ctr"/>
            <a:r>
              <a:rPr lang="fa-IR" sz="3600" b="1" dirty="0">
                <a:cs typeface="B Nazanin" panose="00000400000000000000" pitchFamily="2" charset="-78"/>
              </a:rPr>
              <a:t>آموزش مجازی در ایران</a:t>
            </a:r>
            <a:endParaRPr lang="fa-IR" sz="3600" b="1" dirty="0"/>
          </a:p>
        </p:txBody>
      </p:sp>
      <p:sp>
        <p:nvSpPr>
          <p:cNvPr id="3" name="Subtitle 2">
            <a:extLst>
              <a:ext uri="{FF2B5EF4-FFF2-40B4-BE49-F238E27FC236}">
                <a16:creationId xmlns:a16="http://schemas.microsoft.com/office/drawing/2014/main" id="{3C5AA73F-80DF-7843-EC6A-09E75C19CD0D}"/>
              </a:ext>
            </a:extLst>
          </p:cNvPr>
          <p:cNvSpPr>
            <a:spLocks noGrp="1"/>
          </p:cNvSpPr>
          <p:nvPr>
            <p:ph type="subTitle" idx="1"/>
          </p:nvPr>
        </p:nvSpPr>
        <p:spPr>
          <a:xfrm>
            <a:off x="967666" y="1521633"/>
            <a:ext cx="10097462" cy="2713016"/>
          </a:xfrm>
        </p:spPr>
        <p:txBody>
          <a:bodyPr>
            <a:normAutofit/>
          </a:bodyPr>
          <a:lstStyle/>
          <a:p>
            <a:pPr algn="just" rtl="1">
              <a:lnSpc>
                <a:spcPct val="150000"/>
              </a:lnSpc>
            </a:pPr>
            <a:r>
              <a:rPr lang="fa-IR" sz="2000" dirty="0">
                <a:cs typeface="B Nazanin" panose="00000400000000000000" pitchFamily="2" charset="-78"/>
              </a:rPr>
              <a:t>آموزش مجازی در ایران تجربه کمی دارد. تاریخچه آموزش مجازی در ایران به دوران قبل از انقلاب باز میگردد. در آن زمان دانشگاه پیام نور از روش آموزشی ارتباط از راه دور استفاده میکرد. به طور تقریبی در پایان دهه ،70 دانشگاه تهران نرم افزار آموزش مجازی </a:t>
            </a:r>
            <a:r>
              <a:rPr lang="en-US" sz="2000" dirty="0">
                <a:cs typeface="B Nazanin" panose="00000400000000000000" pitchFamily="2" charset="-78"/>
              </a:rPr>
              <a:t>LMS</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را در دستور کار خود قرار داد. پس از راه اندازی این نرم افزار، دانشگاه تهران آموزش مجازی خود را آغاز کرد. سال 1380 بود که این دانشگاه برای دانشجویان روزانه خود 9 درس را بر روی این سامانه قرار داد و</a:t>
            </a:r>
            <a:r>
              <a:rPr lang="en-US" sz="2000" dirty="0">
                <a:cs typeface="B Nazanin" panose="00000400000000000000" pitchFamily="2" charset="-78"/>
              </a:rPr>
              <a:t> </a:t>
            </a:r>
            <a:r>
              <a:rPr lang="fa-IR" sz="2000" dirty="0">
                <a:cs typeface="B Nazanin" panose="00000400000000000000" pitchFamily="2" charset="-78"/>
              </a:rPr>
              <a:t> </a:t>
            </a:r>
            <a:r>
              <a:rPr lang="en-US" sz="2000" dirty="0">
                <a:cs typeface="B Nazanin" panose="00000400000000000000" pitchFamily="2" charset="-78"/>
              </a:rPr>
              <a:t>LMS</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فعالیت خود را از نیمسال اول تحصیلی 1380 به طور رسمی آغاز کرد.</a:t>
            </a:r>
          </a:p>
        </p:txBody>
      </p:sp>
    </p:spTree>
    <p:extLst>
      <p:ext uri="{BB962C8B-B14F-4D97-AF65-F5344CB8AC3E}">
        <p14:creationId xmlns:p14="http://schemas.microsoft.com/office/powerpoint/2010/main" val="126573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61C3-B14B-45F0-FC89-99788A767525}"/>
              </a:ext>
            </a:extLst>
          </p:cNvPr>
          <p:cNvSpPr>
            <a:spLocks noGrp="1"/>
          </p:cNvSpPr>
          <p:nvPr>
            <p:ph type="ctrTitle"/>
          </p:nvPr>
        </p:nvSpPr>
        <p:spPr>
          <a:xfrm>
            <a:off x="181548" y="6010183"/>
            <a:ext cx="3484930" cy="774920"/>
          </a:xfrm>
        </p:spPr>
        <p:txBody>
          <a:bodyPr/>
          <a:lstStyle/>
          <a:p>
            <a:r>
              <a:rPr lang="fa-IR" dirty="0"/>
              <a:t> </a:t>
            </a:r>
          </a:p>
        </p:txBody>
      </p:sp>
      <p:sp>
        <p:nvSpPr>
          <p:cNvPr id="4" name="Title 1">
            <a:extLst>
              <a:ext uri="{FF2B5EF4-FFF2-40B4-BE49-F238E27FC236}">
                <a16:creationId xmlns:a16="http://schemas.microsoft.com/office/drawing/2014/main" id="{CF634E2C-CBB1-1E6D-8C09-CF5CA522AE7D}"/>
              </a:ext>
            </a:extLst>
          </p:cNvPr>
          <p:cNvSpPr txBox="1">
            <a:spLocks/>
          </p:cNvSpPr>
          <p:nvPr/>
        </p:nvSpPr>
        <p:spPr>
          <a:xfrm>
            <a:off x="2852173" y="302453"/>
            <a:ext cx="6328447" cy="875971"/>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pPr algn="ctr"/>
            <a:r>
              <a:rPr lang="fa-IR" sz="3600" b="1">
                <a:cs typeface="B Nazanin" panose="00000400000000000000" pitchFamily="2" charset="-78"/>
              </a:rPr>
              <a:t>آموزش مجازی در ایران</a:t>
            </a:r>
            <a:endParaRPr lang="fa-IR" sz="3600" b="1" dirty="0"/>
          </a:p>
        </p:txBody>
      </p:sp>
      <p:sp>
        <p:nvSpPr>
          <p:cNvPr id="5" name="Subtitle 2">
            <a:extLst>
              <a:ext uri="{FF2B5EF4-FFF2-40B4-BE49-F238E27FC236}">
                <a16:creationId xmlns:a16="http://schemas.microsoft.com/office/drawing/2014/main" id="{375573B3-1723-7656-353F-78E846B5B352}"/>
              </a:ext>
            </a:extLst>
          </p:cNvPr>
          <p:cNvSpPr txBox="1">
            <a:spLocks/>
          </p:cNvSpPr>
          <p:nvPr/>
        </p:nvSpPr>
        <p:spPr>
          <a:xfrm>
            <a:off x="906506" y="1526409"/>
            <a:ext cx="10219780" cy="27130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just" rtl="1">
              <a:lnSpc>
                <a:spcPct val="150000"/>
              </a:lnSpc>
            </a:pPr>
            <a:r>
              <a:rPr lang="fa-IR" sz="2000" dirty="0">
                <a:cs typeface="B Nazanin" panose="00000400000000000000" pitchFamily="2" charset="-78"/>
              </a:rPr>
              <a:t>پس از شروع فعالیت های مجازی دانشگاه تهران، وزارت علوم، تحقیقات و فناوری در همان سال تاسیس دانشگاه های مجازی و آموزش از راه دور را اعلام کرد. و به همین ترتیب برخی دیگر از دانشگاه ها نیز برای راه اندازی سیستم آموزش مجازی اقدامات الزامی را انجام دادند و تعدادی از واحدها را از این روش برای دانشجویان خود ارائه دادند. حتی تا دوران قبل از کرونا نیز پردیس های مجازی دانشگاه هایی چون تهران، امیرکبیر، تبریز، اصفهان و... به صورت مجازی در حال آموزش و فعالیت بودند.</a:t>
            </a:r>
          </a:p>
        </p:txBody>
      </p:sp>
    </p:spTree>
    <p:extLst>
      <p:ext uri="{BB962C8B-B14F-4D97-AF65-F5344CB8AC3E}">
        <p14:creationId xmlns:p14="http://schemas.microsoft.com/office/powerpoint/2010/main" val="44521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8119-4787-22DF-49F0-B33A9FE819EA}"/>
              </a:ext>
            </a:extLst>
          </p:cNvPr>
          <p:cNvSpPr>
            <a:spLocks noGrp="1"/>
          </p:cNvSpPr>
          <p:nvPr>
            <p:ph type="title"/>
          </p:nvPr>
        </p:nvSpPr>
        <p:spPr>
          <a:xfrm>
            <a:off x="565123" y="149351"/>
            <a:ext cx="10560077" cy="1095593"/>
          </a:xfrm>
        </p:spPr>
        <p:txBody>
          <a:bodyPr>
            <a:noAutofit/>
          </a:bodyPr>
          <a:lstStyle/>
          <a:p>
            <a:pPr algn="ctr" rtl="1"/>
            <a:r>
              <a:rPr lang="fa-IR" sz="4800" dirty="0">
                <a:cs typeface="B Nazanin" panose="00000400000000000000" pitchFamily="2" charset="-78"/>
              </a:rPr>
              <a:t>برخی از شرکتهای پیشرو در زمینه آموزش آنلاین</a:t>
            </a:r>
          </a:p>
        </p:txBody>
      </p:sp>
      <p:sp>
        <p:nvSpPr>
          <p:cNvPr id="3" name="Text Placeholder 2">
            <a:extLst>
              <a:ext uri="{FF2B5EF4-FFF2-40B4-BE49-F238E27FC236}">
                <a16:creationId xmlns:a16="http://schemas.microsoft.com/office/drawing/2014/main" id="{62D31676-F5B7-FE40-219A-748DD59C1A09}"/>
              </a:ext>
            </a:extLst>
          </p:cNvPr>
          <p:cNvSpPr>
            <a:spLocks noGrp="1"/>
          </p:cNvSpPr>
          <p:nvPr>
            <p:ph type="body" idx="1"/>
          </p:nvPr>
        </p:nvSpPr>
        <p:spPr>
          <a:xfrm>
            <a:off x="1189350" y="1171564"/>
            <a:ext cx="4754880" cy="640080"/>
          </a:xfrm>
        </p:spPr>
        <p:txBody>
          <a:bodyPr/>
          <a:lstStyle/>
          <a:p>
            <a:pPr algn="ctr"/>
            <a:r>
              <a:rPr lang="fa-IR" sz="2000" dirty="0">
                <a:cs typeface="B Nazanin" panose="00000400000000000000" pitchFamily="2" charset="-78"/>
              </a:rPr>
              <a:t>فرادرس</a:t>
            </a:r>
            <a:endParaRPr lang="fa-IR" dirty="0">
              <a:cs typeface="B Nazanin" panose="00000400000000000000" pitchFamily="2" charset="-78"/>
            </a:endParaRPr>
          </a:p>
        </p:txBody>
      </p:sp>
      <p:sp>
        <p:nvSpPr>
          <p:cNvPr id="4" name="Content Placeholder 3">
            <a:extLst>
              <a:ext uri="{FF2B5EF4-FFF2-40B4-BE49-F238E27FC236}">
                <a16:creationId xmlns:a16="http://schemas.microsoft.com/office/drawing/2014/main" id="{57B47F89-B5CD-7970-F6FD-AF97B6D7C933}"/>
              </a:ext>
            </a:extLst>
          </p:cNvPr>
          <p:cNvSpPr>
            <a:spLocks noGrp="1"/>
          </p:cNvSpPr>
          <p:nvPr>
            <p:ph sz="half" idx="2"/>
          </p:nvPr>
        </p:nvSpPr>
        <p:spPr>
          <a:xfrm>
            <a:off x="1189348" y="1811644"/>
            <a:ext cx="4754880" cy="2290712"/>
          </a:xfrm>
        </p:spPr>
        <p:txBody>
          <a:bodyPr>
            <a:normAutofit/>
          </a:bodyPr>
          <a:lstStyle/>
          <a:p>
            <a:pPr algn="r" rtl="1"/>
            <a:r>
              <a:rPr lang="fa-IR" sz="2400" dirty="0">
                <a:cs typeface="B Nazanin" panose="00000400000000000000" pitchFamily="2" charset="-78"/>
              </a:rPr>
              <a:t>فرادرس فعالیت خود را در سال ۱۳۸۷ و با ارائه آموزش های حوزه هوش مصنوعی و برنامه نویسی شروع کرد. این سامانه در حال حاضر متمرکز بر روی آموزش های دانشگاهی میباشد</a:t>
            </a:r>
            <a:r>
              <a:rPr lang="en-US" sz="2400" dirty="0">
                <a:cs typeface="B Nazanin" panose="00000400000000000000" pitchFamily="2" charset="-78"/>
              </a:rPr>
              <a:t>.</a:t>
            </a:r>
            <a:endParaRPr lang="fa-IR" sz="2400" dirty="0">
              <a:cs typeface="B Nazanin" panose="00000400000000000000" pitchFamily="2" charset="-78"/>
            </a:endParaRPr>
          </a:p>
        </p:txBody>
      </p:sp>
      <p:sp>
        <p:nvSpPr>
          <p:cNvPr id="5" name="Text Placeholder 4">
            <a:extLst>
              <a:ext uri="{FF2B5EF4-FFF2-40B4-BE49-F238E27FC236}">
                <a16:creationId xmlns:a16="http://schemas.microsoft.com/office/drawing/2014/main" id="{4FAB25C2-24D5-691D-02E6-4C6A84682677}"/>
              </a:ext>
            </a:extLst>
          </p:cNvPr>
          <p:cNvSpPr>
            <a:spLocks noGrp="1"/>
          </p:cNvSpPr>
          <p:nvPr>
            <p:ph type="body" sz="quarter" idx="3"/>
          </p:nvPr>
        </p:nvSpPr>
        <p:spPr>
          <a:xfrm>
            <a:off x="6288808" y="1171564"/>
            <a:ext cx="4754880" cy="640080"/>
          </a:xfrm>
        </p:spPr>
        <p:txBody>
          <a:bodyPr/>
          <a:lstStyle/>
          <a:p>
            <a:pPr algn="ctr"/>
            <a:r>
              <a:rPr lang="fa-IR" dirty="0">
                <a:cs typeface="B Nazanin" panose="00000400000000000000" pitchFamily="2" charset="-78"/>
              </a:rPr>
              <a:t>مکتب خونه</a:t>
            </a:r>
          </a:p>
        </p:txBody>
      </p:sp>
      <p:sp>
        <p:nvSpPr>
          <p:cNvPr id="6" name="Content Placeholder 5">
            <a:extLst>
              <a:ext uri="{FF2B5EF4-FFF2-40B4-BE49-F238E27FC236}">
                <a16:creationId xmlns:a16="http://schemas.microsoft.com/office/drawing/2014/main" id="{E2AADC75-8B5D-BAF1-8396-AE805F3F7782}"/>
              </a:ext>
            </a:extLst>
          </p:cNvPr>
          <p:cNvSpPr>
            <a:spLocks noGrp="1"/>
          </p:cNvSpPr>
          <p:nvPr>
            <p:ph sz="quarter" idx="4"/>
          </p:nvPr>
        </p:nvSpPr>
        <p:spPr>
          <a:xfrm>
            <a:off x="6285758" y="1811644"/>
            <a:ext cx="4754880" cy="2290712"/>
          </a:xfrm>
        </p:spPr>
        <p:txBody>
          <a:bodyPr>
            <a:noAutofit/>
          </a:bodyPr>
          <a:lstStyle/>
          <a:p>
            <a:pPr algn="r" rtl="1"/>
            <a:r>
              <a:rPr lang="fa-IR" sz="2400" dirty="0">
                <a:cs typeface="B Nazanin" panose="00000400000000000000" pitchFamily="2" charset="-78"/>
              </a:rPr>
              <a:t>فعالیت مکتب خونه از سال 1390 و با هدف در دسترس قرار دادن آموزش با کیفیت بالا برای همه ی افراد در سراسر کشور شروع شد. به گفته خود این سامانه آموزش اینترنتی، مکتب خونه به عنوان بزرگترین رسانه دیجیتال آموزش آنلاین در ایران فعالیت دارد.</a:t>
            </a:r>
          </a:p>
        </p:txBody>
      </p:sp>
      <p:pic>
        <p:nvPicPr>
          <p:cNvPr id="9" name="Picture 8">
            <a:extLst>
              <a:ext uri="{FF2B5EF4-FFF2-40B4-BE49-F238E27FC236}">
                <a16:creationId xmlns:a16="http://schemas.microsoft.com/office/drawing/2014/main" id="{7C6CA952-52EB-C44D-EE6E-FDA96388F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042" y="3996968"/>
            <a:ext cx="3818642" cy="24628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AC0BB3F-7507-92DF-574A-6DC26FB24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7499" y="4025248"/>
            <a:ext cx="3818643" cy="229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96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8119-4787-22DF-49F0-B33A9FE819EA}"/>
              </a:ext>
            </a:extLst>
          </p:cNvPr>
          <p:cNvSpPr>
            <a:spLocks noGrp="1"/>
          </p:cNvSpPr>
          <p:nvPr>
            <p:ph type="title"/>
          </p:nvPr>
        </p:nvSpPr>
        <p:spPr>
          <a:xfrm>
            <a:off x="568454" y="226090"/>
            <a:ext cx="10790845" cy="1095593"/>
          </a:xfrm>
        </p:spPr>
        <p:txBody>
          <a:bodyPr>
            <a:noAutofit/>
          </a:bodyPr>
          <a:lstStyle/>
          <a:p>
            <a:pPr algn="ctr" rtl="1"/>
            <a:r>
              <a:rPr lang="fa-IR" sz="4800" dirty="0">
                <a:cs typeface="B Nazanin" panose="00000400000000000000" pitchFamily="2" charset="-78"/>
              </a:rPr>
              <a:t>برخی از شرکتهای پیشرو در زمینه آموزش آنلاین</a:t>
            </a:r>
          </a:p>
        </p:txBody>
      </p:sp>
      <p:sp>
        <p:nvSpPr>
          <p:cNvPr id="3" name="Text Placeholder 2">
            <a:extLst>
              <a:ext uri="{FF2B5EF4-FFF2-40B4-BE49-F238E27FC236}">
                <a16:creationId xmlns:a16="http://schemas.microsoft.com/office/drawing/2014/main" id="{62D31676-F5B7-FE40-219A-748DD59C1A09}"/>
              </a:ext>
            </a:extLst>
          </p:cNvPr>
          <p:cNvSpPr>
            <a:spLocks noGrp="1"/>
          </p:cNvSpPr>
          <p:nvPr>
            <p:ph type="body" idx="1"/>
          </p:nvPr>
        </p:nvSpPr>
        <p:spPr>
          <a:xfrm>
            <a:off x="1069848" y="1337259"/>
            <a:ext cx="4754880" cy="640080"/>
          </a:xfrm>
        </p:spPr>
        <p:txBody>
          <a:bodyPr/>
          <a:lstStyle/>
          <a:p>
            <a:pPr algn="ctr"/>
            <a:r>
              <a:rPr lang="en-US" dirty="0"/>
              <a:t>Coursera</a:t>
            </a:r>
            <a:endParaRPr lang="fa-IR" dirty="0"/>
          </a:p>
        </p:txBody>
      </p:sp>
      <p:sp>
        <p:nvSpPr>
          <p:cNvPr id="4" name="Content Placeholder 3">
            <a:extLst>
              <a:ext uri="{FF2B5EF4-FFF2-40B4-BE49-F238E27FC236}">
                <a16:creationId xmlns:a16="http://schemas.microsoft.com/office/drawing/2014/main" id="{57B47F89-B5CD-7970-F6FD-AF97B6D7C933}"/>
              </a:ext>
            </a:extLst>
          </p:cNvPr>
          <p:cNvSpPr>
            <a:spLocks noGrp="1"/>
          </p:cNvSpPr>
          <p:nvPr>
            <p:ph sz="half" idx="2"/>
          </p:nvPr>
        </p:nvSpPr>
        <p:spPr>
          <a:xfrm>
            <a:off x="1069848" y="2083324"/>
            <a:ext cx="4754880" cy="1574276"/>
          </a:xfrm>
        </p:spPr>
        <p:txBody>
          <a:bodyPr>
            <a:normAutofit/>
          </a:bodyPr>
          <a:lstStyle/>
          <a:p>
            <a:pPr algn="r" rtl="1"/>
            <a:r>
              <a:rPr lang="fa-IR" sz="2400" dirty="0">
                <a:cs typeface="B Nazanin" panose="00000400000000000000" pitchFamily="2" charset="-78"/>
              </a:rPr>
              <a:t>یک پلتفرم آموزش آنلاین که با دانشگاه ها و موسسات آموزشی بالا برای ارائه دوره های آنلاین همکاری میکند.</a:t>
            </a:r>
          </a:p>
        </p:txBody>
      </p:sp>
      <p:sp>
        <p:nvSpPr>
          <p:cNvPr id="5" name="Text Placeholder 4">
            <a:extLst>
              <a:ext uri="{FF2B5EF4-FFF2-40B4-BE49-F238E27FC236}">
                <a16:creationId xmlns:a16="http://schemas.microsoft.com/office/drawing/2014/main" id="{4FAB25C2-24D5-691D-02E6-4C6A84682677}"/>
              </a:ext>
            </a:extLst>
          </p:cNvPr>
          <p:cNvSpPr>
            <a:spLocks noGrp="1"/>
          </p:cNvSpPr>
          <p:nvPr>
            <p:ph type="body" sz="quarter" idx="3"/>
          </p:nvPr>
        </p:nvSpPr>
        <p:spPr>
          <a:xfrm>
            <a:off x="6367272" y="1337259"/>
            <a:ext cx="4754880" cy="640080"/>
          </a:xfrm>
        </p:spPr>
        <p:txBody>
          <a:bodyPr/>
          <a:lstStyle/>
          <a:p>
            <a:pPr algn="ctr"/>
            <a:r>
              <a:rPr lang="en-US" dirty="0"/>
              <a:t>Udemy</a:t>
            </a:r>
            <a:endParaRPr lang="fa-IR" dirty="0"/>
          </a:p>
        </p:txBody>
      </p:sp>
      <p:sp>
        <p:nvSpPr>
          <p:cNvPr id="6" name="Content Placeholder 5">
            <a:extLst>
              <a:ext uri="{FF2B5EF4-FFF2-40B4-BE49-F238E27FC236}">
                <a16:creationId xmlns:a16="http://schemas.microsoft.com/office/drawing/2014/main" id="{E2AADC75-8B5D-BAF1-8396-AE805F3F7782}"/>
              </a:ext>
            </a:extLst>
          </p:cNvPr>
          <p:cNvSpPr>
            <a:spLocks noGrp="1"/>
          </p:cNvSpPr>
          <p:nvPr>
            <p:ph sz="quarter" idx="4"/>
          </p:nvPr>
        </p:nvSpPr>
        <p:spPr>
          <a:xfrm>
            <a:off x="6364224" y="2083324"/>
            <a:ext cx="4754880" cy="1574276"/>
          </a:xfrm>
        </p:spPr>
        <p:txBody>
          <a:bodyPr>
            <a:normAutofit/>
          </a:bodyPr>
          <a:lstStyle/>
          <a:p>
            <a:pPr algn="r" rtl="1"/>
            <a:r>
              <a:rPr lang="fa-IR" sz="2400" dirty="0">
                <a:cs typeface="B Nazanin" panose="00000400000000000000" pitchFamily="2" charset="-78"/>
              </a:rPr>
              <a:t>یک پلتفرم آموزش آنلاین که بیش از 150 هزار دوره آموزشی را در اختیار کاربران خود قرار میدهد.</a:t>
            </a:r>
          </a:p>
        </p:txBody>
      </p:sp>
      <p:pic>
        <p:nvPicPr>
          <p:cNvPr id="7" name="Picture 2" descr="Best Udemy Alternatives For Instructors">
            <a:extLst>
              <a:ext uri="{FF2B5EF4-FFF2-40B4-BE49-F238E27FC236}">
                <a16:creationId xmlns:a16="http://schemas.microsoft.com/office/drawing/2014/main" id="{7C5EC226-D0C0-5FDC-D925-8745BB5F9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775" y="3657600"/>
            <a:ext cx="3775664" cy="25171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18 Surprising Facts About Coursera - Facts.net">
            <a:extLst>
              <a:ext uri="{FF2B5EF4-FFF2-40B4-BE49-F238E27FC236}">
                <a16:creationId xmlns:a16="http://schemas.microsoft.com/office/drawing/2014/main" id="{B3628286-52E5-2AE1-BBC1-110E7E604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663" y="3657601"/>
            <a:ext cx="3780326" cy="251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96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8119-4787-22DF-49F0-B33A9FE819EA}"/>
              </a:ext>
            </a:extLst>
          </p:cNvPr>
          <p:cNvSpPr>
            <a:spLocks noGrp="1"/>
          </p:cNvSpPr>
          <p:nvPr>
            <p:ph type="title"/>
          </p:nvPr>
        </p:nvSpPr>
        <p:spPr>
          <a:xfrm>
            <a:off x="1069848" y="341832"/>
            <a:ext cx="10058400" cy="1095593"/>
          </a:xfrm>
        </p:spPr>
        <p:txBody>
          <a:bodyPr>
            <a:noAutofit/>
          </a:bodyPr>
          <a:lstStyle/>
          <a:p>
            <a:pPr algn="ctr" rtl="1"/>
            <a:r>
              <a:rPr lang="fa-IR" sz="4800" dirty="0">
                <a:cs typeface="B Nazanin" panose="00000400000000000000" pitchFamily="2" charset="-78"/>
              </a:rPr>
              <a:t>برخی از شرکتهای پیشرو در زمینه آموزش آنلاین</a:t>
            </a:r>
          </a:p>
        </p:txBody>
      </p:sp>
      <p:sp>
        <p:nvSpPr>
          <p:cNvPr id="3" name="Text Placeholder 2">
            <a:extLst>
              <a:ext uri="{FF2B5EF4-FFF2-40B4-BE49-F238E27FC236}">
                <a16:creationId xmlns:a16="http://schemas.microsoft.com/office/drawing/2014/main" id="{62D31676-F5B7-FE40-219A-748DD59C1A09}"/>
              </a:ext>
            </a:extLst>
          </p:cNvPr>
          <p:cNvSpPr>
            <a:spLocks noGrp="1"/>
          </p:cNvSpPr>
          <p:nvPr>
            <p:ph type="body" idx="1"/>
          </p:nvPr>
        </p:nvSpPr>
        <p:spPr>
          <a:xfrm>
            <a:off x="1060704" y="1580225"/>
            <a:ext cx="4754880" cy="640080"/>
          </a:xfrm>
        </p:spPr>
        <p:txBody>
          <a:bodyPr/>
          <a:lstStyle/>
          <a:p>
            <a:pPr algn="ctr"/>
            <a:r>
              <a:rPr lang="en-US" dirty="0"/>
              <a:t>Academy Khan</a:t>
            </a:r>
            <a:endParaRPr lang="fa-IR" dirty="0"/>
          </a:p>
        </p:txBody>
      </p:sp>
      <p:sp>
        <p:nvSpPr>
          <p:cNvPr id="4" name="Content Placeholder 3">
            <a:extLst>
              <a:ext uri="{FF2B5EF4-FFF2-40B4-BE49-F238E27FC236}">
                <a16:creationId xmlns:a16="http://schemas.microsoft.com/office/drawing/2014/main" id="{57B47F89-B5CD-7970-F6FD-AF97B6D7C933}"/>
              </a:ext>
            </a:extLst>
          </p:cNvPr>
          <p:cNvSpPr>
            <a:spLocks noGrp="1"/>
          </p:cNvSpPr>
          <p:nvPr>
            <p:ph sz="half" idx="2"/>
          </p:nvPr>
        </p:nvSpPr>
        <p:spPr>
          <a:xfrm>
            <a:off x="1069848" y="2220305"/>
            <a:ext cx="4754880" cy="1277039"/>
          </a:xfrm>
        </p:spPr>
        <p:txBody>
          <a:bodyPr>
            <a:normAutofit/>
          </a:bodyPr>
          <a:lstStyle/>
          <a:p>
            <a:pPr algn="r" rtl="1"/>
            <a:r>
              <a:rPr lang="fa-IR" sz="2400" dirty="0">
                <a:cs typeface="B Nazanin" panose="00000400000000000000" pitchFamily="2" charset="-78"/>
              </a:rPr>
              <a:t>یک سازمان غیرانتفاعی که آموزشهای آنلاین رایگان را در زمینه های مختلف ارائه میدهد.</a:t>
            </a:r>
          </a:p>
        </p:txBody>
      </p:sp>
      <p:sp>
        <p:nvSpPr>
          <p:cNvPr id="5" name="Text Placeholder 4">
            <a:extLst>
              <a:ext uri="{FF2B5EF4-FFF2-40B4-BE49-F238E27FC236}">
                <a16:creationId xmlns:a16="http://schemas.microsoft.com/office/drawing/2014/main" id="{4FAB25C2-24D5-691D-02E6-4C6A84682677}"/>
              </a:ext>
            </a:extLst>
          </p:cNvPr>
          <p:cNvSpPr>
            <a:spLocks noGrp="1"/>
          </p:cNvSpPr>
          <p:nvPr>
            <p:ph type="body" sz="quarter" idx="3"/>
          </p:nvPr>
        </p:nvSpPr>
        <p:spPr>
          <a:xfrm>
            <a:off x="6358128" y="1580225"/>
            <a:ext cx="4754880" cy="640080"/>
          </a:xfrm>
        </p:spPr>
        <p:txBody>
          <a:bodyPr/>
          <a:lstStyle/>
          <a:p>
            <a:pPr algn="ctr"/>
            <a:r>
              <a:rPr lang="en-US" dirty="0"/>
              <a:t>EDX</a:t>
            </a:r>
            <a:endParaRPr lang="fa-IR" dirty="0"/>
          </a:p>
        </p:txBody>
      </p:sp>
      <p:sp>
        <p:nvSpPr>
          <p:cNvPr id="6" name="Content Placeholder 5">
            <a:extLst>
              <a:ext uri="{FF2B5EF4-FFF2-40B4-BE49-F238E27FC236}">
                <a16:creationId xmlns:a16="http://schemas.microsoft.com/office/drawing/2014/main" id="{E2AADC75-8B5D-BAF1-8396-AE805F3F7782}"/>
              </a:ext>
            </a:extLst>
          </p:cNvPr>
          <p:cNvSpPr>
            <a:spLocks noGrp="1"/>
          </p:cNvSpPr>
          <p:nvPr>
            <p:ph sz="quarter" idx="4"/>
          </p:nvPr>
        </p:nvSpPr>
        <p:spPr>
          <a:xfrm>
            <a:off x="6364224" y="2220305"/>
            <a:ext cx="4754880" cy="1277039"/>
          </a:xfrm>
        </p:spPr>
        <p:txBody>
          <a:bodyPr>
            <a:normAutofit/>
          </a:bodyPr>
          <a:lstStyle/>
          <a:p>
            <a:pPr marL="342900" indent="-342900" algn="r" rtl="1">
              <a:buFont typeface="Wingdings" panose="05000000000000000000" pitchFamily="2" charset="2"/>
              <a:buChar char="§"/>
            </a:pPr>
            <a:r>
              <a:rPr lang="fa-IR" sz="2400" dirty="0">
                <a:cs typeface="B Nazanin" panose="00000400000000000000" pitchFamily="2" charset="-78"/>
              </a:rPr>
              <a:t>یک پلتفرم آموزش آنلاین غیرانتفاعی که توسط دانشگاه هاروارد و </a:t>
            </a:r>
            <a:r>
              <a:rPr lang="en-US" sz="2400" dirty="0">
                <a:cs typeface="B Nazanin" panose="00000400000000000000" pitchFamily="2" charset="-78"/>
              </a:rPr>
              <a:t> MIT </a:t>
            </a:r>
            <a:r>
              <a:rPr lang="fa-IR" sz="2400" dirty="0">
                <a:cs typeface="B Nazanin" panose="00000400000000000000" pitchFamily="2" charset="-78"/>
              </a:rPr>
              <a:t>تأسیس شده است.</a:t>
            </a:r>
          </a:p>
        </p:txBody>
      </p:sp>
      <p:pic>
        <p:nvPicPr>
          <p:cNvPr id="9" name="Picture 2" descr="Post Banner Image">
            <a:extLst>
              <a:ext uri="{FF2B5EF4-FFF2-40B4-BE49-F238E27FC236}">
                <a16:creationId xmlns:a16="http://schemas.microsoft.com/office/drawing/2014/main" id="{99DD1A0D-D03A-E251-29DC-E80244695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084" r="13822"/>
          <a:stretch/>
        </p:blipFill>
        <p:spPr bwMode="auto">
          <a:xfrm>
            <a:off x="7117190" y="3640144"/>
            <a:ext cx="3780326" cy="25171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Khan Academy on X: &quot;Say hello to our new logo! A fresh look to support our  growth towards a free, world-class education for anyone, anywhere. You'll  see it rolling out across our">
            <a:extLst>
              <a:ext uri="{FF2B5EF4-FFF2-40B4-BE49-F238E27FC236}">
                <a16:creationId xmlns:a16="http://schemas.microsoft.com/office/drawing/2014/main" id="{ADC12CF0-9A7B-76F6-26EF-A954FA6029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74" t="-9561" r="5274" b="-9561"/>
          <a:stretch/>
        </p:blipFill>
        <p:spPr bwMode="auto">
          <a:xfrm>
            <a:off x="1554077" y="3640144"/>
            <a:ext cx="3780326" cy="251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760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659</TotalTime>
  <Words>1776</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 Nazanin</vt:lpstr>
      <vt:lpstr>Courier New</vt:lpstr>
      <vt:lpstr>Rockwell</vt:lpstr>
      <vt:lpstr>Rockwell Condensed</vt:lpstr>
      <vt:lpstr>Wingdings</vt:lpstr>
      <vt:lpstr>Wood Type</vt:lpstr>
      <vt:lpstr>E-Learning</vt:lpstr>
      <vt:lpstr>فهرست</vt:lpstr>
      <vt:lpstr>Industry Background</vt:lpstr>
      <vt:lpstr>تاریخچه آموزش مجازی </vt:lpstr>
      <vt:lpstr>آموزش مجازی در ایران</vt:lpstr>
      <vt:lpstr> </vt:lpstr>
      <vt:lpstr>برخی از شرکتهای پیشرو در زمینه آموزش آنلاین</vt:lpstr>
      <vt:lpstr>برخی از شرکتهای پیشرو در زمینه آموزش آنلاین</vt:lpstr>
      <vt:lpstr>برخی از شرکتهای پیشرو در زمینه آموزش آنلاین</vt:lpstr>
      <vt:lpstr>تعداد افراد استفاده‌کننده از آموزش های مجازی در جهان</vt:lpstr>
      <vt:lpstr>درآمد صنعت آموزش‌های آنلاین</vt:lpstr>
      <vt:lpstr>آینده آموزش های آنلاین</vt:lpstr>
      <vt:lpstr>PowerPoint Presentation</vt:lpstr>
      <vt:lpstr>اهداف استراتژیک</vt:lpstr>
      <vt:lpstr>اهداف استراتژیک</vt:lpstr>
      <vt:lpstr>جریان توسعه رقبا</vt:lpstr>
      <vt:lpstr>جریان توسعه رقبا</vt:lpstr>
      <vt:lpstr>SWOT Analysis</vt:lpstr>
      <vt:lpstr>بوم کسب و کار</vt:lpstr>
      <vt:lpstr>با تشکر از توجه شما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Bardia NZ</dc:creator>
  <cp:lastModifiedBy>ol v1900</cp:lastModifiedBy>
  <cp:revision>34</cp:revision>
  <dcterms:created xsi:type="dcterms:W3CDTF">2024-03-09T15:25:06Z</dcterms:created>
  <dcterms:modified xsi:type="dcterms:W3CDTF">2024-06-24T07:11:26Z</dcterms:modified>
</cp:coreProperties>
</file>