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72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77" r:id="rId18"/>
    <p:sldId id="27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2ACD3-5B2D-4D48-93FA-F423AF21D1F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EAC5-23E2-4E7D-8B80-45050B58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8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4E1B-80BF-43CF-892C-38A14C16FBFB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1655-A75B-4809-A80B-7B700E44C54A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637D-9F26-4BDC-9009-AF958BC8B0AE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89AF-F2B2-4C2F-9B09-B2C813A13BAF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42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5D1-B21A-4155-B875-7025508C5E92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07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1D-6E46-49F8-AFEA-6B07B3476BB3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E46-5C3F-467B-A36D-8D94047B1B65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C78C-30C7-4D28-9B74-1FD2C7AB7B33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CD78C3-6DCC-4922-B687-468DED54DB1D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33-73FE-4FD8-A321-0DBCE00625B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6F04-158E-4EE3-BC13-9AE5C7B8136A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1598-C88D-4669-A9AE-107F0F5D4BB5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62F1-94DE-4564-A0A2-BEE333419518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D6C-5D8A-4DD8-91CA-479E82860BAC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CC5-E8FA-44B6-9121-D248B55FB470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478-432B-470A-81CB-249B27B25FDF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D6F-1829-44F2-982E-F68FEB317BC9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5D1-B21A-4155-B875-7025508C5E92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078E-B633-40F9-B3AC-C31F3E38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B450-594A-CE10-E0D2-AE0A837CB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48474"/>
            <a:ext cx="8144134" cy="991194"/>
          </a:xfrm>
        </p:spPr>
        <p:txBody>
          <a:bodyPr/>
          <a:lstStyle/>
          <a:p>
            <a:r>
              <a:rPr lang="en-US" dirty="0"/>
              <a:t>4 BIT ADDER TTL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5C72-0811-1D78-055C-76D1E0E88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کیمیا مولایی</a:t>
            </a:r>
          </a:p>
          <a:p>
            <a:r>
              <a:rPr lang="fa-IR" sz="2800" dirty="0">
                <a:cs typeface="B Nazanin" panose="00000400000000000000" pitchFamily="2" charset="-78"/>
              </a:rPr>
              <a:t>بردیا نیک بخش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422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91" y="1331020"/>
            <a:ext cx="8761413" cy="706964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>
                <a:solidFill>
                  <a:srgbClr val="FFFF00"/>
                </a:solidFill>
                <a:cs typeface="B Titr" panose="00000700000000000000" pitchFamily="2" charset="-78"/>
              </a:rPr>
              <a:t>گیت های </a:t>
            </a:r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منطقی تمام جمع کننده</a:t>
            </a:r>
            <a:br>
              <a:rPr lang="fa-IR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1DFC8-69A8-4BCD-8423-C48F20D1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65" y="2153766"/>
            <a:ext cx="3356073" cy="21356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93" y="4452355"/>
            <a:ext cx="2262825" cy="220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CD5FE-C138-4E39-B432-C50091CC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90" y="2329626"/>
            <a:ext cx="3189287" cy="178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98" y="4452355"/>
            <a:ext cx="2657475" cy="2203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878" y="4452355"/>
            <a:ext cx="2543175" cy="22039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458D90-BEE6-C505-8BAF-58707CFE48CC}"/>
              </a:ext>
            </a:extLst>
          </p:cNvPr>
          <p:cNvSpPr/>
          <p:nvPr/>
        </p:nvSpPr>
        <p:spPr>
          <a:xfrm>
            <a:off x="4432781" y="3187365"/>
            <a:ext cx="62453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9725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035" y="1352041"/>
            <a:ext cx="8761413" cy="413698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 شبیه سازی </a:t>
            </a:r>
            <a:r>
              <a:rPr lang="en-US" sz="3200" b="1" dirty="0">
                <a:solidFill>
                  <a:srgbClr val="FFFF00"/>
                </a:solidFill>
                <a:cs typeface="B Titr" panose="00000700000000000000" pitchFamily="2" charset="-78"/>
              </a:rPr>
              <a:t> Full Adder</a:t>
            </a:r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با زبان </a:t>
            </a:r>
            <a:r>
              <a:rPr lang="en-US" sz="3200" b="1" dirty="0" err="1">
                <a:solidFill>
                  <a:srgbClr val="FFFF00"/>
                </a:solidFill>
                <a:cs typeface="B Titr" panose="00000700000000000000" pitchFamily="2" charset="-78"/>
              </a:rPr>
              <a:t>verilog</a:t>
            </a:r>
            <a:br>
              <a:rPr lang="fa-IR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Nazanin" panose="00000400000000000000" pitchFamily="2" charset="-78"/>
              </a:rPr>
            </a:b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6F657-4F50-4D6B-8056-CB74AA59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89" y="3396166"/>
            <a:ext cx="4734365" cy="3299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52D379-9146-415B-86A9-545ECDC5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29" y="2249987"/>
            <a:ext cx="4562551" cy="444566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26927" y="2566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2626592" y="2589423"/>
            <a:ext cx="2378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 BENCH</a:t>
            </a:r>
          </a:p>
        </p:txBody>
      </p:sp>
    </p:spTree>
    <p:extLst>
      <p:ext uri="{BB962C8B-B14F-4D97-AF65-F5344CB8AC3E}">
        <p14:creationId xmlns:p14="http://schemas.microsoft.com/office/powerpoint/2010/main" val="40757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15" y="973668"/>
            <a:ext cx="9325351" cy="70696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جمع کننده چهار بیتی (</a:t>
            </a:r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four bit adder</a:t>
            </a:r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)</a:t>
            </a:r>
            <a:br>
              <a:rPr lang="fa-IR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86745" y="2344088"/>
            <a:ext cx="8840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این ماژول همزمان دو ورودی چهاربیتی با یک رقم نقلی ورودی که میتواند صفر یا یک باشد را دریافت میکند و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5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بیت خروجی می دهد که 4 بیت آن </a:t>
            </a:r>
            <a:r>
              <a:rPr lang="en-US" dirty="0">
                <a:cs typeface="B Nazanin" panose="00000400000000000000" pitchFamily="2" charset="-78"/>
              </a:rPr>
              <a:t> sum</a:t>
            </a:r>
            <a:r>
              <a:rPr lang="fa-IR" dirty="0">
                <a:cs typeface="B Nazanin" panose="00000400000000000000" pitchFamily="2" charset="-78"/>
              </a:rPr>
              <a:t>و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1 بیت آن رقم نقلی خروجی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(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0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یا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)   است.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AFB0E-F36D-46C1-91D1-B791A074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4" y="3812981"/>
            <a:ext cx="6596108" cy="28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گیت منطقی </a:t>
            </a:r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four bit adder</a:t>
            </a:r>
            <a:br>
              <a:rPr lang="fa-IR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3434" y="2510135"/>
            <a:ext cx="72928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یک جمع کننده 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بیتی از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چهار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full adder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تشکیل شده است.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83" y="3429000"/>
            <a:ext cx="5791200" cy="28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767463"/>
            <a:ext cx="10174119" cy="1089617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 شبیه سازی </a:t>
            </a:r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 four bit adder</a:t>
            </a:r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با زبان</a:t>
            </a:r>
            <a:r>
              <a:rPr lang="en-US" b="1" dirty="0" err="1">
                <a:solidFill>
                  <a:srgbClr val="FFFF00"/>
                </a:solidFill>
                <a:cs typeface="B Titr" panose="00000700000000000000" pitchFamily="2" charset="-78"/>
              </a:rPr>
              <a:t>verilog</a:t>
            </a:r>
            <a:r>
              <a:rPr lang="en-US" sz="4000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Nazanin" panose="00000400000000000000" pitchFamily="2" charset="-78"/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0" y="2980455"/>
            <a:ext cx="5131579" cy="369811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75900" y="23271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2807687" y="2350114"/>
            <a:ext cx="2378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 BENCH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73" y="2095743"/>
            <a:ext cx="4762982" cy="45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0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767463"/>
            <a:ext cx="10174119" cy="1089617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 شبیه سازی </a:t>
            </a:r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 four bit adder</a:t>
            </a:r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با زبان</a:t>
            </a:r>
            <a:r>
              <a:rPr lang="en-US" b="1" dirty="0" err="1">
                <a:solidFill>
                  <a:srgbClr val="FFFF00"/>
                </a:solidFill>
                <a:cs typeface="B Titr" panose="00000700000000000000" pitchFamily="2" charset="-78"/>
              </a:rPr>
              <a:t>verilog</a:t>
            </a:r>
            <a:r>
              <a:rPr lang="en-US" sz="4000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Nazanin" panose="00000400000000000000" pitchFamily="2" charset="-78"/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C2649-3560-B32A-234F-CE04CB2FB4FD}"/>
              </a:ext>
            </a:extLst>
          </p:cNvPr>
          <p:cNvSpPr txBox="1"/>
          <p:nvPr/>
        </p:nvSpPr>
        <p:spPr>
          <a:xfrm>
            <a:off x="1056443" y="2278887"/>
            <a:ext cx="9673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گیت های منطقی در عمل یک تاخیر یا </a:t>
            </a:r>
            <a:r>
              <a:rPr lang="en-US" sz="2400" dirty="0"/>
              <a:t>delay</a:t>
            </a:r>
            <a:r>
              <a:rPr lang="fa-IR" sz="2400" dirty="0"/>
              <a:t> دارند که تحت عنوان تاخیر انتشار نامیده می‌شوند. 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113FD0-8B9E-7996-C55A-03B94773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32566"/>
            <a:ext cx="3810000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459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767463"/>
            <a:ext cx="10174119" cy="10896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OR Gate Data Sheet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E3D95-D3F9-0466-6A48-238981B5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79" y="2159373"/>
            <a:ext cx="5797528" cy="2067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0C1AC-A3F4-282B-C7B5-7D8EBC44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38" y="4494128"/>
            <a:ext cx="10074041" cy="19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767463"/>
            <a:ext cx="10174119" cy="10896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XOR Gate Data Sheet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5C456-7EC5-1091-6342-75CE8B2D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17" y="2128637"/>
            <a:ext cx="6216096" cy="21294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E6FF4-7870-47C1-5B47-3D4C4EC82891}"/>
              </a:ext>
            </a:extLst>
          </p:cNvPr>
          <p:cNvGrpSpPr/>
          <p:nvPr/>
        </p:nvGrpSpPr>
        <p:grpSpPr>
          <a:xfrm>
            <a:off x="1669000" y="4625266"/>
            <a:ext cx="7883372" cy="1530209"/>
            <a:chOff x="1695633" y="4376691"/>
            <a:chExt cx="7883372" cy="1530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218E8B-244D-7A90-0956-2D7A56602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 t="19974" b="38751"/>
            <a:stretch/>
          </p:blipFill>
          <p:spPr>
            <a:xfrm>
              <a:off x="1695634" y="4376691"/>
              <a:ext cx="7883371" cy="12162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7CA6D1-F846-FE6C-730A-2D59939EC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 t="69082" b="1076"/>
            <a:stretch/>
          </p:blipFill>
          <p:spPr>
            <a:xfrm>
              <a:off x="1695633" y="5027555"/>
              <a:ext cx="7883371" cy="879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9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767463"/>
            <a:ext cx="10174119" cy="10896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B Titr" panose="00000700000000000000" pitchFamily="2" charset="-78"/>
              </a:rPr>
              <a:t>AND Gate Data Sheet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DECD-784A-2B7A-F7C4-DFFD4EAC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61" y="2153979"/>
            <a:ext cx="6608302" cy="2309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0E5A5-3974-6B5E-2521-FFC0D993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1" b="2039"/>
          <a:stretch/>
        </p:blipFill>
        <p:spPr>
          <a:xfrm>
            <a:off x="1383022" y="4696287"/>
            <a:ext cx="8969517" cy="1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3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07703" y="2966893"/>
            <a:ext cx="11961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پایان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3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1036730"/>
            <a:ext cx="1707787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fa-IR" sz="6600" dirty="0">
                <a:solidFill>
                  <a:srgbClr val="FFFF00"/>
                </a:solidFill>
              </a:rPr>
              <a:t>مقدمه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1033" y="2604660"/>
            <a:ext cx="9587632" cy="377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200" b="1" dirty="0"/>
              <a:t>زبان توصیف سخت افزار (</a:t>
            </a:r>
            <a:r>
              <a:rPr lang="en-US" sz="2200" b="1" dirty="0"/>
              <a:t>HDL</a:t>
            </a:r>
            <a:r>
              <a:rPr lang="fa-IR" sz="2200" b="1" dirty="0"/>
              <a:t>) </a:t>
            </a:r>
            <a:r>
              <a:rPr lang="en-US" sz="2200" b="1" dirty="0"/>
              <a:t>:</a:t>
            </a:r>
          </a:p>
          <a:p>
            <a:pPr algn="just" rtl="1">
              <a:lnSpc>
                <a:spcPct val="150000"/>
              </a:lnSpc>
            </a:pPr>
            <a:r>
              <a:rPr lang="fa-IR" sz="2200" dirty="0"/>
              <a:t>یک زبان تخصصی کامپیوتر برای توصیف ساختار و رفتار مدار های الکترونیکی و اغلب مدارهای منطقی دیجیتال است.</a:t>
            </a:r>
          </a:p>
          <a:p>
            <a:pPr algn="r" rtl="1"/>
            <a:endParaRPr lang="fa-IR" sz="2200" b="1" dirty="0"/>
          </a:p>
          <a:p>
            <a:pPr algn="r" rtl="1"/>
            <a:r>
              <a:rPr lang="en-US" sz="2200" b="1" dirty="0"/>
              <a:t>:Verilog</a:t>
            </a:r>
            <a:endParaRPr lang="fa-IR" sz="2200" b="1" dirty="0"/>
          </a:p>
          <a:p>
            <a:pPr algn="just" rtl="1">
              <a:lnSpc>
                <a:spcPct val="150000"/>
              </a:lnSpc>
            </a:pPr>
            <a:r>
              <a:rPr lang="en-US" sz="2200" dirty="0">
                <a:cs typeface="B Nazanin" panose="00000400000000000000" pitchFamily="2" charset="-78"/>
              </a:rPr>
              <a:t>Verilog</a:t>
            </a:r>
            <a:r>
              <a:rPr lang="fa-IR" sz="2200" dirty="0">
                <a:cs typeface="B Nazanin" panose="00000400000000000000" pitchFamily="2" charset="-78"/>
              </a:rPr>
              <a:t> یک زبان توصیف سخت افزاری است که برای مدل سازی و شبیه سازی سیستم های دیجیتالی استفاده می شود. </a:t>
            </a:r>
          </a:p>
          <a:p>
            <a:pPr algn="just" rtl="1">
              <a:lnSpc>
                <a:spcPct val="150000"/>
              </a:lnSpc>
              <a:spcBef>
                <a:spcPct val="50000"/>
              </a:spcBef>
              <a:defRPr/>
            </a:pPr>
            <a:r>
              <a:rPr lang="fa-IR" sz="2200" dirty="0">
                <a:cs typeface="B Nazanin" panose="00000400000000000000" pitchFamily="2" charset="-78"/>
              </a:rPr>
              <a:t> </a:t>
            </a:r>
            <a:endParaRPr lang="en-US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90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3656" y="1100223"/>
            <a:ext cx="566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b="1" dirty="0">
                <a:solidFill>
                  <a:srgbClr val="FFFF00"/>
                </a:solidFill>
                <a:cs typeface="B Titr" panose="00000700000000000000" pitchFamily="2" charset="-78"/>
              </a:rPr>
              <a:t>Transistor-Transistor logic</a:t>
            </a:r>
            <a:endParaRPr lang="fa-IR" sz="3600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B Titr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5882" y="2410222"/>
            <a:ext cx="10508759" cy="309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2200" dirty="0"/>
              <a:t>TTL</a:t>
            </a:r>
            <a:r>
              <a:rPr lang="fa-IR" sz="2200" dirty="0"/>
              <a:t> </a:t>
            </a:r>
            <a:r>
              <a:rPr lang="fa-IR" sz="2200" dirty="0">
                <a:cs typeface="B Nazanin" panose="00000400000000000000" pitchFamily="2" charset="-78"/>
              </a:rPr>
              <a:t>نام یکی از تکنولوژی های ساخت قطعات و مدارات منطقی است که ساخت آن با استفاده از ترانزیستور های دو قطبی </a:t>
            </a:r>
            <a:r>
              <a:rPr lang="en-US" sz="2200" dirty="0">
                <a:cs typeface="B Nazanin" panose="00000400000000000000" pitchFamily="2" charset="-78"/>
              </a:rPr>
              <a:t>BJT</a:t>
            </a:r>
            <a:r>
              <a:rPr lang="fa-IR" sz="2200" dirty="0">
                <a:cs typeface="B Nazanin" panose="00000400000000000000" pitchFamily="2" charset="-78"/>
              </a:rPr>
              <a:t> و مقاومت صورت می گیرد همچنین سطج ولتاژ مورد استفاده دراین منطق مشخص و به دو مقدار</a:t>
            </a:r>
            <a:r>
              <a:rPr lang="en-US" sz="2200" dirty="0">
                <a:cs typeface="B Nazanin" panose="00000400000000000000" pitchFamily="2" charset="-78"/>
              </a:rPr>
              <a:t>0</a:t>
            </a:r>
            <a:r>
              <a:rPr lang="fa-IR" sz="2200" dirty="0">
                <a:cs typeface="B Nazanin" panose="00000400000000000000" pitchFamily="2" charset="-78"/>
              </a:rPr>
              <a:t> و </a:t>
            </a:r>
            <a:r>
              <a:rPr lang="en-US" sz="2200" dirty="0">
                <a:cs typeface="B Nazanin" panose="00000400000000000000" pitchFamily="2" charset="-78"/>
              </a:rPr>
              <a:t>5</a:t>
            </a:r>
            <a:r>
              <a:rPr lang="fa-IR" sz="2200" dirty="0">
                <a:cs typeface="B Nazanin" panose="00000400000000000000" pitchFamily="2" charset="-78"/>
              </a:rPr>
              <a:t> ولت محدود می شود.</a:t>
            </a:r>
          </a:p>
          <a:p>
            <a:pPr algn="just" rtl="1">
              <a:lnSpc>
                <a:spcPct val="150000"/>
              </a:lnSpc>
            </a:pPr>
            <a:r>
              <a:rPr lang="fa-IR" sz="2200" dirty="0">
                <a:cs typeface="B Nazanin" panose="00000400000000000000" pitchFamily="2" charset="-78"/>
              </a:rPr>
              <a:t>قبل از </a:t>
            </a:r>
            <a:r>
              <a:rPr lang="en-US" sz="2200" dirty="0">
                <a:cs typeface="B Nazanin" panose="00000400000000000000" pitchFamily="2" charset="-78"/>
              </a:rPr>
              <a:t>TTL</a:t>
            </a:r>
            <a:r>
              <a:rPr lang="fa-IR" sz="2200" dirty="0">
                <a:cs typeface="B Nazanin" panose="00000400000000000000" pitchFamily="2" charset="-78"/>
              </a:rPr>
              <a:t> از دو تکنولوژی دیگر به نام های</a:t>
            </a:r>
            <a:r>
              <a:rPr lang="en-US" sz="2200" dirty="0">
                <a:cs typeface="B Nazanin" panose="00000400000000000000" pitchFamily="2" charset="-78"/>
              </a:rPr>
              <a:t> RTL </a:t>
            </a:r>
            <a:r>
              <a:rPr lang="fa-IR" sz="2200" dirty="0">
                <a:cs typeface="B Nazanin" panose="00000400000000000000" pitchFamily="2" charset="-78"/>
              </a:rPr>
              <a:t>و </a:t>
            </a:r>
            <a:r>
              <a:rPr lang="en-US" sz="2200" dirty="0">
                <a:cs typeface="B Nazanin" panose="00000400000000000000" pitchFamily="2" charset="-78"/>
              </a:rPr>
              <a:t>DTL</a:t>
            </a:r>
            <a:r>
              <a:rPr lang="fa-IR" sz="2200" dirty="0">
                <a:cs typeface="B Nazanin" panose="00000400000000000000" pitchFamily="2" charset="-78"/>
              </a:rPr>
              <a:t> استفاده می شد که امروزه دیگر کاربرد چندانی ندارد. همچنین استفاده از</a:t>
            </a:r>
            <a:r>
              <a:rPr lang="en-US" sz="2200" dirty="0">
                <a:cs typeface="B Nazanin" panose="00000400000000000000" pitchFamily="2" charset="-78"/>
              </a:rPr>
              <a:t>TTL</a:t>
            </a:r>
            <a:r>
              <a:rPr lang="fa-IR" sz="2200" dirty="0">
                <a:cs typeface="B Nazanin" panose="00000400000000000000" pitchFamily="2" charset="-78"/>
              </a:rPr>
              <a:t> نیز روز به روز کاهش پیدا میکند وبیشتر طراحان از  تراشه هایی با تکنولوژی </a:t>
            </a:r>
            <a:r>
              <a:rPr lang="en-US" sz="2200" dirty="0">
                <a:cs typeface="B Nazanin" panose="00000400000000000000" pitchFamily="2" charset="-78"/>
              </a:rPr>
              <a:t>CMOS </a:t>
            </a:r>
            <a:r>
              <a:rPr lang="fa-IR" sz="2200" dirty="0">
                <a:cs typeface="B Nazanin" panose="00000400000000000000" pitchFamily="2" charset="-78"/>
              </a:rPr>
              <a:t> استفاده می نمایند.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400" dirty="0">
                <a:solidFill>
                  <a:srgbClr val="FFFF00"/>
                </a:solidFill>
              </a:rPr>
              <a:t>طراحی سلسله مراتبی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366D3-033E-94BB-0118-B19003E3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38" y="2791770"/>
            <a:ext cx="5075923" cy="29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400" dirty="0">
                <a:solidFill>
                  <a:srgbClr val="FFFF00"/>
                </a:solidFill>
              </a:rPr>
              <a:t>طراحی سلسله مراتبی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6" y="2388002"/>
            <a:ext cx="8279086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8" y="763460"/>
            <a:ext cx="9590545" cy="1359629"/>
          </a:xfrm>
        </p:spPr>
        <p:txBody>
          <a:bodyPr/>
          <a:lstStyle/>
          <a:p>
            <a:pPr algn="ctr" rtl="1"/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طراحی مدار نیم جمع کننده (</a:t>
            </a:r>
            <a:r>
              <a:rPr lang="en-US" sz="3200" b="1" dirty="0">
                <a:solidFill>
                  <a:srgbClr val="FFFF00"/>
                </a:solidFill>
                <a:cs typeface="B Titr" panose="00000700000000000000" pitchFamily="2" charset="-78"/>
              </a:rPr>
              <a:t>Half Adder</a:t>
            </a:r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)</a:t>
            </a:r>
            <a:br>
              <a:rPr lang="fa-IR" sz="3200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28442" y="3184915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Half adder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،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نوعی مدارترکیبی است که دو عدد یک بیتی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A , B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را دریافت میکند و و دوبیت خروجی تولید میکند که یک بیت خروجی رقم مجموع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sum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(بیت کم ارزش)و یک بیت دیگر رقم نقلی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 carry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(بیت پر ارزش) می باشد.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C3011-C10B-4B3E-B45B-F308E3F5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80" y="3184915"/>
            <a:ext cx="4306556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63" y="1236426"/>
            <a:ext cx="8761413" cy="706964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>
                <a:solidFill>
                  <a:srgbClr val="FFFF00"/>
                </a:solidFill>
                <a:cs typeface="B Titr" panose="00000700000000000000" pitchFamily="2" charset="-78"/>
              </a:rPr>
              <a:t>گیت منطقی نیم جمع کننده</a:t>
            </a:r>
            <a:br>
              <a:rPr lang="fa-IR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5EE23-3C77-46FD-B789-399E5454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5" y="3607024"/>
            <a:ext cx="3657600" cy="186623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17" y="3216165"/>
            <a:ext cx="2716096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65" y="3216165"/>
            <a:ext cx="2933700" cy="2647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502FA3-59FC-5582-20B0-C0849C663E61}"/>
              </a:ext>
            </a:extLst>
          </p:cNvPr>
          <p:cNvSpPr/>
          <p:nvPr/>
        </p:nvSpPr>
        <p:spPr>
          <a:xfrm>
            <a:off x="2783098" y="3837347"/>
            <a:ext cx="7132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325C6-D3F2-8846-E9D6-A127B770E54E}"/>
              </a:ext>
            </a:extLst>
          </p:cNvPr>
          <p:cNvSpPr/>
          <p:nvPr/>
        </p:nvSpPr>
        <p:spPr>
          <a:xfrm>
            <a:off x="2741034" y="4859759"/>
            <a:ext cx="7553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4925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442" y="1194385"/>
            <a:ext cx="9075538" cy="706964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 شبیه سازی </a:t>
            </a:r>
            <a:r>
              <a:rPr lang="en-US" sz="3200" b="1" dirty="0">
                <a:solidFill>
                  <a:srgbClr val="FFFF00"/>
                </a:solidFill>
                <a:cs typeface="B Titr" panose="00000700000000000000" pitchFamily="2" charset="-78"/>
              </a:rPr>
              <a:t> Half Adder</a:t>
            </a:r>
            <a:r>
              <a:rPr lang="fa-IR" sz="3200" b="1" dirty="0">
                <a:solidFill>
                  <a:srgbClr val="FFFF00"/>
                </a:solidFill>
                <a:cs typeface="B Titr" panose="00000700000000000000" pitchFamily="2" charset="-78"/>
              </a:rPr>
              <a:t>با زبان </a:t>
            </a:r>
            <a:r>
              <a:rPr lang="en-US" sz="3200" b="1" dirty="0" err="1">
                <a:solidFill>
                  <a:srgbClr val="FFFF00"/>
                </a:solidFill>
                <a:cs typeface="B Titr" panose="00000700000000000000" pitchFamily="2" charset="-78"/>
              </a:rPr>
              <a:t>verilog</a:t>
            </a:r>
            <a:br>
              <a:rPr lang="fa-IR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Nazanin" panose="00000400000000000000" pitchFamily="2" charset="-78"/>
              </a:rPr>
            </a:b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956BF-7DDA-41E0-8419-072D1E6E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1" y="3250671"/>
            <a:ext cx="4732550" cy="3389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C44F1-D99A-4BBE-B775-74768754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59" y="2232951"/>
            <a:ext cx="4666992" cy="44076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15803" y="23990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2484549" y="2422003"/>
            <a:ext cx="2378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 BENCH</a:t>
            </a:r>
          </a:p>
        </p:txBody>
      </p:sp>
    </p:spTree>
    <p:extLst>
      <p:ext uri="{BB962C8B-B14F-4D97-AF65-F5344CB8AC3E}">
        <p14:creationId xmlns:p14="http://schemas.microsoft.com/office/powerpoint/2010/main" val="97416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31" y="1194385"/>
            <a:ext cx="9921765" cy="84462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800" b="1" dirty="0">
                <a:solidFill>
                  <a:srgbClr val="FFFF00"/>
                </a:solidFill>
                <a:cs typeface="B Titr" panose="00000700000000000000" pitchFamily="2" charset="-78"/>
              </a:rPr>
              <a:t>طراحی مدار تمام جمع کننده (</a:t>
            </a:r>
            <a:r>
              <a:rPr lang="en-US" sz="2800" b="1" dirty="0">
                <a:solidFill>
                  <a:srgbClr val="FFFF00"/>
                </a:solidFill>
                <a:cs typeface="B Titr" panose="00000700000000000000" pitchFamily="2" charset="-78"/>
              </a:rPr>
              <a:t>Full Adder</a:t>
            </a:r>
            <a:r>
              <a:rPr lang="fa-IR" sz="2800" b="1" dirty="0">
                <a:solidFill>
                  <a:srgbClr val="FFFF00"/>
                </a:solidFill>
                <a:cs typeface="B Titr" panose="00000700000000000000" pitchFamily="2" charset="-78"/>
              </a:rPr>
              <a:t>)</a:t>
            </a:r>
            <a:br>
              <a:rPr lang="fa-IR" sz="2800" b="1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B Titr" pitchFamily="2" charset="-78"/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078E-B633-40F9-B3AC-C31F3E38D517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4373" y="3135982"/>
            <a:ext cx="49083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مدار جمع کننده مداری است که 3 بیت ورودی </a:t>
            </a:r>
            <a:r>
              <a:rPr lang="en-US" sz="2000" dirty="0">
                <a:cs typeface="B Nazanin" panose="00000400000000000000" pitchFamily="2" charset="-78"/>
              </a:rPr>
              <a:t>A , B , </a:t>
            </a:r>
            <a:r>
              <a:rPr lang="en-US" sz="2000" dirty="0" err="1">
                <a:cs typeface="B Nazanin" panose="00000400000000000000" pitchFamily="2" charset="-78"/>
              </a:rPr>
              <a:t>cin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 را جمع کرده و دوبیت خروجی </a:t>
            </a:r>
            <a:r>
              <a:rPr lang="en-US" sz="2000" dirty="0">
                <a:cs typeface="B Nazanin" panose="00000400000000000000" pitchFamily="2" charset="-78"/>
              </a:rPr>
              <a:t> sum , </a:t>
            </a:r>
            <a:r>
              <a:rPr lang="en-US" sz="2000" dirty="0" err="1">
                <a:cs typeface="B Nazanin" panose="00000400000000000000" pitchFamily="2" charset="-78"/>
              </a:rPr>
              <a:t>cout</a:t>
            </a:r>
            <a:r>
              <a:rPr lang="fa-IR" sz="2000" dirty="0">
                <a:cs typeface="B Nazanin" panose="00000400000000000000" pitchFamily="2" charset="-78"/>
              </a:rPr>
              <a:t> تولید میکند.</a:t>
            </a:r>
          </a:p>
          <a:p>
            <a:pPr algn="just" rtl="1">
              <a:lnSpc>
                <a:spcPct val="150000"/>
              </a:lnSpc>
            </a:pP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en-US" sz="2000" dirty="0" err="1">
                <a:cs typeface="B Nazanin" panose="00000400000000000000" pitchFamily="2" charset="-78"/>
              </a:rPr>
              <a:t>cin</a:t>
            </a:r>
            <a:r>
              <a:rPr lang="fa-IR" sz="2000" dirty="0">
                <a:cs typeface="B Nazanin" panose="00000400000000000000" pitchFamily="2" charset="-78"/>
              </a:rPr>
              <a:t>رقم نقلی ورودی و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en-US" sz="2000" dirty="0" err="1">
                <a:cs typeface="B Nazanin" panose="00000400000000000000" pitchFamily="2" charset="-78"/>
              </a:rPr>
              <a:t>cout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رقم نقلی خروجی می باشد.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endParaRPr lang="fa-IR" sz="2000" dirty="0"/>
          </a:p>
          <a:p>
            <a:pPr algn="just" rtl="1">
              <a:lnSpc>
                <a:spcPct val="150000"/>
              </a:lnSpc>
            </a:pPr>
            <a:endParaRPr lang="fa-IR" sz="2000" dirty="0">
              <a:latin typeface="Tahoma" pitchFamily="34" charset="0"/>
              <a:ea typeface="Tahoma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9671-FBA3-45B6-83FC-05CD3B8E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05" y="3135982"/>
            <a:ext cx="4876949" cy="23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27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Microsoft YaHei UI"/>
        <a:ea typeface=""/>
        <a:cs typeface="B Nazanin"/>
      </a:majorFont>
      <a:minorFont>
        <a:latin typeface="Microsoft YaHei"/>
        <a:ea typeface=""/>
        <a:cs typeface="B Nazani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323</TotalTime>
  <Words>456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YaHei</vt:lpstr>
      <vt:lpstr>Microsoft YaHei UI</vt:lpstr>
      <vt:lpstr>Arial</vt:lpstr>
      <vt:lpstr>Calibri</vt:lpstr>
      <vt:lpstr>Tahoma</vt:lpstr>
      <vt:lpstr>Berlin</vt:lpstr>
      <vt:lpstr>4 BIT ADDER TTL</vt:lpstr>
      <vt:lpstr>مقدمه</vt:lpstr>
      <vt:lpstr>PowerPoint Presentation</vt:lpstr>
      <vt:lpstr>طراحی سلسله مراتبی</vt:lpstr>
      <vt:lpstr>طراحی سلسله مراتبی</vt:lpstr>
      <vt:lpstr>طراحی مدار نیم جمع کننده (Half Adder) </vt:lpstr>
      <vt:lpstr>گیت منطقی نیم جمع کننده </vt:lpstr>
      <vt:lpstr> شبیه سازی  Half Adderبا زبان verilog </vt:lpstr>
      <vt:lpstr>طراحی مدار تمام جمع کننده (Full Adder) </vt:lpstr>
      <vt:lpstr>گیت های منطقی تمام جمع کننده </vt:lpstr>
      <vt:lpstr> شبیه سازی  Full Adderبا زبان verilog </vt:lpstr>
      <vt:lpstr>جمع کننده چهار بیتی (four bit adder) </vt:lpstr>
      <vt:lpstr>گیت منطقی four bit adder </vt:lpstr>
      <vt:lpstr> شبیه سازی  four bit adderبا زبانverilog </vt:lpstr>
      <vt:lpstr> شبیه سازی  four bit adderبا زبانverilog </vt:lpstr>
      <vt:lpstr>OR Gate Data Sheet</vt:lpstr>
      <vt:lpstr>XOR Gate Data Sheet</vt:lpstr>
      <vt:lpstr>AND Gate Data Sheet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alone shadow</cp:lastModifiedBy>
  <cp:revision>47</cp:revision>
  <dcterms:created xsi:type="dcterms:W3CDTF">2022-12-03T21:35:23Z</dcterms:created>
  <dcterms:modified xsi:type="dcterms:W3CDTF">2023-05-24T11:29:09Z</dcterms:modified>
</cp:coreProperties>
</file>