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3" r:id="rId6"/>
    <p:sldId id="261" r:id="rId7"/>
    <p:sldId id="277" r:id="rId8"/>
    <p:sldId id="265" r:id="rId9"/>
    <p:sldId id="278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e shadow" initials="as" lastIdx="1" clrIdx="0">
    <p:extLst>
      <p:ext uri="{19B8F6BF-5375-455C-9EA6-DF929625EA0E}">
        <p15:presenceInfo xmlns:p15="http://schemas.microsoft.com/office/powerpoint/2012/main" userId="01f86314db4419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77374-9836-4A0F-8DAC-F5AD9CAE9419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E5554-C08D-4FF3-906C-BBAAD375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5554-C08D-4FF3-906C-BBAAD375DE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D116-3E13-41CD-A6CC-E054113FAA61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61EB-DC5B-44E5-ADC5-C17079B79174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2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F2C7-3EF8-4CDB-8CC8-30A439AE0193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1332-24CA-4EC8-8582-C072F6DF35FB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4C0055-AE8D-4CC5-A161-2CD471319320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0BEF-3439-4C01-8364-EECA05C45D4C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C836-F852-4705-B93E-5FA09733391B}" type="datetime1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9F0-0396-4D49-905A-BF7EBDABF164}" type="datetime1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67D2-29B6-4D7E-A796-6193C8401A2F}" type="datetime1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A476-BB3F-495B-B620-7D14A2E97622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2A45-CF5E-486C-B916-378A809813B9}" type="datetime1">
              <a:rPr lang="en-US" smtClean="0"/>
              <a:t>12/27/2023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93A522-D85D-4A91-860C-2A970A18FC26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24DEA7-285F-4132-92F3-C636583F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8F0D-1945-903B-0C07-660F18877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Moth-Flame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A9DE-503E-C7FC-E8A7-2A70B6F59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95597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/>
              <a:t>Bardia Nikbakhsh</a:t>
            </a:r>
          </a:p>
          <a:p>
            <a:r>
              <a:rPr lang="en-US" dirty="0"/>
              <a:t>bardian@USTMB.ac.ir</a:t>
            </a:r>
          </a:p>
        </p:txBody>
      </p:sp>
    </p:spTree>
    <p:extLst>
      <p:ext uri="{BB962C8B-B14F-4D97-AF65-F5344CB8AC3E}">
        <p14:creationId xmlns:p14="http://schemas.microsoft.com/office/powerpoint/2010/main" val="36872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B4E6D-E6EB-5476-130D-6D466A96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43" y="1793454"/>
            <a:ext cx="7351314" cy="47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5135"/>
            <a:ext cx="10058400" cy="160934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1911"/>
            <a:ext cx="10058400" cy="433838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  import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random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objective_function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8080" y="6243287"/>
            <a:ext cx="640080" cy="365125"/>
          </a:xfrm>
        </p:spPr>
        <p:txBody>
          <a:bodyPr/>
          <a:lstStyle/>
          <a:p>
            <a:fld id="{B924DEA7-285F-4132-92F3-C636583FA5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79" y="93305"/>
            <a:ext cx="9930582" cy="654460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endParaRPr lang="en-US" sz="1600" b="0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moth_flame_optimization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x_min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x_max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x_min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random.uniform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x_min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x_max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speed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random.uniform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direction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random.uniform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(x)):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x_new.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speed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direction)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score_current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objective_function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score_new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objective_function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score_new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score_current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        x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x_new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pPr marL="0" indent="0">
              <a:buNone/>
            </a:pP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0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52" y="484632"/>
            <a:ext cx="10058400" cy="160934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353" y="2093976"/>
            <a:ext cx="10058400" cy="391323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x_min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x_max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    alpha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   beta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0.7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   result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moth_flame_optimization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x_min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x_max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max_iters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alpha, beta, gamma)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52" y="484632"/>
            <a:ext cx="10058400" cy="160934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2B24A-E011-40C0-1BD2-415CB04D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76" y="2314300"/>
            <a:ext cx="10117047" cy="33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4EC9-4CFE-910A-0BBD-70AEF4CD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4D3C-32AF-08E4-7DAC-A04A1779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cs typeface="B Badr" panose="00000400000000000000" pitchFamily="2" charset="-78"/>
              </a:rPr>
              <a:t>سرعت</a:t>
            </a:r>
            <a:endParaRPr lang="en-US" sz="2800" dirty="0">
              <a:cs typeface="B Badr" panose="00000400000000000000" pitchFamily="2" charset="-78"/>
            </a:endParaRPr>
          </a:p>
          <a:p>
            <a:pPr algn="r" rtl="1"/>
            <a:r>
              <a:rPr lang="fa-IR" sz="2800" dirty="0">
                <a:cs typeface="B Badr" panose="00000400000000000000" pitchFamily="2" charset="-78"/>
              </a:rPr>
              <a:t>تعمیم پذیری</a:t>
            </a:r>
          </a:p>
          <a:p>
            <a:pPr algn="r" rtl="1"/>
            <a:r>
              <a:rPr lang="fa-IR" sz="2800" dirty="0">
                <a:cs typeface="B Badr" panose="00000400000000000000" pitchFamily="2" charset="-78"/>
              </a:rPr>
              <a:t>انعطاف پذیری</a:t>
            </a:r>
            <a:endParaRPr lang="en-US" sz="2800" dirty="0">
              <a:cs typeface="B Badr" panose="00000400000000000000" pitchFamily="2" charset="-78"/>
            </a:endParaRPr>
          </a:p>
          <a:p>
            <a:pPr algn="r" rtl="1"/>
            <a:endParaRPr lang="en-US" sz="2800" dirty="0">
              <a:cs typeface="B Bad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8346-ECC4-0582-045A-64FE2C4A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4EC9-4CFE-910A-0BBD-70AEF4CD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4D3C-32AF-08E4-7DAC-A04A1779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cs typeface="B Badr" panose="00000400000000000000" pitchFamily="2" charset="-78"/>
              </a:rPr>
              <a:t>احتمال گیر کردن در نقطه محلی بهینه</a:t>
            </a:r>
            <a:endParaRPr lang="en-US" sz="2800" dirty="0">
              <a:cs typeface="B Bad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8346-ECC4-0582-045A-64FE2C4A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BBB5-806D-1EA3-0E1D-FDA2823B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1EE6-0B04-D1B1-6DB2-3CC23DE9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95358"/>
            <a:ext cx="10058400" cy="4387547"/>
          </a:xfrm>
        </p:spPr>
        <p:txBody>
          <a:bodyPr anchor="ctr">
            <a:noAutofit/>
          </a:bodyPr>
          <a:lstStyle/>
          <a:p>
            <a:pPr algn="r" rtl="1"/>
            <a:r>
              <a:rPr lang="fa-IR" sz="2400" dirty="0">
                <a:cs typeface="B Badr" panose="00000400000000000000" pitchFamily="2" charset="-78"/>
              </a:rPr>
              <a:t>استفاده از الگوریتم </a:t>
            </a:r>
            <a:r>
              <a:rPr lang="en-US" sz="2400" dirty="0">
                <a:cs typeface="B Badr" panose="00000400000000000000" pitchFamily="2" charset="-78"/>
              </a:rPr>
              <a:t>MFO</a:t>
            </a:r>
            <a:r>
              <a:rPr lang="fa-IR" sz="2400" dirty="0">
                <a:cs typeface="B Badr" panose="00000400000000000000" pitchFamily="2" charset="-78"/>
              </a:rPr>
              <a:t> </a:t>
            </a:r>
            <a:r>
              <a:rPr lang="en-US" sz="2400" dirty="0">
                <a:cs typeface="B Badr" panose="00000400000000000000" pitchFamily="2" charset="-78"/>
              </a:rPr>
              <a:t> </a:t>
            </a:r>
            <a:r>
              <a:rPr lang="fa-IR" sz="2400" dirty="0">
                <a:cs typeface="B Badr" panose="00000400000000000000" pitchFamily="2" charset="-78"/>
              </a:rPr>
              <a:t>برای طراحی مدارهای الکتریکی</a:t>
            </a:r>
          </a:p>
          <a:p>
            <a:pPr lvl="1" algn="r" rtl="1"/>
            <a:r>
              <a:rPr lang="fa-IR" dirty="0">
                <a:cs typeface="B Badr" panose="00000400000000000000" pitchFamily="2" charset="-78"/>
              </a:rPr>
              <a:t>الگوریتم </a:t>
            </a:r>
            <a:r>
              <a:rPr lang="en-US" dirty="0">
                <a:cs typeface="B Badr" panose="00000400000000000000" pitchFamily="2" charset="-78"/>
              </a:rPr>
              <a:t>MFO</a:t>
            </a:r>
            <a:r>
              <a:rPr lang="fa-IR" dirty="0">
                <a:cs typeface="B Badr" panose="00000400000000000000" pitchFamily="2" charset="-78"/>
              </a:rPr>
              <a:t> </a:t>
            </a:r>
            <a:r>
              <a:rPr lang="en-US" dirty="0">
                <a:cs typeface="B Badr" panose="00000400000000000000" pitchFamily="2" charset="-78"/>
              </a:rPr>
              <a:t> </a:t>
            </a:r>
            <a:r>
              <a:rPr lang="fa-IR" dirty="0">
                <a:cs typeface="B Badr" panose="00000400000000000000" pitchFamily="2" charset="-78"/>
              </a:rPr>
              <a:t>را می‌توان برای طراحی مدارهای الکتریکی با بهینه‌سازی پارامترهای مدار مانند مقاومت، ظرفیت و اندوکتانس اجزای آن استفاده کرد.</a:t>
            </a:r>
            <a:endParaRPr lang="fa-IR" sz="2000" dirty="0">
              <a:cs typeface="B Badr" panose="00000400000000000000" pitchFamily="2" charset="-78"/>
            </a:endParaRPr>
          </a:p>
          <a:p>
            <a:pPr algn="r" rtl="1"/>
            <a:r>
              <a:rPr lang="fa-IR" sz="2400" dirty="0">
                <a:cs typeface="B Badr" panose="00000400000000000000" pitchFamily="2" charset="-78"/>
              </a:rPr>
              <a:t>استفاده از الگوریتم </a:t>
            </a:r>
            <a:r>
              <a:rPr lang="en-US" sz="2400" dirty="0">
                <a:cs typeface="B Badr" panose="00000400000000000000" pitchFamily="2" charset="-78"/>
              </a:rPr>
              <a:t> MFO</a:t>
            </a:r>
            <a:r>
              <a:rPr lang="fa-IR" sz="2400" dirty="0">
                <a:cs typeface="B Badr" panose="00000400000000000000" pitchFamily="2" charset="-78"/>
              </a:rPr>
              <a:t>برای بهینه‌سازی طراحی سازه‌ها</a:t>
            </a:r>
          </a:p>
          <a:p>
            <a:pPr lvl="1" algn="r" rtl="1"/>
            <a:r>
              <a:rPr lang="fa-IR" dirty="0">
                <a:cs typeface="B Badr" panose="00000400000000000000" pitchFamily="2" charset="-78"/>
              </a:rPr>
              <a:t>الگوریتم </a:t>
            </a:r>
            <a:r>
              <a:rPr lang="en-US" dirty="0">
                <a:cs typeface="B Badr" panose="00000400000000000000" pitchFamily="2" charset="-78"/>
              </a:rPr>
              <a:t>MFO</a:t>
            </a:r>
            <a:r>
              <a:rPr lang="fa-IR" dirty="0">
                <a:cs typeface="B Badr" panose="00000400000000000000" pitchFamily="2" charset="-78"/>
              </a:rPr>
              <a:t> </a:t>
            </a:r>
            <a:r>
              <a:rPr lang="en-US" dirty="0">
                <a:cs typeface="B Badr" panose="00000400000000000000" pitchFamily="2" charset="-78"/>
              </a:rPr>
              <a:t> </a:t>
            </a:r>
            <a:r>
              <a:rPr lang="fa-IR" dirty="0">
                <a:cs typeface="B Badr" panose="00000400000000000000" pitchFamily="2" charset="-78"/>
              </a:rPr>
              <a:t>را می‌توان برای بهینه‌سازی طراحی سازه‌هایی مانند ساختمان‌ها و پل‌ها استفاده کرد. این امر می‌تواند منجر به سازه‌هایی شود که قوی‌تر، سبک‌تر و بادوام‌تر هستند.</a:t>
            </a:r>
            <a:endParaRPr lang="fa-IR" sz="2000" dirty="0">
              <a:cs typeface="B Badr" panose="00000400000000000000" pitchFamily="2" charset="-78"/>
            </a:endParaRPr>
          </a:p>
          <a:p>
            <a:pPr algn="r" rtl="1"/>
            <a:r>
              <a:rPr lang="fa-IR" sz="2400" dirty="0">
                <a:cs typeface="B Badr" panose="00000400000000000000" pitchFamily="2" charset="-78"/>
              </a:rPr>
              <a:t>استفاده از الگوریتم </a:t>
            </a:r>
            <a:r>
              <a:rPr lang="en-US" sz="2400" dirty="0">
                <a:cs typeface="B Badr" panose="00000400000000000000" pitchFamily="2" charset="-78"/>
              </a:rPr>
              <a:t> MFO</a:t>
            </a:r>
            <a:r>
              <a:rPr lang="fa-IR" sz="2400" dirty="0">
                <a:cs typeface="B Badr" panose="00000400000000000000" pitchFamily="2" charset="-78"/>
              </a:rPr>
              <a:t>برای برنامه‌ریزی تولید</a:t>
            </a:r>
          </a:p>
          <a:p>
            <a:pPr lvl="1" algn="r" rtl="1"/>
            <a:r>
              <a:rPr lang="fa-IR" dirty="0">
                <a:cs typeface="B Badr" panose="00000400000000000000" pitchFamily="2" charset="-78"/>
              </a:rPr>
              <a:t>الگوریتم </a:t>
            </a:r>
            <a:r>
              <a:rPr lang="en-US" dirty="0">
                <a:cs typeface="B Badr" panose="00000400000000000000" pitchFamily="2" charset="-78"/>
              </a:rPr>
              <a:t>MFO</a:t>
            </a:r>
            <a:r>
              <a:rPr lang="fa-IR" dirty="0">
                <a:cs typeface="B Badr" panose="00000400000000000000" pitchFamily="2" charset="-78"/>
              </a:rPr>
              <a:t> </a:t>
            </a:r>
            <a:r>
              <a:rPr lang="en-US" dirty="0">
                <a:cs typeface="B Badr" panose="00000400000000000000" pitchFamily="2" charset="-78"/>
              </a:rPr>
              <a:t> </a:t>
            </a:r>
            <a:r>
              <a:rPr lang="fa-IR" dirty="0">
                <a:cs typeface="B Badr" panose="00000400000000000000" pitchFamily="2" charset="-78"/>
              </a:rPr>
              <a:t>را می‌توان برای برنامه‌ریزی تولید با بهینه‌سازی تخصیص منابع مانند مواد، نیروی کار و تجهیزات استفاده کرد.</a:t>
            </a:r>
            <a:endParaRPr lang="fa-IR" sz="2000" dirty="0">
              <a:cs typeface="B Badr" panose="00000400000000000000" pitchFamily="2" charset="-78"/>
            </a:endParaRPr>
          </a:p>
          <a:p>
            <a:pPr algn="r" rtl="1"/>
            <a:r>
              <a:rPr lang="fa-IR" sz="2400" dirty="0">
                <a:cs typeface="B Badr" panose="00000400000000000000" pitchFamily="2" charset="-78"/>
              </a:rPr>
              <a:t>استفاده از الگوریتم </a:t>
            </a:r>
            <a:r>
              <a:rPr lang="en-US" sz="2400" dirty="0">
                <a:cs typeface="B Badr" panose="00000400000000000000" pitchFamily="2" charset="-78"/>
              </a:rPr>
              <a:t> MFO</a:t>
            </a:r>
            <a:r>
              <a:rPr lang="fa-IR" sz="2400" dirty="0">
                <a:cs typeface="B Badr" panose="00000400000000000000" pitchFamily="2" charset="-78"/>
              </a:rPr>
              <a:t>برای مدیریت منابع</a:t>
            </a:r>
          </a:p>
          <a:p>
            <a:pPr lvl="1" algn="r" rtl="1"/>
            <a:r>
              <a:rPr lang="fa-IR" dirty="0">
                <a:cs typeface="B Badr" panose="00000400000000000000" pitchFamily="2" charset="-78"/>
              </a:rPr>
              <a:t>الگوریتم </a:t>
            </a:r>
            <a:r>
              <a:rPr lang="en-US" dirty="0">
                <a:cs typeface="B Badr" panose="00000400000000000000" pitchFamily="2" charset="-78"/>
              </a:rPr>
              <a:t>MFO </a:t>
            </a:r>
            <a:r>
              <a:rPr lang="fa-IR" dirty="0">
                <a:cs typeface="B Badr" panose="00000400000000000000" pitchFamily="2" charset="-78"/>
              </a:rPr>
              <a:t> را می‌توان برای مدیریت منابع مانند آب، انرژی و زمین استفاده کرد. این امر می‌تواند منجر به استفاده کارآمدتر و عادلانه‌تر از منابع شود.</a:t>
            </a:r>
            <a:endParaRPr lang="en-US" dirty="0">
              <a:cs typeface="B Bad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AEA6-0C88-1BEA-6375-B6A58B4F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4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3FD079-1476-1896-CF55-9DA38B7A1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7291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419" y="1531423"/>
            <a:ext cx="4824973" cy="4050792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500" dirty="0">
                <a:cs typeface="2  Badr" panose="00000400000000000000" pitchFamily="2" charset="-78"/>
              </a:rPr>
              <a:t>الگوریتم شمع و پروانه یا </a:t>
            </a:r>
            <a:r>
              <a:rPr lang="en-US" sz="2500" dirty="0">
                <a:cs typeface="2  Badr" panose="00000400000000000000" pitchFamily="2" charset="-78"/>
              </a:rPr>
              <a:t>MFO</a:t>
            </a:r>
            <a:r>
              <a:rPr lang="fa-IR" sz="2500" dirty="0">
                <a:cs typeface="2  Badr" panose="00000400000000000000" pitchFamily="2" charset="-78"/>
              </a:rPr>
              <a:t> یکی از الگوریتم های بهینه سازی و فراابتکاری است که از رفتار پروانه ها در کنار شعله یا آتش روشی برای حل مسئله پیدا می کند. این الگوریتم در سال 2015 توسط سید علی میرجلیلی مطرح شد. </a:t>
            </a:r>
            <a:endParaRPr lang="en-US" sz="2500" dirty="0">
              <a:cs typeface="2  Badr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9E4C-79E8-01D6-243A-53FEA9BA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41" y="715960"/>
            <a:ext cx="5685096" cy="5426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37BA6-772D-5E08-5D95-91C64432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Transverse</a:t>
            </a:r>
            <a:r>
              <a:rPr lang="fa-IR" dirty="0"/>
              <a:t> </a:t>
            </a:r>
            <a:r>
              <a:rPr lang="en-US" dirty="0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916" y="2121408"/>
            <a:ext cx="6135329" cy="4050792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500" dirty="0">
                <a:cs typeface="2  Badr" panose="00000400000000000000" pitchFamily="2" charset="-78"/>
              </a:rPr>
              <a:t>الهام بخش اصلی این بهینه ساز روش ناوبری پروانه ها در طبیعت به نام جهت گیری عرضی یا </a:t>
            </a:r>
            <a:r>
              <a:rPr lang="en-US" sz="2500" dirty="0">
                <a:cs typeface="2  Badr" panose="00000400000000000000" pitchFamily="2" charset="-78"/>
              </a:rPr>
              <a:t>transverse orientation </a:t>
            </a:r>
            <a:r>
              <a:rPr lang="fa-IR" sz="2500" dirty="0">
                <a:cs typeface="2  Badr" panose="00000400000000000000" pitchFamily="2" charset="-78"/>
              </a:rPr>
              <a:t> است.</a:t>
            </a:r>
            <a:endParaRPr lang="en-US" sz="2500" dirty="0">
              <a:cs typeface="2  Badr" panose="00000400000000000000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1ED00-8010-D768-519D-84C6249D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69" y="2053453"/>
            <a:ext cx="383857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02E15-3346-6332-D00B-40A9C626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Energies 15 08834 g003 550">
            <a:extLst>
              <a:ext uri="{FF2B5EF4-FFF2-40B4-BE49-F238E27FC236}">
                <a16:creationId xmlns:a16="http://schemas.microsoft.com/office/drawing/2014/main" id="{863861EE-AE97-4DBF-44A9-17F75A7B6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7" r="1127"/>
          <a:stretch/>
        </p:blipFill>
        <p:spPr bwMode="auto">
          <a:xfrm>
            <a:off x="5122377" y="3468428"/>
            <a:ext cx="3838575" cy="283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5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Mfo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F9AA9-2A10-66C7-EE2A-99C8D997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4" y="4392560"/>
            <a:ext cx="4422463" cy="21194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95265"/>
            <a:ext cx="10058400" cy="2917677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500" dirty="0">
                <a:cs typeface="2  Badr" panose="00000400000000000000" pitchFamily="2" charset="-78"/>
              </a:rPr>
              <a:t>در الگوریتم </a:t>
            </a:r>
            <a:r>
              <a:rPr lang="en-US" sz="2500" dirty="0">
                <a:cs typeface="2  Badr" panose="00000400000000000000" pitchFamily="2" charset="-78"/>
              </a:rPr>
              <a:t>MFO، </a:t>
            </a:r>
            <a:r>
              <a:rPr lang="fa-IR" sz="2500" dirty="0">
                <a:cs typeface="2  Badr" panose="00000400000000000000" pitchFamily="2" charset="-78"/>
              </a:rPr>
              <a:t>فرض بر این است که راه حل های کاندید </a:t>
            </a:r>
            <a:r>
              <a:rPr lang="fa-IR" sz="2500" b="1" dirty="0">
                <a:cs typeface="2  Badr" panose="00000400000000000000" pitchFamily="2" charset="-78"/>
              </a:rPr>
              <a:t>پروانه ها </a:t>
            </a:r>
            <a:r>
              <a:rPr lang="fa-IR" sz="2500" dirty="0">
                <a:cs typeface="2  Badr" panose="00000400000000000000" pitchFamily="2" charset="-78"/>
              </a:rPr>
              <a:t>هستند و متغیرهای مسئله </a:t>
            </a:r>
            <a:r>
              <a:rPr lang="fa-IR" sz="2500" b="1" dirty="0">
                <a:cs typeface="2  Badr" panose="00000400000000000000" pitchFamily="2" charset="-78"/>
              </a:rPr>
              <a:t>موقعیت پروانه ها در فضا </a:t>
            </a:r>
            <a:r>
              <a:rPr lang="fa-IR" sz="2500" dirty="0">
                <a:cs typeface="2  Badr" panose="00000400000000000000" pitchFamily="2" charset="-78"/>
              </a:rPr>
              <a:t>است. بنابراین، پروانه ها با تغییر بردارهای موقعیتی خود می توانند در فضای یک بعدی، دو بعدی یا سه بعدی پرواز کنند.از آنجا که الگوریتم </a:t>
            </a:r>
            <a:r>
              <a:rPr lang="en-US" sz="2500" dirty="0">
                <a:cs typeface="2  Badr" panose="00000400000000000000" pitchFamily="2" charset="-78"/>
              </a:rPr>
              <a:t>MFO</a:t>
            </a:r>
            <a:r>
              <a:rPr lang="fa-IR" sz="2500" dirty="0">
                <a:cs typeface="2  Badr" panose="00000400000000000000" pitchFamily="2" charset="-78"/>
              </a:rPr>
              <a:t> یک الگوریتم مبتنی بر جمعیت است، مجموعه پروانه در یک ماتریس </a:t>
            </a:r>
            <a:r>
              <a:rPr lang="en-US" sz="2500" dirty="0">
                <a:cs typeface="2  Badr" panose="00000400000000000000" pitchFamily="2" charset="-78"/>
              </a:rPr>
              <a:t>(M)</a:t>
            </a:r>
            <a:r>
              <a:rPr lang="fa-IR" sz="2500" dirty="0">
                <a:cs typeface="2  Badr" panose="00000400000000000000" pitchFamily="2" charset="-78"/>
              </a:rPr>
              <a:t> نمایش داده می شوند</a:t>
            </a:r>
            <a:r>
              <a:rPr lang="en-US" sz="2500" dirty="0">
                <a:cs typeface="2  Badr" panose="00000400000000000000" pitchFamily="2" charset="-78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1FEFE-138D-5BAC-9503-554ED674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6440"/>
            <a:ext cx="10058400" cy="2917677"/>
          </a:xfrm>
        </p:spPr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500" dirty="0">
                <a:cs typeface="2  Badr" panose="00000400000000000000" pitchFamily="2" charset="-78"/>
              </a:rPr>
              <a:t>آرایه ای نیز برای تمامی پروانه ها برای ذخیره مقادیر تناسب </a:t>
            </a:r>
            <a:r>
              <a:rPr lang="en-US" sz="2500" dirty="0">
                <a:cs typeface="2  Badr" panose="00000400000000000000" pitchFamily="2" charset="-78"/>
              </a:rPr>
              <a:t>(OM)</a:t>
            </a:r>
            <a:r>
              <a:rPr lang="fa-IR" sz="2500" dirty="0">
                <a:cs typeface="2  Badr" panose="00000400000000000000" pitchFamily="2" charset="-78"/>
              </a:rPr>
              <a:t> وجود دارد. یکی دیگر از مؤلفه های اصلی در الگوریتم یک ماتریس شبیه به ماتریس پروانه ها است که ماتریس شعله یا آتش </a:t>
            </a:r>
            <a:r>
              <a:rPr lang="en-US" sz="2500" dirty="0">
                <a:cs typeface="2  Badr" panose="00000400000000000000" pitchFamily="2" charset="-78"/>
              </a:rPr>
              <a:t>(F)</a:t>
            </a:r>
            <a:r>
              <a:rPr lang="fa-IR" sz="2500" dirty="0">
                <a:cs typeface="2  Badr" panose="00000400000000000000" pitchFamily="2" charset="-78"/>
              </a:rPr>
              <a:t> است و یک آرایه نیز با نام </a:t>
            </a:r>
            <a:r>
              <a:rPr lang="en-US" sz="2500" dirty="0">
                <a:cs typeface="2  Badr" panose="00000400000000000000" pitchFamily="2" charset="-78"/>
              </a:rPr>
              <a:t>OF</a:t>
            </a:r>
            <a:r>
              <a:rPr lang="fa-IR" sz="2500" dirty="0">
                <a:cs typeface="2  Badr" panose="00000400000000000000" pitchFamily="2" charset="-78"/>
              </a:rPr>
              <a:t> برای ذخیره کردن مقدار تابع تناسب آن استفاده می شود.</a:t>
            </a:r>
            <a:endParaRPr lang="en-US" sz="2500" dirty="0">
              <a:cs typeface="2  Badr" panose="000004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A50251-34BE-ACCA-BADB-796649FE01CD}"/>
              </a:ext>
            </a:extLst>
          </p:cNvPr>
          <p:cNvSpPr txBox="1">
            <a:spLocks/>
          </p:cNvSpPr>
          <p:nvPr/>
        </p:nvSpPr>
        <p:spPr>
          <a:xfrm>
            <a:off x="1063752" y="3593742"/>
            <a:ext cx="10058400" cy="124373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 dirty="0">
                <a:cs typeface="2  Badr" panose="00000400000000000000" pitchFamily="2" charset="-78"/>
              </a:rPr>
              <a:t>M : </a:t>
            </a:r>
            <a:r>
              <a:rPr lang="fa-IR" sz="1800" b="1" dirty="0">
                <a:cs typeface="2  Badr" panose="00000400000000000000" pitchFamily="2" charset="-78"/>
              </a:rPr>
              <a:t>ماتریس پروانه</a:t>
            </a:r>
            <a:endParaRPr lang="en-US" sz="1800" b="1" dirty="0">
              <a:cs typeface="2  Badr" panose="00000400000000000000" pitchFamily="2" charset="-78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cs typeface="2  Badr" panose="00000400000000000000" pitchFamily="2" charset="-78"/>
              </a:rPr>
              <a:t>OM:</a:t>
            </a:r>
            <a:r>
              <a:rPr lang="fa-IR" sz="1800" b="1" dirty="0">
                <a:cs typeface="2  Badr" panose="00000400000000000000" pitchFamily="2" charset="-78"/>
              </a:rPr>
              <a:t>ماتریس مقادیر تناسب پروانه </a:t>
            </a:r>
            <a:endParaRPr lang="en-US" sz="1800" b="1" dirty="0">
              <a:cs typeface="2  Badr" panose="00000400000000000000" pitchFamily="2" charset="-78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cs typeface="2  Badr" panose="00000400000000000000" pitchFamily="2" charset="-78"/>
              </a:rPr>
              <a:t>F:</a:t>
            </a:r>
            <a:r>
              <a:rPr lang="fa-IR" sz="1800" b="1" dirty="0">
                <a:cs typeface="2  Badr" panose="00000400000000000000" pitchFamily="2" charset="-78"/>
              </a:rPr>
              <a:t>ماتریس شعله </a:t>
            </a:r>
            <a:endParaRPr lang="en-US" sz="1800" b="1" dirty="0">
              <a:cs typeface="2  Badr" panose="00000400000000000000" pitchFamily="2" charset="-78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cs typeface="2  Badr" panose="00000400000000000000" pitchFamily="2" charset="-78"/>
              </a:rPr>
              <a:t>OF:</a:t>
            </a:r>
            <a:r>
              <a:rPr lang="fa-IR" sz="1800" b="1" dirty="0">
                <a:cs typeface="2  Badr" panose="00000400000000000000" pitchFamily="2" charset="-78"/>
              </a:rPr>
              <a:t>ماتریس مقادیر تناسب پروانه </a:t>
            </a:r>
            <a:endParaRPr lang="en-US" sz="1800" b="1" dirty="0">
              <a:cs typeface="2  Badr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4E45B-E20A-4AF6-6869-4C863125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56" y="4889539"/>
            <a:ext cx="1684166" cy="1562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F5C16B-C2D7-96A4-DD49-7B2C54DB4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5" t="9610"/>
          <a:stretch/>
        </p:blipFill>
        <p:spPr>
          <a:xfrm>
            <a:off x="5555225" y="4860039"/>
            <a:ext cx="3544941" cy="16600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EB1AE-D9BD-3364-F59E-58C9665E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6069-536D-324A-865B-D7734A4A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Mfo</a:t>
            </a:r>
            <a:endParaRPr lang="en-US" dirty="0"/>
          </a:p>
        </p:txBody>
      </p:sp>
      <p:pic>
        <p:nvPicPr>
          <p:cNvPr id="1026" name="Picture 2" descr="ماتریس پروانه و شعله">
            <a:extLst>
              <a:ext uri="{FF2B5EF4-FFF2-40B4-BE49-F238E27FC236}">
                <a16:creationId xmlns:a16="http://schemas.microsoft.com/office/drawing/2014/main" id="{15A9D816-8688-8966-4B4C-B371D69AA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" t="10581" r="21539" b="14064"/>
          <a:stretch/>
        </p:blipFill>
        <p:spPr bwMode="auto">
          <a:xfrm>
            <a:off x="4688119" y="2398904"/>
            <a:ext cx="6410632" cy="38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E3B947-44D3-9108-AD5F-26C99A46608C}"/>
              </a:ext>
            </a:extLst>
          </p:cNvPr>
          <p:cNvSpPr txBox="1">
            <a:spLocks/>
          </p:cNvSpPr>
          <p:nvPr/>
        </p:nvSpPr>
        <p:spPr>
          <a:xfrm>
            <a:off x="1069848" y="2689174"/>
            <a:ext cx="3618271" cy="3396992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500" dirty="0">
                <a:cs typeface="2  Badr" panose="00000400000000000000" pitchFamily="2" charset="-78"/>
              </a:rPr>
              <a:t>M : </a:t>
            </a:r>
            <a:r>
              <a:rPr lang="fa-IR" sz="2500" dirty="0">
                <a:cs typeface="2  Badr" panose="00000400000000000000" pitchFamily="2" charset="-78"/>
              </a:rPr>
              <a:t>ماتریس پروانه</a:t>
            </a:r>
            <a:endParaRPr lang="en-US" sz="2500" dirty="0">
              <a:cs typeface="2  Badr" panose="00000400000000000000" pitchFamily="2" charset="-78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cs typeface="2  Badr" panose="00000400000000000000" pitchFamily="2" charset="-78"/>
              </a:rPr>
              <a:t>OM:</a:t>
            </a:r>
            <a:r>
              <a:rPr lang="fa-IR" sz="2500" dirty="0">
                <a:cs typeface="2  Badr" panose="00000400000000000000" pitchFamily="2" charset="-78"/>
              </a:rPr>
              <a:t>ماتریس مقادیر تناسب پروانه </a:t>
            </a:r>
            <a:endParaRPr lang="en-US" sz="2500" dirty="0">
              <a:cs typeface="2  Badr" panose="00000400000000000000" pitchFamily="2" charset="-78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cs typeface="2  Badr" panose="00000400000000000000" pitchFamily="2" charset="-78"/>
              </a:rPr>
              <a:t>F:</a:t>
            </a:r>
            <a:r>
              <a:rPr lang="fa-IR" sz="2500" dirty="0">
                <a:cs typeface="2  Badr" panose="00000400000000000000" pitchFamily="2" charset="-78"/>
              </a:rPr>
              <a:t>ماتریس شعله </a:t>
            </a:r>
            <a:endParaRPr lang="en-US" sz="2500" dirty="0">
              <a:cs typeface="2  Badr" panose="00000400000000000000" pitchFamily="2" charset="-78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cs typeface="2  Badr" panose="00000400000000000000" pitchFamily="2" charset="-78"/>
              </a:rPr>
              <a:t>OF:</a:t>
            </a:r>
            <a:r>
              <a:rPr lang="fa-IR" sz="2500" dirty="0">
                <a:cs typeface="2  Badr" panose="00000400000000000000" pitchFamily="2" charset="-78"/>
              </a:rPr>
              <a:t>ماتریس مقادیر تناسب پروانه </a:t>
            </a:r>
            <a:endParaRPr lang="en-US" sz="2500" dirty="0">
              <a:cs typeface="2  Badr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4015A-2F04-6A79-674F-4EC34AAF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2500" dirty="0">
                <a:cs typeface="2  Badr" panose="00000400000000000000" pitchFamily="2" charset="-78"/>
              </a:rPr>
              <a:t>در ابتدا، یک جمعیت از پروانه ها در فضای جستجو قرار می گیرند.</a:t>
            </a: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2500" dirty="0">
                <a:cs typeface="2  Badr" panose="00000400000000000000" pitchFamily="2" charset="-78"/>
              </a:rPr>
              <a:t>هر پروانه با سرعت و جهت متفاوتی به سمت شعله حرکت می کند.</a:t>
            </a: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2500" dirty="0">
                <a:cs typeface="2  Badr" panose="00000400000000000000" pitchFamily="2" charset="-78"/>
              </a:rPr>
              <a:t>پس از هر تکرار، پروانه ها با توجه به عملکردشان در تکرار قبلی، بروزرسانی می شوند.</a:t>
            </a: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2500" dirty="0">
                <a:cs typeface="2  Badr" panose="00000400000000000000" pitchFamily="2" charset="-78"/>
              </a:rPr>
              <a:t>این فرآیند تا زمانی که شرایط توقف الگوریتم محقق نشود، ادامه پیدا می کنه.</a:t>
            </a:r>
            <a:endParaRPr lang="en-US" sz="2500" dirty="0">
              <a:cs typeface="2  Bad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cs typeface="2  Badr" panose="00000400000000000000" pitchFamily="2" charset="-78"/>
              </a:rPr>
              <a:t>Parameter</a:t>
            </a:r>
            <a:r>
              <a:rPr lang="en-US" dirty="0">
                <a:cs typeface="2  Badr" panose="00000400000000000000" pitchFamily="2" charset="-78"/>
              </a:rPr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 rtl="1">
              <a:lnSpc>
                <a:spcPct val="100000"/>
              </a:lnSpc>
            </a:pPr>
            <a:r>
              <a:rPr lang="fa-IR" sz="2500" dirty="0">
                <a:cs typeface="2  Badr" panose="00000400000000000000" pitchFamily="2" charset="-78"/>
              </a:rPr>
              <a:t>پارامتر </a:t>
            </a:r>
            <a:r>
              <a:rPr lang="en-US" sz="2500" dirty="0">
                <a:cs typeface="2  Badr" panose="00000400000000000000" pitchFamily="2" charset="-78"/>
              </a:rPr>
              <a:t>a</a:t>
            </a:r>
          </a:p>
          <a:p>
            <a:pPr lvl="1" algn="just" rtl="1">
              <a:lnSpc>
                <a:spcPct val="100000"/>
              </a:lnSpc>
            </a:pPr>
            <a:r>
              <a:rPr lang="fa-IR" sz="2300" dirty="0">
                <a:cs typeface="2  Badr" panose="00000400000000000000" pitchFamily="2" charset="-78"/>
              </a:rPr>
              <a:t>پارامتر </a:t>
            </a:r>
            <a:r>
              <a:rPr lang="en-US" sz="2300" dirty="0">
                <a:cs typeface="2  Badr" panose="00000400000000000000" pitchFamily="2" charset="-78"/>
              </a:rPr>
              <a:t>a</a:t>
            </a:r>
            <a:r>
              <a:rPr lang="fa-IR" sz="2300" dirty="0">
                <a:cs typeface="2  Badr" panose="00000400000000000000" pitchFamily="2" charset="-78"/>
              </a:rPr>
              <a:t> یک عامل مقیاس‌گذاری است که بر میزان حرکت پروانه‌ها تأثیر می‌گذارد. مقدار </a:t>
            </a:r>
            <a:r>
              <a:rPr lang="en-US" sz="2300" dirty="0">
                <a:cs typeface="2  Badr" panose="00000400000000000000" pitchFamily="2" charset="-78"/>
              </a:rPr>
              <a:t>a</a:t>
            </a:r>
            <a:r>
              <a:rPr lang="fa-IR" sz="2300" dirty="0">
                <a:cs typeface="2  Badr" panose="00000400000000000000" pitchFamily="2" charset="-78"/>
              </a:rPr>
              <a:t> باید به گونه‌ای انتخاب شود که پروانه‌ها بتوانند به طور موثری در فضای جستجو حرکت کنند.</a:t>
            </a:r>
          </a:p>
          <a:p>
            <a:pPr algn="just" rtl="1">
              <a:lnSpc>
                <a:spcPct val="100000"/>
              </a:lnSpc>
            </a:pPr>
            <a:r>
              <a:rPr lang="fa-IR" sz="2500" dirty="0">
                <a:cs typeface="2  Badr" panose="00000400000000000000" pitchFamily="2" charset="-78"/>
              </a:rPr>
              <a:t>پارامتر </a:t>
            </a:r>
            <a:r>
              <a:rPr lang="el-GR" sz="2500" dirty="0">
                <a:cs typeface="2  Badr" panose="00000400000000000000" pitchFamily="2" charset="-78"/>
              </a:rPr>
              <a:t>β</a:t>
            </a:r>
          </a:p>
          <a:p>
            <a:pPr lvl="1" algn="just" rtl="1">
              <a:lnSpc>
                <a:spcPct val="100000"/>
              </a:lnSpc>
            </a:pPr>
            <a:r>
              <a:rPr lang="fa-IR" sz="2300" dirty="0">
                <a:cs typeface="2  Badr" panose="00000400000000000000" pitchFamily="2" charset="-78"/>
              </a:rPr>
              <a:t>پارامتر </a:t>
            </a:r>
            <a:r>
              <a:rPr lang="el-GR" sz="2300" dirty="0">
                <a:cs typeface="2  Badr" panose="00000400000000000000" pitchFamily="2" charset="-78"/>
              </a:rPr>
              <a:t>β</a:t>
            </a:r>
            <a:r>
              <a:rPr lang="fa-IR" sz="2300" dirty="0">
                <a:cs typeface="2  Badr" panose="00000400000000000000" pitchFamily="2" charset="-78"/>
              </a:rPr>
              <a:t> یک عامل تصادفی است که بر میزان بی‌نظمی در حرکت پروانه‌ها تأثیر می‌گذارد. مقدار </a:t>
            </a:r>
            <a:r>
              <a:rPr lang="el-GR" sz="2300" dirty="0">
                <a:cs typeface="2  Badr" panose="00000400000000000000" pitchFamily="2" charset="-78"/>
              </a:rPr>
              <a:t>β</a:t>
            </a:r>
            <a:r>
              <a:rPr lang="fa-IR" sz="2300" dirty="0">
                <a:cs typeface="2  Badr" panose="00000400000000000000" pitchFamily="2" charset="-78"/>
              </a:rPr>
              <a:t> باید به گونه‌ای انتخاب شود که پروانه‌ها بتوانند به طور مؤثری از بهینه‌های محلی فرار کنند.</a:t>
            </a:r>
            <a:endParaRPr lang="fa-IR" sz="2100" dirty="0">
              <a:cs typeface="2  Bad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ECC-0938-41ED-E41C-5576F7A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cs typeface="2  Badr" panose="00000400000000000000" pitchFamily="2" charset="-78"/>
              </a:rPr>
              <a:t>Other Parameter</a:t>
            </a:r>
            <a:r>
              <a:rPr lang="en-US" dirty="0">
                <a:cs typeface="2  Badr" panose="00000400000000000000" pitchFamily="2" charset="-78"/>
              </a:rPr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D0E-8813-F344-495C-0B582C37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 rtl="1">
              <a:lnSpc>
                <a:spcPct val="100000"/>
              </a:lnSpc>
            </a:pPr>
            <a:r>
              <a:rPr lang="fa-IR" sz="2500" dirty="0">
                <a:cs typeface="2  Badr" panose="00000400000000000000" pitchFamily="2" charset="-78"/>
              </a:rPr>
              <a:t>اندازه جمعیت</a:t>
            </a:r>
            <a:endParaRPr lang="en-US" sz="2500" dirty="0">
              <a:cs typeface="2  Badr" panose="00000400000000000000" pitchFamily="2" charset="-78"/>
            </a:endParaRPr>
          </a:p>
          <a:p>
            <a:pPr lvl="1" algn="just" rtl="1">
              <a:lnSpc>
                <a:spcPct val="100000"/>
              </a:lnSpc>
            </a:pPr>
            <a:r>
              <a:rPr lang="fa-IR" sz="2300" dirty="0">
                <a:cs typeface="2  Badr" panose="00000400000000000000" pitchFamily="2" charset="-78"/>
              </a:rPr>
              <a:t>اندازه جمعیت تعداد پروانه‌های موجود در جمعیت را تعیین می‌کند. اندازه جمعیت باید به گونه‌ای انتخاب شود که الگوریتم بتواند بهینه‌های جهانی را پیدا کند.</a:t>
            </a:r>
          </a:p>
          <a:p>
            <a:pPr algn="just" rtl="1">
              <a:lnSpc>
                <a:spcPct val="100000"/>
              </a:lnSpc>
            </a:pPr>
            <a:r>
              <a:rPr lang="fa-IR" sz="2300" dirty="0">
                <a:cs typeface="2  Badr" panose="00000400000000000000" pitchFamily="2" charset="-78"/>
              </a:rPr>
              <a:t>تعداد تکرارها</a:t>
            </a:r>
            <a:endParaRPr lang="en-US" sz="2300" dirty="0">
              <a:cs typeface="2  Badr" panose="00000400000000000000" pitchFamily="2" charset="-78"/>
            </a:endParaRPr>
          </a:p>
          <a:p>
            <a:pPr lvl="1" algn="just" rtl="1">
              <a:lnSpc>
                <a:spcPct val="100000"/>
              </a:lnSpc>
            </a:pPr>
            <a:r>
              <a:rPr lang="fa-IR" sz="2300" dirty="0">
                <a:cs typeface="2  Badr" panose="00000400000000000000" pitchFamily="2" charset="-78"/>
              </a:rPr>
              <a:t>تعداد تکرارها تعداد دفعاتی است که الگوریتم تکرار می‌شود. تعداد تکرارها باید به گونه‌ای انتخاب شود که الگوریتم بتواند بهینه‌های جهانی را پیدا کند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7F78-5EB1-718E-CAB0-107EF11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DEA7-285F-4132-92F3-C636583FA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597</TotalTime>
  <Words>910</Words>
  <Application>Microsoft Office PowerPoint</Application>
  <PresentationFormat>Widescreen</PresentationFormat>
  <Paragraphs>104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Rockwell</vt:lpstr>
      <vt:lpstr>Rockwell Condensed</vt:lpstr>
      <vt:lpstr>Wingdings</vt:lpstr>
      <vt:lpstr>Wood Type</vt:lpstr>
      <vt:lpstr>Moth-Flame Optimization</vt:lpstr>
      <vt:lpstr>Mfo</vt:lpstr>
      <vt:lpstr>Transverse orientation</vt:lpstr>
      <vt:lpstr>Mfo</vt:lpstr>
      <vt:lpstr>Mfo</vt:lpstr>
      <vt:lpstr>Mfo</vt:lpstr>
      <vt:lpstr>How it works</vt:lpstr>
      <vt:lpstr>Parameters</vt:lpstr>
      <vt:lpstr>Other Parameters</vt:lpstr>
      <vt:lpstr>Pseudo-code</vt:lpstr>
      <vt:lpstr>Implementation</vt:lpstr>
      <vt:lpstr>PowerPoint Presentation</vt:lpstr>
      <vt:lpstr>Implementation</vt:lpstr>
      <vt:lpstr>Result</vt:lpstr>
      <vt:lpstr>Advantages</vt:lpstr>
      <vt:lpstr>Disadvantages</vt:lpstr>
      <vt:lpstr>UseCases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alone shadow</dc:creator>
  <cp:lastModifiedBy>alone shadow</cp:lastModifiedBy>
  <cp:revision>14</cp:revision>
  <dcterms:created xsi:type="dcterms:W3CDTF">2023-12-12T12:34:31Z</dcterms:created>
  <dcterms:modified xsi:type="dcterms:W3CDTF">2023-12-27T08:55:30Z</dcterms:modified>
</cp:coreProperties>
</file>