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67" r:id="rId14"/>
    <p:sldId id="269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287" autoAdjust="0"/>
  </p:normalViewPr>
  <p:slideViewPr>
    <p:cSldViewPr snapToGrid="0">
      <p:cViewPr varScale="1">
        <p:scale>
          <a:sx n="132" d="100"/>
          <a:sy n="132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F8544-5596-4AF6-A87B-748E7364A00B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848D-57E3-4D44-92DE-C64F8914B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92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484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90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7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728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243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5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8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3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81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60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69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4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848D-57E3-4D44-92DE-C64F8914B39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0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321E-B31E-E537-7391-F5A51575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B7EB0-D810-8160-AD18-DDB179123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575FF-7BDE-EBBF-0F54-E7C2AC3C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74D3-0C9F-71EC-7031-EA30C28C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071D-3B5B-FCFB-A5B5-03383017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F688-47B9-AE2E-CF3F-2C38ECBC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2294-11B6-D1F8-AB44-FED025EE6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0BE8-B4C0-F479-E5E9-FAE5AC9D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DDD4-8E2D-A828-5687-A89E4679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E7C0-AA7A-6159-DF32-B0749F22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8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190A1-B07F-9FD4-2A54-B4AB403D5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41DA-533C-F815-BEF7-B69DA525A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1C9A-D7FC-4604-B60F-6513A65E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296D-1588-DEEC-3E67-63C648AE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4FE7-A54F-7C0B-5A95-0BBB623C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9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A17A-9996-5953-160C-22DEBE53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1AF4-8874-73E4-9331-1C363A46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EE9A-839D-3B3A-DEA3-BE5477B6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9C09-6751-9F38-9A03-AD0690D7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5FD6-B14C-4F3E-0955-AE748985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3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6E01-8ADF-311D-093D-BBBF1A23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B48D-39C4-E345-A3F8-56EEA36B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E6AA-8F61-7635-6C07-BD0E184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DBE8-E592-9307-9FE5-DBD6C38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D066-923A-8BC5-7FBB-9949B3A4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02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2262-0EE9-F2E4-6391-1D9DBD94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712B-D583-5B39-90DE-6D8ADDD79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A6A15-90AA-C903-F43A-B25E426A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AAAA5-55F3-8D85-6121-C506B3D1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5F34-CA20-1636-4F51-07F09A00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9A249-FC58-970A-7B74-39D47D25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AE4C-CA15-67C8-0476-566CB46D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9171-5D41-726B-49FD-C08663D46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91DE3-CA64-71DC-0DD0-C90B9833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418CC-C48C-48B5-ED7C-CA13822A9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2643E-1583-DDCE-7F51-51E53BB3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2A53C-6CB4-7451-64FC-2CD5E567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7CA06-A475-5161-B876-D8A5107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CCB3-BA60-4EC2-5146-EF261DEE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91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FC5E-2E5B-18E1-D6FC-14CFE392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A7D5B-83CB-058E-3CF8-377ECF1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6C717-B0DD-8513-1018-C9444A83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0DEA9-C1A7-78CC-D935-F6BBDDD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2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EB678-334D-28E0-3137-E5051DB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3720E-4534-BC0F-710C-E8D9A41D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1FD16-DD10-0610-2C47-0916F0E4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6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83FB-729F-3FCD-39F8-462CE0E9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5B19-A797-6D6F-D5B7-2DC541C3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499C-57A5-9DE8-BB38-4B0BBC4B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DE69-B0AA-52E7-1A46-359DF670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6C56-6F49-E7B1-4A79-0FB12D09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2E76E-4A8B-F0A8-49AE-52352BEA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2330-A7DB-2487-052C-776262F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4A426-EFFD-27D9-23E8-D8102CCE0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8625-EC75-929F-A58D-D1C0FB5EC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E54A-9E74-6977-30B5-A215AB04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E47B-CB2E-C980-C704-5B5BF6A9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92B9-E247-E684-BB2B-6AD9DA9E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96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33609-087C-3173-41AF-582B1C81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8CBA-1601-BA8C-A7AD-F4D8F124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2FBB-0AA6-0652-6ADA-B1C90E23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AE4C-4E2C-46C6-A4F6-C85A53A85338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1118-BF44-E727-48DF-84133E499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D4AA-A076-2594-803A-13336B783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D7CD-2523-4E32-A2A0-E4FC6A8315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EA3A-EA12-5900-7D6F-6A56D7E2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208"/>
            <a:ext cx="10515600" cy="2852737"/>
          </a:xfrm>
        </p:spPr>
        <p:txBody>
          <a:bodyPr/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5797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29090-CDD3-AC79-07F3-6F6AADF42359}"/>
              </a:ext>
            </a:extLst>
          </p:cNvPr>
          <p:cNvSpPr txBox="1"/>
          <p:nvPr/>
        </p:nvSpPr>
        <p:spPr>
          <a:xfrm>
            <a:off x="3119063" y="339315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Gated Recurrent Units - GRU</a:t>
            </a:r>
            <a:endParaRPr lang="de-DE" sz="3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FDE98-E2AA-4071-50C2-9538B909E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59" y="1333500"/>
            <a:ext cx="6493881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29090-CDD3-AC79-07F3-6F6AADF42359}"/>
              </a:ext>
            </a:extLst>
          </p:cNvPr>
          <p:cNvSpPr txBox="1"/>
          <p:nvPr/>
        </p:nvSpPr>
        <p:spPr>
          <a:xfrm>
            <a:off x="3119063" y="339315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CNN - RNN</a:t>
            </a:r>
            <a:endParaRPr lang="de-D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EC81-0367-F2A1-25D5-A2734958E0D3}"/>
              </a:ext>
            </a:extLst>
          </p:cNvPr>
          <p:cNvSpPr txBox="1"/>
          <p:nvPr/>
        </p:nvSpPr>
        <p:spPr>
          <a:xfrm>
            <a:off x="214045" y="1367845"/>
            <a:ext cx="117639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dirty="0"/>
              <a:t>Video Analysis and Processing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Time-Series Forecasting with Spatial Components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Audio and Speech Processing.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Medical Image Analysis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 Sign Language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55458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29090-CDD3-AC79-07F3-6F6AADF42359}"/>
              </a:ext>
            </a:extLst>
          </p:cNvPr>
          <p:cNvSpPr txBox="1"/>
          <p:nvPr/>
        </p:nvSpPr>
        <p:spPr>
          <a:xfrm>
            <a:off x="-398838" y="181009"/>
            <a:ext cx="12794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Class Activity -  "Exploring Applications of CNN-RNN Architectures"</a:t>
            </a:r>
            <a:endParaRPr lang="de-D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EC81-0367-F2A1-25D5-A2734958E0D3}"/>
              </a:ext>
            </a:extLst>
          </p:cNvPr>
          <p:cNvSpPr txBox="1"/>
          <p:nvPr/>
        </p:nvSpPr>
        <p:spPr>
          <a:xfrm>
            <a:off x="214045" y="1367845"/>
            <a:ext cx="1176391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Objective</a:t>
            </a:r>
            <a:r>
              <a:rPr lang="en-US" sz="2000" dirty="0"/>
              <a:t>: To explore and present the real-world applications of combined CNN-RNN models in various domains.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Make groups, focusing  on one of the following topics: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Video Analysis and Processing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Time-Series Forecasting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Audio and Speech Processing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Medical Image Analysis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Sign Language Interpretation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Each group focusses and  discusses the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Application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How the CNN-RNN can be applied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Learning Goals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Gain insights into practical uses of CNN-RNN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Encourage critical thinking about the advantages and limitations of deep learning applications.</a:t>
            </a:r>
          </a:p>
          <a:p>
            <a:pPr lvl="3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16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29090-CDD3-AC79-07F3-6F6AADF42359}"/>
              </a:ext>
            </a:extLst>
          </p:cNvPr>
          <p:cNvSpPr txBox="1"/>
          <p:nvPr/>
        </p:nvSpPr>
        <p:spPr>
          <a:xfrm>
            <a:off x="3119063" y="339315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CNN - RNN</a:t>
            </a:r>
            <a:endParaRPr lang="de-DE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EC81-0367-F2A1-25D5-A2734958E0D3}"/>
              </a:ext>
            </a:extLst>
          </p:cNvPr>
          <p:cNvSpPr txBox="1"/>
          <p:nvPr/>
        </p:nvSpPr>
        <p:spPr>
          <a:xfrm>
            <a:off x="214045" y="1367845"/>
            <a:ext cx="117639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Video Analysis and Processing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Application: Emotion Recognition in Videos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Time-Series Forecasting with Spatial Components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Application: </a:t>
            </a:r>
            <a:r>
              <a:rPr lang="de-DE" sz="3200" dirty="0">
                <a:highlight>
                  <a:srgbClr val="FFFF00"/>
                </a:highlight>
              </a:rPr>
              <a:t>Environmental Event Detection</a:t>
            </a:r>
            <a:endParaRPr lang="en-US" sz="32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Audio and Speech Processing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Application: </a:t>
            </a:r>
            <a:r>
              <a:rPr lang="de-DE" sz="3200" dirty="0">
                <a:highlight>
                  <a:srgbClr val="FFFF00"/>
                </a:highlight>
              </a:rPr>
              <a:t>Speech Emotion Recognition</a:t>
            </a:r>
            <a:endParaRPr lang="en-US" sz="32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Medical Image Analysis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Application: </a:t>
            </a:r>
            <a:r>
              <a:rPr lang="de-DE" sz="3200" dirty="0">
                <a:highlight>
                  <a:srgbClr val="FFFF00"/>
                </a:highlight>
              </a:rPr>
              <a:t>Disease Progression Analysis</a:t>
            </a:r>
            <a:endParaRPr lang="en-US" sz="32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Sign Language Interpretation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Application: Sign Language to Text Conversion</a:t>
            </a:r>
          </a:p>
        </p:txBody>
      </p:sp>
    </p:spTree>
    <p:extLst>
      <p:ext uri="{BB962C8B-B14F-4D97-AF65-F5344CB8AC3E}">
        <p14:creationId xmlns:p14="http://schemas.microsoft.com/office/powerpoint/2010/main" val="247853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29090-CDD3-AC79-07F3-6F6AADF42359}"/>
              </a:ext>
            </a:extLst>
          </p:cNvPr>
          <p:cNvSpPr txBox="1"/>
          <p:nvPr/>
        </p:nvSpPr>
        <p:spPr>
          <a:xfrm>
            <a:off x="3119063" y="339315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Gated Recurrent Units - GRU</a:t>
            </a:r>
            <a:endParaRPr lang="de-DE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0F4-DCB0-8584-5578-63CC7E4976FC}"/>
              </a:ext>
            </a:extLst>
          </p:cNvPr>
          <p:cNvSpPr txBox="1"/>
          <p:nvPr/>
        </p:nvSpPr>
        <p:spPr>
          <a:xfrm>
            <a:off x="3594100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highlight>
                  <a:srgbClr val="FFFF00"/>
                </a:highlight>
              </a:rPr>
              <a:t>Check CNN-RNN_GRU.ipynb</a:t>
            </a:r>
          </a:p>
        </p:txBody>
      </p:sp>
    </p:spTree>
    <p:extLst>
      <p:ext uri="{BB962C8B-B14F-4D97-AF65-F5344CB8AC3E}">
        <p14:creationId xmlns:p14="http://schemas.microsoft.com/office/powerpoint/2010/main" val="286292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29090-CDD3-AC79-07F3-6F6AADF42359}"/>
              </a:ext>
            </a:extLst>
          </p:cNvPr>
          <p:cNvSpPr txBox="1"/>
          <p:nvPr/>
        </p:nvSpPr>
        <p:spPr>
          <a:xfrm>
            <a:off x="3119063" y="339315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Training RNNs on time series data</a:t>
            </a:r>
            <a:endParaRPr lang="de-DE" sz="3200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AC0A93F-A17D-C7E7-25DC-E64DA215C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65" y="924090"/>
            <a:ext cx="11986718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We have </a:t>
            </a:r>
            <a:r>
              <a:rPr lang="en-US" sz="1600" i="1" dirty="0"/>
              <a:t>~420551</a:t>
            </a:r>
            <a:r>
              <a:rPr lang="en-US" sz="1600" dirty="0"/>
              <a:t> timesteps, each with 14 features.</a:t>
            </a:r>
            <a:endParaRPr lang="de-DE" altLang="de-DE" sz="1600" b="1" dirty="0"/>
          </a:p>
          <a:p>
            <a:r>
              <a:rPr lang="de-DE" altLang="de-DE" sz="1600" b="1" dirty="0"/>
              <a:t>Generator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/>
              <a:t>lookback=1440 (minutes): We look back 1440 timesteps for each sample </a:t>
            </a:r>
            <a:r>
              <a:rPr lang="de-DE" altLang="de-DE" sz="1600" dirty="0">
                <a:highlight>
                  <a:srgbClr val="FFFF00"/>
                </a:highlight>
              </a:rPr>
              <a:t>(24 (hours) * 60 (minutes) * 10 (days) =1440 ).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/>
              <a:t>delay=144: We are predicting the value 144 (one day) timesteps ahead </a:t>
            </a:r>
            <a:r>
              <a:rPr lang="de-DE" altLang="de-DE" sz="1600" dirty="0">
                <a:highlight>
                  <a:srgbClr val="FFFF00"/>
                </a:highlight>
              </a:rPr>
              <a:t>(24 (hours) * 60 (minutes) =144).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/>
              <a:t>batch_size=128: Each batch contains 128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/>
              <a:t>min_index=0, max_index=200000: We're using the first first 200000 timesteps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sequence length is10</a:t>
            </a:r>
            <a:endParaRPr lang="de-DE" alt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/>
              <a:t>step=6: </a:t>
            </a:r>
            <a:r>
              <a:rPr lang="en-US" altLang="de-DE" sz="1600" dirty="0"/>
              <a:t>The period, in timesteps, at which we sample data. </a:t>
            </a:r>
            <a:r>
              <a:rPr lang="de-DE" altLang="de-DE" sz="1600" dirty="0"/>
              <a:t>We sample every 6th timestep within our lookback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de-DE" sz="1600" dirty="0"/>
              <a:t>Each sample in a batch consists of </a:t>
            </a:r>
            <a:r>
              <a:rPr lang="en-US" altLang="de-DE" sz="1600" dirty="0">
                <a:highlight>
                  <a:srgbClr val="FFFF00"/>
                </a:highlight>
              </a:rPr>
              <a:t>240</a:t>
            </a:r>
            <a:r>
              <a:rPr lang="en-US" altLang="de-DE" sz="1600" dirty="0"/>
              <a:t> time steps. This is calculated as </a:t>
            </a:r>
            <a:r>
              <a:rPr lang="en-US" altLang="de-DE" sz="1600" dirty="0">
                <a:highlight>
                  <a:srgbClr val="FFFF00"/>
                </a:highlight>
              </a:rPr>
              <a:t>lookback // step = 1440 // 6 = 240.</a:t>
            </a:r>
            <a:endParaRPr lang="de-DE" altLang="de-DE" sz="1600" dirty="0"/>
          </a:p>
          <a:p>
            <a:r>
              <a:rPr lang="en-US" sz="1400" b="1" dirty="0"/>
              <a:t>Batch 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First Batch: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Sample 1:</a:t>
            </a:r>
            <a:endParaRPr lang="en-US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Input: range(0, 1440, 6) out of 240 indices: [0, 6, 12, 18, 24, 30, 36, 42, 48, 54]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Target: Feature from timestep 1584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Sample 1:</a:t>
            </a:r>
            <a:endParaRPr lang="en-US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Input: range(1, 1441, 6) out of 240 indices:  [1, 7, 13, 19, 25, 31, 37, 43, 49, 55]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Target: Feature from timestep 1585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Sample 3:</a:t>
            </a:r>
            <a:endParaRPr lang="en-US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Input: range(2, 1442, 6)  Features from  </a:t>
            </a:r>
            <a:r>
              <a:rPr lang="en-US" sz="1400" dirty="0" err="1"/>
              <a:t>outof</a:t>
            </a:r>
            <a:r>
              <a:rPr lang="en-US" sz="1400" dirty="0"/>
              <a:t> 240 indices:  [2, 8, 14, 20, 26, 32, 38, 44, 50, 56]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Target: Feature from timestep 1586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Sample 128:</a:t>
            </a:r>
            <a:endParaRPr lang="en-US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Input:  range (127, 1567, 6) Features from timesteps [127, 133, 139, 145, 151, 157, 163, 169, 175, 181]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Target: Feature from timestep 1711.</a:t>
            </a:r>
          </a:p>
          <a:p>
            <a:endParaRPr lang="de-DE" altLang="de-DE" sz="1600" dirty="0"/>
          </a:p>
        </p:txBody>
      </p:sp>
    </p:spTree>
    <p:extLst>
      <p:ext uri="{BB962C8B-B14F-4D97-AF65-F5344CB8AC3E}">
        <p14:creationId xmlns:p14="http://schemas.microsoft.com/office/powerpoint/2010/main" val="12651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7CF6B8-AF51-5234-C0BF-6BC74E5B6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62848"/>
            <a:ext cx="9048750" cy="476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B3552A-D99A-5237-F72D-DAAC1E82F669}"/>
              </a:ext>
            </a:extLst>
          </p:cNvPr>
          <p:cNvSpPr txBox="1"/>
          <p:nvPr/>
        </p:nvSpPr>
        <p:spPr>
          <a:xfrm>
            <a:off x="377575" y="452331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b="1" dirty="0"/>
              <a:t>Forget gate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B1F434-C4EC-C65A-972A-C055D5126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70" y="5256451"/>
            <a:ext cx="3944872" cy="6774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2B7A8A-7FCD-6421-2843-8DBA917939C6}"/>
              </a:ext>
            </a:extLst>
          </p:cNvPr>
          <p:cNvSpPr txBox="1"/>
          <p:nvPr/>
        </p:nvSpPr>
        <p:spPr>
          <a:xfrm>
            <a:off x="0" y="6581001"/>
            <a:ext cx="11324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Source: https://towardsdatascience.com/illustrated-guide-to-lstms-and-gru-s-a-step-by-step-explanation-44e9eb85bf21</a:t>
            </a:r>
          </a:p>
        </p:txBody>
      </p:sp>
    </p:spTree>
    <p:extLst>
      <p:ext uri="{BB962C8B-B14F-4D97-AF65-F5344CB8AC3E}">
        <p14:creationId xmlns:p14="http://schemas.microsoft.com/office/powerpoint/2010/main" val="23820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B3552A-D99A-5237-F72D-DAAC1E82F669}"/>
              </a:ext>
            </a:extLst>
          </p:cNvPr>
          <p:cNvSpPr txBox="1"/>
          <p:nvPr/>
        </p:nvSpPr>
        <p:spPr>
          <a:xfrm>
            <a:off x="377575" y="452331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b="1" dirty="0"/>
              <a:t>Input 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A5EF-BA5A-5F5A-3EF6-AE8F3101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38" y="1378343"/>
            <a:ext cx="9048750" cy="428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9ABCC8-B105-7687-FEA8-869F1124F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619" y="5140599"/>
            <a:ext cx="3953868" cy="1484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3D0A8-944A-C81D-A9D4-F11AEA3CA09A}"/>
              </a:ext>
            </a:extLst>
          </p:cNvPr>
          <p:cNvSpPr txBox="1"/>
          <p:nvPr/>
        </p:nvSpPr>
        <p:spPr>
          <a:xfrm>
            <a:off x="0" y="6581001"/>
            <a:ext cx="11324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Source: https://towardsdatascience.com/illustrated-guide-to-lstms-and-gru-s-a-step-by-step-explanation-44e9eb85bf21</a:t>
            </a:r>
          </a:p>
        </p:txBody>
      </p:sp>
    </p:spTree>
    <p:extLst>
      <p:ext uri="{BB962C8B-B14F-4D97-AF65-F5344CB8AC3E}">
        <p14:creationId xmlns:p14="http://schemas.microsoft.com/office/powerpoint/2010/main" val="72944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B3552A-D99A-5237-F72D-DAAC1E82F669}"/>
              </a:ext>
            </a:extLst>
          </p:cNvPr>
          <p:cNvSpPr txBox="1"/>
          <p:nvPr/>
        </p:nvSpPr>
        <p:spPr>
          <a:xfrm>
            <a:off x="377575" y="452331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b="1" dirty="0"/>
              <a:t>Cell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DC78D-CD75-1003-C65A-FE98F792F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94330"/>
            <a:ext cx="904875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65E64-9153-5487-B876-A39C338C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291" y="5166922"/>
            <a:ext cx="3599005" cy="620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0AD4A-7018-9336-931E-FE0A3EAE2C4F}"/>
              </a:ext>
            </a:extLst>
          </p:cNvPr>
          <p:cNvSpPr txBox="1"/>
          <p:nvPr/>
        </p:nvSpPr>
        <p:spPr>
          <a:xfrm>
            <a:off x="0" y="6581001"/>
            <a:ext cx="11324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Source: https://towardsdatascience.com/illustrated-guide-to-lstms-and-gru-s-a-step-by-step-explanation-44e9eb85bf21</a:t>
            </a:r>
          </a:p>
        </p:txBody>
      </p:sp>
    </p:spTree>
    <p:extLst>
      <p:ext uri="{BB962C8B-B14F-4D97-AF65-F5344CB8AC3E}">
        <p14:creationId xmlns:p14="http://schemas.microsoft.com/office/powerpoint/2010/main" val="1031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B3552A-D99A-5237-F72D-DAAC1E82F669}"/>
              </a:ext>
            </a:extLst>
          </p:cNvPr>
          <p:cNvSpPr txBox="1"/>
          <p:nvPr/>
        </p:nvSpPr>
        <p:spPr>
          <a:xfrm>
            <a:off x="377575" y="452331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b="1" dirty="0"/>
              <a:t>Output Gate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1B237-AA9E-E77D-5BF5-5742EEE8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85875"/>
            <a:ext cx="90487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5175E-7DA9-6BBD-28F1-587DD373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64" y="5210143"/>
            <a:ext cx="4313294" cy="723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61CC71-43A5-7F39-B12E-5C901BB07304}"/>
              </a:ext>
            </a:extLst>
          </p:cNvPr>
          <p:cNvSpPr txBox="1"/>
          <p:nvPr/>
        </p:nvSpPr>
        <p:spPr>
          <a:xfrm>
            <a:off x="0" y="6581001"/>
            <a:ext cx="11324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Source: https://towardsdatascience.com/illustrated-guide-to-lstms-and-gru-s-a-step-by-step-explanation-44e9eb85bf21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63631-F7ED-0F48-A5F8-392E67EEB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964" y="5939904"/>
            <a:ext cx="3204266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C06667-FE1E-6316-3D9A-BF43F28C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862012"/>
            <a:ext cx="116109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C06667-FE1E-6316-3D9A-BF43F28C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862012"/>
            <a:ext cx="11610975" cy="513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C70FF-2E5D-2DA2-C054-114924CA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4296738"/>
            <a:ext cx="8077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C06667-FE1E-6316-3D9A-BF43F28C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862012"/>
            <a:ext cx="11610975" cy="513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C70FF-2E5D-2DA2-C054-114924CA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4296738"/>
            <a:ext cx="8077200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BF14E5-3D18-D52A-BCCE-81FC1B894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47" y="5091112"/>
            <a:ext cx="3857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4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C06667-FE1E-6316-3D9A-BF43F28C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862012"/>
            <a:ext cx="11610975" cy="5133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C70FF-2E5D-2DA2-C054-114924CA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4296738"/>
            <a:ext cx="8077200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BF14E5-3D18-D52A-BCCE-81FC1B894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47" y="5091112"/>
            <a:ext cx="3857625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FCA43-0D1F-8886-63E1-2F00BBA9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184" y="5599148"/>
            <a:ext cx="3143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600</Words>
  <Application>Microsoft Office PowerPoint</Application>
  <PresentationFormat>Widescreen</PresentationFormat>
  <Paragraphs>84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Fadi al Machot</dc:creator>
  <cp:lastModifiedBy>Fadi Al Machot</cp:lastModifiedBy>
  <cp:revision>27</cp:revision>
  <dcterms:created xsi:type="dcterms:W3CDTF">2023-11-19T14:00:31Z</dcterms:created>
  <dcterms:modified xsi:type="dcterms:W3CDTF">2024-11-13T15:18:22Z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2023-11-20T15:50:57Z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ee169cde-c59c-4e2f-b5e8-452e0a98dd2a</vt:lpwstr>
  </property>
  <property fmtid="{D5CDD505-2E9C-101B-9397-08002B2CF9AE}" pid="8" name="MSIP_Label_d0484126-3486-41a9-802e-7f1e2277276c_ContentBits">
    <vt:lpwstr>0</vt:lpwstr>
  </property>
</Properties>
</file>