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EHA62UASZZCfPvMVwgC43cRMY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4DA9CE-2579-4E38-826B-64405113376E}">
  <a:tblStyle styleId="{4A4DA9CE-2579-4E38-826B-64405113376E}"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showMasterSp="0" type="title">
  <p:cSld name="TITLE">
    <p:spTree>
      <p:nvGrpSpPr>
        <p:cNvPr id="22" name="Shape 22"/>
        <p:cNvGrpSpPr/>
        <p:nvPr/>
      </p:nvGrpSpPr>
      <p:grpSpPr>
        <a:xfrm>
          <a:off x="0" y="0"/>
          <a:ext cx="0" cy="0"/>
          <a:chOff x="0" y="0"/>
          <a:chExt cx="0" cy="0"/>
        </a:xfrm>
      </p:grpSpPr>
      <p:grpSp>
        <p:nvGrpSpPr>
          <p:cNvPr id="23" name="Google Shape;23;p26"/>
          <p:cNvGrpSpPr/>
          <p:nvPr/>
        </p:nvGrpSpPr>
        <p:grpSpPr>
          <a:xfrm>
            <a:off x="0" y="-8467"/>
            <a:ext cx="12192000" cy="6866467"/>
            <a:chOff x="0" y="-8467"/>
            <a:chExt cx="12192000" cy="6866467"/>
          </a:xfrm>
        </p:grpSpPr>
        <p:cxnSp>
          <p:nvCxnSpPr>
            <p:cNvPr id="24" name="Google Shape;24;p2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Chú thích">
  <p:cSld name="Tiêu đề và Chú thích">
    <p:spTree>
      <p:nvGrpSpPr>
        <p:cNvPr id="90" name="Shape 90"/>
        <p:cNvGrpSpPr/>
        <p:nvPr/>
      </p:nvGrpSpPr>
      <p:grpSpPr>
        <a:xfrm>
          <a:off x="0" y="0"/>
          <a:ext cx="0" cy="0"/>
          <a:chOff x="0" y="0"/>
          <a:chExt cx="0" cy="0"/>
        </a:xfrm>
      </p:grpSpPr>
      <p:sp>
        <p:nvSpPr>
          <p:cNvPr id="91" name="Google Shape;91;p3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ích dẫn cùng với Chú thích">
  <p:cSld name="Trích dẫn cùng với Chú thích">
    <p:spTree>
      <p:nvGrpSpPr>
        <p:cNvPr id="96" name="Shape 96"/>
        <p:cNvGrpSpPr/>
        <p:nvPr/>
      </p:nvGrpSpPr>
      <p:grpSpPr>
        <a:xfrm>
          <a:off x="0" y="0"/>
          <a:ext cx="0" cy="0"/>
          <a:chOff x="0" y="0"/>
          <a:chExt cx="0" cy="0"/>
        </a:xfrm>
      </p:grpSpPr>
      <p:sp>
        <p:nvSpPr>
          <p:cNvPr id="97" name="Google Shape;97;p3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3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nh Thiếp">
  <p:cSld name="Danh Thiếp">
    <p:spTree>
      <p:nvGrpSpPr>
        <p:cNvPr id="105" name="Shape 105"/>
        <p:cNvGrpSpPr/>
        <p:nvPr/>
      </p:nvGrpSpPr>
      <p:grpSpPr>
        <a:xfrm>
          <a:off x="0" y="0"/>
          <a:ext cx="0" cy="0"/>
          <a:chOff x="0" y="0"/>
          <a:chExt cx="0" cy="0"/>
        </a:xfrm>
      </p:grpSpPr>
      <p:sp>
        <p:nvSpPr>
          <p:cNvPr id="106" name="Google Shape;106;p3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ích dẫn Danh Thiếp">
  <p:cSld name="Trích dẫn Danh Thiếp">
    <p:spTree>
      <p:nvGrpSpPr>
        <p:cNvPr id="111" name="Shape 111"/>
        <p:cNvGrpSpPr/>
        <p:nvPr/>
      </p:nvGrpSpPr>
      <p:grpSpPr>
        <a:xfrm>
          <a:off x="0" y="0"/>
          <a:ext cx="0" cy="0"/>
          <a:chOff x="0" y="0"/>
          <a:chExt cx="0" cy="0"/>
        </a:xfrm>
      </p:grpSpPr>
      <p:sp>
        <p:nvSpPr>
          <p:cNvPr id="112" name="Google Shape;112;p4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4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úng hoặc Sai">
  <p:cSld name="Đúng hoặc Sai">
    <p:spTree>
      <p:nvGrpSpPr>
        <p:cNvPr id="120" name="Shape 120"/>
        <p:cNvGrpSpPr/>
        <p:nvPr/>
      </p:nvGrpSpPr>
      <p:grpSpPr>
        <a:xfrm>
          <a:off x="0" y="0"/>
          <a:ext cx="0" cy="0"/>
          <a:chOff x="0" y="0"/>
          <a:chExt cx="0" cy="0"/>
        </a:xfrm>
      </p:grpSpPr>
      <p:sp>
        <p:nvSpPr>
          <p:cNvPr id="121" name="Google Shape;121;p4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127" name="Shape 127"/>
        <p:cNvGrpSpPr/>
        <p:nvPr/>
      </p:nvGrpSpPr>
      <p:grpSpPr>
        <a:xfrm>
          <a:off x="0" y="0"/>
          <a:ext cx="0" cy="0"/>
          <a:chOff x="0" y="0"/>
          <a:chExt cx="0" cy="0"/>
        </a:xfrm>
      </p:grpSpPr>
      <p:sp>
        <p:nvSpPr>
          <p:cNvPr id="128" name="Google Shape;128;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33" name="Shape 133"/>
        <p:cNvGrpSpPr/>
        <p:nvPr/>
      </p:nvGrpSpPr>
      <p:grpSpPr>
        <a:xfrm>
          <a:off x="0" y="0"/>
          <a:ext cx="0" cy="0"/>
          <a:chOff x="0" y="0"/>
          <a:chExt cx="0" cy="0"/>
        </a:xfrm>
      </p:grpSpPr>
      <p:sp>
        <p:nvSpPr>
          <p:cNvPr id="134" name="Google Shape;134;p4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156" name="Shape 156"/>
        <p:cNvGrpSpPr/>
        <p:nvPr/>
      </p:nvGrpSpPr>
      <p:grpSpPr>
        <a:xfrm>
          <a:off x="0" y="0"/>
          <a:ext cx="0" cy="0"/>
          <a:chOff x="0" y="0"/>
          <a:chExt cx="0" cy="0"/>
        </a:xfrm>
      </p:grpSpPr>
      <p:sp>
        <p:nvSpPr>
          <p:cNvPr id="157" name="Google Shape;157;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9" name="Google Shape;15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39" name="Shape 39"/>
        <p:cNvGrpSpPr/>
        <p:nvPr/>
      </p:nvGrpSpPr>
      <p:grpSpPr>
        <a:xfrm>
          <a:off x="0" y="0"/>
          <a:ext cx="0" cy="0"/>
          <a:chOff x="0" y="0"/>
          <a:chExt cx="0" cy="0"/>
        </a:xfrm>
      </p:grpSpPr>
      <p:sp>
        <p:nvSpPr>
          <p:cNvPr id="40" name="Google Shape;40;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45" name="Shape 45"/>
        <p:cNvGrpSpPr/>
        <p:nvPr/>
      </p:nvGrpSpPr>
      <p:grpSpPr>
        <a:xfrm>
          <a:off x="0" y="0"/>
          <a:ext cx="0" cy="0"/>
          <a:chOff x="0" y="0"/>
          <a:chExt cx="0" cy="0"/>
        </a:xfrm>
      </p:grpSpPr>
      <p:sp>
        <p:nvSpPr>
          <p:cNvPr id="46" name="Google Shape;46;p3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51" name="Shape 51"/>
        <p:cNvGrpSpPr/>
        <p:nvPr/>
      </p:nvGrpSpPr>
      <p:grpSpPr>
        <a:xfrm>
          <a:off x="0" y="0"/>
          <a:ext cx="0" cy="0"/>
          <a:chOff x="0" y="0"/>
          <a:chExt cx="0" cy="0"/>
        </a:xfrm>
      </p:grpSpPr>
      <p:sp>
        <p:nvSpPr>
          <p:cNvPr id="52" name="Google Shape;52;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3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58" name="Shape 58"/>
        <p:cNvGrpSpPr/>
        <p:nvPr/>
      </p:nvGrpSpPr>
      <p:grpSpPr>
        <a:xfrm>
          <a:off x="0" y="0"/>
          <a:ext cx="0" cy="0"/>
          <a:chOff x="0" y="0"/>
          <a:chExt cx="0" cy="0"/>
        </a:xfrm>
      </p:grpSpPr>
      <p:sp>
        <p:nvSpPr>
          <p:cNvPr id="59" name="Google Shape;59;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67" name="Shape 67"/>
        <p:cNvGrpSpPr/>
        <p:nvPr/>
      </p:nvGrpSpPr>
      <p:grpSpPr>
        <a:xfrm>
          <a:off x="0" y="0"/>
          <a:ext cx="0" cy="0"/>
          <a:chOff x="0" y="0"/>
          <a:chExt cx="0" cy="0"/>
        </a:xfrm>
      </p:grpSpPr>
      <p:sp>
        <p:nvSpPr>
          <p:cNvPr id="68" name="Google Shape;68;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72" name="Shape 72"/>
        <p:cNvGrpSpPr/>
        <p:nvPr/>
      </p:nvGrpSpPr>
      <p:grpSpPr>
        <a:xfrm>
          <a:off x="0" y="0"/>
          <a:ext cx="0" cy="0"/>
          <a:chOff x="0" y="0"/>
          <a:chExt cx="0" cy="0"/>
        </a:xfrm>
      </p:grpSpPr>
      <p:sp>
        <p:nvSpPr>
          <p:cNvPr id="73" name="Google Shape;73;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76" name="Shape 76"/>
        <p:cNvGrpSpPr/>
        <p:nvPr/>
      </p:nvGrpSpPr>
      <p:grpSpPr>
        <a:xfrm>
          <a:off x="0" y="0"/>
          <a:ext cx="0" cy="0"/>
          <a:chOff x="0" y="0"/>
          <a:chExt cx="0" cy="0"/>
        </a:xfrm>
      </p:grpSpPr>
      <p:sp>
        <p:nvSpPr>
          <p:cNvPr id="77" name="Google Shape;77;p3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83" name="Shape 83"/>
        <p:cNvGrpSpPr/>
        <p:nvPr/>
      </p:nvGrpSpPr>
      <p:grpSpPr>
        <a:xfrm>
          <a:off x="0" y="0"/>
          <a:ext cx="0" cy="0"/>
          <a:chOff x="0" y="0"/>
          <a:chExt cx="0" cy="0"/>
        </a:xfrm>
      </p:grpSpPr>
      <p:sp>
        <p:nvSpPr>
          <p:cNvPr id="84" name="Google Shape;84;p3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p:nvPr>
            <p:ph idx="2" type="pic"/>
          </p:nvPr>
        </p:nvSpPr>
        <p:spPr>
          <a:xfrm>
            <a:off x="677334" y="609600"/>
            <a:ext cx="8596668" cy="3845718"/>
          </a:xfrm>
          <a:prstGeom prst="rect">
            <a:avLst/>
          </a:prstGeom>
          <a:noFill/>
          <a:ln>
            <a:noFill/>
          </a:ln>
        </p:spPr>
      </p:sp>
      <p:sp>
        <p:nvSpPr>
          <p:cNvPr id="86" name="Google Shape;86;p3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5"/>
          <p:cNvGrpSpPr/>
          <p:nvPr/>
        </p:nvGrpSpPr>
        <p:grpSpPr>
          <a:xfrm>
            <a:off x="0" y="-8467"/>
            <a:ext cx="12192000" cy="6866467"/>
            <a:chOff x="0" y="-8467"/>
            <a:chExt cx="12192000" cy="6866467"/>
          </a:xfrm>
        </p:grpSpPr>
        <p:cxnSp>
          <p:nvCxnSpPr>
            <p:cNvPr id="7" name="Google Shape;7;p2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grpSp>
        <p:nvGrpSpPr>
          <p:cNvPr id="140" name="Google Shape;140;p28"/>
          <p:cNvGrpSpPr/>
          <p:nvPr/>
        </p:nvGrpSpPr>
        <p:grpSpPr>
          <a:xfrm>
            <a:off x="0" y="-8467"/>
            <a:ext cx="12192000" cy="6866467"/>
            <a:chOff x="0" y="-8467"/>
            <a:chExt cx="12192000" cy="6866467"/>
          </a:xfrm>
        </p:grpSpPr>
        <p:cxnSp>
          <p:nvCxnSpPr>
            <p:cNvPr id="141" name="Google Shape;141;p28"/>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28"/>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143" name="Google Shape;143;p2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4" name="Google Shape;144;p2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5" name="Google Shape;145;p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47" name="Google Shape;147;p2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8" name="Google Shape;148;p2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49" name="Google Shape;149;p2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52" name="Google Shape;152;p2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53" name="Google Shape;153;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4" name="Google Shape;154;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5" name="Google Shape;155;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a:solidFill>
                  <a:schemeClr val="accent1"/>
                </a:solidFill>
                <a:latin typeface="Trebuchet MS"/>
                <a:ea typeface="Trebuchet MS"/>
                <a:cs typeface="Trebuchet MS"/>
                <a:sym typeface="Trebuchet MS"/>
              </a:defRPr>
            </a:lvl1pPr>
            <a:lvl2pPr indent="0" lvl="1" marL="0" marR="0" rtl="0" algn="r">
              <a:spcBef>
                <a:spcPts val="0"/>
              </a:spcBef>
              <a:buNone/>
              <a:defRPr b="0" sz="900" u="none">
                <a:solidFill>
                  <a:schemeClr val="accent1"/>
                </a:solidFill>
                <a:latin typeface="Trebuchet MS"/>
                <a:ea typeface="Trebuchet MS"/>
                <a:cs typeface="Trebuchet MS"/>
                <a:sym typeface="Trebuchet MS"/>
              </a:defRPr>
            </a:lvl2pPr>
            <a:lvl3pPr indent="0" lvl="2" marL="0" marR="0" rtl="0" algn="r">
              <a:spcBef>
                <a:spcPts val="0"/>
              </a:spcBef>
              <a:buNone/>
              <a:defRPr b="0" sz="900" u="none">
                <a:solidFill>
                  <a:schemeClr val="accent1"/>
                </a:solidFill>
                <a:latin typeface="Trebuchet MS"/>
                <a:ea typeface="Trebuchet MS"/>
                <a:cs typeface="Trebuchet MS"/>
                <a:sym typeface="Trebuchet MS"/>
              </a:defRPr>
            </a:lvl3pPr>
            <a:lvl4pPr indent="0" lvl="3" marL="0" marR="0" rtl="0" algn="r">
              <a:spcBef>
                <a:spcPts val="0"/>
              </a:spcBef>
              <a:buNone/>
              <a:defRPr b="0" sz="900" u="none">
                <a:solidFill>
                  <a:schemeClr val="accent1"/>
                </a:solidFill>
                <a:latin typeface="Trebuchet MS"/>
                <a:ea typeface="Trebuchet MS"/>
                <a:cs typeface="Trebuchet MS"/>
                <a:sym typeface="Trebuchet MS"/>
              </a:defRPr>
            </a:lvl4pPr>
            <a:lvl5pPr indent="0" lvl="4" marL="0" marR="0" rtl="0" algn="r">
              <a:spcBef>
                <a:spcPts val="0"/>
              </a:spcBef>
              <a:buNone/>
              <a:defRPr b="0" sz="900" u="none">
                <a:solidFill>
                  <a:schemeClr val="accent1"/>
                </a:solidFill>
                <a:latin typeface="Trebuchet MS"/>
                <a:ea typeface="Trebuchet MS"/>
                <a:cs typeface="Trebuchet MS"/>
                <a:sym typeface="Trebuchet MS"/>
              </a:defRPr>
            </a:lvl5pPr>
            <a:lvl6pPr indent="0" lvl="5" marL="0" marR="0" rtl="0" algn="r">
              <a:spcBef>
                <a:spcPts val="0"/>
              </a:spcBef>
              <a:buNone/>
              <a:defRPr b="0" sz="900" u="none">
                <a:solidFill>
                  <a:schemeClr val="accent1"/>
                </a:solidFill>
                <a:latin typeface="Trebuchet MS"/>
                <a:ea typeface="Trebuchet MS"/>
                <a:cs typeface="Trebuchet MS"/>
                <a:sym typeface="Trebuchet MS"/>
              </a:defRPr>
            </a:lvl6pPr>
            <a:lvl7pPr indent="0" lvl="6" marL="0" marR="0" rtl="0" algn="r">
              <a:spcBef>
                <a:spcPts val="0"/>
              </a:spcBef>
              <a:buNone/>
              <a:defRPr b="0" sz="900" u="none">
                <a:solidFill>
                  <a:schemeClr val="accent1"/>
                </a:solidFill>
                <a:latin typeface="Trebuchet MS"/>
                <a:ea typeface="Trebuchet MS"/>
                <a:cs typeface="Trebuchet MS"/>
                <a:sym typeface="Trebuchet MS"/>
              </a:defRPr>
            </a:lvl7pPr>
            <a:lvl8pPr indent="0" lvl="7" marL="0" marR="0" rtl="0" algn="r">
              <a:spcBef>
                <a:spcPts val="0"/>
              </a:spcBef>
              <a:buNone/>
              <a:defRPr b="0" sz="900" u="none">
                <a:solidFill>
                  <a:schemeClr val="accent1"/>
                </a:solidFill>
                <a:latin typeface="Trebuchet MS"/>
                <a:ea typeface="Trebuchet MS"/>
                <a:cs typeface="Trebuchet MS"/>
                <a:sym typeface="Trebuchet MS"/>
              </a:defRPr>
            </a:lvl8pPr>
            <a:lvl9pPr indent="0" lvl="8" marL="0" marR="0" rtl="0" algn="r">
              <a:spcBef>
                <a:spcPts val="0"/>
              </a:spcBef>
              <a:buNone/>
              <a:defRPr b="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youtu.be/aSkgJFnfQR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7" name="Google Shape;167;p1"/>
          <p:cNvSpPr/>
          <p:nvPr/>
        </p:nvSpPr>
        <p:spPr>
          <a:xfrm>
            <a:off x="3684541" y="0"/>
            <a:ext cx="7315200" cy="6858000"/>
          </a:xfrm>
          <a:prstGeom prst="parallelogram">
            <a:avLst>
              <a:gd fmla="val 14937" name="adj"/>
            </a:avLst>
          </a:prstGeom>
          <a:solidFill>
            <a:schemeClr val="dk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168" name="Google Shape;168;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69" name="Google Shape;169;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70" name="Google Shape;170;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1" name="Google Shape;171;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2" name="Google Shape;172;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3" name="Google Shape;173;p1"/>
          <p:cNvSpPr txBox="1"/>
          <p:nvPr>
            <p:ph type="ctrTitle"/>
          </p:nvPr>
        </p:nvSpPr>
        <p:spPr>
          <a:xfrm>
            <a:off x="4704200" y="1678665"/>
            <a:ext cx="4569803" cy="2369131"/>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US"/>
              <a:t>Final Present	</a:t>
            </a:r>
            <a:endParaRPr/>
          </a:p>
        </p:txBody>
      </p:sp>
      <p:sp>
        <p:nvSpPr>
          <p:cNvPr id="174" name="Google Shape;174;p1"/>
          <p:cNvSpPr txBox="1"/>
          <p:nvPr>
            <p:ph idx="1" type="subTitle"/>
          </p:nvPr>
        </p:nvSpPr>
        <p:spPr>
          <a:xfrm>
            <a:off x="4700964" y="4050832"/>
            <a:ext cx="4573037" cy="109689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440"/>
              <a:buNone/>
            </a:pPr>
            <a:r>
              <a:rPr lang="en-US">
                <a:solidFill>
                  <a:schemeClr val="lt1"/>
                </a:solidFill>
              </a:rPr>
              <a:t>Online Book Store </a:t>
            </a:r>
            <a:br>
              <a:rPr lang="en-US">
                <a:solidFill>
                  <a:schemeClr val="lt1"/>
                </a:solidFill>
              </a:rPr>
            </a:br>
            <a:r>
              <a:rPr lang="en-US">
                <a:solidFill>
                  <a:schemeClr val="lt1"/>
                </a:solidFill>
              </a:rPr>
              <a:t>Group 107</a:t>
            </a:r>
            <a:br>
              <a:rPr lang="en-US">
                <a:solidFill>
                  <a:schemeClr val="lt1"/>
                </a:solidFill>
              </a:rPr>
            </a:br>
            <a:r>
              <a:rPr lang="en-US">
                <a:solidFill>
                  <a:schemeClr val="lt1"/>
                </a:solidFill>
              </a:rPr>
              <a:t>(CSC13002 – Introduction to Software Engineering)</a:t>
            </a:r>
            <a:endParaRPr/>
          </a:p>
        </p:txBody>
      </p:sp>
      <p:sp>
        <p:nvSpPr>
          <p:cNvPr id="175" name="Google Shape;175;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6" name="Google Shape;176;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7" name="Google Shape;177;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8" name="Google Shape;178;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700"/>
                                        <p:tgtEl>
                                          <p:spTgt spid="174">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73"/>
                                        </p:tgtEl>
                                        <p:attrNameLst>
                                          <p:attrName>style.visibility</p:attrName>
                                        </p:attrNameLst>
                                      </p:cBhvr>
                                      <p:to>
                                        <p:strVal val="visible"/>
                                      </p:to>
                                    </p:set>
                                    <p:animEffect filter="fade" transition="in">
                                      <p:cBhvr>
                                        <p:cTn dur="7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0"/>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Market Analysis</a:t>
            </a:r>
            <a:br>
              <a:rPr lang="en-US"/>
            </a:br>
            <a:endParaRPr/>
          </a:p>
        </p:txBody>
      </p:sp>
      <p:sp>
        <p:nvSpPr>
          <p:cNvPr id="259" name="Google Shape;259;p10"/>
          <p:cNvSpPr txBox="1"/>
          <p:nvPr>
            <p:ph idx="1" type="body"/>
          </p:nvPr>
        </p:nvSpPr>
        <p:spPr>
          <a:xfrm>
            <a:off x="677334" y="2160589"/>
            <a:ext cx="8596668" cy="4087811"/>
          </a:xfrm>
          <a:prstGeom prst="rect">
            <a:avLst/>
          </a:prstGeom>
          <a:noFill/>
          <a:ln>
            <a:noFill/>
          </a:ln>
        </p:spPr>
        <p:txBody>
          <a:bodyPr anchorCtr="0" anchor="ctr" bIns="45700" lIns="91425" spcFirstLastPara="1" rIns="91425" wrap="square" tIns="45700">
            <a:normAutofit fontScale="85000" lnSpcReduction="20000"/>
          </a:bodyPr>
          <a:lstStyle/>
          <a:p>
            <a:pPr indent="-342900" lvl="0" marL="342900" rtl="0" algn="l">
              <a:spcBef>
                <a:spcPts val="0"/>
              </a:spcBef>
              <a:spcAft>
                <a:spcPts val="0"/>
              </a:spcAft>
              <a:buSzPct val="79999"/>
              <a:buFont typeface="Arial"/>
              <a:buChar char="•"/>
            </a:pPr>
            <a:r>
              <a:rPr b="1" i="0" lang="en-US">
                <a:solidFill>
                  <a:srgbClr val="374151"/>
                </a:solidFill>
                <a:latin typeface="Arial"/>
                <a:ea typeface="Arial"/>
                <a:cs typeface="Arial"/>
                <a:sym typeface="Arial"/>
              </a:rPr>
              <a:t>Market Size:</a:t>
            </a:r>
            <a:r>
              <a:rPr b="0" i="0" lang="en-US">
                <a:solidFill>
                  <a:srgbClr val="374151"/>
                </a:solidFill>
                <a:latin typeface="Arial"/>
                <a:ea typeface="Arial"/>
                <a:cs typeface="Arial"/>
                <a:sym typeface="Arial"/>
              </a:rPr>
              <a:t> The global online book market is substantial, with sales reaching hundreds of billions of dollars annually. </a:t>
            </a:r>
            <a:endParaRPr/>
          </a:p>
          <a:p>
            <a:pPr indent="-342900" lvl="0" marL="342900" rtl="0" algn="l">
              <a:spcBef>
                <a:spcPts val="1000"/>
              </a:spcBef>
              <a:spcAft>
                <a:spcPts val="0"/>
              </a:spcAft>
              <a:buSzPct val="79999"/>
              <a:buFont typeface="Arial"/>
              <a:buChar char="•"/>
            </a:pPr>
            <a:r>
              <a:rPr b="1" i="0" lang="en-US">
                <a:solidFill>
                  <a:srgbClr val="374151"/>
                </a:solidFill>
                <a:latin typeface="Arial"/>
                <a:ea typeface="Arial"/>
                <a:cs typeface="Arial"/>
                <a:sym typeface="Arial"/>
              </a:rPr>
              <a:t>Growth Potential:</a:t>
            </a:r>
            <a:r>
              <a:rPr b="0" i="0" lang="en-US">
                <a:solidFill>
                  <a:srgbClr val="374151"/>
                </a:solidFill>
                <a:latin typeface="Arial"/>
                <a:ea typeface="Arial"/>
                <a:cs typeface="Arial"/>
                <a:sym typeface="Arial"/>
              </a:rPr>
              <a:t> The market continues to expand, driven by the increasing adoption of </a:t>
            </a:r>
            <a:r>
              <a:rPr lang="en-US">
                <a:solidFill>
                  <a:srgbClr val="374151"/>
                </a:solidFill>
                <a:latin typeface="Arial"/>
                <a:ea typeface="Arial"/>
                <a:cs typeface="Arial"/>
                <a:sym typeface="Arial"/>
              </a:rPr>
              <a:t>online buying book </a:t>
            </a:r>
            <a:r>
              <a:rPr b="0" i="0" lang="en-US">
                <a:solidFill>
                  <a:srgbClr val="374151"/>
                </a:solidFill>
                <a:latin typeface="Arial"/>
                <a:ea typeface="Arial"/>
                <a:cs typeface="Arial"/>
                <a:sym typeface="Arial"/>
              </a:rPr>
              <a:t>, and growing internet penetration. Emerging markets represent significant growth opportunities.</a:t>
            </a:r>
            <a:endParaRPr/>
          </a:p>
          <a:p>
            <a:pPr indent="-342900" lvl="0" marL="342900" rtl="0" algn="l">
              <a:spcBef>
                <a:spcPts val="1000"/>
              </a:spcBef>
              <a:spcAft>
                <a:spcPts val="0"/>
              </a:spcAft>
              <a:buSzPct val="79999"/>
              <a:buFont typeface="Arial"/>
              <a:buChar char="•"/>
            </a:pPr>
            <a:r>
              <a:rPr b="1" i="0" lang="en-US">
                <a:solidFill>
                  <a:srgbClr val="374151"/>
                </a:solidFill>
                <a:latin typeface="Arial"/>
                <a:ea typeface="Arial"/>
                <a:cs typeface="Arial"/>
                <a:sym typeface="Arial"/>
              </a:rPr>
              <a:t>Current Trends:</a:t>
            </a:r>
            <a:endParaRPr b="0" i="0">
              <a:solidFill>
                <a:srgbClr val="374151"/>
              </a:solidFill>
              <a:latin typeface="Arial"/>
              <a:ea typeface="Arial"/>
              <a:cs typeface="Arial"/>
              <a:sym typeface="Arial"/>
            </a:endParaRPr>
          </a:p>
          <a:p>
            <a:pPr indent="-285750" lvl="1" marL="742950" rtl="0" algn="l">
              <a:spcBef>
                <a:spcPts val="1000"/>
              </a:spcBef>
              <a:spcAft>
                <a:spcPts val="0"/>
              </a:spcAft>
              <a:buSzPct val="80000"/>
              <a:buFont typeface="Arial"/>
              <a:buChar char="•"/>
            </a:pPr>
            <a:r>
              <a:rPr b="1" i="0" lang="en-US">
                <a:solidFill>
                  <a:srgbClr val="374151"/>
                </a:solidFill>
                <a:latin typeface="Arial"/>
                <a:ea typeface="Arial"/>
                <a:cs typeface="Arial"/>
                <a:sym typeface="Arial"/>
              </a:rPr>
              <a:t>Personalization:</a:t>
            </a:r>
            <a:r>
              <a:rPr b="0" i="0" lang="en-US">
                <a:solidFill>
                  <a:srgbClr val="374151"/>
                </a:solidFill>
                <a:latin typeface="Arial"/>
                <a:ea typeface="Arial"/>
                <a:cs typeface="Arial"/>
                <a:sym typeface="Arial"/>
              </a:rPr>
              <a:t> Online bookstores are utilizing AI and machine learning to offer personalized book recommendations, enhancing the user experience.</a:t>
            </a:r>
            <a:endParaRPr/>
          </a:p>
          <a:p>
            <a:pPr indent="-285750" lvl="1" marL="742950" rtl="0" algn="l">
              <a:spcBef>
                <a:spcPts val="1000"/>
              </a:spcBef>
              <a:spcAft>
                <a:spcPts val="0"/>
              </a:spcAft>
              <a:buSzPct val="80000"/>
              <a:buFont typeface="Arial"/>
              <a:buChar char="•"/>
            </a:pPr>
            <a:r>
              <a:rPr b="1" lang="en-US">
                <a:solidFill>
                  <a:srgbClr val="374151"/>
                </a:solidFill>
                <a:latin typeface="Arial"/>
                <a:ea typeface="Arial"/>
                <a:cs typeface="Arial"/>
                <a:sym typeface="Arial"/>
              </a:rPr>
              <a:t>Promotion of new and popular books: </a:t>
            </a:r>
            <a:r>
              <a:rPr lang="en-US">
                <a:solidFill>
                  <a:srgbClr val="374151"/>
                </a:solidFill>
                <a:latin typeface="Arial"/>
                <a:ea typeface="Arial"/>
                <a:cs typeface="Arial"/>
                <a:sym typeface="Arial"/>
              </a:rPr>
              <a:t>In the context of fierce competition, online bookstores regularly update and promote new and popular books to attract customers' attention.</a:t>
            </a:r>
            <a:endParaRPr/>
          </a:p>
          <a:p>
            <a:pPr indent="-285750" lvl="1" marL="742950" rtl="0" algn="l">
              <a:spcBef>
                <a:spcPts val="1000"/>
              </a:spcBef>
              <a:spcAft>
                <a:spcPts val="0"/>
              </a:spcAft>
              <a:buSzPct val="80000"/>
              <a:buFont typeface="Arial"/>
              <a:buChar char="•"/>
            </a:pPr>
            <a:r>
              <a:rPr b="1" lang="en-US">
                <a:solidFill>
                  <a:srgbClr val="374151"/>
                </a:solidFill>
                <a:latin typeface="Arial"/>
                <a:ea typeface="Arial"/>
                <a:cs typeface="Arial"/>
                <a:sym typeface="Arial"/>
              </a:rPr>
              <a:t>Better customer care:</a:t>
            </a:r>
            <a:r>
              <a:rPr lang="en-US">
                <a:solidFill>
                  <a:srgbClr val="374151"/>
                </a:solidFill>
                <a:latin typeface="Arial"/>
                <a:ea typeface="Arial"/>
                <a:cs typeface="Arial"/>
                <a:sym typeface="Arial"/>
              </a:rPr>
              <a:t> Online book selling websites are focusing on creating a better experience for customers. This includes online support, quick responses to customer questions, and improved returns and refunds processes.</a:t>
            </a:r>
            <a:endParaRPr/>
          </a:p>
          <a:p>
            <a:pPr indent="-285750" lvl="1" marL="742950" rtl="0" algn="l">
              <a:spcBef>
                <a:spcPts val="1000"/>
              </a:spcBef>
              <a:spcAft>
                <a:spcPts val="0"/>
              </a:spcAft>
              <a:buSzPct val="80000"/>
              <a:buFont typeface="Arial"/>
              <a:buChar char="•"/>
            </a:pPr>
            <a:r>
              <a:rPr b="1" lang="en-US">
                <a:solidFill>
                  <a:srgbClr val="374151"/>
                </a:solidFill>
                <a:latin typeface="Arial"/>
                <a:ea typeface="Arial"/>
                <a:cs typeface="Arial"/>
                <a:sym typeface="Arial"/>
              </a:rPr>
              <a:t>Fast Delivery Services: </a:t>
            </a:r>
            <a:r>
              <a:rPr lang="en-US">
                <a:solidFill>
                  <a:srgbClr val="374151"/>
                </a:solidFill>
                <a:latin typeface="Arial"/>
                <a:ea typeface="Arial"/>
                <a:cs typeface="Arial"/>
                <a:sym typeface="Arial"/>
              </a:rPr>
              <a:t>To compete with physical stores, some online booksellers are increasing their delivery services to meet customer demand, including same-day delivery or expedited delivery fast.</a:t>
            </a:r>
            <a:endParaRPr/>
          </a:p>
          <a:p>
            <a:pPr indent="-285750" lvl="1" marL="742950" rtl="0" algn="l">
              <a:spcBef>
                <a:spcPts val="1000"/>
              </a:spcBef>
              <a:spcAft>
                <a:spcPts val="0"/>
              </a:spcAft>
              <a:buSzPct val="80000"/>
              <a:buFont typeface="Arial"/>
              <a:buChar char="•"/>
            </a:pPr>
            <a:r>
              <a:rPr b="1" lang="en-US">
                <a:solidFill>
                  <a:srgbClr val="374151"/>
                </a:solidFill>
                <a:latin typeface="Arial"/>
                <a:ea typeface="Arial"/>
                <a:cs typeface="Arial"/>
                <a:sym typeface="Arial"/>
              </a:rPr>
              <a:t>Quality and Care: </a:t>
            </a:r>
            <a:r>
              <a:rPr lang="en-US">
                <a:solidFill>
                  <a:srgbClr val="374151"/>
                </a:solidFill>
                <a:latin typeface="Arial"/>
                <a:ea typeface="Arial"/>
                <a:cs typeface="Arial"/>
                <a:sym typeface="Arial"/>
              </a:rPr>
              <a:t>Online book stores are concerned with providing books with good quality and good care to ensure that the books are delivered to customers intact and undamaged.</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1000"/>
                                        <p:tgtEl>
                                          <p:spTgt spid="2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Project Management : </a:t>
            </a:r>
            <a:br>
              <a:rPr b="1" i="0" lang="en-US">
                <a:latin typeface="Arial"/>
                <a:ea typeface="Arial"/>
                <a:cs typeface="Arial"/>
                <a:sym typeface="Arial"/>
              </a:rPr>
            </a:br>
            <a:r>
              <a:rPr b="1" i="0" lang="en-US">
                <a:latin typeface="Arial"/>
                <a:ea typeface="Arial"/>
                <a:cs typeface="Arial"/>
                <a:sym typeface="Arial"/>
              </a:rPr>
              <a:t>Team Structure</a:t>
            </a:r>
            <a:endParaRPr/>
          </a:p>
        </p:txBody>
      </p:sp>
      <p:sp>
        <p:nvSpPr>
          <p:cNvPr id="265" name="Google Shape;265;p11"/>
          <p:cNvSpPr txBox="1"/>
          <p:nvPr>
            <p:ph idx="1" type="body"/>
          </p:nvPr>
        </p:nvSpPr>
        <p:spPr>
          <a:xfrm>
            <a:off x="7431107" y="2160125"/>
            <a:ext cx="2927185"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00"/>
              <a:buChar char="►"/>
            </a:pPr>
            <a:r>
              <a:rPr lang="en-US" sz="1500"/>
              <a:t>Trịnh Hoàng An : Project Report, Vision Document, Usecase_Spec, Testing, Powerpoint, … </a:t>
            </a:r>
            <a:endParaRPr/>
          </a:p>
          <a:p>
            <a:pPr indent="-342900" lvl="0" marL="342900" rtl="0" algn="l">
              <a:spcBef>
                <a:spcPts val="1000"/>
              </a:spcBef>
              <a:spcAft>
                <a:spcPts val="0"/>
              </a:spcAft>
              <a:buSzPts val="1200"/>
              <a:buChar char="►"/>
            </a:pPr>
            <a:r>
              <a:rPr lang="en-US" sz="1500"/>
              <a:t>Ngô Nguyễn Thanh Thanh : Backend development, Frontend development, report …</a:t>
            </a:r>
            <a:endParaRPr/>
          </a:p>
          <a:p>
            <a:pPr indent="0" lvl="0" marL="0" rtl="0" algn="l">
              <a:spcBef>
                <a:spcPts val="1000"/>
              </a:spcBef>
              <a:spcAft>
                <a:spcPts val="0"/>
              </a:spcAft>
              <a:buSzPts val="1200"/>
              <a:buNone/>
            </a:pPr>
            <a:r>
              <a:t/>
            </a:r>
            <a:endParaRPr sz="1500"/>
          </a:p>
          <a:p>
            <a:pPr indent="0" lvl="0" marL="0" rtl="0" algn="l">
              <a:spcBef>
                <a:spcPts val="1000"/>
              </a:spcBef>
              <a:spcAft>
                <a:spcPts val="0"/>
              </a:spcAft>
              <a:buSzPts val="1200"/>
              <a:buNone/>
            </a:pPr>
            <a:r>
              <a:t/>
            </a:r>
            <a:endParaRPr sz="1500"/>
          </a:p>
        </p:txBody>
      </p:sp>
      <p:graphicFrame>
        <p:nvGraphicFramePr>
          <p:cNvPr id="266" name="Google Shape;266;p11"/>
          <p:cNvGraphicFramePr/>
          <p:nvPr/>
        </p:nvGraphicFramePr>
        <p:xfrm>
          <a:off x="508000" y="2746446"/>
          <a:ext cx="3000000" cy="3000000"/>
        </p:xfrm>
        <a:graphic>
          <a:graphicData uri="http://schemas.openxmlformats.org/drawingml/2006/table">
            <a:tbl>
              <a:tblPr bandRow="1" firstCol="1" firstRow="1">
                <a:noFill/>
                <a:tableStyleId>{4A4DA9CE-2579-4E38-826B-64405113376E}</a:tableStyleId>
              </a:tblPr>
              <a:tblGrid>
                <a:gridCol w="3502875"/>
                <a:gridCol w="3128175"/>
              </a:tblGrid>
              <a:tr h="243000">
                <a:tc>
                  <a:txBody>
                    <a:bodyPr/>
                    <a:lstStyle/>
                    <a:p>
                      <a:pPr indent="0" lvl="0" marL="0" marR="0" rtl="0" algn="l">
                        <a:lnSpc>
                          <a:spcPct val="107000"/>
                        </a:lnSpc>
                        <a:spcBef>
                          <a:spcPts val="0"/>
                        </a:spcBef>
                        <a:spcAft>
                          <a:spcPts val="0"/>
                        </a:spcAft>
                        <a:buNone/>
                      </a:pPr>
                      <a:r>
                        <a:rPr lang="en-US" sz="1800" u="none" cap="none" strike="noStrike"/>
                        <a:t>Trịnh Hoàng An</a:t>
                      </a:r>
                      <a:endParaRPr sz="1800" u="none" cap="none" strike="noStrike">
                        <a:latin typeface="Calibri"/>
                        <a:ea typeface="Calibri"/>
                        <a:cs typeface="Calibri"/>
                        <a:sym typeface="Calibri"/>
                      </a:endParaRPr>
                    </a:p>
                  </a:txBody>
                  <a:tcPr marT="0" marB="0" marR="111275" marL="111275"/>
                </a:tc>
                <a:tc>
                  <a:txBody>
                    <a:bodyPr/>
                    <a:lstStyle/>
                    <a:p>
                      <a:pPr indent="0" lvl="0" marL="0" marR="0" rtl="0" algn="l">
                        <a:lnSpc>
                          <a:spcPct val="107000"/>
                        </a:lnSpc>
                        <a:spcBef>
                          <a:spcPts val="0"/>
                        </a:spcBef>
                        <a:spcAft>
                          <a:spcPts val="0"/>
                        </a:spcAft>
                        <a:buNone/>
                      </a:pPr>
                      <a:r>
                        <a:rPr lang="en-US" sz="1800" u="none" cap="none" strike="noStrike"/>
                        <a:t>Ngô Nguyễn Thanh thanh </a:t>
                      </a:r>
                      <a:endParaRPr sz="1800" u="none" cap="none" strike="noStrike">
                        <a:latin typeface="Calibri"/>
                        <a:ea typeface="Calibri"/>
                        <a:cs typeface="Calibri"/>
                        <a:sym typeface="Calibri"/>
                      </a:endParaRPr>
                    </a:p>
                  </a:txBody>
                  <a:tcPr marT="0" marB="0" marR="111275" marL="111275"/>
                </a:tc>
              </a:tr>
              <a:tr h="1758725">
                <a:tc>
                  <a:txBody>
                    <a:bodyPr/>
                    <a:lstStyle/>
                    <a:p>
                      <a:pPr indent="-342900" lvl="0" marL="342900" marR="0" rtl="0" algn="l">
                        <a:lnSpc>
                          <a:spcPct val="107000"/>
                        </a:lnSpc>
                        <a:spcBef>
                          <a:spcPts val="0"/>
                        </a:spcBef>
                        <a:spcAft>
                          <a:spcPts val="0"/>
                        </a:spcAft>
                        <a:buClr>
                          <a:schemeClr val="dk1"/>
                        </a:buClr>
                        <a:buSzPts val="1800"/>
                        <a:buFont typeface="Trebuchet MS"/>
                        <a:buAutoNum type="arabicPeriod"/>
                      </a:pPr>
                      <a:r>
                        <a:rPr lang="en-US" sz="1800" u="none" cap="none" strike="noStrike"/>
                        <a:t>Quality Assurance (QA) </a:t>
                      </a:r>
                      <a:endParaRPr/>
                    </a:p>
                    <a:p>
                      <a:pPr indent="-342900" lvl="0" marL="342900" marR="0" rtl="0" algn="l">
                        <a:lnSpc>
                          <a:spcPct val="107000"/>
                        </a:lnSpc>
                        <a:spcBef>
                          <a:spcPts val="0"/>
                        </a:spcBef>
                        <a:spcAft>
                          <a:spcPts val="0"/>
                        </a:spcAft>
                        <a:buClr>
                          <a:schemeClr val="dk1"/>
                        </a:buClr>
                        <a:buSzPts val="1800"/>
                        <a:buFont typeface="Trebuchet MS"/>
                        <a:buAutoNum type="arabicPeriod"/>
                      </a:pPr>
                      <a:r>
                        <a:rPr lang="en-US" sz="1800" u="none" cap="none" strike="noStrike"/>
                        <a:t>Project Manager</a:t>
                      </a:r>
                      <a:endParaRPr/>
                    </a:p>
                    <a:p>
                      <a:pPr indent="-342900" lvl="0" marL="342900" marR="0" rtl="0" algn="l">
                        <a:lnSpc>
                          <a:spcPct val="107000"/>
                        </a:lnSpc>
                        <a:spcBef>
                          <a:spcPts val="0"/>
                        </a:spcBef>
                        <a:spcAft>
                          <a:spcPts val="0"/>
                        </a:spcAft>
                        <a:buClr>
                          <a:schemeClr val="dk1"/>
                        </a:buClr>
                        <a:buSzPts val="1800"/>
                        <a:buFont typeface="Trebuchet MS"/>
                        <a:buAutoNum type="arabicPeriod"/>
                      </a:pPr>
                      <a:r>
                        <a:rPr lang="en-US" sz="1800" u="none" cap="none" strike="noStrike">
                          <a:latin typeface="Calibri"/>
                          <a:ea typeface="Calibri"/>
                          <a:cs typeface="Calibri"/>
                          <a:sym typeface="Calibri"/>
                        </a:rPr>
                        <a:t>Business Systems Analyst</a:t>
                      </a:r>
                      <a:endParaRPr/>
                    </a:p>
                  </a:txBody>
                  <a:tcPr marT="0" marB="0" marR="111275" marL="111275"/>
                </a:tc>
                <a:tc>
                  <a:txBody>
                    <a:bodyPr/>
                    <a:lstStyle/>
                    <a:p>
                      <a:pPr indent="0" lvl="0" marL="0" marR="0" rtl="0" algn="l">
                        <a:lnSpc>
                          <a:spcPct val="107000"/>
                        </a:lnSpc>
                        <a:spcBef>
                          <a:spcPts val="0"/>
                        </a:spcBef>
                        <a:spcAft>
                          <a:spcPts val="0"/>
                        </a:spcAft>
                        <a:buNone/>
                      </a:pPr>
                      <a:r>
                        <a:rPr lang="en-US" sz="1800" u="none" cap="none" strike="noStrike"/>
                        <a:t>1.Test Automation Engineer </a:t>
                      </a:r>
                      <a:endParaRPr/>
                    </a:p>
                    <a:p>
                      <a:pPr indent="0" lvl="0" marL="0" marR="0" rtl="0" algn="l">
                        <a:lnSpc>
                          <a:spcPct val="107000"/>
                        </a:lnSpc>
                        <a:spcBef>
                          <a:spcPts val="0"/>
                        </a:spcBef>
                        <a:spcAft>
                          <a:spcPts val="0"/>
                        </a:spcAft>
                        <a:buNone/>
                      </a:pPr>
                      <a:r>
                        <a:rPr lang="en-US" sz="1800" u="none" cap="none" strike="noStrike"/>
                        <a:t>2.Quality Assurance (QA) </a:t>
                      </a:r>
                      <a:endParaRPr/>
                    </a:p>
                    <a:p>
                      <a:pPr indent="0" lvl="0" marL="0" marR="0" rtl="0" algn="l">
                        <a:lnSpc>
                          <a:spcPct val="107000"/>
                        </a:lnSpc>
                        <a:spcBef>
                          <a:spcPts val="0"/>
                        </a:spcBef>
                        <a:spcAft>
                          <a:spcPts val="0"/>
                        </a:spcAft>
                        <a:buNone/>
                      </a:pPr>
                      <a:r>
                        <a:rPr lang="en-US" sz="1800" u="none" cap="none" strike="noStrike"/>
                        <a:t>3.Development </a:t>
                      </a:r>
                      <a:endParaRPr sz="1800" u="none" cap="none" strike="noStrike">
                        <a:latin typeface="Calibri"/>
                        <a:ea typeface="Calibri"/>
                        <a:cs typeface="Calibri"/>
                        <a:sym typeface="Calibri"/>
                      </a:endParaRPr>
                    </a:p>
                  </a:txBody>
                  <a:tcPr marT="0" marB="0" marR="111275" marL="111275"/>
                </a:tc>
              </a:tr>
            </a:tbl>
          </a:graphicData>
        </a:graphic>
      </p:graphicFrame>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Software Requirements</a:t>
            </a:r>
            <a:endParaRPr/>
          </a:p>
        </p:txBody>
      </p:sp>
      <p:pic>
        <p:nvPicPr>
          <p:cNvPr id="272" name="Google Shape;272;p12"/>
          <p:cNvPicPr preferRelativeResize="0"/>
          <p:nvPr>
            <p:ph idx="1" type="body"/>
          </p:nvPr>
        </p:nvPicPr>
        <p:blipFill rotWithShape="1">
          <a:blip r:embed="rId3">
            <a:alphaModFix/>
          </a:blip>
          <a:srcRect b="0" l="0" r="0" t="0"/>
          <a:stretch/>
        </p:blipFill>
        <p:spPr>
          <a:xfrm>
            <a:off x="2471382" y="2160588"/>
            <a:ext cx="5009273" cy="3881437"/>
          </a:xfrm>
          <a:prstGeom prst="rect">
            <a:avLst/>
          </a:prstGeom>
          <a:noFill/>
          <a:ln>
            <a:noFill/>
          </a:ln>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5536734" y="609600"/>
            <a:ext cx="37372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Non-Functional Requirements</a:t>
            </a:r>
            <a:endParaRPr/>
          </a:p>
        </p:txBody>
      </p:sp>
      <p:sp>
        <p:nvSpPr>
          <p:cNvPr id="278" name="Google Shape;278;p13"/>
          <p:cNvSpPr txBox="1"/>
          <p:nvPr>
            <p:ph idx="1" type="body"/>
          </p:nvPr>
        </p:nvSpPr>
        <p:spPr>
          <a:xfrm>
            <a:off x="5209563" y="2160589"/>
            <a:ext cx="4064439" cy="3880773"/>
          </a:xfrm>
          <a:prstGeom prst="rect">
            <a:avLst/>
          </a:prstGeom>
          <a:noFill/>
          <a:ln>
            <a:noFill/>
          </a:ln>
        </p:spPr>
        <p:txBody>
          <a:bodyPr anchorCtr="0" anchor="t" bIns="45700" lIns="91425" spcFirstLastPara="1" rIns="91425" wrap="square" tIns="45700">
            <a:noAutofit/>
          </a:bodyPr>
          <a:lstStyle/>
          <a:p>
            <a:pPr indent="-355600" lvl="0" marL="342900" rtl="0" algn="l">
              <a:lnSpc>
                <a:spcPct val="90000"/>
              </a:lnSpc>
              <a:spcBef>
                <a:spcPts val="0"/>
              </a:spcBef>
              <a:spcAft>
                <a:spcPts val="0"/>
              </a:spcAft>
              <a:buSzPts val="1400"/>
              <a:buChar char="►"/>
            </a:pPr>
            <a:r>
              <a:rPr b="1" i="0" lang="en-US" sz="1700">
                <a:latin typeface="Arial"/>
                <a:ea typeface="Arial"/>
                <a:cs typeface="Arial"/>
                <a:sym typeface="Arial"/>
              </a:rPr>
              <a:t>Security:</a:t>
            </a:r>
            <a:endParaRPr b="0" i="0" sz="1700">
              <a:latin typeface="Arial"/>
              <a:ea typeface="Arial"/>
              <a:cs typeface="Arial"/>
              <a:sym typeface="Arial"/>
            </a:endParaRPr>
          </a:p>
          <a:p>
            <a:pPr indent="-355600" lvl="0" marL="342900" rtl="0" algn="l">
              <a:lnSpc>
                <a:spcPct val="90000"/>
              </a:lnSpc>
              <a:spcBef>
                <a:spcPts val="1000"/>
              </a:spcBef>
              <a:spcAft>
                <a:spcPts val="0"/>
              </a:spcAft>
              <a:buSzPts val="1400"/>
              <a:buFont typeface="Arial"/>
              <a:buChar char="•"/>
            </a:pPr>
            <a:r>
              <a:rPr b="0" i="0" lang="en-US" sz="1700">
                <a:latin typeface="Arial"/>
                <a:ea typeface="Arial"/>
                <a:cs typeface="Arial"/>
                <a:sym typeface="Arial"/>
              </a:rPr>
              <a:t>Data encryption to protect personal information and user accounts.</a:t>
            </a:r>
            <a:endParaRPr sz="2000"/>
          </a:p>
          <a:p>
            <a:pPr indent="-355600" lvl="0" marL="342900" rtl="0" algn="l">
              <a:lnSpc>
                <a:spcPct val="90000"/>
              </a:lnSpc>
              <a:spcBef>
                <a:spcPts val="1000"/>
              </a:spcBef>
              <a:spcAft>
                <a:spcPts val="0"/>
              </a:spcAft>
              <a:buSzPts val="1400"/>
              <a:buFont typeface="Arial"/>
              <a:buChar char="•"/>
            </a:pPr>
            <a:r>
              <a:rPr b="0" i="0" lang="en-US" sz="1700">
                <a:latin typeface="Arial"/>
                <a:ea typeface="Arial"/>
                <a:cs typeface="Arial"/>
                <a:sym typeface="Arial"/>
              </a:rPr>
              <a:t>Secure login sessions to maintain user account integrity.</a:t>
            </a:r>
            <a:endParaRPr sz="2000"/>
          </a:p>
          <a:p>
            <a:pPr indent="-355600" lvl="0" marL="342900" rtl="0" algn="l">
              <a:lnSpc>
                <a:spcPct val="90000"/>
              </a:lnSpc>
              <a:spcBef>
                <a:spcPts val="1000"/>
              </a:spcBef>
              <a:spcAft>
                <a:spcPts val="0"/>
              </a:spcAft>
              <a:buSzPts val="1400"/>
              <a:buFont typeface="Arial"/>
              <a:buChar char="•"/>
            </a:pPr>
            <a:r>
              <a:rPr b="0" i="0" lang="en-US" sz="1700">
                <a:latin typeface="Arial"/>
                <a:ea typeface="Arial"/>
                <a:cs typeface="Arial"/>
                <a:sym typeface="Arial"/>
              </a:rPr>
              <a:t>Protection against DDOS and SQL injection attacks to ensure website availability.</a:t>
            </a:r>
            <a:endParaRPr sz="2000"/>
          </a:p>
          <a:p>
            <a:pPr indent="-355600" lvl="0" marL="342900" rtl="0" algn="l">
              <a:lnSpc>
                <a:spcPct val="90000"/>
              </a:lnSpc>
              <a:spcBef>
                <a:spcPts val="1000"/>
              </a:spcBef>
              <a:spcAft>
                <a:spcPts val="0"/>
              </a:spcAft>
              <a:buSzPts val="1400"/>
              <a:buChar char="►"/>
            </a:pPr>
            <a:r>
              <a:rPr b="1" i="0" lang="en-US" sz="1700">
                <a:latin typeface="Arial"/>
                <a:ea typeface="Arial"/>
                <a:cs typeface="Arial"/>
                <a:sym typeface="Arial"/>
              </a:rPr>
              <a:t>User Experience Standards:</a:t>
            </a:r>
            <a:endParaRPr b="0" i="0" sz="1700">
              <a:latin typeface="Arial"/>
              <a:ea typeface="Arial"/>
              <a:cs typeface="Arial"/>
              <a:sym typeface="Arial"/>
            </a:endParaRPr>
          </a:p>
          <a:p>
            <a:pPr indent="-355600" lvl="0" marL="342900" rtl="0" algn="l">
              <a:lnSpc>
                <a:spcPct val="90000"/>
              </a:lnSpc>
              <a:spcBef>
                <a:spcPts val="1000"/>
              </a:spcBef>
              <a:spcAft>
                <a:spcPts val="0"/>
              </a:spcAft>
              <a:buSzPts val="1400"/>
              <a:buFont typeface="Arial"/>
              <a:buChar char="•"/>
            </a:pPr>
            <a:r>
              <a:rPr b="0" i="0" lang="en-US" sz="1700">
                <a:latin typeface="Arial"/>
                <a:ea typeface="Arial"/>
                <a:cs typeface="Arial"/>
                <a:sym typeface="Arial"/>
              </a:rPr>
              <a:t>User-friendly and intuitive user interface to create an easy and comfortable shopping experience.</a:t>
            </a:r>
            <a:endParaRPr sz="2000"/>
          </a:p>
          <a:p>
            <a:pPr indent="-355600" lvl="0" marL="342900" rtl="0" algn="l">
              <a:lnSpc>
                <a:spcPct val="90000"/>
              </a:lnSpc>
              <a:spcBef>
                <a:spcPts val="1000"/>
              </a:spcBef>
              <a:spcAft>
                <a:spcPts val="0"/>
              </a:spcAft>
              <a:buSzPts val="1400"/>
              <a:buFont typeface="Arial"/>
              <a:buChar char="•"/>
            </a:pPr>
            <a:r>
              <a:rPr b="0" i="0" lang="en-US" sz="1700">
                <a:latin typeface="Arial"/>
                <a:ea typeface="Arial"/>
                <a:cs typeface="Arial"/>
                <a:sym typeface="Arial"/>
              </a:rPr>
              <a:t>Optimization of the checkout and ordering process to minimize shopping </a:t>
            </a:r>
            <a:endParaRPr sz="2000"/>
          </a:p>
          <a:p>
            <a:pPr indent="-266700" lvl="0" marL="342900" rtl="0" algn="l">
              <a:lnSpc>
                <a:spcPct val="90000"/>
              </a:lnSpc>
              <a:spcBef>
                <a:spcPts val="1000"/>
              </a:spcBef>
              <a:spcAft>
                <a:spcPts val="0"/>
              </a:spcAft>
              <a:buSzPts val="1200"/>
              <a:buNone/>
            </a:pPr>
            <a:r>
              <a:t/>
            </a:r>
            <a:endParaRPr sz="1500"/>
          </a:p>
        </p:txBody>
      </p:sp>
      <p:pic>
        <p:nvPicPr>
          <p:cNvPr descr="Network Technology Background" id="279" name="Google Shape;279;p13"/>
          <p:cNvPicPr preferRelativeResize="0"/>
          <p:nvPr/>
        </p:nvPicPr>
        <p:blipFill rotWithShape="1">
          <a:blip r:embed="rId3">
            <a:alphaModFix/>
          </a:blip>
          <a:srcRect b="-2" l="44249" r="9927" t="0"/>
          <a:stretch/>
        </p:blipFill>
        <p:spPr>
          <a:xfrm>
            <a:off x="20" y="-1"/>
            <a:ext cx="5394940" cy="6858001"/>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280" name="Google Shape;280;p13"/>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0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1000"/>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1000"/>
                                        <p:tgtEl>
                                          <p:spTgt spid="2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Effect filter="fade" transition="in">
                                      <p:cBhvr>
                                        <p:cTn dur="1000"/>
                                        <p:tgtEl>
                                          <p:spTgt spid="2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1231184" y="609575"/>
            <a:ext cx="37374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Architecture</a:t>
            </a:r>
            <a:endParaRPr/>
          </a:p>
        </p:txBody>
      </p:sp>
      <p:sp>
        <p:nvSpPr>
          <p:cNvPr id="286" name="Google Shape;286;p14"/>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87" name="Google Shape;287;p14"/>
          <p:cNvSpPr txBox="1"/>
          <p:nvPr>
            <p:ph idx="1" type="body"/>
          </p:nvPr>
        </p:nvSpPr>
        <p:spPr>
          <a:xfrm>
            <a:off x="842600" y="1593900"/>
            <a:ext cx="8051700" cy="5264100"/>
          </a:xfrm>
          <a:prstGeom prst="rect">
            <a:avLst/>
          </a:prstGeom>
          <a:noFill/>
          <a:ln>
            <a:noFill/>
          </a:ln>
        </p:spPr>
        <p:txBody>
          <a:bodyPr anchorCtr="0" anchor="t" bIns="45700" lIns="91425" spcFirstLastPara="1" rIns="91425" wrap="square" tIns="45700">
            <a:normAutofit/>
          </a:bodyPr>
          <a:lstStyle/>
          <a:p>
            <a:pPr indent="-393700" lvl="0" marL="342900" rtl="0" algn="l">
              <a:lnSpc>
                <a:spcPct val="90000"/>
              </a:lnSpc>
              <a:spcBef>
                <a:spcPts val="0"/>
              </a:spcBef>
              <a:spcAft>
                <a:spcPts val="0"/>
              </a:spcAft>
              <a:buSzPts val="1920"/>
              <a:buChar char="►"/>
            </a:pPr>
            <a:r>
              <a:rPr b="1" lang="en-US" sz="2200"/>
              <a:t>Architecture of Our Online Book Store</a:t>
            </a:r>
            <a:endParaRPr b="1" sz="2600"/>
          </a:p>
          <a:p>
            <a:pPr indent="-342900" lvl="0" marL="342900" rtl="0" algn="l">
              <a:lnSpc>
                <a:spcPct val="90000"/>
              </a:lnSpc>
              <a:spcBef>
                <a:spcPts val="1000"/>
              </a:spcBef>
              <a:spcAft>
                <a:spcPts val="0"/>
              </a:spcAft>
              <a:buSzPts val="1120"/>
              <a:buChar char="►"/>
            </a:pPr>
            <a:r>
              <a:rPr b="1" lang="en-US" sz="2000"/>
              <a:t>Front-end Components:</a:t>
            </a:r>
            <a:br>
              <a:rPr lang="en-US" sz="1700"/>
            </a:br>
            <a:r>
              <a:rPr b="1" lang="en-US" sz="1700"/>
              <a:t>+ User Interface (UI):</a:t>
            </a:r>
            <a:r>
              <a:rPr lang="en-US" sz="1700"/>
              <a:t> This is the customer-facing part of our website, designed to be user-friendly and responsive. It includes product pages, search, and the shopping cart.</a:t>
            </a:r>
            <a:br>
              <a:rPr lang="en-US" sz="1700"/>
            </a:br>
            <a:r>
              <a:rPr b="1" lang="en-US" sz="1700"/>
              <a:t>+ User Experience (UX):</a:t>
            </a:r>
            <a:r>
              <a:rPr lang="en-US" sz="1700"/>
              <a:t> Our UX design focuses on making the website intuitive and visually appealing. It ensures smooth navigation and a seamless shopping experience.</a:t>
            </a:r>
            <a:endParaRPr sz="2100"/>
          </a:p>
          <a:p>
            <a:pPr indent="-342900" lvl="0" marL="342900" rtl="0" algn="l">
              <a:lnSpc>
                <a:spcPct val="90000"/>
              </a:lnSpc>
              <a:spcBef>
                <a:spcPts val="1000"/>
              </a:spcBef>
              <a:spcAft>
                <a:spcPts val="0"/>
              </a:spcAft>
              <a:buSzPts val="1120"/>
              <a:buChar char="►"/>
            </a:pPr>
            <a:r>
              <a:rPr b="1" lang="en-US" sz="2000"/>
              <a:t>Back-end Components:</a:t>
            </a:r>
            <a:br>
              <a:rPr lang="en-US" sz="2000"/>
            </a:br>
            <a:r>
              <a:rPr b="1" lang="en-US" sz="1700"/>
              <a:t>+ Server: </a:t>
            </a:r>
            <a:r>
              <a:rPr lang="en-US" sz="1700"/>
              <a:t>We employ a robust server to handle incoming requests, manage user sessions, and serve content. Our server is capable of handling high traffic loads efficiently.</a:t>
            </a:r>
            <a:br>
              <a:rPr lang="en-US" sz="1700"/>
            </a:br>
            <a:r>
              <a:rPr b="1" lang="en-US" sz="1700"/>
              <a:t>+ Application Logic:</a:t>
            </a:r>
            <a:r>
              <a:rPr lang="en-US" sz="1700"/>
              <a:t> This layer manages the core functionalities of the platform, including user authentication, product management, and order processing.</a:t>
            </a:r>
            <a:br>
              <a:rPr lang="en-US" sz="1700"/>
            </a:br>
            <a:r>
              <a:rPr b="1" lang="en-US" sz="1700"/>
              <a:t>+ Database: </a:t>
            </a:r>
            <a:r>
              <a:rPr lang="en-US" sz="1700"/>
              <a:t>We use a relational database management system (SQLlite3) to store user data, product information, and transaction records securely.</a:t>
            </a:r>
            <a:endParaRPr sz="2100"/>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 calcmode="lin" valueType="num">
                                      <p:cBhvr additive="base">
                                        <p:cTn dur="500"/>
                                        <p:tgtEl>
                                          <p:spTgt spid="28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8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 calcmode="lin" valueType="num">
                                      <p:cBhvr additive="base">
                                        <p:cTn dur="500"/>
                                        <p:tgtEl>
                                          <p:spTgt spid="287">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87">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 calcmode="lin" valueType="num">
                                      <p:cBhvr additive="base">
                                        <p:cTn dur="500"/>
                                        <p:tgtEl>
                                          <p:spTgt spid="287">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87">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15"/>
          <p:cNvSpPr txBox="1"/>
          <p:nvPr>
            <p:ph type="title"/>
          </p:nvPr>
        </p:nvSpPr>
        <p:spPr>
          <a:xfrm>
            <a:off x="1273284" y="277100"/>
            <a:ext cx="37374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Technologies Used</a:t>
            </a:r>
            <a:endParaRPr/>
          </a:p>
        </p:txBody>
      </p:sp>
      <p:sp>
        <p:nvSpPr>
          <p:cNvPr id="293" name="Google Shape;293;p15"/>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94" name="Google Shape;294;p15"/>
          <p:cNvSpPr txBox="1"/>
          <p:nvPr>
            <p:ph idx="1" type="body"/>
          </p:nvPr>
        </p:nvSpPr>
        <p:spPr>
          <a:xfrm>
            <a:off x="1433306" y="1730625"/>
            <a:ext cx="8089500" cy="4633200"/>
          </a:xfrm>
          <a:prstGeom prst="rect">
            <a:avLst/>
          </a:prstGeom>
          <a:noFill/>
          <a:ln>
            <a:noFill/>
          </a:ln>
        </p:spPr>
        <p:txBody>
          <a:bodyPr anchorCtr="0" anchor="t" bIns="45700" lIns="91425" spcFirstLastPara="1" rIns="91425" wrap="square" tIns="45700">
            <a:normAutofit/>
          </a:bodyPr>
          <a:lstStyle/>
          <a:p>
            <a:pPr indent="-368300" lvl="0" marL="342900" rtl="0" algn="l">
              <a:lnSpc>
                <a:spcPct val="90000"/>
              </a:lnSpc>
              <a:spcBef>
                <a:spcPts val="0"/>
              </a:spcBef>
              <a:spcAft>
                <a:spcPts val="0"/>
              </a:spcAft>
              <a:buSzPts val="1520"/>
              <a:buChar char="►"/>
            </a:pPr>
            <a:r>
              <a:rPr b="1" lang="en-US"/>
              <a:t>Technologies and Tools Utilized in Developing Our Online Book Store</a:t>
            </a:r>
            <a:endParaRPr b="1" sz="2200"/>
          </a:p>
          <a:p>
            <a:pPr indent="-368300" lvl="0" marL="342900" rtl="0" algn="l">
              <a:lnSpc>
                <a:spcPct val="90000"/>
              </a:lnSpc>
              <a:spcBef>
                <a:spcPts val="1000"/>
              </a:spcBef>
              <a:spcAft>
                <a:spcPts val="0"/>
              </a:spcAft>
              <a:buSzPts val="1520"/>
              <a:buChar char="►"/>
            </a:pPr>
            <a:r>
              <a:rPr b="1" lang="en-US"/>
              <a:t>Front-end Technologies:</a:t>
            </a:r>
            <a:br>
              <a:rPr lang="en-US"/>
            </a:br>
            <a:r>
              <a:rPr lang="en-US"/>
              <a:t>+ </a:t>
            </a:r>
            <a:r>
              <a:rPr b="1" lang="en-US"/>
              <a:t>Tailwindcss</a:t>
            </a:r>
            <a:r>
              <a:rPr lang="en-US"/>
              <a:t>: For structuring and styling web pages, providing a visually appealing interface.</a:t>
            </a:r>
            <a:br>
              <a:rPr lang="en-US"/>
            </a:br>
            <a:r>
              <a:rPr lang="en-US"/>
              <a:t>+ </a:t>
            </a:r>
            <a:r>
              <a:rPr b="1" lang="en-US"/>
              <a:t>Typescript:</a:t>
            </a:r>
            <a:r>
              <a:rPr lang="en-US"/>
              <a:t> Used for client-side scripting, providing interactive features and enhancing user experience.</a:t>
            </a:r>
            <a:br>
              <a:rPr lang="en-US"/>
            </a:br>
            <a:r>
              <a:rPr lang="en-US"/>
              <a:t>+ </a:t>
            </a:r>
            <a:r>
              <a:rPr b="1" lang="en-US"/>
              <a:t>React.js:</a:t>
            </a:r>
            <a:r>
              <a:rPr lang="en-US"/>
              <a:t> A JavaScript library for building user interfaces, ensuring high performance and responsiveness.</a:t>
            </a:r>
            <a:endParaRPr sz="2200"/>
          </a:p>
          <a:p>
            <a:pPr indent="-368300" lvl="0" marL="342900" rtl="0" algn="l">
              <a:lnSpc>
                <a:spcPct val="90000"/>
              </a:lnSpc>
              <a:spcBef>
                <a:spcPts val="1000"/>
              </a:spcBef>
              <a:spcAft>
                <a:spcPts val="0"/>
              </a:spcAft>
              <a:buSzPts val="1520"/>
              <a:buChar char="►"/>
            </a:pPr>
            <a:r>
              <a:rPr b="1" lang="en-US"/>
              <a:t>Back-end Technologies:</a:t>
            </a:r>
            <a:br>
              <a:rPr b="1" lang="en-US"/>
            </a:br>
            <a:r>
              <a:rPr b="1" lang="en-US"/>
              <a:t>+ Python:</a:t>
            </a:r>
            <a:r>
              <a:rPr lang="en-US"/>
              <a:t> As our primary back-end programming language, we use Python for server-side logic and data processing.</a:t>
            </a:r>
            <a:br>
              <a:rPr lang="en-US"/>
            </a:br>
            <a:r>
              <a:rPr b="1" lang="en-US"/>
              <a:t>+ Django: </a:t>
            </a:r>
            <a:r>
              <a:rPr lang="en-US"/>
              <a:t>Python web frameworks used for building the back-end server, handling routing, database operations, and more.</a:t>
            </a:r>
            <a:br>
              <a:rPr lang="en-US"/>
            </a:br>
            <a:r>
              <a:rPr b="1" lang="en-US"/>
              <a:t>+ Database: </a:t>
            </a:r>
            <a:r>
              <a:rPr lang="en-US"/>
              <a:t>SQL Lite3, a powerful open-source relational database management system, ensures data security and scalability.</a:t>
            </a:r>
            <a:endParaRPr sz="2200"/>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10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10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1000"/>
                                        <p:tgtEl>
                                          <p:spTgt spid="2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413500" y="567525"/>
            <a:ext cx="6667500" cy="196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Software</a:t>
            </a:r>
            <a:r>
              <a:rPr b="1" lang="en-US">
                <a:latin typeface="Arial"/>
                <a:ea typeface="Arial"/>
                <a:cs typeface="Arial"/>
                <a:sym typeface="Arial"/>
              </a:rPr>
              <a:t> </a:t>
            </a:r>
            <a:r>
              <a:rPr b="1" i="0" lang="en-US">
                <a:latin typeface="Arial"/>
                <a:ea typeface="Arial"/>
                <a:cs typeface="Arial"/>
                <a:sym typeface="Arial"/>
              </a:rPr>
              <a:t>Testing :</a:t>
            </a:r>
            <a:br>
              <a:rPr b="1" i="0" lang="en-US">
                <a:latin typeface="Arial"/>
                <a:ea typeface="Arial"/>
                <a:cs typeface="Arial"/>
                <a:sym typeface="Arial"/>
              </a:rPr>
            </a:br>
            <a:r>
              <a:rPr b="1" i="0" lang="en-US">
                <a:latin typeface="Arial"/>
                <a:ea typeface="Arial"/>
                <a:cs typeface="Arial"/>
                <a:sym typeface="Arial"/>
              </a:rPr>
              <a:t>Test Environment</a:t>
            </a:r>
            <a:endParaRPr/>
          </a:p>
        </p:txBody>
      </p:sp>
      <p:sp>
        <p:nvSpPr>
          <p:cNvPr id="300" name="Google Shape;300;p16"/>
          <p:cNvSpPr txBox="1"/>
          <p:nvPr>
            <p:ph idx="1" type="body"/>
          </p:nvPr>
        </p:nvSpPr>
        <p:spPr>
          <a:xfrm>
            <a:off x="1208898" y="2305627"/>
            <a:ext cx="7574100" cy="3244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360"/>
              <a:buChar char="►"/>
            </a:pPr>
            <a:r>
              <a:rPr lang="en-US" sz="1700"/>
              <a:t>Testing Environments Used: Katalon</a:t>
            </a:r>
            <a:endParaRPr sz="1700"/>
          </a:p>
          <a:p>
            <a:pPr indent="-342900" lvl="0" marL="342900" rtl="0" algn="l">
              <a:lnSpc>
                <a:spcPct val="90000"/>
              </a:lnSpc>
              <a:spcBef>
                <a:spcPts val="1000"/>
              </a:spcBef>
              <a:spcAft>
                <a:spcPts val="0"/>
              </a:spcAft>
              <a:buSzPts val="1360"/>
              <a:buChar char="►"/>
            </a:pPr>
            <a:r>
              <a:rPr lang="en-US" sz="1700"/>
              <a:t>Local Development :We use Katalon for unit testing and initial development.</a:t>
            </a:r>
            <a:endParaRPr/>
          </a:p>
          <a:p>
            <a:pPr indent="-342900" lvl="0" marL="342900" rtl="0" algn="l">
              <a:lnSpc>
                <a:spcPct val="90000"/>
              </a:lnSpc>
              <a:spcBef>
                <a:spcPts val="1000"/>
              </a:spcBef>
              <a:spcAft>
                <a:spcPts val="0"/>
              </a:spcAft>
              <a:buSzPts val="1360"/>
              <a:buChar char="►"/>
            </a:pPr>
            <a:r>
              <a:rPr lang="en-US" sz="1700"/>
              <a:t>Development Staging: Integration and system testing are conducted here using Katalon.</a:t>
            </a:r>
            <a:endParaRPr/>
          </a:p>
          <a:p>
            <a:pPr indent="-342900" lvl="0" marL="342900" rtl="0" algn="l">
              <a:lnSpc>
                <a:spcPct val="90000"/>
              </a:lnSpc>
              <a:spcBef>
                <a:spcPts val="1000"/>
              </a:spcBef>
              <a:spcAft>
                <a:spcPts val="0"/>
              </a:spcAft>
              <a:buSzPts val="1360"/>
              <a:buChar char="►"/>
            </a:pPr>
            <a:r>
              <a:rPr lang="en-US" sz="1700"/>
              <a:t>Security Testing: Katalon conducts penetration testing and vulnerability assessments.</a:t>
            </a:r>
            <a:endParaRPr/>
          </a:p>
          <a:p>
            <a:pPr indent="-342900" lvl="0" marL="342900" rtl="0" algn="l">
              <a:lnSpc>
                <a:spcPct val="90000"/>
              </a:lnSpc>
              <a:spcBef>
                <a:spcPts val="1000"/>
              </a:spcBef>
              <a:spcAft>
                <a:spcPts val="0"/>
              </a:spcAft>
              <a:buSzPts val="1360"/>
              <a:buChar char="►"/>
            </a:pPr>
            <a:r>
              <a:rPr lang="en-US" sz="1700"/>
              <a:t>Test Data Generation: Katalon generates test data for different scenarios.</a:t>
            </a:r>
            <a:endParaRPr/>
          </a:p>
        </p:txBody>
      </p:sp>
      <p:sp>
        <p:nvSpPr>
          <p:cNvPr id="301" name="Google Shape;301;p16"/>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 calcmode="lin" valueType="num">
                                      <p:cBhvr additive="base">
                                        <p:cTn dur="500"/>
                                        <p:tgtEl>
                                          <p:spTgt spid="30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30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 calcmode="lin" valueType="num">
                                      <p:cBhvr additive="base">
                                        <p:cTn dur="500"/>
                                        <p:tgtEl>
                                          <p:spTgt spid="300">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30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 calcmode="lin" valueType="num">
                                      <p:cBhvr additive="base">
                                        <p:cTn dur="500"/>
                                        <p:tgtEl>
                                          <p:spTgt spid="300">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30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 calcmode="lin" valueType="num">
                                      <p:cBhvr additive="base">
                                        <p:cTn dur="500"/>
                                        <p:tgtEl>
                                          <p:spTgt spid="300">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30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 calcmode="lin" valueType="num">
                                      <p:cBhvr additive="base">
                                        <p:cTn dur="500"/>
                                        <p:tgtEl>
                                          <p:spTgt spid="300">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30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663303" y="357150"/>
            <a:ext cx="5818800" cy="92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Arial"/>
              <a:buNone/>
            </a:pPr>
            <a:r>
              <a:rPr b="1" i="0" lang="en-US" sz="2340">
                <a:latin typeface="Arial"/>
                <a:ea typeface="Arial"/>
                <a:cs typeface="Arial"/>
                <a:sym typeface="Arial"/>
              </a:rPr>
              <a:t>Software Testing :</a:t>
            </a:r>
            <a:br>
              <a:rPr b="1" i="0" lang="en-US" sz="2340">
                <a:latin typeface="Arial"/>
                <a:ea typeface="Arial"/>
                <a:cs typeface="Arial"/>
                <a:sym typeface="Arial"/>
              </a:rPr>
            </a:br>
            <a:r>
              <a:rPr b="1" lang="en-US" sz="2340">
                <a:latin typeface="Arial"/>
                <a:ea typeface="Arial"/>
                <a:cs typeface="Arial"/>
                <a:sym typeface="Arial"/>
              </a:rPr>
              <a:t>Test Plan </a:t>
            </a:r>
            <a:endParaRPr sz="2340"/>
          </a:p>
        </p:txBody>
      </p:sp>
      <p:pic>
        <p:nvPicPr>
          <p:cNvPr id="307" name="Google Shape;307;p17"/>
          <p:cNvPicPr preferRelativeResize="0"/>
          <p:nvPr/>
        </p:nvPicPr>
        <p:blipFill>
          <a:blip r:embed="rId3">
            <a:alphaModFix/>
          </a:blip>
          <a:stretch>
            <a:fillRect/>
          </a:stretch>
        </p:blipFill>
        <p:spPr>
          <a:xfrm>
            <a:off x="663300" y="1141600"/>
            <a:ext cx="7605975" cy="5427525"/>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Test Results</a:t>
            </a:r>
            <a:endParaRPr/>
          </a:p>
        </p:txBody>
      </p:sp>
      <p:pic>
        <p:nvPicPr>
          <p:cNvPr id="313" name="Google Shape;313;p18"/>
          <p:cNvPicPr preferRelativeResize="0"/>
          <p:nvPr>
            <p:ph idx="1" type="body"/>
          </p:nvPr>
        </p:nvPicPr>
        <p:blipFill rotWithShape="1">
          <a:blip r:embed="rId3">
            <a:alphaModFix/>
          </a:blip>
          <a:srcRect b="0" l="0" r="0" t="0"/>
          <a:stretch/>
        </p:blipFill>
        <p:spPr>
          <a:xfrm>
            <a:off x="677334" y="4998475"/>
            <a:ext cx="3463954" cy="1041029"/>
          </a:xfrm>
          <a:prstGeom prst="rect">
            <a:avLst/>
          </a:prstGeom>
          <a:noFill/>
          <a:ln>
            <a:noFill/>
          </a:ln>
        </p:spPr>
      </p:pic>
      <p:pic>
        <p:nvPicPr>
          <p:cNvPr id="314" name="Google Shape;314;p18"/>
          <p:cNvPicPr preferRelativeResize="0"/>
          <p:nvPr/>
        </p:nvPicPr>
        <p:blipFill rotWithShape="1">
          <a:blip r:embed="rId4">
            <a:alphaModFix/>
          </a:blip>
          <a:srcRect b="0" l="0" r="0" t="0"/>
          <a:stretch/>
        </p:blipFill>
        <p:spPr>
          <a:xfrm>
            <a:off x="677334" y="1471577"/>
            <a:ext cx="8893311" cy="31854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19"/>
          <p:cNvSpPr txBox="1"/>
          <p:nvPr>
            <p:ph type="title"/>
          </p:nvPr>
        </p:nvSpPr>
        <p:spPr>
          <a:xfrm>
            <a:off x="677328" y="609600"/>
            <a:ext cx="293051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Some of my website </a:t>
            </a:r>
            <a:endParaRPr/>
          </a:p>
        </p:txBody>
      </p:sp>
      <p:sp>
        <p:nvSpPr>
          <p:cNvPr id="320" name="Google Shape;320;p19"/>
          <p:cNvSpPr txBox="1"/>
          <p:nvPr>
            <p:ph idx="1" type="body"/>
          </p:nvPr>
        </p:nvSpPr>
        <p:spPr>
          <a:xfrm>
            <a:off x="677328" y="2160589"/>
            <a:ext cx="2930517"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This is some page of User Page : </a:t>
            </a:r>
            <a:br>
              <a:rPr lang="en-US"/>
            </a:br>
            <a:r>
              <a:rPr lang="en-US"/>
              <a:t>+ Register</a:t>
            </a:r>
            <a:br>
              <a:rPr lang="en-US"/>
            </a:br>
            <a:r>
              <a:rPr lang="en-US"/>
              <a:t>+ Login</a:t>
            </a:r>
            <a:br>
              <a:rPr lang="en-US"/>
            </a:br>
            <a:r>
              <a:rPr lang="en-US"/>
              <a:t>+ Home </a:t>
            </a:r>
            <a:br>
              <a:rPr lang="en-US"/>
            </a:br>
            <a:r>
              <a:rPr lang="en-US"/>
              <a:t>+ Search/ Info book</a:t>
            </a:r>
            <a:endParaRPr/>
          </a:p>
        </p:txBody>
      </p:sp>
      <p:pic>
        <p:nvPicPr>
          <p:cNvPr descr="Ảnh có chứa văn bản, ảnh chụp màn hình, Phông chữ, biên lai&#10;&#10;Mô tả được tạo tự động" id="321" name="Google Shape;321;p19"/>
          <p:cNvPicPr preferRelativeResize="0"/>
          <p:nvPr/>
        </p:nvPicPr>
        <p:blipFill rotWithShape="1">
          <a:blip r:embed="rId3">
            <a:alphaModFix/>
          </a:blip>
          <a:srcRect b="0" l="0" r="0" t="0"/>
          <a:stretch/>
        </p:blipFill>
        <p:spPr>
          <a:xfrm>
            <a:off x="2740519" y="4726728"/>
            <a:ext cx="2596281" cy="1626091"/>
          </a:xfrm>
          <a:prstGeom prst="rect">
            <a:avLst/>
          </a:prstGeom>
          <a:noFill/>
          <a:ln>
            <a:noFill/>
          </a:ln>
        </p:spPr>
      </p:pic>
      <p:pic>
        <p:nvPicPr>
          <p:cNvPr descr="Ảnh có chứa văn bản, ảnh chụp màn hình, phần mềm, Biểu tượng máy tính&#10;&#10;Mô tả được tạo tự động" id="322" name="Google Shape;322;p19"/>
          <p:cNvPicPr preferRelativeResize="0"/>
          <p:nvPr/>
        </p:nvPicPr>
        <p:blipFill rotWithShape="1">
          <a:blip r:embed="rId4">
            <a:alphaModFix/>
          </a:blip>
          <a:srcRect b="0" l="0" r="0" t="0"/>
          <a:stretch/>
        </p:blipFill>
        <p:spPr>
          <a:xfrm>
            <a:off x="677328" y="4252618"/>
            <a:ext cx="2596283" cy="2411658"/>
          </a:xfrm>
          <a:prstGeom prst="rect">
            <a:avLst/>
          </a:prstGeom>
          <a:noFill/>
          <a:ln>
            <a:noFill/>
          </a:ln>
        </p:spPr>
      </p:pic>
      <p:pic>
        <p:nvPicPr>
          <p:cNvPr descr="Ảnh có chứa văn bản, ảnh chụp màn hình, số&#10;&#10;Mô tả được tạo tự động" id="323" name="Google Shape;323;p19"/>
          <p:cNvPicPr preferRelativeResize="0"/>
          <p:nvPr/>
        </p:nvPicPr>
        <p:blipFill rotWithShape="1">
          <a:blip r:embed="rId5">
            <a:alphaModFix/>
          </a:blip>
          <a:srcRect b="0" l="0" r="0" t="0"/>
          <a:stretch/>
        </p:blipFill>
        <p:spPr>
          <a:xfrm>
            <a:off x="4939891" y="4549940"/>
            <a:ext cx="2596283" cy="1979665"/>
          </a:xfrm>
          <a:prstGeom prst="rect">
            <a:avLst/>
          </a:prstGeom>
          <a:noFill/>
          <a:ln>
            <a:noFill/>
          </a:ln>
        </p:spPr>
      </p:pic>
      <p:pic>
        <p:nvPicPr>
          <p:cNvPr id="324" name="Google Shape;324;p19"/>
          <p:cNvPicPr preferRelativeResize="0"/>
          <p:nvPr/>
        </p:nvPicPr>
        <p:blipFill rotWithShape="1">
          <a:blip r:embed="rId6">
            <a:alphaModFix/>
          </a:blip>
          <a:srcRect b="0" l="0" r="0" t="0"/>
          <a:stretch/>
        </p:blipFill>
        <p:spPr>
          <a:xfrm>
            <a:off x="3607845" y="1270000"/>
            <a:ext cx="5621621" cy="2800350"/>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Member of group	</a:t>
            </a:r>
            <a:endParaRPr/>
          </a:p>
        </p:txBody>
      </p:sp>
      <p:sp>
        <p:nvSpPr>
          <p:cNvPr id="184" name="Google Shape;184;p2"/>
          <p:cNvSpPr txBox="1"/>
          <p:nvPr>
            <p:ph idx="1" type="body"/>
          </p:nvPr>
        </p:nvSpPr>
        <p:spPr>
          <a:xfrm>
            <a:off x="677334" y="2160589"/>
            <a:ext cx="8596668" cy="3880773"/>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440"/>
              <a:buChar char="►"/>
            </a:pPr>
            <a:r>
              <a:rPr lang="en-US"/>
              <a:t>Trịnh Hoàng An _ 21127577 _ Leader ( PA0 -&gt; PA6)</a:t>
            </a:r>
            <a:endParaRPr/>
          </a:p>
          <a:p>
            <a:pPr indent="-342900" lvl="0" marL="342900" rtl="0" algn="l">
              <a:spcBef>
                <a:spcPts val="1000"/>
              </a:spcBef>
              <a:spcAft>
                <a:spcPts val="0"/>
              </a:spcAft>
              <a:buSzPts val="1440"/>
              <a:buChar char="►"/>
            </a:pPr>
            <a:r>
              <a:rPr lang="en-US">
                <a:latin typeface="Arial"/>
                <a:ea typeface="Arial"/>
                <a:cs typeface="Arial"/>
                <a:sym typeface="Arial"/>
              </a:rPr>
              <a:t>Ngô Nguyễn Thanh Thanh _ 21127690 _ Member ( PA0 -&gt; PA6)</a:t>
            </a:r>
            <a:endParaRPr/>
          </a:p>
          <a:p>
            <a:pPr indent="-342900" lvl="0" marL="342900" rtl="0" algn="l">
              <a:spcBef>
                <a:spcPts val="1000"/>
              </a:spcBef>
              <a:spcAft>
                <a:spcPts val="0"/>
              </a:spcAft>
              <a:buSzPts val="1440"/>
              <a:buChar char="►"/>
            </a:pPr>
            <a:r>
              <a:rPr lang="en-US"/>
              <a:t>Trương Diệu Đạt _ </a:t>
            </a:r>
            <a:r>
              <a:rPr i="0" lang="en-US" sz="1800">
                <a:latin typeface="Arial"/>
                <a:ea typeface="Arial"/>
                <a:cs typeface="Arial"/>
                <a:sym typeface="Arial"/>
              </a:rPr>
              <a:t>19127359 _ Member ( PA0 -&gt; PA4)</a:t>
            </a:r>
            <a:endParaRPr/>
          </a:p>
          <a:p>
            <a:pPr indent="-342900" lvl="0" marL="342900" rtl="0" algn="l">
              <a:spcBef>
                <a:spcPts val="1000"/>
              </a:spcBef>
              <a:spcAft>
                <a:spcPts val="0"/>
              </a:spcAft>
              <a:buSzPts val="1440"/>
              <a:buChar char="►"/>
            </a:pPr>
            <a:r>
              <a:rPr i="0" lang="en-US" sz="1800">
                <a:latin typeface="Arial"/>
                <a:ea typeface="Arial"/>
                <a:cs typeface="Arial"/>
                <a:sym typeface="Arial"/>
              </a:rPr>
              <a:t>Nguyễn Hoàng Quốc Tuấn – 21127198 _Member ( PA0 - &gt; PA4)</a:t>
            </a:r>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2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2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2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2000"/>
                                        <p:tgtEl>
                                          <p:spTgt spid="1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20"/>
          <p:cNvSpPr txBox="1"/>
          <p:nvPr>
            <p:ph type="title"/>
          </p:nvPr>
        </p:nvSpPr>
        <p:spPr>
          <a:xfrm>
            <a:off x="677334" y="609600"/>
            <a:ext cx="5222281"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Some of my website </a:t>
            </a:r>
            <a:endParaRPr/>
          </a:p>
        </p:txBody>
      </p:sp>
      <p:sp>
        <p:nvSpPr>
          <p:cNvPr id="330" name="Google Shape;330;p20"/>
          <p:cNvSpPr/>
          <p:nvPr/>
        </p:nvSpPr>
        <p:spPr>
          <a:xfrm>
            <a:off x="0" y="4013201"/>
            <a:ext cx="476655" cy="2844800"/>
          </a:xfrm>
          <a:prstGeom prst="triangle">
            <a:avLst>
              <a:gd fmla="val 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1" name="Google Shape;331;p20"/>
          <p:cNvSpPr txBox="1"/>
          <p:nvPr>
            <p:ph idx="1" type="body"/>
          </p:nvPr>
        </p:nvSpPr>
        <p:spPr>
          <a:xfrm>
            <a:off x="568801" y="1488614"/>
            <a:ext cx="52116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This is some page of admin page:</a:t>
            </a:r>
            <a:br>
              <a:rPr lang="en-US"/>
            </a:br>
            <a:r>
              <a:rPr lang="en-US"/>
              <a:t>+ Home admin</a:t>
            </a:r>
            <a:br>
              <a:rPr lang="en-US"/>
            </a:br>
            <a:r>
              <a:rPr lang="en-US"/>
              <a:t>+ Addbook</a:t>
            </a:r>
            <a:br>
              <a:rPr lang="en-US"/>
            </a:br>
            <a:r>
              <a:rPr lang="en-US"/>
              <a:t>+ DeleteBook</a:t>
            </a:r>
            <a:br>
              <a:rPr lang="en-US"/>
            </a:br>
            <a:endParaRPr/>
          </a:p>
        </p:txBody>
      </p:sp>
      <p:pic>
        <p:nvPicPr>
          <p:cNvPr id="332" name="Google Shape;332;p20"/>
          <p:cNvPicPr preferRelativeResize="0"/>
          <p:nvPr/>
        </p:nvPicPr>
        <p:blipFill rotWithShape="1">
          <a:blip r:embed="rId3">
            <a:alphaModFix/>
          </a:blip>
          <a:srcRect b="0" l="0" r="0" t="0"/>
          <a:stretch/>
        </p:blipFill>
        <p:spPr>
          <a:xfrm>
            <a:off x="925425" y="3032550"/>
            <a:ext cx="8144502" cy="2844800"/>
          </a:xfrm>
          <a:prstGeom prst="rect">
            <a:avLst/>
          </a:prstGeom>
          <a:noFill/>
          <a:ln>
            <a:noFill/>
          </a:ln>
        </p:spPr>
      </p:pic>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Demo</a:t>
            </a:r>
            <a:endParaRPr/>
          </a:p>
        </p:txBody>
      </p:sp>
      <p:sp>
        <p:nvSpPr>
          <p:cNvPr id="338" name="Google Shape;338;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Link video demo</a:t>
            </a:r>
            <a:endParaRPr/>
          </a:p>
          <a:p>
            <a:pPr indent="0" lvl="0" marL="0" rtl="0" algn="l">
              <a:spcBef>
                <a:spcPts val="1000"/>
              </a:spcBef>
              <a:spcAft>
                <a:spcPts val="0"/>
              </a:spcAft>
              <a:buSzPts val="1440"/>
              <a:buNone/>
            </a:pPr>
            <a:r>
              <a:rPr lang="en-US" u="sng">
                <a:solidFill>
                  <a:schemeClr val="hlink"/>
                </a:solidFill>
                <a:hlinkClick r:id="rId3"/>
              </a:rPr>
              <a:t>https://youtu.be/aSkgJFnfQRE</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Conclusion:</a:t>
            </a:r>
            <a:br>
              <a:rPr lang="en-US"/>
            </a:br>
            <a:endParaRPr/>
          </a:p>
        </p:txBody>
      </p:sp>
      <p:sp>
        <p:nvSpPr>
          <p:cNvPr id="344" name="Google Shape;344;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In conclusion, our presentation has highlighted the development and quality assurance aspects of our online book store. We've discussed key components of our architecture, the technologies utilized, our testing strategy, and the findings from our testing phases.</a:t>
            </a:r>
            <a:endParaRPr/>
          </a:p>
          <a:p>
            <a:pPr indent="-342900" lvl="0" marL="342900" rtl="0" algn="l">
              <a:spcBef>
                <a:spcPts val="1000"/>
              </a:spcBef>
              <a:spcAft>
                <a:spcPts val="0"/>
              </a:spcAft>
              <a:buSzPts val="1440"/>
              <a:buChar char="►"/>
            </a:pPr>
            <a:r>
              <a:rPr lang="en-US"/>
              <a:t>Key Points:</a:t>
            </a:r>
            <a:br>
              <a:rPr lang="en-US"/>
            </a:br>
            <a:r>
              <a:rPr lang="en-US"/>
              <a:t>+ Our online book store prioritizes user-friendliness and a seamless shopping experience.</a:t>
            </a:r>
            <a:br>
              <a:rPr lang="en-US"/>
            </a:br>
            <a:r>
              <a:rPr lang="en-US"/>
              <a:t>+ Findings confirm our platform's reliability and readiness for deployment.</a:t>
            </a:r>
            <a:endParaRPr/>
          </a:p>
          <a:p>
            <a:pPr indent="-342900" lvl="0" marL="342900" rtl="0" algn="l">
              <a:spcBef>
                <a:spcPts val="1000"/>
              </a:spcBef>
              <a:spcAft>
                <a:spcPts val="0"/>
              </a:spcAft>
              <a:buSzPts val="1440"/>
              <a:buChar char="►"/>
            </a:pPr>
            <a:r>
              <a:rPr lang="en-US"/>
              <a:t>Addressing Challenges:</a:t>
            </a:r>
            <a:br>
              <a:rPr lang="en-US"/>
            </a:br>
            <a:r>
              <a:rPr lang="en-US"/>
              <a:t>+ Shipping and Delivery: Swift and reliable delivery services minimize delays.</a:t>
            </a:r>
            <a:br>
              <a:rPr lang="en-US"/>
            </a:br>
            <a:r>
              <a:rPr lang="en-US"/>
              <a:t>+ Quality Assurance: Rigorous testing guarantees security, scalability, and user-friendliness</a:t>
            </a:r>
            <a:br>
              <a:rPr lang="en-US"/>
            </a:br>
            <a:r>
              <a:rPr lang="en-US"/>
              <a:t>+ Making sale-report for admin </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2000"/>
                                        <p:tgtEl>
                                          <p:spTgt spid="3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20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2000"/>
                                        <p:tgtEl>
                                          <p:spTgt spid="3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1"/>
              </a:buClr>
              <a:buSzPts val="8800"/>
              <a:buFont typeface="Arial"/>
              <a:buNone/>
            </a:pPr>
            <a:r>
              <a:rPr b="1" i="0" lang="en-US" sz="8800">
                <a:latin typeface="Arial"/>
                <a:ea typeface="Arial"/>
                <a:cs typeface="Arial"/>
                <a:sym typeface="Arial"/>
              </a:rPr>
              <a:t>Q&amp;A</a:t>
            </a:r>
            <a:endParaRPr sz="8800"/>
          </a:p>
        </p:txBody>
      </p:sp>
      <p:sp>
        <p:nvSpPr>
          <p:cNvPr id="350" name="Google Shape;350;p23"/>
          <p:cNvSpPr txBox="1"/>
          <p:nvPr>
            <p:ph idx="1" type="body"/>
          </p:nvPr>
        </p:nvSpPr>
        <p:spPr>
          <a:xfrm>
            <a:off x="677334" y="2160589"/>
            <a:ext cx="8596668" cy="3880773"/>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SzPts val="3200"/>
              <a:buChar char="►"/>
            </a:pPr>
            <a:r>
              <a:rPr lang="en-US" sz="4000"/>
              <a:t> Ask some question for us</a:t>
            </a:r>
            <a:endParaRPr/>
          </a:p>
        </p:txBody>
      </p:sp>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677334" y="609600"/>
            <a:ext cx="8596668" cy="184484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5500"/>
              <a:buFont typeface="Arial"/>
              <a:buNone/>
            </a:pPr>
            <a:r>
              <a:rPr b="1" i="0" lang="en-US" sz="5500">
                <a:latin typeface="Arial"/>
                <a:ea typeface="Arial"/>
                <a:cs typeface="Arial"/>
                <a:sym typeface="Arial"/>
              </a:rPr>
              <a:t>Thank you everyone for listening to our presentation</a:t>
            </a:r>
            <a:endParaRPr sz="5500"/>
          </a:p>
        </p:txBody>
      </p:sp>
      <p:sp>
        <p:nvSpPr>
          <p:cNvPr id="356" name="Google Shape;356;p24"/>
          <p:cNvSpPr txBox="1"/>
          <p:nvPr>
            <p:ph idx="1" type="body"/>
          </p:nvPr>
        </p:nvSpPr>
        <p:spPr>
          <a:xfrm>
            <a:off x="677334" y="3015916"/>
            <a:ext cx="8596668" cy="3025446"/>
          </a:xfrm>
          <a:prstGeom prst="rect">
            <a:avLst/>
          </a:prstGeom>
          <a:noFill/>
          <a:ln>
            <a:noFill/>
          </a:ln>
        </p:spPr>
        <p:txBody>
          <a:bodyPr anchorCtr="0" anchor="b" bIns="45700" lIns="91425" spcFirstLastPara="1" rIns="91425" wrap="square" tIns="45700">
            <a:normAutofit/>
          </a:bodyPr>
          <a:lstStyle/>
          <a:p>
            <a:pPr indent="-342900" lvl="0" marL="342900" rtl="0" algn="l">
              <a:spcBef>
                <a:spcPts val="0"/>
              </a:spcBef>
              <a:spcAft>
                <a:spcPts val="0"/>
              </a:spcAft>
              <a:buSzPts val="1440"/>
              <a:buChar char="►"/>
            </a:pPr>
            <a:r>
              <a:rPr lang="en-US"/>
              <a:t>If you have a confidential question or want to cooperate with us please contact us via this email : than21@clc.fitus.edu.vn</a:t>
            </a:r>
            <a:endParaRPr/>
          </a:p>
        </p:txBody>
      </p:sp>
    </p:spTree>
  </p:cSld>
  <p:clrMapOvr>
    <a:masterClrMapping/>
  </p:clrMapOvr>
  <mc:AlternateContent>
    <mc:Choice Requires="p14">
      <p:transition spd="slow">
        <p14:flash/>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Agenda</a:t>
            </a:r>
            <a:endParaRPr/>
          </a:p>
        </p:txBody>
      </p:sp>
      <p:sp>
        <p:nvSpPr>
          <p:cNvPr id="190" name="Google Shape;190;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fontScale="25000" lnSpcReduction="20000"/>
          </a:bodyPr>
          <a:lstStyle/>
          <a:p>
            <a:pPr indent="-365696" lvl="0" marL="342900" rtl="0" algn="l">
              <a:spcBef>
                <a:spcPts val="0"/>
              </a:spcBef>
              <a:spcAft>
                <a:spcPts val="0"/>
              </a:spcAft>
              <a:buSzPct val="100000"/>
              <a:buChar char="►"/>
            </a:pPr>
            <a:r>
              <a:rPr lang="en-US" sz="5900"/>
              <a:t>Introduction and Project Overview</a:t>
            </a:r>
            <a:endParaRPr sz="5900"/>
          </a:p>
          <a:p>
            <a:pPr indent="-365696" lvl="0" marL="342900" rtl="0" algn="l">
              <a:spcBef>
                <a:spcPts val="1000"/>
              </a:spcBef>
              <a:spcAft>
                <a:spcPts val="0"/>
              </a:spcAft>
              <a:buSzPct val="100000"/>
              <a:buChar char="►"/>
            </a:pPr>
            <a:r>
              <a:rPr lang="en-US" sz="5900"/>
              <a:t>Problem Statement and User Pain Points</a:t>
            </a:r>
            <a:endParaRPr sz="5900"/>
          </a:p>
          <a:p>
            <a:pPr indent="-365696" lvl="0" marL="342900" rtl="0" algn="l">
              <a:spcBef>
                <a:spcPts val="1000"/>
              </a:spcBef>
              <a:spcAft>
                <a:spcPts val="0"/>
              </a:spcAft>
              <a:buSzPct val="100000"/>
              <a:buChar char="►"/>
            </a:pPr>
            <a:r>
              <a:rPr lang="en-US" sz="5900"/>
              <a:t>Product Positioning and Unique Selling Proposition</a:t>
            </a:r>
            <a:endParaRPr sz="5900"/>
          </a:p>
          <a:p>
            <a:pPr indent="-365696" lvl="0" marL="342900" rtl="0" algn="l">
              <a:spcBef>
                <a:spcPts val="1000"/>
              </a:spcBef>
              <a:spcAft>
                <a:spcPts val="0"/>
              </a:spcAft>
              <a:buSzPct val="100000"/>
              <a:buChar char="►"/>
            </a:pPr>
            <a:r>
              <a:rPr lang="en-US" sz="5900"/>
              <a:t>Target Audience and Market Analysis</a:t>
            </a:r>
            <a:endParaRPr sz="5900"/>
          </a:p>
          <a:p>
            <a:pPr indent="-365696" lvl="0" marL="342900" rtl="0" algn="l">
              <a:spcBef>
                <a:spcPts val="1000"/>
              </a:spcBef>
              <a:spcAft>
                <a:spcPts val="0"/>
              </a:spcAft>
              <a:buSzPct val="100000"/>
              <a:buChar char="►"/>
            </a:pPr>
            <a:r>
              <a:rPr lang="en-US" sz="5900"/>
              <a:t>Project Management and Team Structure</a:t>
            </a:r>
            <a:endParaRPr sz="5900"/>
          </a:p>
          <a:p>
            <a:pPr indent="-365696" lvl="0" marL="342900" rtl="0" algn="l">
              <a:spcBef>
                <a:spcPts val="1000"/>
              </a:spcBef>
              <a:spcAft>
                <a:spcPts val="0"/>
              </a:spcAft>
              <a:buSzPct val="100000"/>
              <a:buChar char="►"/>
            </a:pPr>
            <a:r>
              <a:rPr lang="en-US" sz="5900"/>
              <a:t>Software Requirements: Use-Case Model and Non-Functional Requirements</a:t>
            </a:r>
            <a:endParaRPr sz="5900"/>
          </a:p>
          <a:p>
            <a:pPr indent="-365696" lvl="0" marL="342900" rtl="0" algn="l">
              <a:spcBef>
                <a:spcPts val="1000"/>
              </a:spcBef>
              <a:spcAft>
                <a:spcPts val="0"/>
              </a:spcAft>
              <a:buSzPct val="100000"/>
              <a:buChar char="►"/>
            </a:pPr>
            <a:r>
              <a:rPr lang="en-US" sz="5900"/>
              <a:t>Analysis and Design: Architecture and Technologies Used</a:t>
            </a:r>
            <a:endParaRPr sz="5900"/>
          </a:p>
          <a:p>
            <a:pPr indent="-365696" lvl="0" marL="342900" rtl="0" algn="l">
              <a:spcBef>
                <a:spcPts val="1000"/>
              </a:spcBef>
              <a:spcAft>
                <a:spcPts val="0"/>
              </a:spcAft>
              <a:buSzPct val="100000"/>
              <a:buChar char="►"/>
            </a:pPr>
            <a:r>
              <a:rPr lang="en-US" sz="5900"/>
              <a:t>Software Testing: Test Environment, Test Plan, and Results</a:t>
            </a:r>
            <a:endParaRPr sz="5900"/>
          </a:p>
          <a:p>
            <a:pPr indent="-365696" lvl="0" marL="342900" rtl="0" algn="l">
              <a:spcBef>
                <a:spcPts val="1000"/>
              </a:spcBef>
              <a:spcAft>
                <a:spcPts val="0"/>
              </a:spcAft>
              <a:buSzPct val="100000"/>
              <a:buChar char="►"/>
            </a:pPr>
            <a:r>
              <a:rPr lang="en-US" sz="5900"/>
              <a:t>Live Demo: Key Scenario of the Online Book Store</a:t>
            </a:r>
            <a:endParaRPr sz="5900"/>
          </a:p>
          <a:p>
            <a:pPr indent="-365696" lvl="0" marL="342900" rtl="0" algn="l">
              <a:spcBef>
                <a:spcPts val="1000"/>
              </a:spcBef>
              <a:spcAft>
                <a:spcPts val="0"/>
              </a:spcAft>
              <a:buSzPct val="100000"/>
              <a:buChar char="►"/>
            </a:pPr>
            <a:r>
              <a:rPr lang="en-US" sz="5900"/>
              <a:t>Conclusion and Key Takeaways</a:t>
            </a:r>
            <a:endParaRPr sz="5900"/>
          </a:p>
          <a:p>
            <a:pPr indent="-365696" lvl="0" marL="342900" rtl="0" algn="l">
              <a:spcBef>
                <a:spcPts val="1000"/>
              </a:spcBef>
              <a:spcAft>
                <a:spcPts val="0"/>
              </a:spcAft>
              <a:buSzPct val="100000"/>
              <a:buChar char="►"/>
            </a:pPr>
            <a:r>
              <a:rPr lang="en-US" sz="5900"/>
              <a:t>Q&amp;A Session</a:t>
            </a:r>
            <a:endParaRPr sz="5900"/>
          </a:p>
          <a:p>
            <a:pPr indent="-365696" lvl="0" marL="342900" rtl="0" algn="l">
              <a:spcBef>
                <a:spcPts val="1000"/>
              </a:spcBef>
              <a:spcAft>
                <a:spcPts val="0"/>
              </a:spcAft>
              <a:buSzPct val="100000"/>
              <a:buChar char="►"/>
            </a:pPr>
            <a:r>
              <a:rPr lang="en-US" sz="5900"/>
              <a:t>Contact Information for Follow-Up</a:t>
            </a:r>
            <a:endParaRPr sz="5900"/>
          </a:p>
          <a:p>
            <a:pPr indent="-365696" lvl="0" marL="342900" rtl="0" algn="l">
              <a:spcBef>
                <a:spcPts val="1000"/>
              </a:spcBef>
              <a:spcAft>
                <a:spcPts val="0"/>
              </a:spcAft>
              <a:buSzPct val="100000"/>
              <a:buChar char="►"/>
            </a:pPr>
            <a:r>
              <a:rPr lang="en-US" sz="5900"/>
              <a:t>Thank You and Closing Remarks</a:t>
            </a:r>
            <a:endParaRPr sz="6700"/>
          </a:p>
          <a:p>
            <a:pPr indent="-272034" lvl="0" marL="342900" rtl="0" algn="l">
              <a:spcBef>
                <a:spcPts val="1000"/>
              </a:spcBef>
              <a:spcAft>
                <a:spcPts val="0"/>
              </a:spcAft>
              <a:buSzPct val="79999"/>
              <a:buNone/>
            </a:pPr>
            <a:r>
              <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 calcmode="lin" valueType="num">
                                      <p:cBhvr additive="base">
                                        <p:cTn dur="500"/>
                                        <p:tgtEl>
                                          <p:spTgt spid="19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 calcmode="lin" valueType="num">
                                      <p:cBhvr additive="base">
                                        <p:cTn dur="500"/>
                                        <p:tgtEl>
                                          <p:spTgt spid="190">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 calcmode="lin" valueType="num">
                                      <p:cBhvr additive="base">
                                        <p:cTn dur="500"/>
                                        <p:tgtEl>
                                          <p:spTgt spid="190">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 calcmode="lin" valueType="num">
                                      <p:cBhvr additive="base">
                                        <p:cTn dur="500"/>
                                        <p:tgtEl>
                                          <p:spTgt spid="190">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 calcmode="lin" valueType="num">
                                      <p:cBhvr additive="base">
                                        <p:cTn dur="500"/>
                                        <p:tgtEl>
                                          <p:spTgt spid="190">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 calcmode="lin" valueType="num">
                                      <p:cBhvr additive="base">
                                        <p:cTn dur="500"/>
                                        <p:tgtEl>
                                          <p:spTgt spid="190">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 calcmode="lin" valueType="num">
                                      <p:cBhvr additive="base">
                                        <p:cTn dur="500"/>
                                        <p:tgtEl>
                                          <p:spTgt spid="190">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anim calcmode="lin" valueType="num">
                                      <p:cBhvr additive="base">
                                        <p:cTn dur="500"/>
                                        <p:tgtEl>
                                          <p:spTgt spid="190">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8" st="8"/>
                                            </p:txEl>
                                          </p:spTgt>
                                        </p:tgtEl>
                                        <p:attrNameLst>
                                          <p:attrName>style.visibility</p:attrName>
                                        </p:attrNameLst>
                                      </p:cBhvr>
                                      <p:to>
                                        <p:strVal val="visible"/>
                                      </p:to>
                                    </p:set>
                                    <p:anim calcmode="lin" valueType="num">
                                      <p:cBhvr additive="base">
                                        <p:cTn dur="500"/>
                                        <p:tgtEl>
                                          <p:spTgt spid="190">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9" st="9"/>
                                            </p:txEl>
                                          </p:spTgt>
                                        </p:tgtEl>
                                        <p:attrNameLst>
                                          <p:attrName>style.visibility</p:attrName>
                                        </p:attrNameLst>
                                      </p:cBhvr>
                                      <p:to>
                                        <p:strVal val="visible"/>
                                      </p:to>
                                    </p:set>
                                    <p:anim calcmode="lin" valueType="num">
                                      <p:cBhvr additive="base">
                                        <p:cTn dur="500"/>
                                        <p:tgtEl>
                                          <p:spTgt spid="190">
                                            <p:txEl>
                                              <p:pRg end="9" st="9"/>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9" st="9"/>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10" st="10"/>
                                            </p:txEl>
                                          </p:spTgt>
                                        </p:tgtEl>
                                        <p:attrNameLst>
                                          <p:attrName>style.visibility</p:attrName>
                                        </p:attrNameLst>
                                      </p:cBhvr>
                                      <p:to>
                                        <p:strVal val="visible"/>
                                      </p:to>
                                    </p:set>
                                    <p:anim calcmode="lin" valueType="num">
                                      <p:cBhvr additive="base">
                                        <p:cTn dur="500"/>
                                        <p:tgtEl>
                                          <p:spTgt spid="190">
                                            <p:txEl>
                                              <p:pRg end="10" st="10"/>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10" st="1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11" st="11"/>
                                            </p:txEl>
                                          </p:spTgt>
                                        </p:tgtEl>
                                        <p:attrNameLst>
                                          <p:attrName>style.visibility</p:attrName>
                                        </p:attrNameLst>
                                      </p:cBhvr>
                                      <p:to>
                                        <p:strVal val="visible"/>
                                      </p:to>
                                    </p:set>
                                    <p:anim calcmode="lin" valueType="num">
                                      <p:cBhvr additive="base">
                                        <p:cTn dur="500"/>
                                        <p:tgtEl>
                                          <p:spTgt spid="190">
                                            <p:txEl>
                                              <p:pRg end="11" st="11"/>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11" st="1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12" st="12"/>
                                            </p:txEl>
                                          </p:spTgt>
                                        </p:tgtEl>
                                        <p:attrNameLst>
                                          <p:attrName>style.visibility</p:attrName>
                                        </p:attrNameLst>
                                      </p:cBhvr>
                                      <p:to>
                                        <p:strVal val="visible"/>
                                      </p:to>
                                    </p:set>
                                    <p:anim calcmode="lin" valueType="num">
                                      <p:cBhvr additive="base">
                                        <p:cTn dur="500"/>
                                        <p:tgtEl>
                                          <p:spTgt spid="190">
                                            <p:txEl>
                                              <p:pRg end="12" st="12"/>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12" st="1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0">
                                            <p:txEl>
                                              <p:pRg end="13" st="13"/>
                                            </p:txEl>
                                          </p:spTgt>
                                        </p:tgtEl>
                                        <p:attrNameLst>
                                          <p:attrName>style.visibility</p:attrName>
                                        </p:attrNameLst>
                                      </p:cBhvr>
                                      <p:to>
                                        <p:strVal val="visible"/>
                                      </p:to>
                                    </p:set>
                                    <p:anim calcmode="lin" valueType="num">
                                      <p:cBhvr additive="base">
                                        <p:cTn dur="500"/>
                                        <p:tgtEl>
                                          <p:spTgt spid="190">
                                            <p:txEl>
                                              <p:pRg end="13" st="13"/>
                                            </p:txEl>
                                          </p:spTgt>
                                        </p:tgtEl>
                                        <p:attrNameLst>
                                          <p:attrName>ppt_w</p:attrName>
                                        </p:attrNameLst>
                                      </p:cBhvr>
                                      <p:tavLst>
                                        <p:tav fmla="" tm="0">
                                          <p:val>
                                            <p:strVal val="0"/>
                                          </p:val>
                                        </p:tav>
                                        <p:tav fmla="" tm="100000">
                                          <p:val>
                                            <p:strVal val="#ppt_w"/>
                                          </p:val>
                                        </p:tav>
                                      </p:tavLst>
                                    </p:anim>
                                    <p:anim calcmode="lin" valueType="num">
                                      <p:cBhvr additive="base">
                                        <p:cTn dur="500"/>
                                        <p:tgtEl>
                                          <p:spTgt spid="190">
                                            <p:txEl>
                                              <p:pRg end="13" st="13"/>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pic>
        <p:nvPicPr>
          <p:cNvPr descr="Online bookshop teens use app for buying books Vector Image" id="195" name="Google Shape;195;p4"/>
          <p:cNvPicPr preferRelativeResize="0"/>
          <p:nvPr/>
        </p:nvPicPr>
        <p:blipFill rotWithShape="1">
          <a:blip r:embed="rId3">
            <a:alphaModFix/>
          </a:blip>
          <a:srcRect b="1" l="0" r="9898" t="0"/>
          <a:stretch/>
        </p:blipFill>
        <p:spPr>
          <a:xfrm>
            <a:off x="4269854" y="-1"/>
            <a:ext cx="7922146" cy="6858001"/>
          </a:xfrm>
          <a:custGeom>
            <a:rect b="b" l="l" r="r" t="t"/>
            <a:pathLst>
              <a:path extrusionOk="0" h="6858001" w="7922146">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ln>
            <a:noFill/>
          </a:ln>
        </p:spPr>
      </p:pic>
      <p:sp>
        <p:nvSpPr>
          <p:cNvPr id="196" name="Google Shape;196;p4"/>
          <p:cNvSpPr txBox="1"/>
          <p:nvPr>
            <p:ph type="title"/>
          </p:nvPr>
        </p:nvSpPr>
        <p:spPr>
          <a:xfrm>
            <a:off x="677333" y="609600"/>
            <a:ext cx="385112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Problem Overview</a:t>
            </a:r>
            <a:endParaRPr/>
          </a:p>
        </p:txBody>
      </p:sp>
      <p:sp>
        <p:nvSpPr>
          <p:cNvPr id="197" name="Google Shape;197;p4"/>
          <p:cNvSpPr txBox="1"/>
          <p:nvPr>
            <p:ph idx="1" type="body"/>
          </p:nvPr>
        </p:nvSpPr>
        <p:spPr>
          <a:xfrm>
            <a:off x="326723" y="1997073"/>
            <a:ext cx="4763400" cy="4437000"/>
          </a:xfrm>
          <a:prstGeom prst="rect">
            <a:avLst/>
          </a:prstGeom>
          <a:noFill/>
          <a:ln>
            <a:noFill/>
          </a:ln>
        </p:spPr>
        <p:txBody>
          <a:bodyPr anchorCtr="0" anchor="t" bIns="45700" lIns="91425" spcFirstLastPara="1" rIns="91425" wrap="square" tIns="45700">
            <a:normAutofit fontScale="92500" lnSpcReduction="20000"/>
          </a:bodyPr>
          <a:lstStyle/>
          <a:p>
            <a:pPr indent="-337566" lvl="0" marL="342900" rtl="0" algn="l">
              <a:lnSpc>
                <a:spcPct val="90000"/>
              </a:lnSpc>
              <a:spcBef>
                <a:spcPts val="0"/>
              </a:spcBef>
              <a:spcAft>
                <a:spcPts val="0"/>
              </a:spcAft>
              <a:buSzPct val="80000"/>
              <a:buChar char="►"/>
            </a:pPr>
            <a:r>
              <a:rPr b="0" i="0" lang="en-US" sz="1400">
                <a:latin typeface="Arial"/>
                <a:ea typeface="Arial"/>
                <a:cs typeface="Arial"/>
                <a:sym typeface="Arial"/>
              </a:rPr>
              <a:t>.</a:t>
            </a:r>
            <a:r>
              <a:rPr b="1" lang="en-US" sz="1700">
                <a:solidFill>
                  <a:srgbClr val="374151"/>
                </a:solidFill>
                <a:latin typeface="Arial"/>
                <a:ea typeface="Arial"/>
                <a:cs typeface="Arial"/>
                <a:sym typeface="Arial"/>
              </a:rPr>
              <a:t>Challenges in Online Book Buying:</a:t>
            </a:r>
            <a:endParaRPr b="1"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Overwhelming selection.</a:t>
            </a:r>
            <a:endParaRPr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Limited discoverability.</a:t>
            </a:r>
            <a:endParaRPr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Lack of physical interaction.</a:t>
            </a:r>
            <a:endParaRPr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Privacy concerns.</a:t>
            </a:r>
            <a:endParaRPr sz="1700">
              <a:solidFill>
                <a:srgbClr val="374151"/>
              </a:solidFill>
              <a:latin typeface="Arial"/>
              <a:ea typeface="Arial"/>
              <a:cs typeface="Arial"/>
              <a:sym typeface="Arial"/>
            </a:endParaRPr>
          </a:p>
          <a:p>
            <a:pPr indent="-317246" lvl="0" marL="342900" rtl="0" algn="l">
              <a:lnSpc>
                <a:spcPct val="115000"/>
              </a:lnSpc>
              <a:spcBef>
                <a:spcPts val="1000"/>
              </a:spcBef>
              <a:spcAft>
                <a:spcPts val="0"/>
              </a:spcAft>
              <a:buSzPct val="65882"/>
              <a:buChar char="►"/>
            </a:pPr>
            <a:r>
              <a:rPr b="1" lang="en-US" sz="1700">
                <a:solidFill>
                  <a:srgbClr val="374151"/>
                </a:solidFill>
                <a:latin typeface="Arial"/>
                <a:ea typeface="Arial"/>
                <a:cs typeface="Arial"/>
                <a:sym typeface="Arial"/>
              </a:rPr>
              <a:t>Growing Demand for Online Bookstores:</a:t>
            </a:r>
            <a:endParaRPr b="1"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Accessibility and convenience.</a:t>
            </a:r>
            <a:endParaRPr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Personalized recommendations.</a:t>
            </a:r>
            <a:endParaRPr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Multiple book formats (e-books, audiobooks).</a:t>
            </a:r>
            <a:endParaRPr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Global reach and diverse options.</a:t>
            </a:r>
            <a:endParaRPr sz="1700">
              <a:solidFill>
                <a:srgbClr val="374151"/>
              </a:solidFill>
              <a:latin typeface="Arial"/>
              <a:ea typeface="Arial"/>
              <a:cs typeface="Arial"/>
              <a:sym typeface="Arial"/>
            </a:endParaRPr>
          </a:p>
          <a:p>
            <a:pPr indent="0" lvl="0" marL="342900" rtl="0" algn="l">
              <a:lnSpc>
                <a:spcPct val="115000"/>
              </a:lnSpc>
              <a:spcBef>
                <a:spcPts val="1000"/>
              </a:spcBef>
              <a:spcAft>
                <a:spcPts val="0"/>
              </a:spcAft>
              <a:buNone/>
            </a:pPr>
            <a:r>
              <a:rPr lang="en-US" sz="1700">
                <a:solidFill>
                  <a:srgbClr val="374151"/>
                </a:solidFill>
                <a:latin typeface="Arial"/>
                <a:ea typeface="Arial"/>
                <a:cs typeface="Arial"/>
                <a:sym typeface="Arial"/>
              </a:rPr>
              <a:t>Social features and community engagement.</a:t>
            </a:r>
            <a:endParaRPr sz="1700">
              <a:solidFill>
                <a:srgbClr val="374151"/>
              </a:solidFill>
              <a:latin typeface="Arial"/>
              <a:ea typeface="Arial"/>
              <a:cs typeface="Arial"/>
              <a:sym typeface="Arial"/>
            </a:endParaRPr>
          </a:p>
          <a:p>
            <a:pPr indent="0" lvl="0" marL="0" rtl="0" algn="l">
              <a:lnSpc>
                <a:spcPct val="90000"/>
              </a:lnSpc>
              <a:spcBef>
                <a:spcPts val="0"/>
              </a:spcBef>
              <a:spcAft>
                <a:spcPts val="0"/>
              </a:spcAft>
              <a:buNone/>
            </a:pPr>
            <a:r>
              <a:t/>
            </a:r>
            <a:endParaRPr sz="1400">
              <a:latin typeface="Arial"/>
              <a:ea typeface="Arial"/>
              <a:cs typeface="Arial"/>
              <a:sym typeface="Arial"/>
            </a:endParaRPr>
          </a:p>
          <a:p>
            <a:pPr indent="0" lvl="0" marL="71120" rtl="0" algn="l">
              <a:lnSpc>
                <a:spcPct val="90000"/>
              </a:lnSpc>
              <a:spcBef>
                <a:spcPts val="1000"/>
              </a:spcBef>
              <a:spcAft>
                <a:spcPts val="0"/>
              </a:spcAft>
              <a:buSzPct val="80000"/>
              <a:buNone/>
            </a:pPr>
            <a:r>
              <a:t/>
            </a:r>
            <a:endParaRPr sz="1400"/>
          </a:p>
        </p:txBody>
      </p:sp>
      <p:cxnSp>
        <p:nvCxnSpPr>
          <p:cNvPr id="198" name="Google Shape;198;p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99" name="Google Shape;199;p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00" name="Google Shape;200;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1" name="Google Shape;201;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2" name="Google Shape;202;p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3" name="Google Shape;203;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4" name="Google Shape;204;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5" name="Google Shape;205;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6" name="Google Shape;206;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animEffect filter="fade" transition="in">
                                      <p:cBhvr>
                                        <p:cTn dur="1000"/>
                                        <p:tgtEl>
                                          <p:spTgt spid="1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0" st="10"/>
                                            </p:txEl>
                                          </p:spTgt>
                                        </p:tgtEl>
                                        <p:attrNameLst>
                                          <p:attrName>style.visibility</p:attrName>
                                        </p:attrNameLst>
                                      </p:cBhvr>
                                      <p:to>
                                        <p:strVal val="visible"/>
                                      </p:to>
                                    </p:set>
                                    <p:animEffect filter="fade" transition="in">
                                      <p:cBhvr>
                                        <p:cTn dur="1000"/>
                                        <p:tgtEl>
                                          <p:spTgt spid="19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1" st="11"/>
                                            </p:txEl>
                                          </p:spTgt>
                                        </p:tgtEl>
                                        <p:attrNameLst>
                                          <p:attrName>style.visibility</p:attrName>
                                        </p:attrNameLst>
                                      </p:cBhvr>
                                      <p:to>
                                        <p:strVal val="visible"/>
                                      </p:to>
                                    </p:set>
                                    <p:animEffect filter="fade" transition="in">
                                      <p:cBhvr>
                                        <p:cTn dur="1000"/>
                                        <p:tgtEl>
                                          <p:spTgt spid="19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2" st="12"/>
                                            </p:txEl>
                                          </p:spTgt>
                                        </p:tgtEl>
                                        <p:attrNameLst>
                                          <p:attrName>style.visibility</p:attrName>
                                        </p:attrNameLst>
                                      </p:cBhvr>
                                      <p:to>
                                        <p:strVal val="visible"/>
                                      </p:to>
                                    </p:set>
                                    <p:animEffect filter="fade" transition="in">
                                      <p:cBhvr>
                                        <p:cTn dur="1000"/>
                                        <p:tgtEl>
                                          <p:spTgt spid="197">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pic>
        <p:nvPicPr>
          <p:cNvPr descr="Ảnh có chứa Đỏ tía, hình mẫu, màu hồng, màu tím&#10;&#10;Mô tả được tạo tự động" id="211" name="Google Shape;211;p5"/>
          <p:cNvPicPr preferRelativeResize="0"/>
          <p:nvPr/>
        </p:nvPicPr>
        <p:blipFill rotWithShape="1">
          <a:blip r:embed="rId3">
            <a:alphaModFix/>
          </a:blip>
          <a:srcRect b="0" l="19322" r="22919" t="0"/>
          <a:stretch/>
        </p:blipFill>
        <p:spPr>
          <a:xfrm>
            <a:off x="5072900" y="0"/>
            <a:ext cx="7090321" cy="6995161"/>
          </a:xfrm>
          <a:custGeom>
            <a:rect b="b" l="l" r="r" t="t"/>
            <a:pathLst>
              <a:path extrusionOk="0" h="6858001" w="7922146">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ln>
            <a:noFill/>
          </a:ln>
        </p:spPr>
      </p:pic>
      <p:sp>
        <p:nvSpPr>
          <p:cNvPr id="212" name="Google Shape;212;p5"/>
          <p:cNvSpPr txBox="1"/>
          <p:nvPr>
            <p:ph type="title"/>
          </p:nvPr>
        </p:nvSpPr>
        <p:spPr>
          <a:xfrm>
            <a:off x="565133" y="273000"/>
            <a:ext cx="38511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User Pain Points</a:t>
            </a:r>
            <a:endParaRPr/>
          </a:p>
        </p:txBody>
      </p:sp>
      <p:sp>
        <p:nvSpPr>
          <p:cNvPr id="213" name="Google Shape;213;p5"/>
          <p:cNvSpPr txBox="1"/>
          <p:nvPr>
            <p:ph idx="1" type="body"/>
          </p:nvPr>
        </p:nvSpPr>
        <p:spPr>
          <a:xfrm>
            <a:off x="423550" y="1225750"/>
            <a:ext cx="4880400" cy="5133000"/>
          </a:xfrm>
          <a:prstGeom prst="rect">
            <a:avLst/>
          </a:prstGeom>
          <a:noFill/>
          <a:ln>
            <a:noFill/>
          </a:ln>
        </p:spPr>
        <p:txBody>
          <a:bodyPr anchorCtr="0" anchor="t" bIns="45700" lIns="91425" spcFirstLastPara="1" rIns="91425" wrap="square" tIns="45700">
            <a:normAutofit fontScale="55000"/>
          </a:bodyPr>
          <a:lstStyle/>
          <a:p>
            <a:pPr indent="-375495" lvl="0" marL="342900" rtl="0" algn="l">
              <a:lnSpc>
                <a:spcPct val="90000"/>
              </a:lnSpc>
              <a:spcBef>
                <a:spcPts val="0"/>
              </a:spcBef>
              <a:spcAft>
                <a:spcPts val="0"/>
              </a:spcAft>
              <a:buSzPct val="92009"/>
              <a:buChar char="►"/>
            </a:pPr>
            <a:r>
              <a:rPr b="1" i="0" lang="en-US" sz="2753">
                <a:latin typeface="Arial"/>
                <a:ea typeface="Arial"/>
                <a:cs typeface="Arial"/>
                <a:sym typeface="Arial"/>
              </a:rPr>
              <a:t>Common Pain Points in Online Book Shopping:</a:t>
            </a:r>
            <a:endParaRPr b="0" i="0" sz="2753">
              <a:latin typeface="Arial"/>
              <a:ea typeface="Arial"/>
              <a:cs typeface="Arial"/>
              <a:sym typeface="Arial"/>
            </a:endParaRPr>
          </a:p>
          <a:p>
            <a:pPr indent="-375495" lvl="0" marL="342900" rtl="0" algn="l">
              <a:lnSpc>
                <a:spcPct val="90000"/>
              </a:lnSpc>
              <a:spcBef>
                <a:spcPts val="1000"/>
              </a:spcBef>
              <a:spcAft>
                <a:spcPts val="0"/>
              </a:spcAft>
              <a:buSzPct val="92009"/>
              <a:buFont typeface="Trebuchet MS"/>
              <a:buAutoNum type="arabicPeriod"/>
            </a:pPr>
            <a:r>
              <a:rPr b="1" i="0" lang="en-US" sz="2753">
                <a:latin typeface="Arial"/>
                <a:ea typeface="Arial"/>
                <a:cs typeface="Arial"/>
                <a:sym typeface="Arial"/>
              </a:rPr>
              <a:t>Difficulty in Finding Specific Books:</a:t>
            </a:r>
            <a:r>
              <a:rPr b="0" i="0" lang="en-US" sz="2753">
                <a:latin typeface="Arial"/>
                <a:ea typeface="Arial"/>
                <a:cs typeface="Arial"/>
                <a:sym typeface="Arial"/>
              </a:rPr>
              <a:t> Customers often struggle to locate specific books amidst the vast online catalog, especially when searching for rare or niche titles.</a:t>
            </a:r>
            <a:endParaRPr sz="3453"/>
          </a:p>
          <a:p>
            <a:pPr indent="-375495" lvl="0" marL="342900" rtl="0" algn="l">
              <a:lnSpc>
                <a:spcPct val="90000"/>
              </a:lnSpc>
              <a:spcBef>
                <a:spcPts val="1000"/>
              </a:spcBef>
              <a:spcAft>
                <a:spcPts val="0"/>
              </a:spcAft>
              <a:buSzPct val="92009"/>
              <a:buFont typeface="Trebuchet MS"/>
              <a:buAutoNum type="arabicPeriod"/>
            </a:pPr>
            <a:r>
              <a:rPr b="1" i="0" lang="en-US" sz="2753">
                <a:latin typeface="Arial"/>
                <a:ea typeface="Arial"/>
                <a:cs typeface="Arial"/>
                <a:sym typeface="Arial"/>
              </a:rPr>
              <a:t>Lack of User Reviews:</a:t>
            </a:r>
            <a:r>
              <a:rPr b="0" i="0" lang="en-US" sz="2753">
                <a:latin typeface="Arial"/>
                <a:ea typeface="Arial"/>
                <a:cs typeface="Arial"/>
                <a:sym typeface="Arial"/>
              </a:rPr>
              <a:t> Shoppers rely on user reviews to gauge a book's quality, relevance, and readability. The absence of genuine, unbiased reviews can be frustrating.</a:t>
            </a:r>
            <a:endParaRPr sz="3453"/>
          </a:p>
          <a:p>
            <a:pPr indent="-375495" lvl="0" marL="342900" rtl="0" algn="l">
              <a:lnSpc>
                <a:spcPct val="90000"/>
              </a:lnSpc>
              <a:spcBef>
                <a:spcPts val="1000"/>
              </a:spcBef>
              <a:spcAft>
                <a:spcPts val="0"/>
              </a:spcAft>
              <a:buSzPct val="92009"/>
              <a:buFont typeface="Trebuchet MS"/>
              <a:buAutoNum type="arabicPeriod"/>
            </a:pPr>
            <a:r>
              <a:rPr b="1" i="0" lang="en-US" sz="2753">
                <a:latin typeface="Arial"/>
                <a:ea typeface="Arial"/>
                <a:cs typeface="Arial"/>
                <a:sym typeface="Arial"/>
              </a:rPr>
              <a:t>Shipping Delays:</a:t>
            </a:r>
            <a:r>
              <a:rPr b="0" i="0" lang="en-US" sz="2753">
                <a:latin typeface="Arial"/>
                <a:ea typeface="Arial"/>
                <a:cs typeface="Arial"/>
                <a:sym typeface="Arial"/>
              </a:rPr>
              <a:t> Slow shipping or unexpected delivery delays can disrupt reading plans, particularly for those who want a book quickly.</a:t>
            </a:r>
            <a:endParaRPr sz="3453"/>
          </a:p>
          <a:p>
            <a:pPr indent="-375495" lvl="0" marL="342900" rtl="0" algn="l">
              <a:lnSpc>
                <a:spcPct val="90000"/>
              </a:lnSpc>
              <a:spcBef>
                <a:spcPts val="1000"/>
              </a:spcBef>
              <a:spcAft>
                <a:spcPts val="0"/>
              </a:spcAft>
              <a:buSzPct val="92009"/>
              <a:buFont typeface="Trebuchet MS"/>
              <a:buAutoNum type="arabicPeriod"/>
            </a:pPr>
            <a:r>
              <a:rPr b="1" i="0" lang="en-US" sz="2753">
                <a:latin typeface="Arial"/>
                <a:ea typeface="Arial"/>
                <a:cs typeface="Arial"/>
                <a:sym typeface="Arial"/>
              </a:rPr>
              <a:t>Uncertainty in Book Quality:</a:t>
            </a:r>
            <a:r>
              <a:rPr b="0" i="0" lang="en-US" sz="2753">
                <a:latin typeface="Arial"/>
                <a:ea typeface="Arial"/>
                <a:cs typeface="Arial"/>
                <a:sym typeface="Arial"/>
              </a:rPr>
              <a:t> Online shoppers miss the tactile experience of physically inspecting a book. There's uncertainty about the book's condition, cover, and paper quality.</a:t>
            </a:r>
            <a:endParaRPr sz="3453"/>
          </a:p>
          <a:p>
            <a:pPr indent="-354340" lvl="0" marL="342900" rtl="0" algn="l">
              <a:lnSpc>
                <a:spcPct val="90000"/>
              </a:lnSpc>
              <a:spcBef>
                <a:spcPts val="1000"/>
              </a:spcBef>
              <a:spcAft>
                <a:spcPts val="0"/>
              </a:spcAft>
              <a:buSzPct val="70009"/>
              <a:buFont typeface="Trebuchet MS"/>
              <a:buAutoNum type="arabicPeriod"/>
            </a:pPr>
            <a:r>
              <a:rPr b="1" i="0" lang="en-US" sz="2753">
                <a:latin typeface="Arial"/>
                <a:ea typeface="Arial"/>
                <a:cs typeface="Arial"/>
                <a:sym typeface="Arial"/>
              </a:rPr>
              <a:t>Privacy Concerns:</a:t>
            </a:r>
            <a:r>
              <a:rPr b="0" i="0" lang="en-US" sz="2753">
                <a:latin typeface="Arial"/>
                <a:ea typeface="Arial"/>
                <a:cs typeface="Arial"/>
                <a:sym typeface="Arial"/>
              </a:rPr>
              <a:t> Customers may hesitate to share personal information or financial details online due to data privacy and security concerns</a:t>
            </a:r>
            <a:r>
              <a:rPr b="0" i="0" lang="en-US" sz="2147">
                <a:latin typeface="Arial"/>
                <a:ea typeface="Arial"/>
                <a:cs typeface="Arial"/>
                <a:sym typeface="Arial"/>
              </a:rPr>
              <a:t>.</a:t>
            </a:r>
            <a:endParaRPr sz="2847"/>
          </a:p>
          <a:p>
            <a:pPr indent="0" lvl="0" marL="0" rtl="0" algn="l">
              <a:lnSpc>
                <a:spcPct val="90000"/>
              </a:lnSpc>
              <a:spcBef>
                <a:spcPts val="1000"/>
              </a:spcBef>
              <a:spcAft>
                <a:spcPts val="0"/>
              </a:spcAft>
              <a:buSzPct val="80000"/>
              <a:buNone/>
            </a:pPr>
            <a:r>
              <a:t/>
            </a:r>
            <a:endParaRPr sz="1100"/>
          </a:p>
        </p:txBody>
      </p:sp>
      <p:cxnSp>
        <p:nvCxnSpPr>
          <p:cNvPr id="214" name="Google Shape;214;p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15" name="Google Shape;215;p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16" name="Google Shape;216;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7" name="Google Shape;217;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8" name="Google Shape;218;p5"/>
          <p:cNvSpPr/>
          <p:nvPr/>
        </p:nvSpPr>
        <p:spPr>
          <a:xfrm>
            <a:off x="8932325" y="3048000"/>
            <a:ext cx="3259800" cy="3947100"/>
          </a:xfrm>
          <a:prstGeom prst="triangle">
            <a:avLst>
              <a:gd fmla="val 1000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9" name="Google Shape;219;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46666"/>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0" name="Google Shape;220;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1" name="Google Shape;221;p5"/>
          <p:cNvSpPr/>
          <p:nvPr/>
        </p:nvSpPr>
        <p:spPr>
          <a:xfrm>
            <a:off x="10918862" y="-4229"/>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2" name="Google Shape;222;p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 calcmode="lin" valueType="num">
                                      <p:cBhvr additive="base">
                                        <p:cTn dur="500"/>
                                        <p:tgtEl>
                                          <p:spTgt spid="213">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13">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 calcmode="lin" valueType="num">
                                      <p:cBhvr additive="base">
                                        <p:cTn dur="500"/>
                                        <p:tgtEl>
                                          <p:spTgt spid="213">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13">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 calcmode="lin" valueType="num">
                                      <p:cBhvr additive="base">
                                        <p:cTn dur="500"/>
                                        <p:tgtEl>
                                          <p:spTgt spid="213">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13">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 calcmode="lin" valueType="num">
                                      <p:cBhvr additive="base">
                                        <p:cTn dur="500"/>
                                        <p:tgtEl>
                                          <p:spTgt spid="213">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13">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 calcmode="lin" valueType="num">
                                      <p:cBhvr additive="base">
                                        <p:cTn dur="500"/>
                                        <p:tgtEl>
                                          <p:spTgt spid="213">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13">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 calcmode="lin" valueType="num">
                                      <p:cBhvr additive="base">
                                        <p:cTn dur="500"/>
                                        <p:tgtEl>
                                          <p:spTgt spid="213">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13">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 calcmode="lin" valueType="num">
                                      <p:cBhvr additive="base">
                                        <p:cTn dur="500"/>
                                        <p:tgtEl>
                                          <p:spTgt spid="213">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13">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6"/>
          <p:cNvSpPr txBox="1"/>
          <p:nvPr>
            <p:ph type="title"/>
          </p:nvPr>
        </p:nvSpPr>
        <p:spPr>
          <a:xfrm>
            <a:off x="677334" y="609600"/>
            <a:ext cx="8596668"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Advanced of my website</a:t>
            </a:r>
            <a:endParaRPr/>
          </a:p>
        </p:txBody>
      </p:sp>
      <p:pic>
        <p:nvPicPr>
          <p:cNvPr descr="Ảnh có chứa Đỏ tía, hình mẫu, màu hồng, màu tím&#10;&#10;Mô tả được tạo tự động" id="228" name="Google Shape;228;p6"/>
          <p:cNvPicPr preferRelativeResize="0"/>
          <p:nvPr/>
        </p:nvPicPr>
        <p:blipFill rotWithShape="1">
          <a:blip r:embed="rId3">
            <a:alphaModFix/>
          </a:blip>
          <a:srcRect b="0" l="19322" r="22919" t="0"/>
          <a:stretch/>
        </p:blipFill>
        <p:spPr>
          <a:xfrm>
            <a:off x="6635692" y="0"/>
            <a:ext cx="5556308" cy="6858001"/>
          </a:xfrm>
          <a:custGeom>
            <a:rect b="b" l="l" r="r" t="t"/>
            <a:pathLst>
              <a:path extrusionOk="0" h="6858001" w="7922146">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ln>
            <a:noFill/>
          </a:ln>
        </p:spPr>
      </p:pic>
      <p:sp>
        <p:nvSpPr>
          <p:cNvPr id="229" name="Google Shape;229;p6"/>
          <p:cNvSpPr txBox="1"/>
          <p:nvPr>
            <p:ph idx="1" type="body"/>
          </p:nvPr>
        </p:nvSpPr>
        <p:spPr>
          <a:xfrm>
            <a:off x="677334" y="2160589"/>
            <a:ext cx="6738534" cy="4087811"/>
          </a:xfrm>
          <a:prstGeom prst="rect">
            <a:avLst/>
          </a:prstGeom>
          <a:noFill/>
          <a:ln>
            <a:noFill/>
          </a:ln>
        </p:spPr>
        <p:txBody>
          <a:bodyPr anchorCtr="0" anchor="ctr" bIns="45700" lIns="91425" spcFirstLastPara="1" rIns="91425" wrap="square" tIns="45700">
            <a:normAutofit fontScale="77500" lnSpcReduction="20000"/>
          </a:bodyPr>
          <a:lstStyle/>
          <a:p>
            <a:pPr indent="-342900" lvl="0" marL="342900" rtl="0" algn="l">
              <a:spcBef>
                <a:spcPts val="0"/>
              </a:spcBef>
              <a:spcAft>
                <a:spcPts val="0"/>
              </a:spcAft>
              <a:buSzPct val="79999"/>
              <a:buFont typeface="Trebuchet MS"/>
              <a:buAutoNum type="arabicPeriod"/>
            </a:pPr>
            <a:r>
              <a:rPr b="1" i="0" lang="en-US">
                <a:solidFill>
                  <a:srgbClr val="374151"/>
                </a:solidFill>
                <a:latin typeface="Arial"/>
                <a:ea typeface="Arial"/>
                <a:cs typeface="Arial"/>
                <a:sym typeface="Arial"/>
              </a:rPr>
              <a:t>Advanced Search and Filtering:</a:t>
            </a:r>
            <a:r>
              <a:rPr b="0" i="0" lang="en-US">
                <a:solidFill>
                  <a:srgbClr val="374151"/>
                </a:solidFill>
                <a:latin typeface="Arial"/>
                <a:ea typeface="Arial"/>
                <a:cs typeface="Arial"/>
                <a:sym typeface="Arial"/>
              </a:rPr>
              <a:t> Our online bookstore offers a robust search and filtering system. Customers can refine their searches by genre, author, publication date, and more. We also employ AI-driven recommendations to help users discover books aligned with their interests.</a:t>
            </a:r>
            <a:endParaRPr/>
          </a:p>
          <a:p>
            <a:pPr indent="-342900" lvl="0" marL="342900" rtl="0" algn="l">
              <a:spcBef>
                <a:spcPts val="1000"/>
              </a:spcBef>
              <a:spcAft>
                <a:spcPts val="0"/>
              </a:spcAft>
              <a:buSzPct val="79999"/>
              <a:buFont typeface="Trebuchet MS"/>
              <a:buAutoNum type="arabicPeriod"/>
            </a:pPr>
            <a:r>
              <a:rPr b="1" i="0" lang="en-US">
                <a:solidFill>
                  <a:srgbClr val="374151"/>
                </a:solidFill>
                <a:latin typeface="Arial"/>
                <a:ea typeface="Arial"/>
                <a:cs typeface="Arial"/>
                <a:sym typeface="Arial"/>
              </a:rPr>
              <a:t>Verified User Reviews:</a:t>
            </a:r>
            <a:r>
              <a:rPr b="0" i="0" lang="en-US">
                <a:solidFill>
                  <a:srgbClr val="374151"/>
                </a:solidFill>
                <a:latin typeface="Arial"/>
                <a:ea typeface="Arial"/>
                <a:cs typeface="Arial"/>
                <a:sym typeface="Arial"/>
              </a:rPr>
              <a:t> We ensure the authenticity of user reviews through a stringent verification process. Only users who have purchased and read the book can leave a review, reducing the likelihood of biased or fake feedback.</a:t>
            </a:r>
            <a:endParaRPr/>
          </a:p>
          <a:p>
            <a:pPr indent="-342900" lvl="0" marL="342900" rtl="0" algn="l">
              <a:spcBef>
                <a:spcPts val="1000"/>
              </a:spcBef>
              <a:spcAft>
                <a:spcPts val="0"/>
              </a:spcAft>
              <a:buSzPct val="79999"/>
              <a:buFont typeface="Trebuchet MS"/>
              <a:buAutoNum type="arabicPeriod"/>
            </a:pPr>
            <a:r>
              <a:rPr b="1" i="0" lang="en-US">
                <a:solidFill>
                  <a:srgbClr val="374151"/>
                </a:solidFill>
                <a:latin typeface="Arial"/>
                <a:ea typeface="Arial"/>
                <a:cs typeface="Arial"/>
                <a:sym typeface="Arial"/>
              </a:rPr>
              <a:t>Fast and Reliable Shipping:</a:t>
            </a:r>
            <a:r>
              <a:rPr b="0" i="0" lang="en-US">
                <a:solidFill>
                  <a:srgbClr val="374151"/>
                </a:solidFill>
                <a:latin typeface="Arial"/>
                <a:ea typeface="Arial"/>
                <a:cs typeface="Arial"/>
                <a:sym typeface="Arial"/>
              </a:rPr>
              <a:t> We prioritize prompt delivery by partnering with trusted shipping carriers. Customers can track their orders in real-time, minimizing surprises and delays.</a:t>
            </a:r>
            <a:endParaRPr/>
          </a:p>
          <a:p>
            <a:pPr indent="-342900" lvl="0" marL="342900" rtl="0" algn="l">
              <a:spcBef>
                <a:spcPts val="1000"/>
              </a:spcBef>
              <a:spcAft>
                <a:spcPts val="0"/>
              </a:spcAft>
              <a:buSzPct val="79999"/>
              <a:buFont typeface="Trebuchet MS"/>
              <a:buAutoNum type="arabicPeriod"/>
            </a:pPr>
            <a:r>
              <a:rPr b="1" i="0" lang="en-US">
                <a:solidFill>
                  <a:srgbClr val="374151"/>
                </a:solidFill>
                <a:latin typeface="Arial"/>
                <a:ea typeface="Arial"/>
                <a:cs typeface="Arial"/>
                <a:sym typeface="Arial"/>
              </a:rPr>
              <a:t>Book Quality Assurance:</a:t>
            </a:r>
            <a:r>
              <a:rPr b="0" i="0" lang="en-US">
                <a:solidFill>
                  <a:srgbClr val="374151"/>
                </a:solidFill>
                <a:latin typeface="Arial"/>
                <a:ea typeface="Arial"/>
                <a:cs typeface="Arial"/>
                <a:sym typeface="Arial"/>
              </a:rPr>
              <a:t> We provide detailed book descriptions, including information on cover materials, paper quality, and edition details. High-resolution images allow customers to inspect the book virtually.</a:t>
            </a:r>
            <a:endParaRPr/>
          </a:p>
          <a:p>
            <a:pPr indent="-342900" lvl="0" marL="342900" rtl="0" algn="l">
              <a:spcBef>
                <a:spcPts val="1000"/>
              </a:spcBef>
              <a:spcAft>
                <a:spcPts val="0"/>
              </a:spcAft>
              <a:buSzPct val="79999"/>
              <a:buFont typeface="Trebuchet MS"/>
              <a:buAutoNum type="arabicPeriod"/>
            </a:pPr>
            <a:r>
              <a:rPr b="1" i="0" lang="en-US">
                <a:solidFill>
                  <a:srgbClr val="374151"/>
                </a:solidFill>
                <a:latin typeface="Arial"/>
                <a:ea typeface="Arial"/>
                <a:cs typeface="Arial"/>
                <a:sym typeface="Arial"/>
              </a:rPr>
              <a:t>Privacy and Security:</a:t>
            </a:r>
            <a:r>
              <a:rPr b="0" i="0" lang="en-US">
                <a:solidFill>
                  <a:srgbClr val="374151"/>
                </a:solidFill>
                <a:latin typeface="Arial"/>
                <a:ea typeface="Arial"/>
                <a:cs typeface="Arial"/>
                <a:sym typeface="Arial"/>
              </a:rPr>
              <a:t> Our website employs state-of-the-art encryption and security protocols to safeguard customer data. We also offer anonymous checkout options, reducing the need for extensive personal information.</a:t>
            </a:r>
            <a:endParaRPr/>
          </a:p>
          <a:p>
            <a:pPr indent="-342900" lvl="0" marL="342900" rtl="0" algn="l">
              <a:spcBef>
                <a:spcPts val="1000"/>
              </a:spcBef>
              <a:spcAft>
                <a:spcPts val="0"/>
              </a:spcAft>
              <a:buSzPct val="79999"/>
              <a:buFont typeface="Trebuchet MS"/>
              <a:buAutoNum type="arabicPeriod"/>
            </a:pPr>
            <a:r>
              <a:rPr b="1" i="0" lang="en-US">
                <a:solidFill>
                  <a:srgbClr val="374151"/>
                </a:solidFill>
                <a:latin typeface="Arial"/>
                <a:ea typeface="Arial"/>
                <a:cs typeface="Arial"/>
                <a:sym typeface="Arial"/>
              </a:rPr>
              <a:t>Satisfaction Guarantee:</a:t>
            </a:r>
            <a:r>
              <a:rPr b="0" i="0" lang="en-US">
                <a:solidFill>
                  <a:srgbClr val="374151"/>
                </a:solidFill>
                <a:latin typeface="Arial"/>
                <a:ea typeface="Arial"/>
                <a:cs typeface="Arial"/>
                <a:sym typeface="Arial"/>
              </a:rPr>
              <a:t> We offer a hassle-free return policy, allowing customers to return books if they are not satisfied with their purchase for any reason.</a:t>
            </a:r>
            <a:endParaRPr/>
          </a:p>
          <a:p>
            <a:pPr indent="-272034" lvl="0" marL="342900" rtl="0" algn="l">
              <a:spcBef>
                <a:spcPts val="1000"/>
              </a:spcBef>
              <a:spcAft>
                <a:spcPts val="0"/>
              </a:spcAft>
              <a:buSzPct val="79999"/>
              <a:buNone/>
            </a:pPr>
            <a:r>
              <a:t/>
            </a:r>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ppt_w</p:attrName>
                                        </p:attrNameLst>
                                      </p:cBhvr>
                                      <p:tavLst>
                                        <p:tav fmla="" tm="0">
                                          <p:val>
                                            <p:strVal val="0"/>
                                          </p:val>
                                        </p:tav>
                                        <p:tav fmla="" tm="100000">
                                          <p:val>
                                            <p:strVal val="#ppt_w"/>
                                          </p:val>
                                        </p:tav>
                                      </p:tavLst>
                                    </p:anim>
                                    <p:anim calcmode="lin" valueType="num">
                                      <p:cBhvr additive="base">
                                        <p:cTn dur="500"/>
                                        <p:tgtEl>
                                          <p:spTgt spid="2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2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2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2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2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2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2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2000"/>
                                        <p:tgtEl>
                                          <p:spTgt spid="22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3" name="Shape 233"/>
        <p:cNvGrpSpPr/>
        <p:nvPr/>
      </p:nvGrpSpPr>
      <p:grpSpPr>
        <a:xfrm>
          <a:off x="0" y="0"/>
          <a:ext cx="0" cy="0"/>
          <a:chOff x="0" y="0"/>
          <a:chExt cx="0" cy="0"/>
        </a:xfrm>
      </p:grpSpPr>
      <p:sp>
        <p:nvSpPr>
          <p:cNvPr id="234" name="Google Shape;234;p7"/>
          <p:cNvSpPr txBox="1"/>
          <p:nvPr>
            <p:ph type="title"/>
          </p:nvPr>
        </p:nvSpPr>
        <p:spPr>
          <a:xfrm>
            <a:off x="5536734" y="609600"/>
            <a:ext cx="37372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b="1" i="0" lang="en-US">
                <a:latin typeface="Arial"/>
                <a:ea typeface="Arial"/>
                <a:cs typeface="Arial"/>
                <a:sym typeface="Arial"/>
              </a:rPr>
              <a:t>Vision Statement</a:t>
            </a:r>
            <a:endParaRPr/>
          </a:p>
        </p:txBody>
      </p:sp>
      <p:sp>
        <p:nvSpPr>
          <p:cNvPr id="235" name="Google Shape;235;p7"/>
          <p:cNvSpPr txBox="1"/>
          <p:nvPr>
            <p:ph idx="1" type="body"/>
          </p:nvPr>
        </p:nvSpPr>
        <p:spPr>
          <a:xfrm>
            <a:off x="5209563" y="2160589"/>
            <a:ext cx="4064439"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120"/>
              <a:buChar char="►"/>
            </a:pPr>
            <a:r>
              <a:rPr lang="en-US" sz="1400">
                <a:latin typeface="Times New Roman"/>
                <a:ea typeface="Times New Roman"/>
                <a:cs typeface="Times New Roman"/>
                <a:sym typeface="Times New Roman"/>
              </a:rPr>
              <a:t>The problem of :</a:t>
            </a: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+You can't find the book you're looking for in a bookstore ?</a:t>
            </a: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+You can’t go to the book store because some problem such as the store’s very far ?</a:t>
            </a: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+The store can reach for more reader ?</a:t>
            </a:r>
            <a:endParaRPr/>
          </a:p>
          <a:p>
            <a:pPr indent="-342900" lvl="0" marL="342900" rtl="0" algn="l">
              <a:lnSpc>
                <a:spcPct val="90000"/>
              </a:lnSpc>
              <a:spcBef>
                <a:spcPts val="1000"/>
              </a:spcBef>
              <a:spcAft>
                <a:spcPts val="0"/>
              </a:spcAft>
              <a:buSzPts val="1120"/>
              <a:buChar char="►"/>
            </a:pPr>
            <a:r>
              <a:rPr lang="en-US" sz="1400">
                <a:latin typeface="Times New Roman"/>
                <a:ea typeface="Times New Roman"/>
                <a:cs typeface="Times New Roman"/>
                <a:sym typeface="Times New Roman"/>
              </a:rPr>
              <a:t>Affects : Bookstore owner and reader</a:t>
            </a:r>
            <a:endParaRPr/>
          </a:p>
          <a:p>
            <a:pPr indent="-342900" lvl="0" marL="342900" rtl="0" algn="l">
              <a:lnSpc>
                <a:spcPct val="90000"/>
              </a:lnSpc>
              <a:spcBef>
                <a:spcPts val="1000"/>
              </a:spcBef>
              <a:spcAft>
                <a:spcPts val="0"/>
              </a:spcAft>
              <a:buSzPts val="1120"/>
              <a:buChar char="►"/>
            </a:pPr>
            <a:r>
              <a:rPr lang="en-US" sz="1400">
                <a:latin typeface="Times New Roman"/>
                <a:ea typeface="Times New Roman"/>
                <a:cs typeface="Times New Roman"/>
                <a:sym typeface="Times New Roman"/>
              </a:rPr>
              <a:t>The impact of which is : That reader can’t find type of book or that book buy at store has much more money than real value of that book</a:t>
            </a: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That the bookstore owner can’t find the way to attract the customer so that the bookstore is increasingly sluggish</a:t>
            </a:r>
            <a:endParaRPr/>
          </a:p>
          <a:p>
            <a:pPr indent="-342900" lvl="0" marL="342900" rtl="0" algn="l">
              <a:lnSpc>
                <a:spcPct val="90000"/>
              </a:lnSpc>
              <a:spcBef>
                <a:spcPts val="1000"/>
              </a:spcBef>
              <a:spcAft>
                <a:spcPts val="0"/>
              </a:spcAft>
              <a:buSzPts val="1120"/>
              <a:buChar char="►"/>
            </a:pPr>
            <a:r>
              <a:rPr lang="en-US" sz="1400">
                <a:latin typeface="Times New Roman"/>
                <a:ea typeface="Times New Roman"/>
                <a:cs typeface="Times New Roman"/>
                <a:sym typeface="Times New Roman"/>
              </a:rPr>
              <a:t>A successful solution would be : That the book will be able to the reader faster and the bookstore maybe increase the revenue </a:t>
            </a:r>
            <a:br>
              <a:rPr lang="en-US" sz="1400">
                <a:latin typeface="Times New Roman"/>
                <a:ea typeface="Times New Roman"/>
                <a:cs typeface="Times New Roman"/>
                <a:sym typeface="Times New Roman"/>
              </a:rPr>
            </a:br>
            <a:endParaRPr sz="1400"/>
          </a:p>
        </p:txBody>
      </p:sp>
      <p:pic>
        <p:nvPicPr>
          <p:cNvPr id="236" name="Google Shape;236;p7"/>
          <p:cNvPicPr preferRelativeResize="0"/>
          <p:nvPr/>
        </p:nvPicPr>
        <p:blipFill rotWithShape="1">
          <a:blip r:embed="rId3">
            <a:alphaModFix/>
          </a:blip>
          <a:srcRect b="0" l="25597" r="30152" t="0"/>
          <a:stretch/>
        </p:blipFill>
        <p:spPr>
          <a:xfrm>
            <a:off x="20" y="-1"/>
            <a:ext cx="5394940" cy="6858001"/>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237" name="Google Shape;237;p7"/>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8"/>
          <p:cNvSpPr txBox="1"/>
          <p:nvPr>
            <p:ph type="title"/>
          </p:nvPr>
        </p:nvSpPr>
        <p:spPr>
          <a:xfrm>
            <a:off x="5536734" y="609600"/>
            <a:ext cx="37372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Product Position Statement </a:t>
            </a:r>
            <a:endParaRPr/>
          </a:p>
        </p:txBody>
      </p:sp>
      <p:sp>
        <p:nvSpPr>
          <p:cNvPr id="243" name="Google Shape;243;p8"/>
          <p:cNvSpPr txBox="1"/>
          <p:nvPr>
            <p:ph idx="1" type="body"/>
          </p:nvPr>
        </p:nvSpPr>
        <p:spPr>
          <a:xfrm>
            <a:off x="5209563" y="2160589"/>
            <a:ext cx="4064439"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latin typeface="Times New Roman"/>
                <a:ea typeface="Times New Roman"/>
                <a:cs typeface="Times New Roman"/>
                <a:sym typeface="Times New Roman"/>
              </a:rPr>
              <a:t>For : Bookstore onwers and Readers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Who : Sell and buy books</a:t>
            </a:r>
            <a:endParaRPr>
              <a:latin typeface="Times New Roman"/>
              <a:ea typeface="Times New Roman"/>
              <a:cs typeface="Times New Roman"/>
              <a:sym typeface="Times New Roman"/>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The (product name) : Online Book Store</a:t>
            </a:r>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That : Allows bookstore to sell the book fasters and the readers can buy the book with good Price</a:t>
            </a:r>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Unlike : Tiki, shopee, Lazada</a:t>
            </a:r>
            <a:endParaRPr/>
          </a:p>
          <a:p>
            <a:pPr indent="-342900" lvl="0" marL="342900" rtl="0" algn="l">
              <a:spcBef>
                <a:spcPts val="1000"/>
              </a:spcBef>
              <a:spcAft>
                <a:spcPts val="0"/>
              </a:spcAft>
              <a:buSzPts val="1440"/>
              <a:buChar char="►"/>
            </a:pPr>
            <a:r>
              <a:rPr lang="en-US">
                <a:latin typeface="Times New Roman"/>
                <a:ea typeface="Times New Roman"/>
                <a:cs typeface="Times New Roman"/>
                <a:sym typeface="Times New Roman"/>
              </a:rPr>
              <a:t>Our product : Can guarantee the book are real and reach to the reader most accurately </a:t>
            </a:r>
            <a:endParaRPr/>
          </a:p>
          <a:p>
            <a:pPr indent="-251459" lvl="0" marL="342900" rtl="0" algn="l">
              <a:spcBef>
                <a:spcPts val="1000"/>
              </a:spcBef>
              <a:spcAft>
                <a:spcPts val="0"/>
              </a:spcAft>
              <a:buSzPts val="1440"/>
              <a:buNone/>
            </a:pPr>
            <a:r>
              <a:t/>
            </a:r>
            <a:endParaRPr>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pic>
        <p:nvPicPr>
          <p:cNvPr descr="A top view of books with different cover colours" id="244" name="Google Shape;244;p8"/>
          <p:cNvPicPr preferRelativeResize="0"/>
          <p:nvPr/>
        </p:nvPicPr>
        <p:blipFill rotWithShape="1">
          <a:blip r:embed="rId3">
            <a:alphaModFix/>
          </a:blip>
          <a:srcRect b="0" l="6413" r="14921" t="0"/>
          <a:stretch/>
        </p:blipFill>
        <p:spPr>
          <a:xfrm>
            <a:off x="20" y="-1"/>
            <a:ext cx="5394940" cy="6858001"/>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245" name="Google Shape;245;p8"/>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9"/>
          <p:cNvSpPr txBox="1"/>
          <p:nvPr>
            <p:ph type="title"/>
          </p:nvPr>
        </p:nvSpPr>
        <p:spPr>
          <a:xfrm>
            <a:off x="5536734" y="609600"/>
            <a:ext cx="37372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Target Audience</a:t>
            </a:r>
            <a:endParaRPr/>
          </a:p>
        </p:txBody>
      </p:sp>
      <p:sp>
        <p:nvSpPr>
          <p:cNvPr id="251" name="Google Shape;251;p9"/>
          <p:cNvSpPr txBox="1"/>
          <p:nvPr>
            <p:ph idx="1" type="body"/>
          </p:nvPr>
        </p:nvSpPr>
        <p:spPr>
          <a:xfrm>
            <a:off x="4867563" y="1320801"/>
            <a:ext cx="4812145" cy="4927599"/>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120"/>
              <a:buChar char="►"/>
            </a:pPr>
            <a:r>
              <a:rPr b="1" i="0" lang="en-US" sz="1400">
                <a:latin typeface="Arial"/>
                <a:ea typeface="Arial"/>
                <a:cs typeface="Arial"/>
                <a:sym typeface="Arial"/>
              </a:rPr>
              <a:t>Insights about their Needs and Preferences in Online Book Shopping:</a:t>
            </a:r>
            <a:endParaRPr b="0" i="0" sz="1400">
              <a:latin typeface="Arial"/>
              <a:ea typeface="Arial"/>
              <a:cs typeface="Arial"/>
              <a:sym typeface="Arial"/>
            </a:endParaRPr>
          </a:p>
          <a:p>
            <a:pPr indent="-342900" lvl="0" marL="342900" rtl="0" algn="l">
              <a:lnSpc>
                <a:spcPct val="90000"/>
              </a:lnSpc>
              <a:spcBef>
                <a:spcPts val="1000"/>
              </a:spcBef>
              <a:spcAft>
                <a:spcPts val="0"/>
              </a:spcAft>
              <a:buSzPts val="1120"/>
              <a:buFont typeface="Arial"/>
              <a:buChar char="•"/>
            </a:pPr>
            <a:r>
              <a:rPr b="1" i="0" lang="en-US" sz="1400">
                <a:latin typeface="Arial"/>
                <a:ea typeface="Arial"/>
                <a:cs typeface="Arial"/>
                <a:sym typeface="Arial"/>
              </a:rPr>
              <a:t>Avid Readers:</a:t>
            </a:r>
            <a:r>
              <a:rPr b="0" i="0" lang="en-US" sz="1400">
                <a:latin typeface="Arial"/>
                <a:ea typeface="Arial"/>
                <a:cs typeface="Arial"/>
                <a:sym typeface="Arial"/>
              </a:rPr>
              <a:t> These individuals seek a wide variety of genres and enjoy discovering new authors. They value personalized recommendations and user reviews to make informed choices.</a:t>
            </a:r>
            <a:endParaRPr/>
          </a:p>
          <a:p>
            <a:pPr indent="-342900" lvl="0" marL="342900" rtl="0" algn="l">
              <a:lnSpc>
                <a:spcPct val="90000"/>
              </a:lnSpc>
              <a:spcBef>
                <a:spcPts val="1000"/>
              </a:spcBef>
              <a:spcAft>
                <a:spcPts val="0"/>
              </a:spcAft>
              <a:buSzPts val="1120"/>
              <a:buFont typeface="Arial"/>
              <a:buChar char="•"/>
            </a:pPr>
            <a:r>
              <a:rPr b="1" i="0" lang="en-US" sz="1400">
                <a:latin typeface="Arial"/>
                <a:ea typeface="Arial"/>
                <a:cs typeface="Arial"/>
                <a:sym typeface="Arial"/>
              </a:rPr>
              <a:t>Students:</a:t>
            </a:r>
            <a:r>
              <a:rPr b="0" i="0" lang="en-US" sz="1400">
                <a:latin typeface="Arial"/>
                <a:ea typeface="Arial"/>
                <a:cs typeface="Arial"/>
                <a:sym typeface="Arial"/>
              </a:rPr>
              <a:t> They often require textbooks and academic materials, emphasizing affordability, fast delivery, and digital format options for convenience in study.</a:t>
            </a:r>
            <a:endParaRPr/>
          </a:p>
          <a:p>
            <a:pPr indent="-342900" lvl="0" marL="342900" rtl="0" algn="l">
              <a:lnSpc>
                <a:spcPct val="90000"/>
              </a:lnSpc>
              <a:spcBef>
                <a:spcPts val="1000"/>
              </a:spcBef>
              <a:spcAft>
                <a:spcPts val="0"/>
              </a:spcAft>
              <a:buSzPts val="1120"/>
              <a:buFont typeface="Arial"/>
              <a:buChar char="•"/>
            </a:pPr>
            <a:r>
              <a:rPr b="1" i="0" lang="en-US" sz="1400">
                <a:latin typeface="Arial"/>
                <a:ea typeface="Arial"/>
                <a:cs typeface="Arial"/>
                <a:sym typeface="Arial"/>
              </a:rPr>
              <a:t>Professionals:</a:t>
            </a:r>
            <a:r>
              <a:rPr b="0" i="0" lang="en-US" sz="1400">
                <a:latin typeface="Arial"/>
                <a:ea typeface="Arial"/>
                <a:cs typeface="Arial"/>
                <a:sym typeface="Arial"/>
              </a:rPr>
              <a:t> This group may be interested in professional development books, industry-specific titles, or business literature. They prioritize efficient search features and reliable delivery for timely access to relevant material.</a:t>
            </a:r>
            <a:endParaRPr/>
          </a:p>
          <a:p>
            <a:pPr indent="-342900" lvl="0" marL="342900" rtl="0" algn="l">
              <a:lnSpc>
                <a:spcPct val="90000"/>
              </a:lnSpc>
              <a:spcBef>
                <a:spcPts val="1000"/>
              </a:spcBef>
              <a:spcAft>
                <a:spcPts val="0"/>
              </a:spcAft>
              <a:buSzPts val="1120"/>
              <a:buFont typeface="Arial"/>
              <a:buChar char="•"/>
            </a:pPr>
            <a:r>
              <a:rPr b="1" i="0" lang="en-US" sz="1400">
                <a:latin typeface="Arial"/>
                <a:ea typeface="Arial"/>
                <a:cs typeface="Arial"/>
                <a:sym typeface="Arial"/>
              </a:rPr>
              <a:t>Parents:</a:t>
            </a:r>
            <a:r>
              <a:rPr b="0" i="0" lang="en-US" sz="1400">
                <a:latin typeface="Arial"/>
                <a:ea typeface="Arial"/>
                <a:cs typeface="Arial"/>
                <a:sym typeface="Arial"/>
              </a:rPr>
              <a:t> Parents look for children's books, educational resources, and age-appropriate content. They appreciate curated selections and content tailored to different age groups.</a:t>
            </a:r>
            <a:endParaRPr/>
          </a:p>
          <a:p>
            <a:pPr indent="-342900" lvl="0" marL="342900" rtl="0" algn="l">
              <a:lnSpc>
                <a:spcPct val="90000"/>
              </a:lnSpc>
              <a:spcBef>
                <a:spcPts val="1000"/>
              </a:spcBef>
              <a:spcAft>
                <a:spcPts val="0"/>
              </a:spcAft>
              <a:buSzPts val="1120"/>
              <a:buFont typeface="Arial"/>
              <a:buChar char="•"/>
            </a:pPr>
            <a:r>
              <a:rPr b="1" i="0" lang="en-US" sz="1400">
                <a:latin typeface="Arial"/>
                <a:ea typeface="Arial"/>
                <a:cs typeface="Arial"/>
                <a:sym typeface="Arial"/>
              </a:rPr>
              <a:t>Niche Interest Groups:</a:t>
            </a:r>
            <a:r>
              <a:rPr b="0" i="0" lang="en-US" sz="1400">
                <a:latin typeface="Arial"/>
                <a:ea typeface="Arial"/>
                <a:cs typeface="Arial"/>
                <a:sym typeface="Arial"/>
              </a:rPr>
              <a:t> Some readers have specific niche interests (e.g., history buffs, sci-fi fans). They value easy access to specialized books and communities of like-minded enthusiasts.</a:t>
            </a:r>
            <a:endParaRPr/>
          </a:p>
          <a:p>
            <a:pPr indent="-292100" lvl="0" marL="342900" rtl="0" algn="l">
              <a:lnSpc>
                <a:spcPct val="90000"/>
              </a:lnSpc>
              <a:spcBef>
                <a:spcPts val="1000"/>
              </a:spcBef>
              <a:spcAft>
                <a:spcPts val="0"/>
              </a:spcAft>
              <a:buSzPts val="800"/>
              <a:buNone/>
            </a:pPr>
            <a:r>
              <a:t/>
            </a:r>
            <a:endParaRPr sz="1000"/>
          </a:p>
        </p:txBody>
      </p:sp>
      <p:pic>
        <p:nvPicPr>
          <p:cNvPr descr="Glasses on top of a book" id="252" name="Google Shape;252;p9"/>
          <p:cNvPicPr preferRelativeResize="0"/>
          <p:nvPr/>
        </p:nvPicPr>
        <p:blipFill rotWithShape="1">
          <a:blip r:embed="rId3">
            <a:alphaModFix/>
          </a:blip>
          <a:srcRect b="-1" l="11276" r="36608" t="0"/>
          <a:stretch/>
        </p:blipFill>
        <p:spPr>
          <a:xfrm>
            <a:off x="20" y="-1"/>
            <a:ext cx="5394940" cy="6858001"/>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253" name="Google Shape;253;p9"/>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hương diện">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ương diện">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2023-09-01T13:39:47Z</dcterms:created>
  <dc:creator>Trinh Hoang An</dc:creator>
</cp:coreProperties>
</file>