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jpeg" ContentType="image/jpeg"/>
  <Override PartName="/ppt/media/image3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4.png" ContentType="image/png"/>
  <Override PartName="/ppt/media/image11.jpeg" ContentType="image/jpe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media/image6.png" ContentType="image/png"/>
  <Override PartName="/ppt/media/image21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6320" y="76320"/>
            <a:ext cx="759456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228600" y="960480"/>
            <a:ext cx="8686440" cy="2667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228600" y="3881520"/>
            <a:ext cx="8686440" cy="2667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6320" y="76320"/>
            <a:ext cx="759456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228600" y="960480"/>
            <a:ext cx="4238640" cy="2667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9640" y="960480"/>
            <a:ext cx="4238640" cy="2667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9640" y="3881520"/>
            <a:ext cx="4238640" cy="2667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228600" y="3881520"/>
            <a:ext cx="4238640" cy="2667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6320" y="76320"/>
            <a:ext cx="759456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228600" y="960480"/>
            <a:ext cx="8686440" cy="5592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228600" y="960480"/>
            <a:ext cx="8686440" cy="5592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067040" y="960480"/>
            <a:ext cx="7008840" cy="55922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067040" y="960480"/>
            <a:ext cx="7008840" cy="5592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6320" y="76320"/>
            <a:ext cx="759456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228600" y="960480"/>
            <a:ext cx="8686440" cy="5592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6320" y="76320"/>
            <a:ext cx="759456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228600" y="960480"/>
            <a:ext cx="8686440" cy="5592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6320" y="76320"/>
            <a:ext cx="759456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228600" y="960480"/>
            <a:ext cx="4238640" cy="5592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9640" y="960480"/>
            <a:ext cx="4238640" cy="5592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6320" y="76320"/>
            <a:ext cx="759456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76320" y="76320"/>
            <a:ext cx="7594560" cy="3532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6320" y="76320"/>
            <a:ext cx="759456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228600" y="960480"/>
            <a:ext cx="4238640" cy="2667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228600" y="3881520"/>
            <a:ext cx="4238640" cy="2667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9640" y="960480"/>
            <a:ext cx="4238640" cy="5592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6320" y="76320"/>
            <a:ext cx="759456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228600" y="960480"/>
            <a:ext cx="8686440" cy="5592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6320" y="76320"/>
            <a:ext cx="759456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228600" y="960480"/>
            <a:ext cx="4238640" cy="5592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9640" y="960480"/>
            <a:ext cx="4238640" cy="2667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9640" y="3881520"/>
            <a:ext cx="4238640" cy="2667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6320" y="76320"/>
            <a:ext cx="759456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228600" y="960480"/>
            <a:ext cx="4238640" cy="2667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9640" y="960480"/>
            <a:ext cx="4238640" cy="2667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228600" y="3881520"/>
            <a:ext cx="8686440" cy="2667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6320" y="76320"/>
            <a:ext cx="759456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228600" y="960480"/>
            <a:ext cx="8686440" cy="2667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228600" y="3881520"/>
            <a:ext cx="8686440" cy="2667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6320" y="76320"/>
            <a:ext cx="759456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228600" y="960480"/>
            <a:ext cx="4238640" cy="2667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9640" y="960480"/>
            <a:ext cx="4238640" cy="2667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9640" y="3881520"/>
            <a:ext cx="4238640" cy="2667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228600" y="3881520"/>
            <a:ext cx="4238640" cy="2667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6320" y="76320"/>
            <a:ext cx="759456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228600" y="960480"/>
            <a:ext cx="8686440" cy="5592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228600" y="960480"/>
            <a:ext cx="8686440" cy="5592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1067040" y="960480"/>
            <a:ext cx="7008840" cy="559224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1067040" y="960480"/>
            <a:ext cx="7008840" cy="5592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6320" y="76320"/>
            <a:ext cx="759456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228600" y="960480"/>
            <a:ext cx="8686440" cy="5592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6320" y="76320"/>
            <a:ext cx="759456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228600" y="960480"/>
            <a:ext cx="4238640" cy="5592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9640" y="960480"/>
            <a:ext cx="4238640" cy="5592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6320" y="76320"/>
            <a:ext cx="759456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6320" y="76320"/>
            <a:ext cx="7594560" cy="3532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6320" y="76320"/>
            <a:ext cx="759456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228600" y="960480"/>
            <a:ext cx="4238640" cy="2667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228600" y="3881520"/>
            <a:ext cx="4238640" cy="2667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9640" y="960480"/>
            <a:ext cx="4238640" cy="5592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6320" y="76320"/>
            <a:ext cx="759456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228600" y="960480"/>
            <a:ext cx="4238640" cy="5592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9640" y="960480"/>
            <a:ext cx="4238640" cy="2667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9640" y="3881520"/>
            <a:ext cx="4238640" cy="2667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6320" y="76320"/>
            <a:ext cx="759456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228600" y="960480"/>
            <a:ext cx="4238640" cy="2667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9640" y="960480"/>
            <a:ext cx="4238640" cy="2667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228600" y="3881520"/>
            <a:ext cx="8686440" cy="2667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040" cy="19807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685800" y="6228720"/>
            <a:ext cx="4173840" cy="79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 cap="small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Department of Electrical and Computer Engineering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 cap="small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Seoul National University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" name="Picture 4" descr=""/>
          <p:cNvPicPr/>
          <p:nvPr/>
        </p:nvPicPr>
        <p:blipFill>
          <a:blip r:embed="rId2"/>
          <a:stretch/>
        </p:blipFill>
        <p:spPr>
          <a:xfrm>
            <a:off x="76320" y="6168960"/>
            <a:ext cx="624240" cy="612360"/>
          </a:xfrm>
          <a:prstGeom prst="rect">
            <a:avLst/>
          </a:prstGeom>
          <a:ln w="9360">
            <a:noFill/>
          </a:ln>
        </p:spPr>
      </p:pic>
      <p:pic>
        <p:nvPicPr>
          <p:cNvPr id="3" name="Picture 2" descr=""/>
          <p:cNvPicPr/>
          <p:nvPr/>
        </p:nvPicPr>
        <p:blipFill>
          <a:blip r:embed="rId3"/>
          <a:stretch/>
        </p:blipFill>
        <p:spPr>
          <a:xfrm>
            <a:off x="7342200" y="5780160"/>
            <a:ext cx="1953720" cy="1306080"/>
          </a:xfrm>
          <a:prstGeom prst="rect">
            <a:avLst/>
          </a:prstGeom>
          <a:ln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개요 텍스트의 서식을 편집하려면 클릭하십시오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번째 개요 수준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228600" y="960480"/>
            <a:ext cx="8686440" cy="559224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개요 텍스트의 서식을 편집하려면 클릭하십시오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번째 개요 수준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번째 개요 수준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번째 개요 수준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번째 개요 수준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번째 개요 수준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71440" indent="-271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번째 개요 수준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541440" indent="-228240">
              <a:lnSpc>
                <a:spcPct val="100000"/>
              </a:lnSpc>
              <a:buClr>
                <a:srgbClr val="000000"/>
              </a:buClr>
              <a:buFont typeface="Calibri"/>
              <a:buChar char="‒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80820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1166760" indent="-321840">
              <a:lnSpc>
                <a:spcPct val="100000"/>
              </a:lnSpc>
              <a:buClr>
                <a:srgbClr val="000000"/>
              </a:buClr>
              <a:buFont typeface="Calibri"/>
              <a:buChar char="‒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-3960" y="0"/>
            <a:ext cx="9147600" cy="92196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/>
          </a:gradFill>
          <a:ln w="284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76320" y="76320"/>
            <a:ext cx="7594560" cy="7617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CustomShape 4"/>
          <p:cNvSpPr/>
          <p:nvPr/>
        </p:nvSpPr>
        <p:spPr>
          <a:xfrm>
            <a:off x="0" y="6602040"/>
            <a:ext cx="9143640" cy="26352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5"/>
          <p:cNvSpPr/>
          <p:nvPr/>
        </p:nvSpPr>
        <p:spPr>
          <a:xfrm>
            <a:off x="1905120" y="6602040"/>
            <a:ext cx="6206760" cy="26352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PlaceHolder 6"/>
          <p:cNvSpPr>
            <a:spLocks noGrp="1"/>
          </p:cNvSpPr>
          <p:nvPr>
            <p:ph type="sldNum"/>
          </p:nvPr>
        </p:nvSpPr>
        <p:spPr>
          <a:xfrm>
            <a:off x="8229600" y="6602040"/>
            <a:ext cx="855360" cy="25560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41500F1-7DA8-4E78-BC63-0ECE7B67E2B4}" type="slidenum"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&lt;숫자&gt;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ftr"/>
          </p:nvPr>
        </p:nvSpPr>
        <p:spPr>
          <a:xfrm>
            <a:off x="1981080" y="6629400"/>
            <a:ext cx="5181120" cy="2282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RLLAB (http://rllab.snu.ac.kr)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" name="PlaceHolder 8"/>
          <p:cNvSpPr>
            <a:spLocks noGrp="1"/>
          </p:cNvSpPr>
          <p:nvPr>
            <p:ph type="dt"/>
          </p:nvPr>
        </p:nvSpPr>
        <p:spPr>
          <a:xfrm>
            <a:off x="76320" y="6612120"/>
            <a:ext cx="1752120" cy="2455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Nuri Kim (ECE, SNU)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47" name="Picture 2" descr=""/>
          <p:cNvPicPr/>
          <p:nvPr/>
        </p:nvPicPr>
        <p:blipFill>
          <a:blip r:embed="rId2"/>
          <a:stretch/>
        </p:blipFill>
        <p:spPr>
          <a:xfrm>
            <a:off x="7670880" y="100440"/>
            <a:ext cx="1472760" cy="74808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www.python.org/downloads/release/python-366/" TargetMode="Externa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git-scm.com/download/win" TargetMode="External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685800" y="914400"/>
            <a:ext cx="7772040" cy="1980720"/>
          </a:xfrm>
          <a:prstGeom prst="rect">
            <a:avLst/>
          </a:prstGeom>
          <a:gradFill>
            <a:gsLst>
              <a:gs pos="0">
                <a:srgbClr val="4d4d4d"/>
              </a:gs>
              <a:gs pos="100000">
                <a:srgbClr val="404040"/>
              </a:gs>
            </a:gsLst>
            <a:path path="circle"/>
          </a:gradFill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Practice Day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700560" y="3276720"/>
            <a:ext cx="7795080" cy="2742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Basic of Python, Regression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228600" y="960480"/>
            <a:ext cx="8686440" cy="5592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71440" indent="-271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Closed Form solution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541440" indent="-228240">
              <a:lnSpc>
                <a:spcPct val="100000"/>
              </a:lnSpc>
              <a:buClr>
                <a:srgbClr val="000000"/>
              </a:buClr>
              <a:buFont typeface="Calibri"/>
              <a:buChar char="‒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Get derivative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228600" y="960480"/>
            <a:ext cx="8686440" cy="55922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txBody>
          <a:bodyPr/>
          <a:p>
            <a:pPr marL="271440" indent="-271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5" name="TextShape 3"/>
          <p:cNvSpPr txBox="1"/>
          <p:nvPr/>
        </p:nvSpPr>
        <p:spPr>
          <a:xfrm>
            <a:off x="76320" y="76320"/>
            <a:ext cx="7594560" cy="761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Linear Regression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6" name="TextShape 4"/>
          <p:cNvSpPr txBox="1"/>
          <p:nvPr/>
        </p:nvSpPr>
        <p:spPr>
          <a:xfrm>
            <a:off x="8229600" y="6602040"/>
            <a:ext cx="855360" cy="255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7A123D04-E519-45FA-AAD2-4EE47D1593BF}" type="slidenum"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&lt;숫자&gt;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7" name="TextShape 5"/>
          <p:cNvSpPr txBox="1"/>
          <p:nvPr/>
        </p:nvSpPr>
        <p:spPr>
          <a:xfrm>
            <a:off x="1981080" y="6629400"/>
            <a:ext cx="5181120" cy="2282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RLLAB (http://rllab.snu.ac.kr)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8" name="TextShape 6"/>
          <p:cNvSpPr txBox="1"/>
          <p:nvPr/>
        </p:nvSpPr>
        <p:spPr>
          <a:xfrm>
            <a:off x="76320" y="6612120"/>
            <a:ext cx="1752120" cy="245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Timothy Ha (ECE, SNU)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39" name="그림 8" descr=""/>
          <p:cNvPicPr/>
          <p:nvPr/>
        </p:nvPicPr>
        <p:blipFill>
          <a:blip r:embed="rId2"/>
          <a:stretch/>
        </p:blipFill>
        <p:spPr>
          <a:xfrm>
            <a:off x="952560" y="3181320"/>
            <a:ext cx="6091200" cy="1314000"/>
          </a:xfrm>
          <a:prstGeom prst="rect">
            <a:avLst/>
          </a:prstGeom>
          <a:ln>
            <a:noFill/>
          </a:ln>
        </p:spPr>
      </p:pic>
      <p:pic>
        <p:nvPicPr>
          <p:cNvPr id="140" name="그림 9" descr=""/>
          <p:cNvPicPr/>
          <p:nvPr/>
        </p:nvPicPr>
        <p:blipFill>
          <a:blip r:embed="rId3"/>
          <a:stretch/>
        </p:blipFill>
        <p:spPr>
          <a:xfrm>
            <a:off x="1439280" y="1447920"/>
            <a:ext cx="2476080" cy="81864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228600" y="960480"/>
            <a:ext cx="8686440" cy="5592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71440" indent="-271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Learn Python and Tensorflow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541440" indent="-228240">
              <a:lnSpc>
                <a:spcPct val="150000"/>
              </a:lnSpc>
              <a:buClr>
                <a:srgbClr val="000000"/>
              </a:buClr>
              <a:buFont typeface="Calibri"/>
              <a:buChar char="‒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Basic Python Expressions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541440" indent="-228240">
              <a:lnSpc>
                <a:spcPct val="150000"/>
              </a:lnSpc>
              <a:buClr>
                <a:srgbClr val="000000"/>
              </a:buClr>
              <a:buFont typeface="Calibri"/>
              <a:buChar char="‒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File I/O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541440" indent="-228240">
              <a:lnSpc>
                <a:spcPct val="150000"/>
              </a:lnSpc>
              <a:buClr>
                <a:srgbClr val="000000"/>
              </a:buClr>
              <a:buFont typeface="Calibri"/>
              <a:buChar char="‒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Numpy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541440" indent="-228240">
              <a:lnSpc>
                <a:spcPct val="150000"/>
              </a:lnSpc>
              <a:buClr>
                <a:srgbClr val="000000"/>
              </a:buClr>
              <a:buFont typeface="Calibri"/>
              <a:buChar char="‒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Pyplot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541440" indent="-228240">
              <a:lnSpc>
                <a:spcPct val="150000"/>
              </a:lnSpc>
              <a:buClr>
                <a:srgbClr val="000000"/>
              </a:buClr>
              <a:buFont typeface="Calibri"/>
              <a:buChar char="‒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tensorflow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71440" indent="-271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Linear Regression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541440" indent="-228240">
              <a:lnSpc>
                <a:spcPct val="150000"/>
              </a:lnSpc>
              <a:buClr>
                <a:srgbClr val="000000"/>
              </a:buClr>
              <a:buFont typeface="Calibri"/>
              <a:buChar char="‒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Closed form solution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541440" indent="-228240">
              <a:lnSpc>
                <a:spcPct val="150000"/>
              </a:lnSpc>
              <a:buClr>
                <a:srgbClr val="000000"/>
              </a:buClr>
              <a:buFont typeface="Calibri"/>
              <a:buChar char="‒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Gradient descent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76320" y="76320"/>
            <a:ext cx="7594560" cy="761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Practice Contents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3" name="TextShape 3"/>
          <p:cNvSpPr txBox="1"/>
          <p:nvPr/>
        </p:nvSpPr>
        <p:spPr>
          <a:xfrm>
            <a:off x="8229600" y="6602040"/>
            <a:ext cx="855360" cy="255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7891A0C8-79CF-44B0-8E68-7419D92CF5E7}" type="slidenum"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&lt;숫자&gt;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4" name="TextShape 4"/>
          <p:cNvSpPr txBox="1"/>
          <p:nvPr/>
        </p:nvSpPr>
        <p:spPr>
          <a:xfrm>
            <a:off x="1981080" y="6629400"/>
            <a:ext cx="5181120" cy="2282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RLLAB (http://rllab.snu.ac.kr)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5" name="TextShape 5"/>
          <p:cNvSpPr txBox="1"/>
          <p:nvPr/>
        </p:nvSpPr>
        <p:spPr>
          <a:xfrm>
            <a:off x="76320" y="6612120"/>
            <a:ext cx="1752120" cy="245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Timothy Ha (ECE, SNU)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228600" y="960480"/>
            <a:ext cx="8686440" cy="5592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71440" indent="-271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Complete the code for closed form solution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Closed Form solution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541440" indent="-228240">
              <a:lnSpc>
                <a:spcPct val="100000"/>
              </a:lnSpc>
              <a:buClr>
                <a:srgbClr val="000000"/>
              </a:buClr>
              <a:buFont typeface="Calibri"/>
              <a:buChar char="‒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Get derivative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228600" y="960480"/>
            <a:ext cx="8686440" cy="55922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txBody>
          <a:bodyPr/>
          <a:p>
            <a:pPr marL="271440" indent="-271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8" name="TextShape 3"/>
          <p:cNvSpPr txBox="1"/>
          <p:nvPr/>
        </p:nvSpPr>
        <p:spPr>
          <a:xfrm>
            <a:off x="76320" y="76320"/>
            <a:ext cx="7594560" cy="761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Todo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9" name="TextShape 4"/>
          <p:cNvSpPr txBox="1"/>
          <p:nvPr/>
        </p:nvSpPr>
        <p:spPr>
          <a:xfrm>
            <a:off x="8229600" y="6602040"/>
            <a:ext cx="855360" cy="255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DC2448CF-1490-4D6B-B82B-E9B75A81B05F}" type="slidenum"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&lt;숫자&gt;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0" name="TextShape 5"/>
          <p:cNvSpPr txBox="1"/>
          <p:nvPr/>
        </p:nvSpPr>
        <p:spPr>
          <a:xfrm>
            <a:off x="1981080" y="6629400"/>
            <a:ext cx="5181120" cy="2282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RLLAB (http://rllab.snu.ac.kr)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1" name="TextShape 6"/>
          <p:cNvSpPr txBox="1"/>
          <p:nvPr/>
        </p:nvSpPr>
        <p:spPr>
          <a:xfrm>
            <a:off x="76320" y="6612120"/>
            <a:ext cx="1752120" cy="245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Timothy Ha (ECE, SNU)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52" name="그림 8" descr=""/>
          <p:cNvPicPr/>
          <p:nvPr/>
        </p:nvPicPr>
        <p:blipFill>
          <a:blip r:embed="rId2"/>
          <a:stretch/>
        </p:blipFill>
        <p:spPr>
          <a:xfrm>
            <a:off x="827640" y="3869280"/>
            <a:ext cx="6091200" cy="1314000"/>
          </a:xfrm>
          <a:prstGeom prst="rect">
            <a:avLst/>
          </a:prstGeom>
          <a:ln>
            <a:noFill/>
          </a:ln>
        </p:spPr>
      </p:pic>
      <p:pic>
        <p:nvPicPr>
          <p:cNvPr id="153" name="그림 9" descr=""/>
          <p:cNvPicPr/>
          <p:nvPr/>
        </p:nvPicPr>
        <p:blipFill>
          <a:blip r:embed="rId3"/>
          <a:stretch/>
        </p:blipFill>
        <p:spPr>
          <a:xfrm>
            <a:off x="1600200" y="2196360"/>
            <a:ext cx="2476080" cy="81864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228600" y="960480"/>
            <a:ext cx="8686440" cy="5592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71440" indent="-271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is Tensorflow?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727200" indent="-456840">
              <a:lnSpc>
                <a:spcPct val="150000"/>
              </a:lnSpc>
              <a:buClr>
                <a:srgbClr val="000000"/>
              </a:buClr>
              <a:buFont typeface="Calibri"/>
              <a:buChar char="‒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 Open-source Library for Deep Learning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727200" indent="-456840">
              <a:lnSpc>
                <a:spcPct val="150000"/>
              </a:lnSpc>
              <a:buClr>
                <a:srgbClr val="000000"/>
              </a:buClr>
              <a:buFont typeface="Calibri"/>
              <a:buChar char="‒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Widely used among Machine Learning researchers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76320" y="76320"/>
            <a:ext cx="7594560" cy="761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Tensorflow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6" name="TextShape 3"/>
          <p:cNvSpPr txBox="1"/>
          <p:nvPr/>
        </p:nvSpPr>
        <p:spPr>
          <a:xfrm>
            <a:off x="8229600" y="6602040"/>
            <a:ext cx="855360" cy="255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EB92F757-B67B-4367-9109-0F26F7EBFBFD}" type="slidenum"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&lt;숫자&gt;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7" name="TextShape 4"/>
          <p:cNvSpPr txBox="1"/>
          <p:nvPr/>
        </p:nvSpPr>
        <p:spPr>
          <a:xfrm>
            <a:off x="1981080" y="6629400"/>
            <a:ext cx="5181120" cy="2282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RLLAB (http://rllab.snu.ac.kr)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8" name="TextShape 5"/>
          <p:cNvSpPr txBox="1"/>
          <p:nvPr/>
        </p:nvSpPr>
        <p:spPr>
          <a:xfrm>
            <a:off x="76320" y="6612120"/>
            <a:ext cx="1752120" cy="245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Timothy Ha (ECE, SNU)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59" name="그림 6" descr=""/>
          <p:cNvPicPr/>
          <p:nvPr/>
        </p:nvPicPr>
        <p:blipFill>
          <a:blip r:embed="rId1"/>
          <a:stretch/>
        </p:blipFill>
        <p:spPr>
          <a:xfrm>
            <a:off x="3599640" y="3581280"/>
            <a:ext cx="1944360" cy="165708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228600" y="960480"/>
            <a:ext cx="8686440" cy="5592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71440" indent="-271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Steps of Tensorflow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727200" indent="-456840">
              <a:lnSpc>
                <a:spcPct val="15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Build a graph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993600" indent="-456840">
              <a:lnSpc>
                <a:spcPct val="15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어떤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network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를 사용할 것인지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?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993600" indent="-456840">
              <a:lnSpc>
                <a:spcPct val="15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어떤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loss function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을 사용할 것인지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?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993600" indent="-456840">
              <a:lnSpc>
                <a:spcPct val="15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어떤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optimization method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를 사용할 것인지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?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727200" indent="-456840">
              <a:lnSpc>
                <a:spcPct val="15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Open a session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993600" indent="-456840">
              <a:lnSpc>
                <a:spcPct val="15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실질적으로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graph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안의 내용물들을 실행시키는 곳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727200" indent="-456840">
              <a:lnSpc>
                <a:spcPct val="15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sess.run()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993600" indent="-456840">
              <a:lnSpc>
                <a:spcPct val="15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Graph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안에서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define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된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operator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들을 실행시킴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993600" indent="-456840">
              <a:lnSpc>
                <a:spcPct val="15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혹은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variable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들의 값들을 출력함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76320" y="76320"/>
            <a:ext cx="7594560" cy="761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Tensorflow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8229600" y="6602040"/>
            <a:ext cx="855360" cy="255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A53A5141-A57C-4D9A-B103-B23E5ECA8B5E}" type="slidenum"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&lt;숫자&gt;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3" name="TextShape 4"/>
          <p:cNvSpPr txBox="1"/>
          <p:nvPr/>
        </p:nvSpPr>
        <p:spPr>
          <a:xfrm>
            <a:off x="1981080" y="6629400"/>
            <a:ext cx="5181120" cy="2282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RLLAB (http://rllab.snu.ac.kr)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4" name="TextShape 5"/>
          <p:cNvSpPr txBox="1"/>
          <p:nvPr/>
        </p:nvSpPr>
        <p:spPr>
          <a:xfrm>
            <a:off x="76320" y="6612120"/>
            <a:ext cx="1752120" cy="245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Timothy Ha (ECE, SNU)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65" name="그림 7" descr=""/>
          <p:cNvPicPr/>
          <p:nvPr/>
        </p:nvPicPr>
        <p:blipFill>
          <a:blip r:embed="rId1"/>
          <a:stretch/>
        </p:blipFill>
        <p:spPr>
          <a:xfrm>
            <a:off x="6553080" y="1276200"/>
            <a:ext cx="1944360" cy="165708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228600" y="960480"/>
            <a:ext cx="8686440" cy="5592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56840">
              <a:lnSpc>
                <a:spcPct val="11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Build a graph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727200" indent="-456840">
              <a:lnSpc>
                <a:spcPct val="110000"/>
              </a:lnSpc>
              <a:buClr>
                <a:srgbClr val="000000"/>
              </a:buClr>
              <a:buFont typeface="Calibri"/>
              <a:buChar char="‒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Tensor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993600" indent="-456840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Initial variables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1352520" indent="-456840">
              <a:lnSpc>
                <a:spcPct val="110000"/>
              </a:lnSpc>
              <a:buClr>
                <a:srgbClr val="000000"/>
              </a:buClr>
              <a:buFont typeface="Calibri"/>
              <a:buChar char="‒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네트워크가 가지는 초기값들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993600" indent="-456840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Placeholder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1352520" indent="-456840">
              <a:lnSpc>
                <a:spcPct val="110000"/>
              </a:lnSpc>
              <a:buClr>
                <a:srgbClr val="000000"/>
              </a:buClr>
              <a:buFont typeface="Calibri"/>
              <a:buChar char="‒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유저가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input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값들을 넣어주는 곳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1352520" indent="-456840">
              <a:lnSpc>
                <a:spcPct val="110000"/>
              </a:lnSpc>
              <a:buClr>
                <a:srgbClr val="000000"/>
              </a:buClr>
              <a:buFont typeface="Calibri"/>
              <a:buChar char="‒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주로 데이터 들이 해당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993600" indent="-456840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Constants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727200" indent="-456840">
              <a:lnSpc>
                <a:spcPct val="110000"/>
              </a:lnSpc>
              <a:buClr>
                <a:srgbClr val="000000"/>
              </a:buClr>
              <a:buFont typeface="Calibri"/>
              <a:buChar char="‒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Loss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727200" indent="-456840">
              <a:lnSpc>
                <a:spcPct val="110000"/>
              </a:lnSpc>
              <a:buClr>
                <a:srgbClr val="000000"/>
              </a:buClr>
              <a:buFont typeface="Calibri"/>
              <a:buChar char="‒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Operators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993600" indent="-456840">
              <a:lnSpc>
                <a:spcPct val="11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Optimizer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993600" indent="-456840">
              <a:lnSpc>
                <a:spcPct val="11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Variable initializer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727200" indent="-456840">
              <a:lnSpc>
                <a:spcPct val="110000"/>
              </a:lnSpc>
              <a:buClr>
                <a:srgbClr val="000000"/>
              </a:buClr>
              <a:buFont typeface="Calibri"/>
              <a:buChar char="‒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Etc…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76320" y="76320"/>
            <a:ext cx="7594560" cy="761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Tensorflow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8" name="TextShape 3"/>
          <p:cNvSpPr txBox="1"/>
          <p:nvPr/>
        </p:nvSpPr>
        <p:spPr>
          <a:xfrm>
            <a:off x="8229600" y="6602040"/>
            <a:ext cx="855360" cy="255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8E10F696-01E6-4976-B462-BBBDC21D8608}" type="slidenum"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&lt;숫자&gt;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9" name="TextShape 4"/>
          <p:cNvSpPr txBox="1"/>
          <p:nvPr/>
        </p:nvSpPr>
        <p:spPr>
          <a:xfrm>
            <a:off x="1981080" y="6629400"/>
            <a:ext cx="5181120" cy="2282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RLLAB (http://rllab.snu.ac.kr)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0" name="TextShape 5"/>
          <p:cNvSpPr txBox="1"/>
          <p:nvPr/>
        </p:nvSpPr>
        <p:spPr>
          <a:xfrm>
            <a:off x="76320" y="6612120"/>
            <a:ext cx="1752120" cy="245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Timothy Ha (ECE, SNU)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71" name="그림 6" descr=""/>
          <p:cNvPicPr/>
          <p:nvPr/>
        </p:nvPicPr>
        <p:blipFill>
          <a:blip r:embed="rId1"/>
          <a:stretch/>
        </p:blipFill>
        <p:spPr>
          <a:xfrm>
            <a:off x="6553080" y="1276200"/>
            <a:ext cx="1944360" cy="1657080"/>
          </a:xfrm>
          <a:prstGeom prst="rect">
            <a:avLst/>
          </a:prstGeom>
          <a:ln>
            <a:noFill/>
          </a:ln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228600" y="960480"/>
            <a:ext cx="8686440" cy="5592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56840">
              <a:lnSpc>
                <a:spcPct val="150000"/>
              </a:lnSpc>
              <a:buClr>
                <a:srgbClr val="000000"/>
              </a:buClr>
              <a:buFont typeface="Calibri"/>
              <a:buAutoNum type="arabicPeriod" startAt="2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Open tf.Session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727200" indent="-456840">
              <a:lnSpc>
                <a:spcPct val="15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sess = tf.Session()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727200" indent="-456840">
              <a:lnSpc>
                <a:spcPct val="15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이제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graph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안에서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define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된 값들을 실제로 사용 가능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>
              <a:lnSpc>
                <a:spcPct val="150000"/>
              </a:lnSpc>
              <a:buClr>
                <a:srgbClr val="000000"/>
              </a:buClr>
              <a:buFont typeface="Calibri"/>
              <a:buAutoNum type="arabicPeriod" startAt="2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sess.run()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727200" indent="-456840">
              <a:lnSpc>
                <a:spcPct val="15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Arguments : Anything defined in the graph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727200" indent="-456840">
              <a:lnSpc>
                <a:spcPct val="15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sess.run([something], feed_dict={placeholder:my_data})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993600" indent="-456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Tensor, variables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1352520" indent="-456840">
              <a:lnSpc>
                <a:spcPct val="150000"/>
              </a:lnSpc>
              <a:buClr>
                <a:srgbClr val="000000"/>
              </a:buClr>
              <a:buFont typeface="Calibri"/>
              <a:buChar char="‒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해당하는 현재 값들을 출력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993600" indent="-456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Operator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1352520" indent="-456840">
              <a:lnSpc>
                <a:spcPct val="150000"/>
              </a:lnSpc>
              <a:buClr>
                <a:srgbClr val="000000"/>
              </a:buClr>
              <a:buFont typeface="Calibri"/>
              <a:buChar char="‒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해당하는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Operator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를 실행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1352520" indent="-456840">
              <a:lnSpc>
                <a:spcPct val="150000"/>
              </a:lnSpc>
              <a:buClr>
                <a:srgbClr val="000000"/>
              </a:buClr>
              <a:buFont typeface="Calibri"/>
              <a:buChar char="‒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실행한 결과를 출력할 때도 있음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76320" y="76320"/>
            <a:ext cx="7594560" cy="761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Tensorflow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4" name="TextShape 3"/>
          <p:cNvSpPr txBox="1"/>
          <p:nvPr/>
        </p:nvSpPr>
        <p:spPr>
          <a:xfrm>
            <a:off x="8229600" y="6602040"/>
            <a:ext cx="855360" cy="255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2EA41CFE-B525-4165-820F-DBE0FC8D14D8}" type="slidenum"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&lt;숫자&gt;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5" name="TextShape 4"/>
          <p:cNvSpPr txBox="1"/>
          <p:nvPr/>
        </p:nvSpPr>
        <p:spPr>
          <a:xfrm>
            <a:off x="1981080" y="6629400"/>
            <a:ext cx="5181120" cy="2282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RLLAB (http://rllab.snu.ac.kr)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6" name="TextShape 5"/>
          <p:cNvSpPr txBox="1"/>
          <p:nvPr/>
        </p:nvSpPr>
        <p:spPr>
          <a:xfrm>
            <a:off x="76320" y="6612120"/>
            <a:ext cx="1752120" cy="245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Timothy Ha (ECE, SNU)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77" name="그림 6" descr=""/>
          <p:cNvPicPr/>
          <p:nvPr/>
        </p:nvPicPr>
        <p:blipFill>
          <a:blip r:embed="rId1"/>
          <a:stretch/>
        </p:blipFill>
        <p:spPr>
          <a:xfrm>
            <a:off x="6553080" y="1276200"/>
            <a:ext cx="1944360" cy="1657080"/>
          </a:xfrm>
          <a:prstGeom prst="rect">
            <a:avLst/>
          </a:prstGeom>
          <a:ln>
            <a:noFill/>
          </a:ln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76320" y="76320"/>
            <a:ext cx="7594560" cy="761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Gradient Descent Optimization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8229600" y="6602040"/>
            <a:ext cx="855360" cy="255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E67E15B8-F6D8-4E47-9D0C-AFEC368BBA85}" type="slidenum"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&lt;숫자&gt;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0" name="TextShape 3"/>
          <p:cNvSpPr txBox="1"/>
          <p:nvPr/>
        </p:nvSpPr>
        <p:spPr>
          <a:xfrm>
            <a:off x="1981080" y="6629400"/>
            <a:ext cx="5181120" cy="2282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RLLAB (http://rllab.snu.ac.kr)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1" name="TextShape 4"/>
          <p:cNvSpPr txBox="1"/>
          <p:nvPr/>
        </p:nvSpPr>
        <p:spPr>
          <a:xfrm>
            <a:off x="76320" y="6612120"/>
            <a:ext cx="1752120" cy="245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Nuri Kim (ECE, SNU)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82" name="그림 6" descr=""/>
          <p:cNvPicPr/>
          <p:nvPr/>
        </p:nvPicPr>
        <p:blipFill>
          <a:blip r:embed="rId1"/>
          <a:stretch/>
        </p:blipFill>
        <p:spPr>
          <a:xfrm>
            <a:off x="433080" y="1295280"/>
            <a:ext cx="8277840" cy="4999320"/>
          </a:xfrm>
          <a:prstGeom prst="rect">
            <a:avLst/>
          </a:prstGeom>
          <a:ln>
            <a:noFill/>
          </a:ln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76320" y="76320"/>
            <a:ext cx="7594560" cy="761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Tensorflow Graph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8229600" y="6602040"/>
            <a:ext cx="855360" cy="255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17E2E660-7E06-4E26-92EC-03342C2BF9F6}" type="slidenum"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&lt;숫자&gt;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5" name="TextShape 3"/>
          <p:cNvSpPr txBox="1"/>
          <p:nvPr/>
        </p:nvSpPr>
        <p:spPr>
          <a:xfrm>
            <a:off x="1981080" y="6629400"/>
            <a:ext cx="5181120" cy="2282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RLLAB (http://rllab.snu.ac.kr)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6" name="TextShape 4"/>
          <p:cNvSpPr txBox="1"/>
          <p:nvPr/>
        </p:nvSpPr>
        <p:spPr>
          <a:xfrm>
            <a:off x="76320" y="6612120"/>
            <a:ext cx="1752120" cy="245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Nuri Kim (ECE, SNU)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7" name="CustomShape 5"/>
          <p:cNvSpPr/>
          <p:nvPr/>
        </p:nvSpPr>
        <p:spPr>
          <a:xfrm>
            <a:off x="1733400" y="5296680"/>
            <a:ext cx="1447560" cy="6854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Variable w, 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8" name="CustomShape 6"/>
          <p:cNvSpPr/>
          <p:nvPr/>
        </p:nvSpPr>
        <p:spPr>
          <a:xfrm>
            <a:off x="3753000" y="5296680"/>
            <a:ext cx="1507320" cy="68544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x_data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place_holder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9" name="CustomShape 7"/>
          <p:cNvSpPr/>
          <p:nvPr/>
        </p:nvSpPr>
        <p:spPr>
          <a:xfrm flipV="1">
            <a:off x="2457360" y="4610880"/>
            <a:ext cx="609120" cy="685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8"/>
          <p:cNvSpPr/>
          <p:nvPr/>
        </p:nvSpPr>
        <p:spPr>
          <a:xfrm>
            <a:off x="2571840" y="3277440"/>
            <a:ext cx="2057040" cy="1371240"/>
          </a:xfrm>
          <a:prstGeom prst="ellipse">
            <a:avLst/>
          </a:prstGeom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Add, multiply operator (y_regression)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1" name="CustomShape 9"/>
          <p:cNvSpPr/>
          <p:nvPr/>
        </p:nvSpPr>
        <p:spPr>
          <a:xfrm flipH="1" flipV="1">
            <a:off x="4133160" y="4610880"/>
            <a:ext cx="372600" cy="685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10"/>
          <p:cNvSpPr/>
          <p:nvPr/>
        </p:nvSpPr>
        <p:spPr>
          <a:xfrm>
            <a:off x="6038640" y="5296680"/>
            <a:ext cx="1507320" cy="68544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y_data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place_holder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3" name="CustomShape 11"/>
          <p:cNvSpPr/>
          <p:nvPr/>
        </p:nvSpPr>
        <p:spPr>
          <a:xfrm flipH="1" flipV="1">
            <a:off x="5961960" y="2905920"/>
            <a:ext cx="837720" cy="2390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12"/>
          <p:cNvSpPr/>
          <p:nvPr/>
        </p:nvSpPr>
        <p:spPr>
          <a:xfrm>
            <a:off x="4267080" y="1828800"/>
            <a:ext cx="2251440" cy="1124280"/>
          </a:xfrm>
          <a:prstGeom prst="ellipse">
            <a:avLst/>
          </a:prstGeom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mean, square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(loss)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5" name="CustomShape 13"/>
          <p:cNvSpPr/>
          <p:nvPr/>
        </p:nvSpPr>
        <p:spPr>
          <a:xfrm flipV="1">
            <a:off x="3905280" y="2857680"/>
            <a:ext cx="723600" cy="418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CustomShape 14"/>
          <p:cNvSpPr/>
          <p:nvPr/>
        </p:nvSpPr>
        <p:spPr>
          <a:xfrm flipV="1">
            <a:off x="6519240" y="2362320"/>
            <a:ext cx="491040" cy="28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15"/>
          <p:cNvSpPr/>
          <p:nvPr/>
        </p:nvSpPr>
        <p:spPr>
          <a:xfrm>
            <a:off x="201960" y="3638520"/>
            <a:ext cx="1676160" cy="1124280"/>
          </a:xfrm>
          <a:prstGeom prst="ellipse">
            <a:avLst/>
          </a:prstGeom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global variable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initializer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8" name="CustomShape 16"/>
          <p:cNvSpPr/>
          <p:nvPr/>
        </p:nvSpPr>
        <p:spPr>
          <a:xfrm flipH="1" flipV="1">
            <a:off x="1294560" y="4858560"/>
            <a:ext cx="380520" cy="437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17"/>
          <p:cNvSpPr/>
          <p:nvPr/>
        </p:nvSpPr>
        <p:spPr>
          <a:xfrm>
            <a:off x="7154640" y="1792800"/>
            <a:ext cx="1718280" cy="1124280"/>
          </a:xfrm>
          <a:prstGeom prst="ellipse">
            <a:avLst/>
          </a:prstGeom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Optimizer,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minimize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228600" y="960480"/>
            <a:ext cx="8686440" cy="5592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71440" indent="-271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Complete the code for sess.run()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5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71440" indent="-271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Change the parameters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541440" indent="-228240">
              <a:lnSpc>
                <a:spcPct val="150000"/>
              </a:lnSpc>
              <a:buClr>
                <a:srgbClr val="000000"/>
              </a:buClr>
              <a:buFont typeface="Calibri"/>
              <a:buChar char="‒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Initial variables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541440" indent="-228240">
              <a:lnSpc>
                <a:spcPct val="150000"/>
              </a:lnSpc>
              <a:buClr>
                <a:srgbClr val="000000"/>
              </a:buClr>
              <a:buFont typeface="Calibri"/>
              <a:buChar char="‒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Learning rate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541440" indent="-228240">
              <a:lnSpc>
                <a:spcPct val="150000"/>
              </a:lnSpc>
              <a:buClr>
                <a:srgbClr val="000000"/>
              </a:buClr>
              <a:buFont typeface="Calibri"/>
              <a:buChar char="‒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Optimizer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541440" indent="-228240">
              <a:lnSpc>
                <a:spcPct val="150000"/>
              </a:lnSpc>
              <a:buClr>
                <a:srgbClr val="000000"/>
              </a:buClr>
              <a:buFont typeface="Calibri"/>
              <a:buChar char="‒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number of training steps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76320" y="76320"/>
            <a:ext cx="7594560" cy="761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Todo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2" name="TextShape 3"/>
          <p:cNvSpPr txBox="1"/>
          <p:nvPr/>
        </p:nvSpPr>
        <p:spPr>
          <a:xfrm>
            <a:off x="8229600" y="6602040"/>
            <a:ext cx="855360" cy="255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5FCFCAFF-399D-4C37-882D-9DEC7ADFA2E3}" type="slidenum"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&lt;숫자&gt;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3" name="TextShape 4"/>
          <p:cNvSpPr txBox="1"/>
          <p:nvPr/>
        </p:nvSpPr>
        <p:spPr>
          <a:xfrm>
            <a:off x="1981080" y="6629400"/>
            <a:ext cx="5181120" cy="2282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RLLAB (http://rllab.snu.ac.kr)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4" name="TextShape 5"/>
          <p:cNvSpPr txBox="1"/>
          <p:nvPr/>
        </p:nvSpPr>
        <p:spPr>
          <a:xfrm>
            <a:off x="76320" y="6612120"/>
            <a:ext cx="1752120" cy="245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Timothy Ha (ECE, SNU)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228600" y="960480"/>
            <a:ext cx="8686440" cy="5592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71440" indent="-271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Python 3.6.6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541440" indent="-228240">
              <a:lnSpc>
                <a:spcPct val="100000"/>
              </a:lnSpc>
              <a:buClr>
                <a:srgbClr val="000000"/>
              </a:buClr>
              <a:buFont typeface="Calibri"/>
              <a:buChar char="‒"/>
            </a:pPr>
            <a:r>
              <a:rPr b="0" lang="en-US" sz="2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"/>
              </a:rPr>
              <a:t>https://www.python.org/downloads/release/python-366/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541440" indent="-228240">
              <a:lnSpc>
                <a:spcPct val="100000"/>
              </a:lnSpc>
              <a:buClr>
                <a:srgbClr val="000000"/>
              </a:buClr>
              <a:buFont typeface="Calibri"/>
              <a:buChar char="‒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Download </a:t>
            </a:r>
            <a:r>
              <a:rPr b="0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Windows x86-64 executable installer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and install it.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76320" y="76320"/>
            <a:ext cx="7594560" cy="761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Install Python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TextShape 3"/>
          <p:cNvSpPr txBox="1"/>
          <p:nvPr/>
        </p:nvSpPr>
        <p:spPr>
          <a:xfrm>
            <a:off x="8229600" y="6602040"/>
            <a:ext cx="855360" cy="255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9FB949D3-45EA-41AD-B701-AD1CEE94AF05}" type="slidenum"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&lt;숫자&gt;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7" name="TextShape 4"/>
          <p:cNvSpPr txBox="1"/>
          <p:nvPr/>
        </p:nvSpPr>
        <p:spPr>
          <a:xfrm>
            <a:off x="1981080" y="6629400"/>
            <a:ext cx="5181120" cy="2282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RLLAB (http://rllab.snu.ac.kr)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8" name="TextShape 5"/>
          <p:cNvSpPr txBox="1"/>
          <p:nvPr/>
        </p:nvSpPr>
        <p:spPr>
          <a:xfrm>
            <a:off x="76320" y="6612120"/>
            <a:ext cx="1752120" cy="245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Timothy Ha (ECE, SNU)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89" name="그림 9" descr=""/>
          <p:cNvPicPr/>
          <p:nvPr/>
        </p:nvPicPr>
        <p:blipFill>
          <a:blip r:embed="rId2"/>
          <a:stretch/>
        </p:blipFill>
        <p:spPr>
          <a:xfrm>
            <a:off x="369360" y="2590920"/>
            <a:ext cx="8404920" cy="3467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0" y="914400"/>
            <a:ext cx="9143640" cy="571464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6" name="TextShape 2"/>
          <p:cNvSpPr txBox="1"/>
          <p:nvPr/>
        </p:nvSpPr>
        <p:spPr>
          <a:xfrm>
            <a:off x="8229600" y="6602040"/>
            <a:ext cx="855360" cy="255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638DDD89-A17C-481E-AE83-A3332A40F18B}" type="slidenum"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&lt;숫자&gt;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7" name="TextShape 3"/>
          <p:cNvSpPr txBox="1"/>
          <p:nvPr/>
        </p:nvSpPr>
        <p:spPr>
          <a:xfrm>
            <a:off x="1981080" y="6629400"/>
            <a:ext cx="5181120" cy="2282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RLLAB (http://rllab.snu.ac.kr)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8" name="TextShape 4"/>
          <p:cNvSpPr txBox="1"/>
          <p:nvPr/>
        </p:nvSpPr>
        <p:spPr>
          <a:xfrm>
            <a:off x="76320" y="6612120"/>
            <a:ext cx="1752120" cy="245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Timothy Ha (ECE, SNU)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09" name="Picture 2" descr=""/>
          <p:cNvPicPr/>
          <p:nvPr/>
        </p:nvPicPr>
        <p:blipFill>
          <a:blip r:embed="rId1"/>
          <a:stretch/>
        </p:blipFill>
        <p:spPr>
          <a:xfrm>
            <a:off x="954000" y="1792440"/>
            <a:ext cx="7198920" cy="365724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228600" y="960480"/>
            <a:ext cx="8686440" cy="5592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71440" indent="-271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Python 3.6.6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541440" indent="-228240">
              <a:lnSpc>
                <a:spcPct val="100000"/>
              </a:lnSpc>
              <a:buClr>
                <a:srgbClr val="000000"/>
              </a:buClr>
              <a:buFont typeface="Calibri"/>
              <a:buChar char="‒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 Python 3.6 to Environment Variable Path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76320" y="76320"/>
            <a:ext cx="7594560" cy="761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Install Python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" name="TextShape 3"/>
          <p:cNvSpPr txBox="1"/>
          <p:nvPr/>
        </p:nvSpPr>
        <p:spPr>
          <a:xfrm>
            <a:off x="8229600" y="6602040"/>
            <a:ext cx="855360" cy="255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7C2D48B1-E406-4B3D-B373-26AB2FB7B58A}" type="slidenum"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&lt;숫자&gt;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3" name="TextShape 4"/>
          <p:cNvSpPr txBox="1"/>
          <p:nvPr/>
        </p:nvSpPr>
        <p:spPr>
          <a:xfrm>
            <a:off x="1981080" y="6629400"/>
            <a:ext cx="5181120" cy="2282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RLLAB (http://rllab.snu.ac.kr)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4" name="TextShape 5"/>
          <p:cNvSpPr txBox="1"/>
          <p:nvPr/>
        </p:nvSpPr>
        <p:spPr>
          <a:xfrm>
            <a:off x="76320" y="6612120"/>
            <a:ext cx="1752120" cy="245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Timothy Ha (ECE, SNU)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95" name="그림 7" descr=""/>
          <p:cNvPicPr/>
          <p:nvPr/>
        </p:nvPicPr>
        <p:blipFill>
          <a:blip r:embed="rId1"/>
          <a:stretch/>
        </p:blipFill>
        <p:spPr>
          <a:xfrm>
            <a:off x="1405440" y="2209680"/>
            <a:ext cx="6332400" cy="3901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그림 8" descr=""/>
          <p:cNvPicPr/>
          <p:nvPr/>
        </p:nvPicPr>
        <p:blipFill>
          <a:blip r:embed="rId1"/>
          <a:stretch/>
        </p:blipFill>
        <p:spPr>
          <a:xfrm>
            <a:off x="1413360" y="2209680"/>
            <a:ext cx="6317280" cy="3893760"/>
          </a:xfrm>
          <a:prstGeom prst="rect">
            <a:avLst/>
          </a:prstGeom>
          <a:ln>
            <a:noFill/>
          </a:ln>
        </p:spPr>
      </p:pic>
      <p:sp>
        <p:nvSpPr>
          <p:cNvPr id="97" name="TextShape 1"/>
          <p:cNvSpPr txBox="1"/>
          <p:nvPr/>
        </p:nvSpPr>
        <p:spPr>
          <a:xfrm>
            <a:off x="228600" y="960480"/>
            <a:ext cx="8686440" cy="5592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71440" indent="-271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Python 3.6.6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541440" indent="-228240">
              <a:lnSpc>
                <a:spcPct val="100000"/>
              </a:lnSpc>
              <a:buClr>
                <a:srgbClr val="000000"/>
              </a:buClr>
              <a:buFont typeface="Calibri"/>
              <a:buChar char="‒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설치 후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76320" y="76320"/>
            <a:ext cx="7594560" cy="761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Install Python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TextShape 3"/>
          <p:cNvSpPr txBox="1"/>
          <p:nvPr/>
        </p:nvSpPr>
        <p:spPr>
          <a:xfrm>
            <a:off x="8229600" y="6602040"/>
            <a:ext cx="855360" cy="255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89F0B9B0-365C-4E5A-8B60-ECAC31C93ED9}" type="slidenum"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&lt;숫자&gt;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0" name="TextShape 4"/>
          <p:cNvSpPr txBox="1"/>
          <p:nvPr/>
        </p:nvSpPr>
        <p:spPr>
          <a:xfrm>
            <a:off x="1981080" y="6629400"/>
            <a:ext cx="5181120" cy="2282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RLLAB (http://rllab.snu.ac.kr)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1" name="TextShape 5"/>
          <p:cNvSpPr txBox="1"/>
          <p:nvPr/>
        </p:nvSpPr>
        <p:spPr>
          <a:xfrm>
            <a:off x="76320" y="6612120"/>
            <a:ext cx="1752120" cy="245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Timothy Ha (ECE, SNU)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228600" y="960480"/>
            <a:ext cx="8686440" cy="5592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71440" indent="-271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cmd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창 열기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541440" indent="-228240">
              <a:lnSpc>
                <a:spcPct val="100000"/>
              </a:lnSpc>
              <a:buClr>
                <a:srgbClr val="000000"/>
              </a:buClr>
              <a:buFont typeface="Calibri"/>
              <a:buChar char="‒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Windows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검색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-&gt; cmd (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명령 프롬프트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 -&gt;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관리자 권한으로 실행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cmd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창에서 명령어 입력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541440" indent="-228240">
              <a:lnSpc>
                <a:spcPct val="100000"/>
              </a:lnSpc>
              <a:buClr>
                <a:srgbClr val="000000"/>
              </a:buClr>
              <a:buFont typeface="Calibri"/>
              <a:buChar char="‒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pip3 install tensorflow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541440" indent="-228240">
              <a:lnSpc>
                <a:spcPct val="100000"/>
              </a:lnSpc>
              <a:buClr>
                <a:srgbClr val="000000"/>
              </a:buClr>
              <a:buFont typeface="Calibri"/>
              <a:buChar char="‒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pip3 install jupyter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541440" indent="-228240">
              <a:lnSpc>
                <a:spcPct val="100000"/>
              </a:lnSpc>
              <a:buClr>
                <a:srgbClr val="000000"/>
              </a:buClr>
              <a:buFont typeface="Calibri"/>
              <a:buChar char="‒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pip3 install matplotlib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설치 확인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541440" indent="-228240">
              <a:lnSpc>
                <a:spcPct val="100000"/>
              </a:lnSpc>
              <a:buClr>
                <a:srgbClr val="000000"/>
              </a:buClr>
              <a:buFont typeface="Calibri"/>
              <a:buChar char="‒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cmd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창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80820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py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80820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import tensorflow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80820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Import matplotlib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80820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exit()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76320" y="76320"/>
            <a:ext cx="7594560" cy="761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Other Installations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" name="TextShape 3"/>
          <p:cNvSpPr txBox="1"/>
          <p:nvPr/>
        </p:nvSpPr>
        <p:spPr>
          <a:xfrm>
            <a:off x="8229600" y="6602040"/>
            <a:ext cx="855360" cy="255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25FDFFDA-9420-4E30-8E85-63DE6C0219F5}" type="slidenum"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&lt;숫자&gt;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5" name="TextShape 4"/>
          <p:cNvSpPr txBox="1"/>
          <p:nvPr/>
        </p:nvSpPr>
        <p:spPr>
          <a:xfrm>
            <a:off x="1981080" y="6629400"/>
            <a:ext cx="5181120" cy="2282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RLLAB (http://rllab.snu.ac.kr)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6" name="TextShape 5"/>
          <p:cNvSpPr txBox="1"/>
          <p:nvPr/>
        </p:nvSpPr>
        <p:spPr>
          <a:xfrm>
            <a:off x="76320" y="6612120"/>
            <a:ext cx="1752120" cy="245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Timothy Ha (ECE, SNU)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228600" y="960480"/>
            <a:ext cx="8686440" cy="5592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lvl="1"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설치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541440" indent="-228240">
              <a:lnSpc>
                <a:spcPct val="100000"/>
              </a:lnSpc>
              <a:buClr>
                <a:srgbClr val="000000"/>
              </a:buClr>
              <a:buFont typeface="Calibri"/>
              <a:buChar char="‒"/>
            </a:pPr>
            <a:r>
              <a:rPr b="0" lang="en-US" sz="2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"/>
              </a:rPr>
              <a:t>https://git-scm.com/download/win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541440" indent="-228240">
              <a:lnSpc>
                <a:spcPct val="100000"/>
              </a:lnSpc>
              <a:buClr>
                <a:srgbClr val="000000"/>
              </a:buClr>
              <a:buFont typeface="Calibri"/>
              <a:buChar char="‒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Download 64-bit version Git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541440" indent="-228240">
              <a:lnSpc>
                <a:spcPct val="100000"/>
              </a:lnSpc>
              <a:buClr>
                <a:srgbClr val="000000"/>
              </a:buClr>
              <a:buFont typeface="Calibri"/>
              <a:buChar char="‒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Install Git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실습파일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download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541440" indent="-228240">
              <a:lnSpc>
                <a:spcPct val="100000"/>
              </a:lnSpc>
              <a:buClr>
                <a:srgbClr val="000000"/>
              </a:buClr>
              <a:buFont typeface="Calibri"/>
              <a:buChar char="‒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cmd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창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80820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cd c:\Users\&lt;User name&gt;\Documents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80820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 clone https://github.com/bareblackfoot/deep_learning_tutorial.git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Jupyter notebook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실행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541440" indent="-228240">
              <a:lnSpc>
                <a:spcPct val="100000"/>
              </a:lnSpc>
              <a:buClr>
                <a:srgbClr val="000000"/>
              </a:buClr>
              <a:buFont typeface="Calibri"/>
              <a:buChar char="‒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cmd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창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80820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cd c:\Users\&lt;User name&gt;\Documents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80820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jupyter notebook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76320" y="76320"/>
            <a:ext cx="7594560" cy="761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Other Installations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TextShape 3"/>
          <p:cNvSpPr txBox="1"/>
          <p:nvPr/>
        </p:nvSpPr>
        <p:spPr>
          <a:xfrm>
            <a:off x="8229600" y="6602040"/>
            <a:ext cx="855360" cy="255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ED4B1B9F-A1E1-427B-8309-228574CC3131}" type="slidenum"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&lt;숫자&gt;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0" name="TextShape 4"/>
          <p:cNvSpPr txBox="1"/>
          <p:nvPr/>
        </p:nvSpPr>
        <p:spPr>
          <a:xfrm>
            <a:off x="1981080" y="6629400"/>
            <a:ext cx="5181120" cy="2282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RLLAB (http://rllab.snu.ac.kr)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1" name="TextShape 5"/>
          <p:cNvSpPr txBox="1"/>
          <p:nvPr/>
        </p:nvSpPr>
        <p:spPr>
          <a:xfrm>
            <a:off x="76320" y="6612120"/>
            <a:ext cx="1752120" cy="245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Timothy Ha (ECE, SNU)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228600" y="960480"/>
            <a:ext cx="8686440" cy="5592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71440" indent="-271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주어진 데이터가 있을 때 변수들 간의 인과 관계를 찾는 것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541440" indent="-228240">
              <a:lnSpc>
                <a:spcPct val="100000"/>
              </a:lnSpc>
              <a:buClr>
                <a:srgbClr val="000000"/>
              </a:buClr>
              <a:buFont typeface="Calibri"/>
              <a:buChar char="‒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Ex) “Year of schooling” vs “Income”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76320" y="76320"/>
            <a:ext cx="7594560" cy="761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Regression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TextShape 3"/>
          <p:cNvSpPr txBox="1"/>
          <p:nvPr/>
        </p:nvSpPr>
        <p:spPr>
          <a:xfrm>
            <a:off x="8229600" y="6602040"/>
            <a:ext cx="855360" cy="255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091B7B08-7EDA-4288-A21A-3D84F4A68D6B}" type="slidenum"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&lt;숫자&gt;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5" name="TextShape 4"/>
          <p:cNvSpPr txBox="1"/>
          <p:nvPr/>
        </p:nvSpPr>
        <p:spPr>
          <a:xfrm>
            <a:off x="1981080" y="6629400"/>
            <a:ext cx="5181120" cy="2282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RLLAB (http://rllab.snu.ac.kr)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6" name="TextShape 5"/>
          <p:cNvSpPr txBox="1"/>
          <p:nvPr/>
        </p:nvSpPr>
        <p:spPr>
          <a:xfrm>
            <a:off x="76320" y="6612120"/>
            <a:ext cx="1752120" cy="245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Timothy Ha (ECE, SNU)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17" name="그림 7" descr=""/>
          <p:cNvPicPr/>
          <p:nvPr/>
        </p:nvPicPr>
        <p:blipFill>
          <a:blip r:embed="rId1"/>
          <a:stretch/>
        </p:blipFill>
        <p:spPr>
          <a:xfrm>
            <a:off x="1981080" y="2209680"/>
            <a:ext cx="5152680" cy="4132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228600" y="960480"/>
            <a:ext cx="8686440" cy="5592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71440" indent="-271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종류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541440" indent="-228240">
              <a:lnSpc>
                <a:spcPct val="150000"/>
              </a:lnSpc>
              <a:buClr>
                <a:srgbClr val="000000"/>
              </a:buClr>
              <a:buFont typeface="Calibri"/>
              <a:buChar char="‒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Linear Regression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541440" indent="-228240">
              <a:lnSpc>
                <a:spcPct val="150000"/>
              </a:lnSpc>
              <a:buClr>
                <a:srgbClr val="000000"/>
              </a:buClr>
              <a:buFont typeface="Calibri"/>
              <a:buChar char="‒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Gaussian Mixture Model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541440" indent="-228240">
              <a:lnSpc>
                <a:spcPct val="150000"/>
              </a:lnSpc>
              <a:buClr>
                <a:srgbClr val="000000"/>
              </a:buClr>
              <a:buFont typeface="Calibri"/>
              <a:buChar char="‒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Kernel Regression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541440" indent="-228240">
              <a:lnSpc>
                <a:spcPct val="150000"/>
              </a:lnSpc>
              <a:buClr>
                <a:srgbClr val="000000"/>
              </a:buClr>
              <a:buFont typeface="Calibri"/>
              <a:buChar char="‒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Gaussian Process Regression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541440" indent="-228240">
              <a:lnSpc>
                <a:spcPct val="150000"/>
              </a:lnSpc>
              <a:buClr>
                <a:srgbClr val="000000"/>
              </a:buClr>
              <a:buFont typeface="Calibri"/>
              <a:buChar char="‒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Etc…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76320" y="76320"/>
            <a:ext cx="7594560" cy="761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Regression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0" name="TextShape 3"/>
          <p:cNvSpPr txBox="1"/>
          <p:nvPr/>
        </p:nvSpPr>
        <p:spPr>
          <a:xfrm>
            <a:off x="8229600" y="6602040"/>
            <a:ext cx="855360" cy="255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A23FB7B1-A351-4C3B-AB72-F22579961B1E}" type="slidenum"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&lt;숫자&gt;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1" name="TextShape 4"/>
          <p:cNvSpPr txBox="1"/>
          <p:nvPr/>
        </p:nvSpPr>
        <p:spPr>
          <a:xfrm>
            <a:off x="1981080" y="6629400"/>
            <a:ext cx="5181120" cy="2282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RLLAB (http://rllab.snu.ac.kr)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2" name="TextShape 5"/>
          <p:cNvSpPr txBox="1"/>
          <p:nvPr/>
        </p:nvSpPr>
        <p:spPr>
          <a:xfrm>
            <a:off x="76320" y="6612120"/>
            <a:ext cx="1752120" cy="245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Timothy Ha (ECE, SNU)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23" name="그림 8" descr=""/>
          <p:cNvPicPr/>
          <p:nvPr/>
        </p:nvPicPr>
        <p:blipFill>
          <a:blip r:embed="rId1"/>
          <a:stretch/>
        </p:blipFill>
        <p:spPr>
          <a:xfrm>
            <a:off x="5276160" y="1619280"/>
            <a:ext cx="2477160" cy="1639080"/>
          </a:xfrm>
          <a:prstGeom prst="rect">
            <a:avLst/>
          </a:prstGeom>
          <a:ln>
            <a:noFill/>
          </a:ln>
        </p:spPr>
      </p:pic>
      <p:pic>
        <p:nvPicPr>
          <p:cNvPr id="124" name="그림 10" descr=""/>
          <p:cNvPicPr/>
          <p:nvPr/>
        </p:nvPicPr>
        <p:blipFill>
          <a:blip r:embed="rId2"/>
          <a:stretch/>
        </p:blipFill>
        <p:spPr>
          <a:xfrm>
            <a:off x="5029200" y="3555360"/>
            <a:ext cx="2971080" cy="2228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228600" y="960480"/>
            <a:ext cx="8686440" cy="5592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71440" indent="-271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: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71440" indent="-271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Linear Regression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Goal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541440" indent="-228240">
              <a:lnSpc>
                <a:spcPct val="100000"/>
              </a:lnSpc>
              <a:buClr>
                <a:srgbClr val="000000"/>
              </a:buClr>
              <a:buFont typeface="Calibri"/>
              <a:buChar char="‒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Fine  that best fits the data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541440" indent="-228240">
              <a:lnSpc>
                <a:spcPct val="100000"/>
              </a:lnSpc>
              <a:buClr>
                <a:srgbClr val="000000"/>
              </a:buClr>
              <a:buFont typeface="Calibri"/>
              <a:buChar char="‒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Minimize loss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228600" y="960480"/>
            <a:ext cx="8686440" cy="55922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txBody>
          <a:bodyPr/>
          <a:p>
            <a:pPr marL="271440" indent="-271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7" name="TextShape 3"/>
          <p:cNvSpPr txBox="1"/>
          <p:nvPr/>
        </p:nvSpPr>
        <p:spPr>
          <a:xfrm>
            <a:off x="76320" y="76320"/>
            <a:ext cx="7594560" cy="761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Linear Regression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8" name="TextShape 4"/>
          <p:cNvSpPr txBox="1"/>
          <p:nvPr/>
        </p:nvSpPr>
        <p:spPr>
          <a:xfrm>
            <a:off x="8229600" y="6602040"/>
            <a:ext cx="855360" cy="255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E5CCB0EB-87E1-486A-913E-19FF64150A71}" type="slidenum"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&lt;숫자&gt;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9" name="TextShape 5"/>
          <p:cNvSpPr txBox="1"/>
          <p:nvPr/>
        </p:nvSpPr>
        <p:spPr>
          <a:xfrm>
            <a:off x="1981080" y="6629400"/>
            <a:ext cx="5181120" cy="2282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RLLAB (http://rllab.snu.ac.kr)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0" name="TextShape 6"/>
          <p:cNvSpPr txBox="1"/>
          <p:nvPr/>
        </p:nvSpPr>
        <p:spPr>
          <a:xfrm>
            <a:off x="76320" y="6612120"/>
            <a:ext cx="1752120" cy="245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Timothy Ha (ECE, SNU)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31" name="그림 6" descr=""/>
          <p:cNvPicPr/>
          <p:nvPr/>
        </p:nvPicPr>
        <p:blipFill>
          <a:blip r:embed="rId2"/>
          <a:stretch/>
        </p:blipFill>
        <p:spPr>
          <a:xfrm>
            <a:off x="4912920" y="1676520"/>
            <a:ext cx="3744000" cy="2477160"/>
          </a:xfrm>
          <a:prstGeom prst="rect">
            <a:avLst/>
          </a:prstGeom>
          <a:ln>
            <a:noFill/>
          </a:ln>
        </p:spPr>
      </p:pic>
      <p:pic>
        <p:nvPicPr>
          <p:cNvPr id="132" name="그림 7" descr=""/>
          <p:cNvPicPr/>
          <p:nvPr/>
        </p:nvPicPr>
        <p:blipFill>
          <a:blip r:embed="rId3"/>
          <a:stretch/>
        </p:blipFill>
        <p:spPr>
          <a:xfrm>
            <a:off x="1754640" y="3505320"/>
            <a:ext cx="2476080" cy="81864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5761</TotalTime>
  <Application>LibreOffice/5.1.6.2$Linux_X86_64 LibreOffice_project/10m0$Build-2</Application>
  <Words>874</Words>
  <Paragraphs>209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songhwai</dc:creator>
  <dc:description/>
  <dc:language>ko-KR</dc:language>
  <cp:lastModifiedBy/>
  <dcterms:modified xsi:type="dcterms:W3CDTF">2018-09-12T13:23:17Z</dcterms:modified>
  <cp:revision>552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화면 슬라이드 쇼(4:3)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20</vt:i4>
  </property>
</Properties>
</file>