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16" r:id="rId3"/>
    <p:sldId id="617" r:id="rId4"/>
    <p:sldId id="618" r:id="rId5"/>
    <p:sldId id="621" r:id="rId6"/>
    <p:sldId id="622" r:id="rId7"/>
    <p:sldId id="623" r:id="rId8"/>
    <p:sldId id="625" r:id="rId9"/>
    <p:sldId id="626" r:id="rId10"/>
    <p:sldId id="627" r:id="rId11"/>
    <p:sldId id="624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592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Arial Narrow" panose="020B0606020202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6835" autoAdjust="0"/>
  </p:normalViewPr>
  <p:slideViewPr>
    <p:cSldViewPr>
      <p:cViewPr>
        <p:scale>
          <a:sx n="80" d="100"/>
          <a:sy n="80" d="100"/>
        </p:scale>
        <p:origin x="710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72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57D6-C417-401F-82E2-9F0AA07BC58D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1C10-3653-4BFE-9D63-F414D8860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CACB8-095D-4873-8A19-45E4E5069F3E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9A76-1220-4E4C-A198-670F9E82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7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981199"/>
          </a:xfr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90" y="3657600"/>
            <a:ext cx="7795610" cy="22098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8" name="그룹 18"/>
          <p:cNvGrpSpPr>
            <a:grpSpLocks/>
          </p:cNvGrpSpPr>
          <p:nvPr userDrawn="1"/>
        </p:nvGrpSpPr>
        <p:grpSpPr bwMode="auto">
          <a:xfrm>
            <a:off x="76200" y="6169026"/>
            <a:ext cx="4783832" cy="644347"/>
            <a:chOff x="76200" y="6169800"/>
            <a:chExt cx="4783832" cy="6435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85800" y="6229297"/>
              <a:ext cx="4174232" cy="5840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cap="small" dirty="0">
                  <a:solidFill>
                    <a:srgbClr val="002060"/>
                  </a:solidFill>
                  <a:latin typeface="Arial Narrow" pitchFamily="34" charset="0"/>
                  <a:cs typeface="Arial" pitchFamily="34" charset="0"/>
                </a:rPr>
                <a:t>Department of Electrical and Computer Engineering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800" b="1" cap="small" baseline="0" dirty="0">
                  <a:solidFill>
                    <a:srgbClr val="002060"/>
                  </a:solidFill>
                  <a:latin typeface="Arial Narrow" pitchFamily="34" charset="0"/>
                  <a:cs typeface="Arial" pitchFamily="34" charset="0"/>
                </a:rPr>
                <a:t>Seoul National University</a:t>
              </a:r>
            </a:p>
          </p:txBody>
        </p:sp>
        <p:pic>
          <p:nvPicPr>
            <p:cNvPr id="10" name="Picture 4" descr="http://147.46.10.58/upload/with_notice/symbol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6169800"/>
              <a:ext cx="62449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K:\Common\SNU\RLLAB\RLLAB_logo\RLLAB_logo_ur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7" y="5780087"/>
            <a:ext cx="1954213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686800" cy="5592763"/>
          </a:xfrm>
        </p:spPr>
        <p:txBody>
          <a:bodyPr/>
          <a:lstStyle>
            <a:lvl1pPr marL="271463" indent="-271463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285750" indent="-285750">
              <a:spcBef>
                <a:spcPts val="0"/>
              </a:spcBef>
              <a:buFont typeface="Arial" pitchFamily="34" charset="0"/>
              <a:buChar char="•"/>
              <a:defRPr sz="2400"/>
            </a:lvl2pPr>
            <a:lvl3pPr marL="541338" indent="-228600">
              <a:spcBef>
                <a:spcPts val="0"/>
              </a:spcBef>
              <a:buFont typeface="Calibri" pitchFamily="34" charset="0"/>
              <a:buChar char="‒"/>
              <a:defRPr sz="2000"/>
            </a:lvl3pPr>
            <a:lvl4pPr marL="808038" indent="-228600">
              <a:spcBef>
                <a:spcPts val="0"/>
              </a:spcBef>
              <a:defRPr sz="2000"/>
            </a:lvl4pPr>
            <a:lvl5pPr marL="1166813" indent="-322263">
              <a:spcBef>
                <a:spcPts val="0"/>
              </a:spcBef>
              <a:buFont typeface="Calibri" pitchFamily="34" charset="0"/>
              <a:buChar char="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" name="직사각형 13"/>
          <p:cNvSpPr/>
          <p:nvPr userDrawn="1"/>
        </p:nvSpPr>
        <p:spPr>
          <a:xfrm>
            <a:off x="-3856" y="-1"/>
            <a:ext cx="9147856" cy="92239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76200"/>
            <a:ext cx="7594751" cy="762000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직사각형 5"/>
          <p:cNvSpPr/>
          <p:nvPr userDrawn="1"/>
        </p:nvSpPr>
        <p:spPr>
          <a:xfrm>
            <a:off x="0" y="6602136"/>
            <a:ext cx="9144000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7"/>
          <p:cNvSpPr/>
          <p:nvPr userDrawn="1"/>
        </p:nvSpPr>
        <p:spPr>
          <a:xfrm>
            <a:off x="1905001" y="6602136"/>
            <a:ext cx="6207065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602136"/>
            <a:ext cx="855676" cy="255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29400"/>
            <a:ext cx="5181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Nuri Kim (ECE, SNU)</a:t>
            </a:r>
            <a:endParaRPr lang="en-US" dirty="0"/>
          </a:p>
        </p:txBody>
      </p:sp>
      <p:pic>
        <p:nvPicPr>
          <p:cNvPr id="11" name="Picture 2" descr="C:\Users\songhwai\Desktop\RLLAB_LOGO_url_final_mayb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50" y="100421"/>
            <a:ext cx="1473049" cy="7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직사각형 5"/>
          <p:cNvSpPr/>
          <p:nvPr userDrawn="1"/>
        </p:nvSpPr>
        <p:spPr>
          <a:xfrm>
            <a:off x="0" y="6602136"/>
            <a:ext cx="9144000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7"/>
          <p:cNvSpPr/>
          <p:nvPr userDrawn="1"/>
        </p:nvSpPr>
        <p:spPr>
          <a:xfrm>
            <a:off x="1905001" y="6602136"/>
            <a:ext cx="6207065" cy="2640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602136"/>
            <a:ext cx="855676" cy="255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29400"/>
            <a:ext cx="5181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Nuri Kim (ECE, SNU)</a:t>
            </a:r>
            <a:endParaRPr lang="en-US" dirty="0"/>
          </a:p>
        </p:txBody>
      </p:sp>
      <p:sp>
        <p:nvSpPr>
          <p:cNvPr id="16" name="직사각형 13"/>
          <p:cNvSpPr/>
          <p:nvPr userDrawn="1"/>
        </p:nvSpPr>
        <p:spPr>
          <a:xfrm>
            <a:off x="-3856" y="-1"/>
            <a:ext cx="9147856" cy="92239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8" name="Picture 2" descr="C:\Users\songhwai\Desktop\RLLAB_LOGO_url_final_mayb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50" y="100421"/>
            <a:ext cx="1473049" cy="7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Songhwai Oh (ECE, SNU)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RLLAB (http://rllab.snu.ac.kr)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tx1">
                  <a:lumMod val="70000"/>
                  <a:lumOff val="30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</a:gradFill>
        </p:spPr>
        <p:txBody>
          <a:bodyPr>
            <a:normAutofit/>
          </a:bodyPr>
          <a:lstStyle/>
          <a:p>
            <a:r>
              <a:rPr lang="en-US" altLang="ko-KR" sz="3600" dirty="0" smtClean="0"/>
              <a:t>Introduction to Deep Learning</a:t>
            </a:r>
            <a:br>
              <a:rPr lang="en-US" altLang="ko-KR" sz="3600" dirty="0" smtClean="0"/>
            </a:br>
            <a:r>
              <a:rPr lang="en-US" altLang="ko-KR" sz="3600" dirty="0" smtClean="0"/>
              <a:t>An </a:t>
            </a:r>
            <a:r>
              <a:rPr lang="en-US" altLang="ko-KR" sz="3600" dirty="0" err="1" smtClean="0"/>
              <a:t>MultiLayer</a:t>
            </a:r>
            <a:r>
              <a:rPr lang="en-US" altLang="ko-KR" sz="3600" dirty="0" smtClean="0"/>
              <a:t> Perceptron (MLP)</a:t>
            </a:r>
            <a:endParaRPr lang="ko-KR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90" y="3276600"/>
            <a:ext cx="7795610" cy="27432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최재구 조교</a:t>
            </a:r>
            <a:endParaRPr lang="en-US" altLang="ko-KR" sz="2400" dirty="0" smtClean="0"/>
          </a:p>
          <a:p>
            <a:r>
              <a:rPr lang="en-US" altLang="ko-KR" sz="2400" dirty="0" smtClean="0"/>
              <a:t>ECE, SNU</a:t>
            </a:r>
          </a:p>
        </p:txBody>
      </p:sp>
    </p:spTree>
    <p:extLst>
      <p:ext uri="{BB962C8B-B14F-4D97-AF65-F5344CB8AC3E}">
        <p14:creationId xmlns:p14="http://schemas.microsoft.com/office/powerpoint/2010/main" val="19511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Activation Functions?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Nuri Kim (ECE, SNU)</a:t>
            </a:r>
            <a:endParaRPr 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Without activation functions</a:t>
            </a:r>
          </a:p>
          <a:p>
            <a:r>
              <a:rPr lang="en-US" altLang="ko-KR" dirty="0" smtClean="0"/>
              <a:t>h1 = W1*x + b1</a:t>
            </a:r>
          </a:p>
          <a:p>
            <a:r>
              <a:rPr lang="en-US" altLang="ko-KR" dirty="0" smtClean="0"/>
              <a:t>h2 = W2*h1 </a:t>
            </a:r>
            <a:r>
              <a:rPr lang="en-US" altLang="ko-KR" dirty="0"/>
              <a:t>+ </a:t>
            </a:r>
            <a:r>
              <a:rPr lang="en-US" altLang="ko-KR" dirty="0" smtClean="0"/>
              <a:t>b2</a:t>
            </a:r>
          </a:p>
          <a:p>
            <a:r>
              <a:rPr lang="en-US" altLang="ko-KR" dirty="0" smtClean="0"/>
              <a:t>y = W3*h2 </a:t>
            </a:r>
            <a:r>
              <a:rPr lang="en-US" altLang="ko-KR" dirty="0"/>
              <a:t>+ </a:t>
            </a:r>
            <a:r>
              <a:rPr lang="en-US" altLang="ko-KR" dirty="0" smtClean="0"/>
              <a:t>b3</a:t>
            </a:r>
          </a:p>
          <a:p>
            <a:endParaRPr lang="en-US" altLang="ko-KR" dirty="0"/>
          </a:p>
          <a:p>
            <a:r>
              <a:rPr lang="en-US" altLang="ko-KR" dirty="0" smtClean="0"/>
              <a:t>y </a:t>
            </a:r>
            <a:r>
              <a:rPr lang="en-US" altLang="ko-KR" dirty="0"/>
              <a:t>= W3</a:t>
            </a:r>
            <a:r>
              <a:rPr lang="en-US" altLang="ko-KR" dirty="0" smtClean="0"/>
              <a:t>*(</a:t>
            </a:r>
            <a:r>
              <a:rPr lang="en-US" altLang="ko-KR" dirty="0"/>
              <a:t>W2*h1 + </a:t>
            </a:r>
            <a:r>
              <a:rPr lang="en-US" altLang="ko-KR" dirty="0" smtClean="0"/>
              <a:t>b2) </a:t>
            </a:r>
            <a:r>
              <a:rPr lang="en-US" altLang="ko-KR" dirty="0"/>
              <a:t>+ </a:t>
            </a:r>
            <a:r>
              <a:rPr lang="en-US" altLang="ko-KR" dirty="0" smtClean="0"/>
              <a:t>b3 </a:t>
            </a:r>
            <a:br>
              <a:rPr lang="en-US" altLang="ko-KR" dirty="0" smtClean="0"/>
            </a:br>
            <a:r>
              <a:rPr lang="en-US" altLang="ko-KR" dirty="0" smtClean="0"/>
              <a:t>   = </a:t>
            </a:r>
            <a:r>
              <a:rPr lang="en-US" altLang="ko-KR" dirty="0"/>
              <a:t>W3*(W2</a:t>
            </a:r>
            <a:r>
              <a:rPr lang="en-US" altLang="ko-KR" dirty="0" smtClean="0"/>
              <a:t>*(</a:t>
            </a:r>
            <a:r>
              <a:rPr lang="en-US" altLang="ko-KR" dirty="0"/>
              <a:t>W1*x + </a:t>
            </a:r>
            <a:r>
              <a:rPr lang="en-US" altLang="ko-KR" dirty="0" smtClean="0"/>
              <a:t>b1) + </a:t>
            </a:r>
            <a:r>
              <a:rPr lang="en-US" altLang="ko-KR" dirty="0"/>
              <a:t>b2</a:t>
            </a:r>
            <a:r>
              <a:rPr lang="en-US" altLang="ko-KR" dirty="0" smtClean="0"/>
              <a:t>)) </a:t>
            </a:r>
            <a:r>
              <a:rPr lang="en-US" altLang="ko-KR" dirty="0"/>
              <a:t>+ b3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= W3*W2*W1*x + W3*W2*b1 + W3*b2 + b3</a:t>
            </a:r>
            <a:br>
              <a:rPr lang="en-US" altLang="ko-KR" dirty="0" smtClean="0"/>
            </a:br>
            <a:r>
              <a:rPr lang="en-US" altLang="ko-KR" dirty="0" smtClean="0"/>
              <a:t>   = W4*x + b4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0125" y="3962400"/>
            <a:ext cx="1600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24200" y="3962400"/>
            <a:ext cx="3352800" cy="3048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1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10</a:t>
            </a:r>
            <a:r>
              <a:rPr lang="ko-KR" altLang="en-US" sz="2000" dirty="0" smtClean="0"/>
              <a:t>개의 학습 데이터를 네 개의 데이터로 구성된 </a:t>
            </a:r>
            <a:r>
              <a:rPr lang="en-US" altLang="ko-KR" sz="2000" dirty="0" smtClean="0"/>
              <a:t>batch</a:t>
            </a:r>
            <a:r>
              <a:rPr lang="ko-KR" altLang="en-US" sz="2000" dirty="0" smtClean="0"/>
              <a:t>로 분리한다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[Block8,9]GET RANDOM MINIBATCH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5" y="2517497"/>
            <a:ext cx="8007050" cy="38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학습하는데 모든 데이터를 한꺼번에 넣지 않는다</a:t>
            </a:r>
            <a:r>
              <a:rPr lang="en-US" altLang="ko-KR" sz="2000" dirty="0" smtClean="0"/>
              <a:t>!</a:t>
            </a:r>
          </a:p>
          <a:p>
            <a:r>
              <a:rPr lang="ko-KR" altLang="en-US" sz="2000" dirty="0" smtClean="0"/>
              <a:t>전체 데이터를 한꺼번에 맞출 수 있으나</a:t>
            </a:r>
            <a:r>
              <a:rPr lang="en-US" altLang="ko-KR" sz="2000" dirty="0" smtClean="0"/>
              <a:t>…</a:t>
            </a:r>
          </a:p>
          <a:p>
            <a:r>
              <a:rPr lang="ko-KR" altLang="en-US" sz="2000" dirty="0" smtClean="0"/>
              <a:t>데이터 셋의 크기가 클 경우 한 번 </a:t>
            </a:r>
            <a:r>
              <a:rPr lang="en-US" altLang="ko-KR" sz="2000" dirty="0" smtClean="0"/>
              <a:t>iteration</a:t>
            </a:r>
            <a:r>
              <a:rPr lang="ko-KR" altLang="en-US" sz="2000" dirty="0" smtClean="0"/>
              <a:t>의 수행시간이 매우 </a:t>
            </a:r>
            <a:r>
              <a:rPr lang="ko-KR" altLang="en-US" sz="2000" dirty="0" err="1" smtClean="0"/>
              <a:t>길어짐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큰 메모리를 필요로 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데이터를 조금씩 넣을 경우</a:t>
            </a:r>
            <a:endParaRPr lang="en-US" altLang="ko-KR" sz="2000" dirty="0" smtClean="0"/>
          </a:p>
          <a:p>
            <a:r>
              <a:rPr lang="ko-KR" altLang="en-US" sz="2000" dirty="0" smtClean="0"/>
              <a:t>매 </a:t>
            </a:r>
            <a:r>
              <a:rPr lang="en-US" altLang="ko-KR" sz="2000" dirty="0" smtClean="0"/>
              <a:t>iteration</a:t>
            </a:r>
            <a:r>
              <a:rPr lang="ko-KR" altLang="en-US" sz="2000" dirty="0" smtClean="0"/>
              <a:t>의 수행시간이 매우 짧으나</a:t>
            </a:r>
            <a:r>
              <a:rPr lang="en-US" altLang="ko-KR" sz="2000" dirty="0" smtClean="0"/>
              <a:t>…</a:t>
            </a:r>
          </a:p>
          <a:p>
            <a:r>
              <a:rPr lang="en-US" altLang="ko-KR" sz="2000" dirty="0" smtClean="0"/>
              <a:t>Optimize</a:t>
            </a:r>
            <a:r>
              <a:rPr lang="ko-KR" altLang="en-US" sz="2000" dirty="0" smtClean="0"/>
              <a:t>가 비효율적이다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비효율적인 하드웨어 사용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</a:t>
            </a:r>
            <a:r>
              <a:rPr lang="en-US" altLang="ko-KR" dirty="0" err="1" smtClean="0"/>
              <a:t>Minibatch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4273" y="5638800"/>
            <a:ext cx="678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적당한 크기의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batch size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정하는 것도 중요하다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네트워크의 변수들을 선언한다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[Block10]DEFINE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93624"/>
            <a:ext cx="8982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네트워크의 변수들을 선언한다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[Block10]DEFINE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00985" y="2786861"/>
            <a:ext cx="381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53535" y="1905003"/>
            <a:ext cx="381000" cy="347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06110" y="1905002"/>
            <a:ext cx="381000" cy="347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25335" y="2616005"/>
            <a:ext cx="381000" cy="2170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481985" y="1905002"/>
            <a:ext cx="971550" cy="88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81985" y="4615661"/>
            <a:ext cx="971550" cy="76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34535" y="1905002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834535" y="5377659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387110" y="2616005"/>
            <a:ext cx="0" cy="27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5387110" y="4786516"/>
            <a:ext cx="1038225" cy="59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387110" y="1905001"/>
            <a:ext cx="1038225" cy="71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387110" y="2616005"/>
            <a:ext cx="1038225" cy="27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387110" y="1905000"/>
            <a:ext cx="1038225" cy="288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834535" y="1905000"/>
            <a:ext cx="1171575" cy="347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834535" y="1905000"/>
            <a:ext cx="1157289" cy="347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481985" y="1905000"/>
            <a:ext cx="971550" cy="271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62935" y="2786861"/>
            <a:ext cx="971550" cy="259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05000" y="5549794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</a:p>
          <a:p>
            <a:pPr algn="ctr"/>
            <a:r>
              <a:rPr lang="en-US" altLang="ko-KR" dirty="0" smtClean="0"/>
              <a:t>1X784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57550" y="5569527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h1</a:t>
            </a:r>
          </a:p>
          <a:p>
            <a:pPr algn="ctr"/>
            <a:r>
              <a:rPr lang="en-US" altLang="ko-KR" dirty="0" smtClean="0"/>
              <a:t>1X256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38700" y="5569527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h2</a:t>
            </a:r>
          </a:p>
          <a:p>
            <a:pPr algn="ctr"/>
            <a:r>
              <a:rPr lang="en-US" altLang="ko-KR" dirty="0" smtClean="0"/>
              <a:t>1X128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12393" y="5569527"/>
            <a:ext cx="65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</a:t>
            </a:r>
          </a:p>
          <a:p>
            <a:pPr algn="ctr"/>
            <a:r>
              <a:rPr lang="en-US" altLang="ko-KR" dirty="0" smtClean="0"/>
              <a:t>1X10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05724" y="511651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h1, b1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1859" y="542408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h2, b2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9974" y="51559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out, out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그래프를 만든다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 smtClean="0"/>
              <a:t>변수들간의 관계</a:t>
            </a:r>
            <a:r>
              <a:rPr lang="en-US" altLang="ko-KR" sz="1600" dirty="0" smtClean="0"/>
              <a:t>, cost function, optimizer, </a:t>
            </a:r>
            <a:r>
              <a:rPr lang="ko-KR" altLang="en-US" sz="1600" dirty="0" smtClean="0"/>
              <a:t>평가 척도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Correctness : </a:t>
            </a:r>
            <a:r>
              <a:rPr lang="ko-KR" altLang="en-US" sz="1600" dirty="0" smtClean="0"/>
              <a:t>네트워크로 학습된 결과와 실제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과 같을 경우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아니면 </a:t>
            </a:r>
            <a:r>
              <a:rPr lang="en-US" altLang="ko-KR" sz="1600" dirty="0" smtClean="0"/>
              <a:t>0</a:t>
            </a:r>
          </a:p>
          <a:p>
            <a:pPr lvl="2"/>
            <a:r>
              <a:rPr lang="en-US" altLang="ko-KR" sz="1600" dirty="0" smtClean="0"/>
              <a:t>Accuracy : </a:t>
            </a:r>
            <a:r>
              <a:rPr lang="ko-KR" altLang="en-US" sz="1600" dirty="0" smtClean="0"/>
              <a:t>현재 데이터 셋에서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을 맞춘 비율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[Block11]BUILD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08024"/>
            <a:ext cx="8972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pred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네트워크의 </a:t>
            </a:r>
            <a:r>
              <a:rPr lang="en-US" altLang="ko-KR" dirty="0" smtClean="0"/>
              <a:t>output)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간의 관계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[Block11]BUILD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84738"/>
            <a:ext cx="2667000" cy="267652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85992"/>
              </p:ext>
            </p:extLst>
          </p:nvPr>
        </p:nvGraphicFramePr>
        <p:xfrm>
          <a:off x="1968570" y="4697226"/>
          <a:ext cx="5956230" cy="533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23">
                  <a:extLst>
                    <a:ext uri="{9D8B030D-6E8A-4147-A177-3AD203B41FA5}">
                      <a16:colId xmlns:a16="http://schemas.microsoft.com/office/drawing/2014/main" val="13733424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76760606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32576327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230636307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7030864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9573838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56587409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737519886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489755918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31039621"/>
                    </a:ext>
                  </a:extLst>
                </a:gridCol>
              </a:tblGrid>
              <a:tr h="533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74753"/>
                  </a:ext>
                </a:extLst>
              </a:tr>
            </a:tbl>
          </a:graphicData>
        </a:graphic>
      </p:graphicFrame>
      <p:sp>
        <p:nvSpPr>
          <p:cNvPr id="10" name="사다리꼴 9"/>
          <p:cNvSpPr/>
          <p:nvPr/>
        </p:nvSpPr>
        <p:spPr>
          <a:xfrm rot="5400000">
            <a:off x="4114800" y="2237200"/>
            <a:ext cx="1981200" cy="1371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10000" y="2923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096000" y="29230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62750" y="2664904"/>
            <a:ext cx="775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pred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19422" y="2692167"/>
            <a:ext cx="64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Net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7987" y="5638800"/>
            <a:ext cx="775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pred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9852" y="4733784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label</a:t>
            </a:r>
            <a:endParaRPr lang="ko-KR" altLang="en-US" sz="24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47437"/>
              </p:ext>
            </p:extLst>
          </p:nvPr>
        </p:nvGraphicFramePr>
        <p:xfrm>
          <a:off x="1968570" y="5638800"/>
          <a:ext cx="5956230" cy="52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23">
                  <a:extLst>
                    <a:ext uri="{9D8B030D-6E8A-4147-A177-3AD203B41FA5}">
                      <a16:colId xmlns:a16="http://schemas.microsoft.com/office/drawing/2014/main" val="13733424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76760606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32576327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230636307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7030864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9573838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56587409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737519886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489755918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31039621"/>
                    </a:ext>
                  </a:extLst>
                </a:gridCol>
              </a:tblGrid>
              <a:tr h="52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74753"/>
                  </a:ext>
                </a:extLst>
              </a:tr>
            </a:tbl>
          </a:graphicData>
        </a:graphic>
      </p:graphicFrame>
      <p:cxnSp>
        <p:nvCxnSpPr>
          <p:cNvPr id="22" name="꺾인 연결선 21"/>
          <p:cNvCxnSpPr>
            <a:stCxn id="8" idx="3"/>
            <a:endCxn id="20" idx="3"/>
          </p:cNvCxnSpPr>
          <p:nvPr/>
        </p:nvCxnSpPr>
        <p:spPr>
          <a:xfrm>
            <a:off x="7924800" y="4963994"/>
            <a:ext cx="12700" cy="938492"/>
          </a:xfrm>
          <a:prstGeom prst="bentConnector3">
            <a:avLst>
              <a:gd name="adj1" fmla="val 33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83828" y="3909218"/>
            <a:ext cx="1065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0000"/>
                </a:solidFill>
              </a:rPr>
              <a:t>Softmax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Cross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ntropy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cross entropy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[Block11]BUILD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28828"/>
              </p:ext>
            </p:extLst>
          </p:nvPr>
        </p:nvGraphicFramePr>
        <p:xfrm>
          <a:off x="1828800" y="1891320"/>
          <a:ext cx="5956230" cy="533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23">
                  <a:extLst>
                    <a:ext uri="{9D8B030D-6E8A-4147-A177-3AD203B41FA5}">
                      <a16:colId xmlns:a16="http://schemas.microsoft.com/office/drawing/2014/main" val="13733424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76760606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32576327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230636307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7030864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9573838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56587409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737519886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489755918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31039621"/>
                    </a:ext>
                  </a:extLst>
                </a:gridCol>
              </a:tblGrid>
              <a:tr h="533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7475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18217" y="2832894"/>
            <a:ext cx="775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pred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0082" y="1927878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label</a:t>
            </a:r>
            <a:endParaRPr lang="ko-KR" altLang="en-US" sz="24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7260"/>
              </p:ext>
            </p:extLst>
          </p:nvPr>
        </p:nvGraphicFramePr>
        <p:xfrm>
          <a:off x="1828800" y="2832894"/>
          <a:ext cx="5956230" cy="52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23">
                  <a:extLst>
                    <a:ext uri="{9D8B030D-6E8A-4147-A177-3AD203B41FA5}">
                      <a16:colId xmlns:a16="http://schemas.microsoft.com/office/drawing/2014/main" val="13733424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76760606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32576327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230636307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7030864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9573838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56587409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737519886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489755918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31039621"/>
                    </a:ext>
                  </a:extLst>
                </a:gridCol>
              </a:tblGrid>
              <a:tr h="52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74753"/>
                  </a:ext>
                </a:extLst>
              </a:tr>
            </a:tbl>
          </a:graphicData>
        </a:graphic>
      </p:graphicFrame>
      <p:cxnSp>
        <p:nvCxnSpPr>
          <p:cNvPr id="22" name="꺾인 연결선 21"/>
          <p:cNvCxnSpPr>
            <a:stCxn id="8" idx="3"/>
            <a:endCxn id="20" idx="3"/>
          </p:cNvCxnSpPr>
          <p:nvPr/>
        </p:nvCxnSpPr>
        <p:spPr>
          <a:xfrm>
            <a:off x="7785030" y="2158088"/>
            <a:ext cx="12700" cy="938492"/>
          </a:xfrm>
          <a:prstGeom prst="bentConnector3">
            <a:avLst>
              <a:gd name="adj1" fmla="val 33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44058" y="1103312"/>
            <a:ext cx="1065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0000"/>
                </a:solidFill>
              </a:rPr>
              <a:t>Softmax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Cross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ntropy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82590"/>
              </p:ext>
            </p:extLst>
          </p:nvPr>
        </p:nvGraphicFramePr>
        <p:xfrm>
          <a:off x="1828800" y="4071695"/>
          <a:ext cx="5956230" cy="52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23">
                  <a:extLst>
                    <a:ext uri="{9D8B030D-6E8A-4147-A177-3AD203B41FA5}">
                      <a16:colId xmlns:a16="http://schemas.microsoft.com/office/drawing/2014/main" val="13733424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76760606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32576327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230636307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7030864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9573838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56587409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737519886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489755918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31039621"/>
                    </a:ext>
                  </a:extLst>
                </a:gridCol>
              </a:tblGrid>
              <a:tr h="52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74753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4806915" y="3504617"/>
            <a:ext cx="0" cy="32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3504617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softmax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16" y="3919882"/>
            <a:ext cx="124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 smtClean="0"/>
              <a:t>softmax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err="1" smtClean="0"/>
              <a:t>pred</a:t>
            </a:r>
            <a:endParaRPr lang="ko-KR" altLang="en-US" sz="2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10935"/>
          <a:stretch/>
        </p:blipFill>
        <p:spPr>
          <a:xfrm>
            <a:off x="1489307" y="4956557"/>
            <a:ext cx="4431622" cy="9619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91847" y="5171017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모두 더해서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이므로</a:t>
            </a:r>
            <a:endParaRPr lang="en-US" altLang="ko-KR" dirty="0" smtClean="0"/>
          </a:p>
          <a:p>
            <a:r>
              <a:rPr lang="ko-KR" altLang="en-US" dirty="0" smtClean="0"/>
              <a:t>확률과 같은 개념이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3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cross entropy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[Block11]BUILD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28800" y="1891320"/>
          <a:ext cx="5956230" cy="533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23">
                  <a:extLst>
                    <a:ext uri="{9D8B030D-6E8A-4147-A177-3AD203B41FA5}">
                      <a16:colId xmlns:a16="http://schemas.microsoft.com/office/drawing/2014/main" val="13733424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76760606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32576327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230636307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7030864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9573838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56587409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737519886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489755918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31039621"/>
                    </a:ext>
                  </a:extLst>
                </a:gridCol>
              </a:tblGrid>
              <a:tr h="533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7475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0082" y="1927878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label</a:t>
            </a:r>
            <a:endParaRPr lang="ko-KR" altLang="en-US" sz="2400" b="1" dirty="0"/>
          </a:p>
        </p:txBody>
      </p:sp>
      <p:cxnSp>
        <p:nvCxnSpPr>
          <p:cNvPr id="22" name="꺾인 연결선 21"/>
          <p:cNvCxnSpPr>
            <a:stCxn id="8" idx="3"/>
            <a:endCxn id="20" idx="3"/>
          </p:cNvCxnSpPr>
          <p:nvPr/>
        </p:nvCxnSpPr>
        <p:spPr>
          <a:xfrm>
            <a:off x="7785030" y="2158088"/>
            <a:ext cx="12700" cy="938492"/>
          </a:xfrm>
          <a:prstGeom prst="bentConnector3">
            <a:avLst>
              <a:gd name="adj1" fmla="val 33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79916" y="1229517"/>
            <a:ext cx="101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Cross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ntropy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32040"/>
              </p:ext>
            </p:extLst>
          </p:nvPr>
        </p:nvGraphicFramePr>
        <p:xfrm>
          <a:off x="1851025" y="2872013"/>
          <a:ext cx="5956230" cy="52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23">
                  <a:extLst>
                    <a:ext uri="{9D8B030D-6E8A-4147-A177-3AD203B41FA5}">
                      <a16:colId xmlns:a16="http://schemas.microsoft.com/office/drawing/2014/main" val="13733424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76760606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32576327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230636307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7030864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957383853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565874092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737519886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1489755918"/>
                    </a:ext>
                  </a:extLst>
                </a:gridCol>
                <a:gridCol w="595623">
                  <a:extLst>
                    <a:ext uri="{9D8B030D-6E8A-4147-A177-3AD203B41FA5}">
                      <a16:colId xmlns:a16="http://schemas.microsoft.com/office/drawing/2014/main" val="3831039621"/>
                    </a:ext>
                  </a:extLst>
                </a:gridCol>
              </a:tblGrid>
              <a:tr h="52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7475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5741" y="2720200"/>
            <a:ext cx="124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 smtClean="0"/>
              <a:t>softmax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err="1" smtClean="0"/>
              <a:t>pred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" t="9261" r="35"/>
          <a:stretch/>
        </p:blipFill>
        <p:spPr>
          <a:xfrm>
            <a:off x="952500" y="3803033"/>
            <a:ext cx="34290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5440" y="4768037"/>
            <a:ext cx="420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 - 1 * log</a:t>
            </a:r>
            <a:r>
              <a:rPr lang="en-US" altLang="ko-KR" sz="3200" baseline="-25000" dirty="0" smtClean="0"/>
              <a:t>2</a:t>
            </a:r>
            <a:r>
              <a:rPr lang="en-US" altLang="ko-KR" sz="3200" dirty="0" smtClean="0"/>
              <a:t>(0.17) = 2.56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4068214"/>
            <a:ext cx="2895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분포가 유사할수록</a:t>
            </a:r>
            <a:endParaRPr lang="en-US" altLang="ko-KR" dirty="0" smtClean="0"/>
          </a:p>
          <a:p>
            <a:r>
              <a:rPr lang="en-US" altLang="ko-KR" dirty="0" smtClean="0"/>
              <a:t>entropy</a:t>
            </a:r>
            <a:r>
              <a:rPr lang="ko-KR" altLang="en-US" dirty="0" smtClean="0"/>
              <a:t>값은 작게 나온다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우리의 목표는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entropy</a:t>
            </a:r>
            <a:r>
              <a:rPr lang="ko-KR" altLang="en-US" dirty="0" smtClean="0"/>
              <a:t>를 줄이는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2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그래프를 만든다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 smtClean="0"/>
              <a:t>변수들간의 관계</a:t>
            </a:r>
            <a:r>
              <a:rPr lang="en-US" altLang="ko-KR" sz="1600" dirty="0" smtClean="0"/>
              <a:t>, cost function, optimizer, </a:t>
            </a:r>
            <a:r>
              <a:rPr lang="ko-KR" altLang="en-US" sz="1600" dirty="0" smtClean="0"/>
              <a:t>평가 척도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Correctness : </a:t>
            </a:r>
            <a:r>
              <a:rPr lang="ko-KR" altLang="en-US" sz="1600" dirty="0" smtClean="0"/>
              <a:t>네트워크로 학습된 결과와 실제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과 같을 경우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아니면 </a:t>
            </a:r>
            <a:r>
              <a:rPr lang="en-US" altLang="ko-KR" sz="1600" dirty="0" smtClean="0"/>
              <a:t>0</a:t>
            </a:r>
          </a:p>
          <a:p>
            <a:pPr lvl="2"/>
            <a:r>
              <a:rPr lang="en-US" altLang="ko-KR" sz="1600" dirty="0" smtClean="0"/>
              <a:t>Accuracy : </a:t>
            </a:r>
            <a:r>
              <a:rPr lang="ko-KR" altLang="en-US" sz="1600" dirty="0" smtClean="0"/>
              <a:t>현재 데이터 셋에서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을 맞춘 비율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[Block11]BUILD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08024"/>
            <a:ext cx="8972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000" dirty="0" err="1"/>
              <a:t>Modified</a:t>
            </a:r>
            <a:r>
              <a:rPr lang="ko-KR" altLang="ko-KR" sz="2000" dirty="0"/>
              <a:t> </a:t>
            </a:r>
            <a:r>
              <a:rPr lang="ko-KR" altLang="ko-KR" sz="2000" b="1" dirty="0">
                <a:solidFill>
                  <a:srgbClr val="FF0000"/>
                </a:solidFill>
              </a:rPr>
              <a:t>National </a:t>
            </a:r>
            <a:r>
              <a:rPr lang="ko-KR" altLang="ko-KR" sz="2000" b="1" dirty="0" err="1">
                <a:solidFill>
                  <a:srgbClr val="FF0000"/>
                </a:solidFill>
              </a:rPr>
              <a:t>Institute</a:t>
            </a:r>
            <a:r>
              <a:rPr lang="ko-KR" altLang="ko-KR" sz="2000" b="1" dirty="0">
                <a:solidFill>
                  <a:srgbClr val="FF0000"/>
                </a:solidFill>
              </a:rPr>
              <a:t> of </a:t>
            </a:r>
            <a:r>
              <a:rPr lang="ko-KR" altLang="ko-KR" sz="2000" b="1" dirty="0" err="1">
                <a:solidFill>
                  <a:srgbClr val="FF0000"/>
                </a:solidFill>
              </a:rPr>
              <a:t>Standards</a:t>
            </a:r>
            <a:r>
              <a:rPr lang="ko-KR" altLang="ko-KR" sz="2000" b="1" dirty="0">
                <a:solidFill>
                  <a:srgbClr val="FF0000"/>
                </a:solidFill>
              </a:rPr>
              <a:t> and Technology</a:t>
            </a:r>
            <a:r>
              <a:rPr lang="ko-KR" altLang="ko-KR" sz="2000" dirty="0"/>
              <a:t> </a:t>
            </a:r>
            <a:r>
              <a:rPr lang="ko-KR" altLang="ko-KR" sz="2000" dirty="0" err="1" smtClean="0"/>
              <a:t>database</a:t>
            </a:r>
            <a:r>
              <a:rPr lang="en-US" altLang="ko-KR" sz="2000" dirty="0" smtClean="0"/>
              <a:t> (MNIST)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28 </a:t>
            </a:r>
            <a:r>
              <a:rPr lang="ko-KR" altLang="en-US" sz="2000" dirty="0" smtClean="0"/>
              <a:t>픽셀 </a:t>
            </a:r>
            <a:r>
              <a:rPr lang="en-US" altLang="ko-KR" sz="2000" dirty="0" smtClean="0"/>
              <a:t>X 28 </a:t>
            </a:r>
            <a:r>
              <a:rPr lang="ko-KR" altLang="en-US" sz="2000" dirty="0" smtClean="0"/>
              <a:t>픽셀의 그레이스케일 숫자 이미지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60,000</a:t>
            </a:r>
            <a:r>
              <a:rPr lang="ko-KR" altLang="en-US" sz="2000" dirty="0" smtClean="0"/>
              <a:t>개의 학습용 이미지와 </a:t>
            </a:r>
            <a:r>
              <a:rPr lang="en-US" altLang="ko-KR" sz="2000" dirty="0" smtClean="0"/>
              <a:t>10,000</a:t>
            </a:r>
            <a:r>
              <a:rPr lang="ko-KR" altLang="en-US" sz="2000" dirty="0" smtClean="0"/>
              <a:t>개의 테스트용 이미지를 포함한다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개의 클래스 보유 </a:t>
            </a:r>
            <a:r>
              <a:rPr lang="en-US" altLang="ko-KR" sz="2000" dirty="0" smtClean="0"/>
              <a:t>(0 ~ 9)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4985B2-1F0A-4FD3-9AFF-C16E323E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 셋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94701-DC89-4ACE-8A60-2CCFA39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0F425-49E2-4FDF-B218-23C3780C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4" y="3124200"/>
            <a:ext cx="5488000" cy="33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9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[Block12]RUN!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3" y="1621500"/>
            <a:ext cx="8913342" cy="4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[BLOCK10] hidden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layer node</a:t>
            </a:r>
            <a:r>
              <a:rPr lang="ko-KR" altLang="en-US" sz="2000" dirty="0" smtClean="0"/>
              <a:t>의 개수를 입맛대로 바꿔보자</a:t>
            </a:r>
            <a:r>
              <a:rPr lang="en-US" altLang="ko-KR" sz="2000" dirty="0" smtClean="0"/>
              <a:t>!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2"/>
            <a:r>
              <a:rPr lang="en-US" altLang="ko-KR" dirty="0" smtClean="0"/>
              <a:t>node</a:t>
            </a:r>
            <a:r>
              <a:rPr lang="ko-KR" altLang="en-US" dirty="0" smtClean="0"/>
              <a:t>개수를 늘리면 성능이 더 좋아질까</a:t>
            </a:r>
            <a:r>
              <a:rPr lang="en-US" altLang="ko-KR" dirty="0" smtClean="0"/>
              <a:t>?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2000" dirty="0" smtClean="0"/>
              <a:t>원한다면 </a:t>
            </a:r>
            <a:r>
              <a:rPr lang="en-US" altLang="ko-KR" sz="2000" dirty="0" smtClean="0"/>
              <a:t>hidden layer</a:t>
            </a:r>
            <a:r>
              <a:rPr lang="ko-KR" altLang="en-US" sz="2000" dirty="0" smtClean="0"/>
              <a:t>를 더 추가해보자</a:t>
            </a:r>
            <a:r>
              <a:rPr lang="en-US" altLang="ko-KR" sz="2000" dirty="0" smtClean="0"/>
              <a:t>!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[TASK]CHANGE NETWORK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75671"/>
          <a:stretch/>
        </p:blipFill>
        <p:spPr>
          <a:xfrm>
            <a:off x="103201" y="2971800"/>
            <a:ext cx="8982075" cy="10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[BLOCK11] activation function</a:t>
            </a:r>
            <a:r>
              <a:rPr lang="ko-KR" altLang="en-US" sz="2000" dirty="0" smtClean="0"/>
              <a:t>을 바꿔보자</a:t>
            </a:r>
            <a:r>
              <a:rPr lang="en-US" altLang="ko-KR" sz="2000" dirty="0" smtClean="0"/>
              <a:t>!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[TASK]CHANGE NETWORK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8551" b="69165"/>
          <a:stretch/>
        </p:blipFill>
        <p:spPr>
          <a:xfrm>
            <a:off x="112726" y="1752600"/>
            <a:ext cx="8972550" cy="762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70" y="2914140"/>
            <a:ext cx="5773730" cy="29532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356342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tf.nn.sigmoid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31393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tf.nn.tanh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16843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tf.nn.relu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[BLOCK11, 12] </a:t>
            </a:r>
            <a:r>
              <a:rPr lang="ko-KR" altLang="en-US" sz="2000" dirty="0" smtClean="0"/>
              <a:t>변수들을 바꿔보자</a:t>
            </a:r>
            <a:r>
              <a:rPr lang="en-US" altLang="ko-KR" sz="2000" dirty="0" smtClean="0"/>
              <a:t>!</a:t>
            </a:r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 err="1" smtClean="0"/>
              <a:t>training_epochs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 err="1" smtClean="0"/>
              <a:t>batch_size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 err="1"/>
              <a:t>l</a:t>
            </a:r>
            <a:r>
              <a:rPr lang="en-US" altLang="ko-KR" sz="1800" dirty="0" err="1" smtClean="0"/>
              <a:t>earning_rate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[TASK]CHANGE TRAINING 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5230" r="80040" b="88227"/>
          <a:stretch/>
        </p:blipFill>
        <p:spPr>
          <a:xfrm>
            <a:off x="838200" y="4104360"/>
            <a:ext cx="4313973" cy="6858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59958" r="35061" b="34009"/>
          <a:stretch/>
        </p:blipFill>
        <p:spPr>
          <a:xfrm>
            <a:off x="267876" y="3366290"/>
            <a:ext cx="8608248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[BLOCK11] cost</a:t>
            </a:r>
            <a:r>
              <a:rPr lang="ko-KR" altLang="en-US" sz="2000" dirty="0" smtClean="0"/>
              <a:t>를 바꿔보자</a:t>
            </a:r>
            <a:r>
              <a:rPr lang="en-US" altLang="ko-KR" sz="2000" dirty="0" smtClean="0"/>
              <a:t>!</a:t>
            </a:r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 smtClean="0"/>
              <a:t>cost = </a:t>
            </a:r>
            <a:r>
              <a:rPr lang="en-US" altLang="ko-KR" sz="1800" dirty="0" err="1" smtClean="0"/>
              <a:t>tf.reduce_mean</a:t>
            </a:r>
            <a:r>
              <a:rPr lang="en-US" altLang="ko-KR" sz="1800" dirty="0" smtClean="0"/>
              <a:t>((y – </a:t>
            </a:r>
            <a:r>
              <a:rPr lang="en-US" altLang="ko-KR" sz="1800" dirty="0" err="1" smtClean="0"/>
              <a:t>tf.nn.softmax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pred</a:t>
            </a:r>
            <a:r>
              <a:rPr lang="en-US" altLang="ko-KR" sz="1800" smtClean="0"/>
              <a:t>))**2)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[TASK]CHANGE TRAINING 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8662" b="33511"/>
          <a:stretch/>
        </p:blipFill>
        <p:spPr>
          <a:xfrm>
            <a:off x="228600" y="3048000"/>
            <a:ext cx="8972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RLLAB (http://rllab.snu.ac.kr)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1026" name="Picture 2" descr="C:\Users\songhwai\Desktop\RLLAB_LOGO_url_final_mayb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1792287"/>
            <a:ext cx="7199313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4" t="10714" b="22120"/>
          <a:stretch/>
        </p:blipFill>
        <p:spPr>
          <a:xfrm>
            <a:off x="1371600" y="2438400"/>
            <a:ext cx="6532936" cy="31242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One-hot label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38190"/>
            <a:ext cx="799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데이터의 라벨을 숫자 그대로가 아닌 </a:t>
            </a:r>
            <a:r>
              <a:rPr lang="en-US" altLang="ko-KR" sz="2000" dirty="0" smtClean="0"/>
              <a:t>1X10</a:t>
            </a:r>
            <a:r>
              <a:rPr lang="ko-KR" altLang="en-US" sz="2000" dirty="0" smtClean="0"/>
              <a:t>의 벡터 형태로 저장한다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9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</p:spTree>
    <p:extLst>
      <p:ext uri="{BB962C8B-B14F-4D97-AF65-F5344CB8AC3E}">
        <p14:creationId xmlns:p14="http://schemas.microsoft.com/office/powerpoint/2010/main" val="32409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[Block1]IMPORT PACKAGES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9" name="내용 개체 틀 7"/>
          <p:cNvPicPr>
            <a:picLocks noChangeAspect="1"/>
          </p:cNvPicPr>
          <p:nvPr/>
        </p:nvPicPr>
        <p:blipFill rotWithShape="1">
          <a:blip r:embed="rId2"/>
          <a:srcRect r="38300"/>
          <a:stretch/>
        </p:blipFill>
        <p:spPr>
          <a:xfrm>
            <a:off x="324678" y="2057400"/>
            <a:ext cx="8438322" cy="139801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8763000" y="2083776"/>
            <a:ext cx="0" cy="13364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필요한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패키지를  </a:t>
            </a:r>
            <a:r>
              <a:rPr lang="en-US" altLang="ko-KR" sz="2000" dirty="0"/>
              <a:t>import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numpy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tensorflow.examples.tutorials.mnist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60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MNIST </a:t>
            </a:r>
            <a:r>
              <a:rPr lang="ko-KR" altLang="en-US" sz="2000" dirty="0" smtClean="0"/>
              <a:t>데이터를 불러온다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[Block2]LOAD MNIST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396" b="64815"/>
          <a:stretch/>
        </p:blipFill>
        <p:spPr>
          <a:xfrm>
            <a:off x="381000" y="2057400"/>
            <a:ext cx="8375842" cy="4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MNIST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train, test, validation </a:t>
            </a:r>
            <a:r>
              <a:rPr lang="ko-KR" altLang="en-US" sz="2000" dirty="0" smtClean="0"/>
              <a:t>이미지와 라벨의 크기를 확인해본다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[Block3,4,5,6]INVESTIGATE MNIST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46" y="1947800"/>
            <a:ext cx="6490508" cy="39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46E13C3C-0F4B-4577-88D1-216A539905B9}"/>
              </a:ext>
            </a:extLst>
          </p:cNvPr>
          <p:cNvSpPr txBox="1">
            <a:spLocks/>
          </p:cNvSpPr>
          <p:nvPr/>
        </p:nvSpPr>
        <p:spPr>
          <a:xfrm>
            <a:off x="381000" y="1112837"/>
            <a:ext cx="8686800" cy="559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813" marR="0" indent="-322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‒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MNIST</a:t>
            </a:r>
            <a:r>
              <a:rPr lang="ko-KR" altLang="en-US" sz="2000" dirty="0" smtClean="0"/>
              <a:t>의 학습 이미지에서 </a:t>
            </a:r>
            <a:r>
              <a:rPr lang="ko-KR" altLang="en-US" sz="2000" dirty="0" err="1" smtClean="0"/>
              <a:t>랜덤하게</a:t>
            </a:r>
            <a:r>
              <a:rPr lang="ko-KR" altLang="en-US" sz="2000" dirty="0" smtClean="0"/>
              <a:t> 세 개의 이미지를 뽑아서 그린다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[Block7]DRAW MNIST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BB3C1D2C-1FE7-47BD-BC96-9B587F4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612214"/>
            <a:ext cx="1752600" cy="245786"/>
          </a:xfrm>
        </p:spPr>
        <p:txBody>
          <a:bodyPr/>
          <a:lstStyle/>
          <a:p>
            <a:r>
              <a:rPr lang="ko-KR" altLang="en-US" dirty="0" smtClean="0"/>
              <a:t>최재구 </a:t>
            </a:r>
            <a:r>
              <a:rPr lang="en-US" altLang="ko-KR" dirty="0" smtClean="0"/>
              <a:t>(</a:t>
            </a:r>
            <a:r>
              <a:rPr lang="en-US" altLang="ko-KR" dirty="0"/>
              <a:t>ECE, SNU)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62799"/>
            <a:ext cx="6849357" cy="2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56" y="1729858"/>
            <a:ext cx="6205144" cy="39163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MultiLayer</a:t>
            </a:r>
            <a:r>
              <a:rPr lang="en-US" altLang="ko-KR" dirty="0" smtClean="0"/>
              <a:t> Perceptron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Nuri Kim (ECE, SNU)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078875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</a:p>
          <a:p>
            <a:pPr algn="ctr"/>
            <a:r>
              <a:rPr lang="en-US" altLang="ko-KR" dirty="0" smtClean="0"/>
              <a:t>(1X784)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60425" y="3101158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Label</a:t>
            </a:r>
          </a:p>
          <a:p>
            <a:pPr algn="ctr"/>
            <a:r>
              <a:rPr lang="en-US" altLang="ko-KR" dirty="0" smtClean="0"/>
              <a:t>(1X10)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1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MultiLayer</a:t>
            </a:r>
            <a:r>
              <a:rPr lang="en-US" altLang="ko-KR" dirty="0" smtClean="0"/>
              <a:t> Perceptron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RLLAB (http://rllab.snu.ac.kr)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Nuri Kim (ECE, SNU)</a:t>
            </a:r>
            <a:endParaRPr 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h1 = f(W1*x + b1)</a:t>
            </a:r>
          </a:p>
          <a:p>
            <a:r>
              <a:rPr lang="en-US" altLang="ko-KR" dirty="0" smtClean="0"/>
              <a:t>h2 = f(W2*h1 </a:t>
            </a:r>
            <a:r>
              <a:rPr lang="en-US" altLang="ko-KR" dirty="0"/>
              <a:t>+ </a:t>
            </a:r>
            <a:r>
              <a:rPr lang="en-US" altLang="ko-KR" dirty="0" smtClean="0"/>
              <a:t>b2)</a:t>
            </a:r>
          </a:p>
          <a:p>
            <a:r>
              <a:rPr lang="en-US" altLang="ko-KR" dirty="0" smtClean="0"/>
              <a:t>y = W3*h2 </a:t>
            </a:r>
            <a:r>
              <a:rPr lang="en-US" altLang="ko-KR" dirty="0"/>
              <a:t>+ </a:t>
            </a:r>
            <a:r>
              <a:rPr lang="en-US" altLang="ko-KR" dirty="0" smtClean="0"/>
              <a:t>b3</a:t>
            </a:r>
            <a:endParaRPr lang="en-US" altLang="ko-KR" dirty="0"/>
          </a:p>
          <a:p>
            <a:r>
              <a:rPr lang="en-US" altLang="ko-KR" dirty="0" smtClean="0"/>
              <a:t>f : activation function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6858000" cy="35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885</Words>
  <Application>Microsoft Office PowerPoint</Application>
  <PresentationFormat>화면 슬라이드 쇼(4:3)</PresentationFormat>
  <Paragraphs>277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Calibri</vt:lpstr>
      <vt:lpstr>맑은 고딕</vt:lpstr>
      <vt:lpstr>Arial Narrow</vt:lpstr>
      <vt:lpstr>Arial</vt:lpstr>
      <vt:lpstr>Office Theme</vt:lpstr>
      <vt:lpstr>Introduction to Deep Learning An MultiLayer Perceptron (MLP)</vt:lpstr>
      <vt:lpstr>MNIST 데이터 셋</vt:lpstr>
      <vt:lpstr>One-hot label</vt:lpstr>
      <vt:lpstr>[Block1]IMPORT PACKAGES </vt:lpstr>
      <vt:lpstr>[Block2]LOAD MNIST DATA</vt:lpstr>
      <vt:lpstr>[Block3,4,5,6]INVESTIGATE MNIST DATA</vt:lpstr>
      <vt:lpstr>[Block7]DRAW MNIST DATA</vt:lpstr>
      <vt:lpstr>MultiLayer Perceptron </vt:lpstr>
      <vt:lpstr>MultiLayer Perceptron </vt:lpstr>
      <vt:lpstr>Why Activation Functions?</vt:lpstr>
      <vt:lpstr>[Block8,9]GET RANDOM MINIBATCH</vt:lpstr>
      <vt:lpstr>Why Minibatch?</vt:lpstr>
      <vt:lpstr>[Block10]DEFINE MODEL</vt:lpstr>
      <vt:lpstr>[Block10]DEFINE MODEL</vt:lpstr>
      <vt:lpstr>[Block11]BUILD GRAPH</vt:lpstr>
      <vt:lpstr>[Block11]BUILD GRAPH</vt:lpstr>
      <vt:lpstr>[Block11]BUILD GRAPH</vt:lpstr>
      <vt:lpstr>[Block11]BUILD GRAPH</vt:lpstr>
      <vt:lpstr>[Block11]BUILD GRAPH</vt:lpstr>
      <vt:lpstr>[Block12]RUN!</vt:lpstr>
      <vt:lpstr>[TASK]CHANGE NETWORK STRUCTURE</vt:lpstr>
      <vt:lpstr>[TASK]CHANGE NETWORK STRUCTURE</vt:lpstr>
      <vt:lpstr>[TASK]CHANGE TRAINING VARIABLES</vt:lpstr>
      <vt:lpstr>[TASK]CHANGE TRAINING VARIABLES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songhwai</dc:creator>
  <cp:lastModifiedBy>최 재구</cp:lastModifiedBy>
  <cp:revision>578</cp:revision>
  <dcterms:created xsi:type="dcterms:W3CDTF">2006-08-16T00:00:00Z</dcterms:created>
  <dcterms:modified xsi:type="dcterms:W3CDTF">2018-09-11T13:48:02Z</dcterms:modified>
</cp:coreProperties>
</file>