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C4EB-ADF0-A64D-9C48-2B89EE4C95B1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CF800-64FC-3541-A86B-A7B44851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b26078e3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b26078e3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B8F0-DFB1-0058-007D-1CD65892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1138B-2462-2876-84A9-4644B649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D108-491D-4D91-DE9C-CDABDC11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9AC7-7220-3714-EDC4-9A842E79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F43A-69B1-80FF-629E-EFDDA135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8F5A-B6EE-FB34-3EBB-483FBEC1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2363-5C1E-3C4B-86C3-169E1BAEB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4573-35CE-C3C5-2A2E-7A52A1CA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A06C-4633-4DB2-317A-EC3E29DF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C8DA-8A55-DBEC-9772-B4660F99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BC8B9-2938-89D2-54BC-AC566F3DD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CC88E-ACE0-54D2-CB57-C18DE64A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65DA-EB8C-2989-082C-CFD85A14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182D-7487-9A69-2DF7-FC185F82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012F-3BAD-8A4D-5D14-D85106C6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61D2-F799-0FFD-AC47-A3887863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DA3F-94D8-F82E-342F-6FBCFEBF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E6B9-AB76-3354-A8C3-170D38F8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5F19-927F-9033-E182-57C6D3F7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3BAA-258D-8AA4-FCD5-FA62A156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1C34-56C5-E113-2D0B-D3E86473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0864-A6C8-891D-BFD7-122928B0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8BD0-2FBA-9B8F-4574-A270DCF7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7CCA-8B88-561F-D0C6-8F13EA1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200E-9181-AA57-9D1E-155D85F2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0E73-6C67-C14B-1BDF-EB320A86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DC6C-2140-8700-8E2D-5BED6CAD7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6E50-72BC-E73D-00CF-6B922862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0B647-0CD5-363D-AA15-43ABCB81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652F-5483-0AD9-550A-BE6F2735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D3BE-6C95-A200-96D5-2AD32E1E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847F-5305-F9E9-F31A-667D0E9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FB3BE-7F64-6EFD-F422-13CBB46A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A9794-02DC-2DA4-93D9-857474DB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A11CC-D7CF-0A6B-ACFC-319422C1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87542-6C1F-31E7-D977-9EE5FD882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E397B-E54A-9DE6-239E-D5EFA910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17CD9-FE1E-96F9-9BDC-6CA112C5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F47EF-05E2-1E21-F3A7-25B4FBA2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489-295C-451B-664D-8AAB3A84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99D0C-3892-DB5A-12A6-EA885633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49C97-0C4A-B1D8-CC3B-DF9C43E0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23E91-0A7D-01B7-A399-7EE325BB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7CBAF-3B75-0C3F-4824-559DCF1B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9671D-1F64-1ADE-CBAE-6FA997FC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161B-62DF-C7BE-D643-2315563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87BE-EC35-A417-7AD6-443BA134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CD02-FEEB-5315-0E12-1E9E2C8B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A8AB7-CD6A-B0D8-D183-A07557BC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B117C-BF84-E13B-F03B-C868CD05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198AC-0633-0E6B-0C1F-FD84C03F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D8AB-DF35-F004-9009-A7E351F9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50BB-2D72-FCDD-0561-9765CB87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58C6D-8412-E85B-F6CD-A8FD10110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B5F98-7130-1508-75AD-4788662F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7B67B-674C-9638-5930-FD18E0C7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82FB6-6A8A-7DD2-620D-EECC2D74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CD12A-37BD-A877-963E-74EE0C3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9C9C1-EE53-23AD-3C16-23DC9A17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05E1-78D9-F935-B67B-68762653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72FF-833E-6489-6E94-C0B29A11B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7B52-918A-DF4E-9BD3-8E5C15868689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C4A4-623B-60D8-6FA9-D841C921F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1BD2-9E7D-CBA7-F7C0-A05075E31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F669-D3B5-6748-85A1-1C440252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D829-2EFA-ABD2-33B5-03039084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601" y="865981"/>
            <a:ext cx="7720797" cy="3386138"/>
          </a:xfrm>
        </p:spPr>
        <p:txBody>
          <a:bodyPr>
            <a:normAutofit/>
          </a:bodyPr>
          <a:lstStyle/>
          <a:p>
            <a:r>
              <a:rPr lang="en-US" dirty="0"/>
              <a:t>Building a Custom Sentiment Lexicon from a Ratings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525A9-E857-E726-1F75-81E0F9D2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52119"/>
            <a:ext cx="9144000" cy="715962"/>
          </a:xfrm>
        </p:spPr>
        <p:txBody>
          <a:bodyPr>
            <a:normAutofit/>
          </a:bodyPr>
          <a:lstStyle/>
          <a:p>
            <a:r>
              <a:rPr lang="en-US" sz="2800" dirty="0"/>
              <a:t>David Brock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88AE2-9A32-C2FD-3893-5D599E9F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48" y="4887486"/>
            <a:ext cx="3263901" cy="1464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08990-8D18-4F1F-1491-1CC513EBE06F}"/>
              </a:ext>
            </a:extLst>
          </p:cNvPr>
          <p:cNvSpPr txBox="1"/>
          <p:nvPr/>
        </p:nvSpPr>
        <p:spPr>
          <a:xfrm>
            <a:off x="4274666" y="5989821"/>
            <a:ext cx="3642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Data Science for Social Good REU</a:t>
            </a:r>
          </a:p>
        </p:txBody>
      </p:sp>
    </p:spTree>
    <p:extLst>
      <p:ext uri="{BB962C8B-B14F-4D97-AF65-F5344CB8AC3E}">
        <p14:creationId xmlns:p14="http://schemas.microsoft.com/office/powerpoint/2010/main" val="355114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10B1-9135-EC95-0268-452E009F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3C38-3295-7246-AE4C-7FB6E925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u="sng" dirty="0"/>
              <a:t>Sentiment Lexicon</a:t>
            </a:r>
          </a:p>
          <a:p>
            <a:r>
              <a:rPr lang="en-US" dirty="0"/>
              <a:t>Assigns a numeric score to words</a:t>
            </a:r>
          </a:p>
          <a:p>
            <a:r>
              <a:rPr lang="en-US" dirty="0"/>
              <a:t>Is useful for classifying text</a:t>
            </a:r>
          </a:p>
          <a:p>
            <a:pPr marL="457200" lvl="1" indent="0">
              <a:buNone/>
            </a:pPr>
            <a:r>
              <a:rPr lang="en-US" dirty="0"/>
              <a:t>reviews, tweets, comments, etc.</a:t>
            </a:r>
          </a:p>
          <a:p>
            <a:r>
              <a:rPr lang="en-US" dirty="0"/>
              <a:t>Not usually task specific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795E94-D9DD-72FC-8C5B-671A92128424}"/>
              </a:ext>
            </a:extLst>
          </p:cNvPr>
          <p:cNvGrpSpPr/>
          <p:nvPr/>
        </p:nvGrpSpPr>
        <p:grpSpPr>
          <a:xfrm>
            <a:off x="1616596" y="5405769"/>
            <a:ext cx="8958805" cy="1116893"/>
            <a:chOff x="1296365" y="5113149"/>
            <a:chExt cx="8958805" cy="11168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FCCDBD-EB55-24EC-D2CD-0D944BE793EC}"/>
                </a:ext>
              </a:extLst>
            </p:cNvPr>
            <p:cNvCxnSpPr/>
            <p:nvPr/>
          </p:nvCxnSpPr>
          <p:spPr>
            <a:xfrm>
              <a:off x="1296365" y="5671595"/>
              <a:ext cx="8958805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F22A99-4DF3-DC48-2A46-0870D8CDE4EC}"/>
                </a:ext>
              </a:extLst>
            </p:cNvPr>
            <p:cNvSpPr txBox="1"/>
            <p:nvPr/>
          </p:nvSpPr>
          <p:spPr>
            <a:xfrm>
              <a:off x="3371293" y="5113149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D01AFF-2019-8F3B-2D80-8E390B1F9C50}"/>
                </a:ext>
              </a:extLst>
            </p:cNvPr>
            <p:cNvSpPr txBox="1"/>
            <p:nvPr/>
          </p:nvSpPr>
          <p:spPr>
            <a:xfrm>
              <a:off x="5093240" y="5113149"/>
              <a:ext cx="108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Mediocre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4DC7DF-7452-C366-B8EB-0B05FAA66FC7}"/>
                </a:ext>
              </a:extLst>
            </p:cNvPr>
            <p:cNvSpPr txBox="1"/>
            <p:nvPr/>
          </p:nvSpPr>
          <p:spPr>
            <a:xfrm>
              <a:off x="7357194" y="5113149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Good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056B1D-329B-9E46-752F-577F2E422D47}"/>
                </a:ext>
              </a:extLst>
            </p:cNvPr>
            <p:cNvSpPr txBox="1"/>
            <p:nvPr/>
          </p:nvSpPr>
          <p:spPr>
            <a:xfrm>
              <a:off x="9233031" y="5113149"/>
              <a:ext cx="1022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ctr"/>
              <a:r>
                <a:rPr lang="en-US" dirty="0">
                  <a:solidFill>
                    <a:srgbClr val="202124"/>
                  </a:solidFill>
                  <a:latin typeface="Google Sans"/>
                </a:rPr>
                <a:t>E</a:t>
              </a:r>
              <a:r>
                <a:rPr lang="en-US" b="0" i="0" dirty="0">
                  <a:solidFill>
                    <a:srgbClr val="202124"/>
                  </a:solidFill>
                  <a:effectLst/>
                  <a:latin typeface="Google Sans"/>
                </a:rPr>
                <a:t>xcellent</a:t>
              </a:r>
              <a:endPara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A74F81-F11A-9519-018F-3E43EC1317DF}"/>
                </a:ext>
              </a:extLst>
            </p:cNvPr>
            <p:cNvSpPr txBox="1"/>
            <p:nvPr/>
          </p:nvSpPr>
          <p:spPr>
            <a:xfrm>
              <a:off x="1296365" y="5113149"/>
              <a:ext cx="89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Terrible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88FD9A-FEA4-A094-4AAF-425DE95E9A88}"/>
                </a:ext>
              </a:extLst>
            </p:cNvPr>
            <p:cNvSpPr txBox="1"/>
            <p:nvPr/>
          </p:nvSpPr>
          <p:spPr>
            <a:xfrm>
              <a:off x="1296365" y="586071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179F29-365E-EFC9-EDAD-EFEB82FC376F}"/>
                </a:ext>
              </a:extLst>
            </p:cNvPr>
            <p:cNvSpPr txBox="1"/>
            <p:nvPr/>
          </p:nvSpPr>
          <p:spPr>
            <a:xfrm>
              <a:off x="9882952" y="58607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9C6CC7-861C-386F-13F8-7381356DA35F}"/>
                </a:ext>
              </a:extLst>
            </p:cNvPr>
            <p:cNvSpPr txBox="1"/>
            <p:nvPr/>
          </p:nvSpPr>
          <p:spPr>
            <a:xfrm>
              <a:off x="5484468" y="58607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ECD960-EAD4-AFBD-5D07-893668306DDC}"/>
              </a:ext>
            </a:extLst>
          </p:cNvPr>
          <p:cNvGrpSpPr/>
          <p:nvPr/>
        </p:nvGrpSpPr>
        <p:grpSpPr>
          <a:xfrm>
            <a:off x="5735158" y="3127170"/>
            <a:ext cx="5572342" cy="369332"/>
            <a:chOff x="5781458" y="2837799"/>
            <a:chExt cx="5572342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F85F79-6E7E-DDA7-6CE7-19D0DAB1739F}"/>
                </a:ext>
              </a:extLst>
            </p:cNvPr>
            <p:cNvSpPr txBox="1"/>
            <p:nvPr/>
          </p:nvSpPr>
          <p:spPr>
            <a:xfrm>
              <a:off x="5781458" y="2837799"/>
              <a:ext cx="5572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“This is a super interesting presentation!!!”             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0.65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4D140EA-01DE-8AC3-B683-7471B7641550}"/>
                </a:ext>
              </a:extLst>
            </p:cNvPr>
            <p:cNvCxnSpPr>
              <a:cxnSpLocks/>
            </p:cNvCxnSpPr>
            <p:nvPr/>
          </p:nvCxnSpPr>
          <p:spPr>
            <a:xfrm>
              <a:off x="9975500" y="3027470"/>
              <a:ext cx="5284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707077-85E0-511F-3930-10F731EBFE64}"/>
              </a:ext>
            </a:extLst>
          </p:cNvPr>
          <p:cNvGrpSpPr/>
          <p:nvPr/>
        </p:nvGrpSpPr>
        <p:grpSpPr>
          <a:xfrm>
            <a:off x="5660020" y="3423879"/>
            <a:ext cx="5693780" cy="369332"/>
            <a:chOff x="5660020" y="3539629"/>
            <a:chExt cx="569378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6855B1-3973-E29B-3827-FE9324BE9D16}"/>
                </a:ext>
              </a:extLst>
            </p:cNvPr>
            <p:cNvSpPr txBox="1"/>
            <p:nvPr/>
          </p:nvSpPr>
          <p:spPr>
            <a:xfrm>
              <a:off x="5660020" y="3539629"/>
              <a:ext cx="5693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“This is the most boring presentation ever!”              </a:t>
              </a:r>
              <a:r>
                <a:rPr lang="en-US" b="1" dirty="0">
                  <a:solidFill>
                    <a:srgbClr val="C00000"/>
                  </a:solidFill>
                </a:rPr>
                <a:t>-0.25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90A7EF6-2EC0-2471-8036-B80282ED090E}"/>
                </a:ext>
              </a:extLst>
            </p:cNvPr>
            <p:cNvCxnSpPr>
              <a:cxnSpLocks/>
            </p:cNvCxnSpPr>
            <p:nvPr/>
          </p:nvCxnSpPr>
          <p:spPr>
            <a:xfrm>
              <a:off x="9931179" y="3724295"/>
              <a:ext cx="5284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E5E50CC-4E6B-F546-7077-1AA3874E2AB1}"/>
              </a:ext>
            </a:extLst>
          </p:cNvPr>
          <p:cNvSpPr txBox="1"/>
          <p:nvPr/>
        </p:nvSpPr>
        <p:spPr>
          <a:xfrm>
            <a:off x="3056456" y="4458186"/>
            <a:ext cx="60998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Goal: </a:t>
            </a:r>
            <a:r>
              <a:rPr lang="en-US" sz="3200" i="1" dirty="0"/>
              <a:t>A Task Specific Lexicon</a:t>
            </a:r>
          </a:p>
        </p:txBody>
      </p:sp>
    </p:spTree>
    <p:extLst>
      <p:ext uri="{BB962C8B-B14F-4D97-AF65-F5344CB8AC3E}">
        <p14:creationId xmlns:p14="http://schemas.microsoft.com/office/powerpoint/2010/main" val="8061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951-6D3C-9969-FF1F-8785BF4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16C1-EC97-660B-CF45-BC6A537D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4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Kaggle - BoardGameGeek Reviews</a:t>
            </a:r>
          </a:p>
          <a:p>
            <a:r>
              <a:rPr lang="en-US" sz="2400" dirty="0"/>
              <a:t>3,368,619 reviews with comments</a:t>
            </a:r>
          </a:p>
          <a:p>
            <a:pPr lvl="1"/>
            <a:r>
              <a:rPr lang="en-US" sz="2000" dirty="0"/>
              <a:t>18,964,807 total reviews</a:t>
            </a:r>
          </a:p>
          <a:p>
            <a:pPr lvl="1"/>
            <a:r>
              <a:rPr lang="en-US" sz="2000" dirty="0"/>
              <a:t>Average comment is 38 words</a:t>
            </a:r>
          </a:p>
          <a:p>
            <a:r>
              <a:rPr lang="en-US" sz="2400" dirty="0"/>
              <a:t>Ratings range from 0-10</a:t>
            </a:r>
          </a:p>
          <a:p>
            <a:pPr lvl="1"/>
            <a:r>
              <a:rPr lang="en-US" sz="2000" dirty="0"/>
              <a:t>Average is 6.9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0E96AA-4C39-2169-02DF-87F56C38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38" y="1207736"/>
            <a:ext cx="5590662" cy="5650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3CAF4D-ED92-0FFE-9EEA-9C977785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6922" y="4020384"/>
            <a:ext cx="4729360" cy="28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45EE-0AD5-19B3-2F04-21B924E8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548B-33D8-55CC-9FED-456A4D70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Clean text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stopwords</a:t>
            </a:r>
            <a:r>
              <a:rPr lang="en-US" dirty="0"/>
              <a:t>, lemmatize, etc.</a:t>
            </a:r>
          </a:p>
          <a:p>
            <a:pPr lvl="1"/>
            <a:r>
              <a:rPr lang="en-US" dirty="0"/>
              <a:t>Exclude words in &lt; 1000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ratings to [-1, 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average rating</a:t>
            </a:r>
          </a:p>
          <a:p>
            <a:pPr lvl="1"/>
            <a:r>
              <a:rPr lang="en-US" dirty="0"/>
              <a:t>Weighted by occurrences in comment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7CECD1-781F-6205-D23B-2794F370B441}"/>
              </a:ext>
            </a:extLst>
          </p:cNvPr>
          <p:cNvGrpSpPr/>
          <p:nvPr/>
        </p:nvGrpSpPr>
        <p:grpSpPr>
          <a:xfrm>
            <a:off x="6751899" y="194348"/>
            <a:ext cx="5440101" cy="3124784"/>
            <a:chOff x="6751899" y="168716"/>
            <a:chExt cx="5440101" cy="31247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AD67A4-0F25-D27A-F303-9EE9A23A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56" b="156"/>
            <a:stretch/>
          </p:blipFill>
          <p:spPr>
            <a:xfrm>
              <a:off x="6751899" y="515576"/>
              <a:ext cx="5440101" cy="277792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5C9528-37AC-29BA-4A92-7CAFC1D8FB85}"/>
                </a:ext>
              </a:extLst>
            </p:cNvPr>
            <p:cNvSpPr txBox="1"/>
            <p:nvPr/>
          </p:nvSpPr>
          <p:spPr>
            <a:xfrm>
              <a:off x="8565577" y="168716"/>
              <a:ext cx="17664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Positive Words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FC3F71-3D5B-E616-44B9-AE8E2F3012C2}"/>
              </a:ext>
            </a:extLst>
          </p:cNvPr>
          <p:cNvGrpSpPr/>
          <p:nvPr/>
        </p:nvGrpSpPr>
        <p:grpSpPr>
          <a:xfrm>
            <a:off x="6705600" y="3513925"/>
            <a:ext cx="5486400" cy="3125749"/>
            <a:chOff x="6667500" y="3216675"/>
            <a:chExt cx="5486400" cy="312574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0C1BF3-2866-D244-3600-25CFB69D2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" b="783"/>
            <a:stretch/>
          </p:blipFill>
          <p:spPr>
            <a:xfrm>
              <a:off x="6667500" y="3576074"/>
              <a:ext cx="5486400" cy="276635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7BAEAA-C144-DD90-F464-2A91EB78A672}"/>
                </a:ext>
              </a:extLst>
            </p:cNvPr>
            <p:cNvSpPr txBox="1"/>
            <p:nvPr/>
          </p:nvSpPr>
          <p:spPr>
            <a:xfrm>
              <a:off x="8475091" y="3216675"/>
              <a:ext cx="1871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Negative Words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EA5101-0772-1356-9927-E72F8DD03B11}"/>
              </a:ext>
            </a:extLst>
          </p:cNvPr>
          <p:cNvGrpSpPr/>
          <p:nvPr/>
        </p:nvGrpSpPr>
        <p:grpSpPr>
          <a:xfrm>
            <a:off x="2696901" y="4944508"/>
            <a:ext cx="2797215" cy="369332"/>
            <a:chOff x="8556584" y="2837799"/>
            <a:chExt cx="2797215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562F83-66EE-4964-C566-AB61FF505D39}"/>
                </a:ext>
              </a:extLst>
            </p:cNvPr>
            <p:cNvSpPr txBox="1"/>
            <p:nvPr/>
          </p:nvSpPr>
          <p:spPr>
            <a:xfrm>
              <a:off x="8556584" y="2837799"/>
              <a:ext cx="279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“It is boring.”              </a:t>
              </a:r>
              <a:r>
                <a:rPr lang="en-US" b="1" dirty="0">
                  <a:solidFill>
                    <a:srgbClr val="C00000"/>
                  </a:solidFill>
                </a:rPr>
                <a:t>-0.01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EA171A-B398-E622-6ECE-718868D31CA4}"/>
                </a:ext>
              </a:extLst>
            </p:cNvPr>
            <p:cNvCxnSpPr>
              <a:cxnSpLocks/>
            </p:cNvCxnSpPr>
            <p:nvPr/>
          </p:nvCxnSpPr>
          <p:spPr>
            <a:xfrm>
              <a:off x="9975500" y="3027470"/>
              <a:ext cx="5284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AD32C1-7E91-2E1C-B5CC-8DCF9924F707}"/>
              </a:ext>
            </a:extLst>
          </p:cNvPr>
          <p:cNvGrpSpPr/>
          <p:nvPr/>
        </p:nvGrpSpPr>
        <p:grpSpPr>
          <a:xfrm>
            <a:off x="1192194" y="5503511"/>
            <a:ext cx="4301922" cy="369332"/>
            <a:chOff x="7051878" y="2837799"/>
            <a:chExt cx="43019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CFD20D-B5AE-F79D-29CB-C5E9DD2AA435}"/>
                </a:ext>
              </a:extLst>
            </p:cNvPr>
            <p:cNvSpPr txBox="1"/>
            <p:nvPr/>
          </p:nvSpPr>
          <p:spPr>
            <a:xfrm>
              <a:off x="7051878" y="2837799"/>
              <a:ext cx="430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“The game is a masterpiece!”              </a:t>
              </a:r>
              <a:r>
                <a:rPr lang="en-US" b="1" dirty="0">
                  <a:solidFill>
                    <a:srgbClr val="00B050"/>
                  </a:solidFill>
                </a:rPr>
                <a:t>0.75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A3C4E2-5D18-B4AE-26AB-DF1D5447C84F}"/>
                </a:ext>
              </a:extLst>
            </p:cNvPr>
            <p:cNvCxnSpPr>
              <a:cxnSpLocks/>
            </p:cNvCxnSpPr>
            <p:nvPr/>
          </p:nvCxnSpPr>
          <p:spPr>
            <a:xfrm>
              <a:off x="9975500" y="3027470"/>
              <a:ext cx="5284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370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D4E-1610-1B07-0679-58DA492D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DB90-0F10-6D36-1E4B-CC5ABFEA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 sentiment lexicon</a:t>
            </a:r>
          </a:p>
          <a:p>
            <a:pPr lvl="1"/>
            <a:r>
              <a:rPr lang="en-US" dirty="0"/>
              <a:t>Board Games</a:t>
            </a:r>
          </a:p>
          <a:p>
            <a:pPr lvl="2"/>
            <a:r>
              <a:rPr lang="en-US" i="1" dirty="0"/>
              <a:t>Perfection, masterpiece</a:t>
            </a:r>
            <a:r>
              <a:rPr lang="en-US" dirty="0"/>
              <a:t> - best things to say</a:t>
            </a:r>
          </a:p>
          <a:p>
            <a:pPr lvl="2"/>
            <a:r>
              <a:rPr lang="en-US" i="1" dirty="0"/>
              <a:t>Garbage, ugh</a:t>
            </a:r>
            <a:r>
              <a:rPr lang="en-US" dirty="0"/>
              <a:t> – worst things to say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pPr lvl="1"/>
            <a:r>
              <a:rPr lang="en-US" dirty="0"/>
              <a:t>“de-skew” data?</a:t>
            </a:r>
          </a:p>
          <a:p>
            <a:pPr lvl="1"/>
            <a:r>
              <a:rPr lang="en-US" dirty="0"/>
              <a:t>Other scoring methods</a:t>
            </a:r>
          </a:p>
          <a:p>
            <a:pPr lvl="1"/>
            <a:r>
              <a:rPr lang="en-US" dirty="0"/>
              <a:t>Context dependent methods</a:t>
            </a:r>
          </a:p>
          <a:p>
            <a:pPr lvl="1"/>
            <a:r>
              <a:rPr lang="en-US" dirty="0"/>
              <a:t>Test other datasets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4417500" y="2766151"/>
            <a:ext cx="33572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sz="5467" dirty="0"/>
              <a:t>Questions?</a:t>
            </a:r>
            <a:endParaRPr sz="5467" dirty="0"/>
          </a:p>
        </p:txBody>
      </p:sp>
      <p:sp>
        <p:nvSpPr>
          <p:cNvPr id="263" name="Google Shape;263;p35"/>
          <p:cNvSpPr txBox="1"/>
          <p:nvPr/>
        </p:nvSpPr>
        <p:spPr>
          <a:xfrm>
            <a:off x="4220300" y="1619301"/>
            <a:ext cx="427200" cy="88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4533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533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2028775" y="2111852"/>
            <a:ext cx="427200" cy="88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4533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533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8764525" y="4160875"/>
            <a:ext cx="427200" cy="7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3867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867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5016625" y="5117125"/>
            <a:ext cx="427200" cy="94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4933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933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2656925" y="4160875"/>
            <a:ext cx="427200" cy="7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6451875" y="988101"/>
            <a:ext cx="427200" cy="7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3467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467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9191725" y="1404276"/>
            <a:ext cx="427200" cy="9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4667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667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CEC2-5EB5-F844-0387-F3DC7B21AFC7}"/>
              </a:ext>
            </a:extLst>
          </p:cNvPr>
          <p:cNvSpPr txBox="1"/>
          <p:nvPr/>
        </p:nvSpPr>
        <p:spPr>
          <a:xfrm>
            <a:off x="3048000" y="6453370"/>
            <a:ext cx="609600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  <a:buSzPct val="150000"/>
            </a:pPr>
            <a:r>
              <a:rPr lang="en-US" sz="2133" i="1" u="sng" dirty="0">
                <a:solidFill>
                  <a:schemeClr val="accent1">
                    <a:lumMod val="50000"/>
                  </a:schemeClr>
                </a:solidFill>
              </a:rPr>
              <a:t>brockd@mail.smu.edu</a:t>
            </a:r>
          </a:p>
        </p:txBody>
      </p:sp>
      <p:sp>
        <p:nvSpPr>
          <p:cNvPr id="2" name="Google Shape;263;p35">
            <a:extLst>
              <a:ext uri="{FF2B5EF4-FFF2-40B4-BE49-F238E27FC236}">
                <a16:creationId xmlns:a16="http://schemas.microsoft.com/office/drawing/2014/main" id="{AFBEAF5B-2941-0816-E64D-C2A30F3A8C2D}"/>
              </a:ext>
            </a:extLst>
          </p:cNvPr>
          <p:cNvSpPr txBox="1"/>
          <p:nvPr/>
        </p:nvSpPr>
        <p:spPr>
          <a:xfrm>
            <a:off x="1245606" y="824082"/>
            <a:ext cx="427200" cy="88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4533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533" dirty="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67;p35">
            <a:extLst>
              <a:ext uri="{FF2B5EF4-FFF2-40B4-BE49-F238E27FC236}">
                <a16:creationId xmlns:a16="http://schemas.microsoft.com/office/drawing/2014/main" id="{80177D10-06D9-A383-58DA-DE5FA26B7B9A}"/>
              </a:ext>
            </a:extLst>
          </p:cNvPr>
          <p:cNvSpPr txBox="1"/>
          <p:nvPr/>
        </p:nvSpPr>
        <p:spPr>
          <a:xfrm>
            <a:off x="1245606" y="5691570"/>
            <a:ext cx="427200" cy="7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3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65;p35">
            <a:extLst>
              <a:ext uri="{FF2B5EF4-FFF2-40B4-BE49-F238E27FC236}">
                <a16:creationId xmlns:a16="http://schemas.microsoft.com/office/drawing/2014/main" id="{6FD7A858-52C6-FF80-FCDE-01513A9FD8AE}"/>
              </a:ext>
            </a:extLst>
          </p:cNvPr>
          <p:cNvSpPr txBox="1"/>
          <p:nvPr/>
        </p:nvSpPr>
        <p:spPr>
          <a:xfrm>
            <a:off x="10566887" y="5301694"/>
            <a:ext cx="427200" cy="7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3867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867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67;p35">
            <a:extLst>
              <a:ext uri="{FF2B5EF4-FFF2-40B4-BE49-F238E27FC236}">
                <a16:creationId xmlns:a16="http://schemas.microsoft.com/office/drawing/2014/main" id="{C3C2C75B-B5AC-5891-1BF9-96F7DD83FFC2}"/>
              </a:ext>
            </a:extLst>
          </p:cNvPr>
          <p:cNvSpPr txBox="1"/>
          <p:nvPr/>
        </p:nvSpPr>
        <p:spPr>
          <a:xfrm>
            <a:off x="10643087" y="2994067"/>
            <a:ext cx="427200" cy="7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63;p35">
            <a:extLst>
              <a:ext uri="{FF2B5EF4-FFF2-40B4-BE49-F238E27FC236}">
                <a16:creationId xmlns:a16="http://schemas.microsoft.com/office/drawing/2014/main" id="{1D12B308-3186-A9C6-C6BB-6087116385CE}"/>
              </a:ext>
            </a:extLst>
          </p:cNvPr>
          <p:cNvSpPr txBox="1"/>
          <p:nvPr/>
        </p:nvSpPr>
        <p:spPr>
          <a:xfrm>
            <a:off x="8386958" y="5301694"/>
            <a:ext cx="427200" cy="88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4533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533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67;p35">
            <a:extLst>
              <a:ext uri="{FF2B5EF4-FFF2-40B4-BE49-F238E27FC236}">
                <a16:creationId xmlns:a16="http://schemas.microsoft.com/office/drawing/2014/main" id="{F4FC1323-C41A-EE24-FA6C-DC2FE02076A8}"/>
              </a:ext>
            </a:extLst>
          </p:cNvPr>
          <p:cNvSpPr txBox="1"/>
          <p:nvPr/>
        </p:nvSpPr>
        <p:spPr>
          <a:xfrm>
            <a:off x="10780487" y="824082"/>
            <a:ext cx="427200" cy="7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3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69;p35">
            <a:extLst>
              <a:ext uri="{FF2B5EF4-FFF2-40B4-BE49-F238E27FC236}">
                <a16:creationId xmlns:a16="http://schemas.microsoft.com/office/drawing/2014/main" id="{2C66B05C-61AC-DD58-0B80-4BEFD2191648}"/>
              </a:ext>
            </a:extLst>
          </p:cNvPr>
          <p:cNvSpPr txBox="1"/>
          <p:nvPr/>
        </p:nvSpPr>
        <p:spPr>
          <a:xfrm>
            <a:off x="936500" y="3647888"/>
            <a:ext cx="427200" cy="9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4667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667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66;p35">
            <a:extLst>
              <a:ext uri="{FF2B5EF4-FFF2-40B4-BE49-F238E27FC236}">
                <a16:creationId xmlns:a16="http://schemas.microsoft.com/office/drawing/2014/main" id="{37D3164F-BBF5-07B6-1AD7-F351B54DA1BB}"/>
              </a:ext>
            </a:extLst>
          </p:cNvPr>
          <p:cNvSpPr txBox="1"/>
          <p:nvPr/>
        </p:nvSpPr>
        <p:spPr>
          <a:xfrm>
            <a:off x="3084125" y="529377"/>
            <a:ext cx="427200" cy="94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" sz="4933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933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3" grpId="0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216</Words>
  <Application>Microsoft Macintosh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Roboto</vt:lpstr>
      <vt:lpstr>Office Theme</vt:lpstr>
      <vt:lpstr>Building a Custom Sentiment Lexicon from a Ratings Dataset</vt:lpstr>
      <vt:lpstr>Introduction</vt:lpstr>
      <vt:lpstr>Dataset</vt:lpstr>
      <vt:lpstr>Analysis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Sentiment Lexicon from Board Game Ratings</dc:title>
  <dc:creator>David Brock</dc:creator>
  <cp:lastModifiedBy>David Brock</cp:lastModifiedBy>
  <cp:revision>29</cp:revision>
  <dcterms:created xsi:type="dcterms:W3CDTF">2023-06-12T20:56:51Z</dcterms:created>
  <dcterms:modified xsi:type="dcterms:W3CDTF">2023-06-19T21:33:45Z</dcterms:modified>
</cp:coreProperties>
</file>