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 id="2147483844" r:id="rId2"/>
    <p:sldMasterId id="2147483856" r:id="rId3"/>
    <p:sldMasterId id="2147483868" r:id="rId4"/>
  </p:sldMasterIdLst>
  <p:notesMasterIdLst>
    <p:notesMasterId r:id="rId24"/>
  </p:notesMasterIdLst>
  <p:sldIdLst>
    <p:sldId id="261" r:id="rId5"/>
    <p:sldId id="258" r:id="rId6"/>
    <p:sldId id="259" r:id="rId7"/>
    <p:sldId id="260" r:id="rId8"/>
    <p:sldId id="262" r:id="rId9"/>
    <p:sldId id="263" r:id="rId10"/>
    <p:sldId id="264" r:id="rId11"/>
    <p:sldId id="265" r:id="rId12"/>
    <p:sldId id="266" r:id="rId13"/>
    <p:sldId id="267" r:id="rId14"/>
    <p:sldId id="268" r:id="rId15"/>
    <p:sldId id="269" r:id="rId16"/>
    <p:sldId id="257"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yuel fiseha" initials="ef" lastIdx="1" clrIdx="0">
    <p:extLst>
      <p:ext uri="{19B8F6BF-5375-455C-9EA6-DF929625EA0E}">
        <p15:presenceInfo xmlns:p15="http://schemas.microsoft.com/office/powerpoint/2012/main" userId="838a14a06554a1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4" autoAdjust="0"/>
  </p:normalViewPr>
  <p:slideViewPr>
    <p:cSldViewPr snapToGrid="0">
      <p:cViewPr>
        <p:scale>
          <a:sx n="66" d="100"/>
          <a:sy n="66" d="100"/>
        </p:scale>
        <p:origin x="0" y="32"/>
      </p:cViewPr>
      <p:guideLst/>
    </p:cSldViewPr>
  </p:slideViewPr>
  <p:outlineViewPr>
    <p:cViewPr>
      <p:scale>
        <a:sx n="33" d="100"/>
        <a:sy n="33" d="100"/>
      </p:scale>
      <p:origin x="0" y="-17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B575E-DC0E-4997-BEFF-287271F91032}"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B1268-AA6C-4CF6-AD21-7BEF4155E893}" type="slidenum">
              <a:rPr lang="en-US" smtClean="0"/>
              <a:t>‹#›</a:t>
            </a:fld>
            <a:endParaRPr lang="en-US"/>
          </a:p>
        </p:txBody>
      </p:sp>
    </p:spTree>
    <p:extLst>
      <p:ext uri="{BB962C8B-B14F-4D97-AF65-F5344CB8AC3E}">
        <p14:creationId xmlns:p14="http://schemas.microsoft.com/office/powerpoint/2010/main" val="12096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B1268-AA6C-4CF6-AD21-7BEF4155E893}" type="slidenum">
              <a:rPr lang="en-US" smtClean="0"/>
              <a:t>13</a:t>
            </a:fld>
            <a:endParaRPr lang="en-US"/>
          </a:p>
        </p:txBody>
      </p:sp>
    </p:spTree>
    <p:extLst>
      <p:ext uri="{BB962C8B-B14F-4D97-AF65-F5344CB8AC3E}">
        <p14:creationId xmlns:p14="http://schemas.microsoft.com/office/powerpoint/2010/main" val="262323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FB1268-AA6C-4CF6-AD21-7BEF4155E893}" type="slidenum">
              <a:rPr lang="en-US" smtClean="0"/>
              <a:t>14</a:t>
            </a:fld>
            <a:endParaRPr lang="en-US"/>
          </a:p>
        </p:txBody>
      </p:sp>
    </p:spTree>
    <p:extLst>
      <p:ext uri="{BB962C8B-B14F-4D97-AF65-F5344CB8AC3E}">
        <p14:creationId xmlns:p14="http://schemas.microsoft.com/office/powerpoint/2010/main" val="3141059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23922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5011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01616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59684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472026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405871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437719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94673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3726700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64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50382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33760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30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57500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608689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B07419-09F5-42F2-ACEF-CF37246DA36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701381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7419-09F5-42F2-ACEF-CF37246DA36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3901249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4057148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147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435703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376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2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133013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822282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709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458832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137519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B07419-09F5-42F2-ACEF-CF37246DA36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41966373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7419-09F5-42F2-ACEF-CF37246DA36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9400268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973803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8558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7679069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39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0040785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9743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3641300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2477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4255277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8620754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B07419-09F5-42F2-ACEF-CF37246DA36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913254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7419-09F5-42F2-ACEF-CF37246DA36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6552277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113668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845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58924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B07419-09F5-42F2-ACEF-CF37246DA36F}"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18771154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B07419-09F5-42F2-ACEF-CF37246DA36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D9D7-8793-4E1E-8375-1116CA2EFCB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61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B07419-09F5-42F2-ACEF-CF37246DA36F}"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315012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7419-09F5-42F2-ACEF-CF37246DA36F}"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246651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57163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B07419-09F5-42F2-ACEF-CF37246DA36F}"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5D9D7-8793-4E1E-8375-1116CA2EFCB0}" type="slidenum">
              <a:rPr lang="en-US" smtClean="0"/>
              <a:t>‹#›</a:t>
            </a:fld>
            <a:endParaRPr lang="en-US"/>
          </a:p>
        </p:txBody>
      </p:sp>
    </p:spTree>
    <p:extLst>
      <p:ext uri="{BB962C8B-B14F-4D97-AF65-F5344CB8AC3E}">
        <p14:creationId xmlns:p14="http://schemas.microsoft.com/office/powerpoint/2010/main" val="376188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D5D9D7-8793-4E1E-8375-1116CA2EFCB0}" type="slidenum">
              <a:rPr lang="en-US" smtClean="0"/>
              <a:t>‹#›</a:t>
            </a:fld>
            <a:endParaRPr lang="en-US"/>
          </a:p>
        </p:txBody>
      </p:sp>
    </p:spTree>
    <p:extLst>
      <p:ext uri="{BB962C8B-B14F-4D97-AF65-F5344CB8AC3E}">
        <p14:creationId xmlns:p14="http://schemas.microsoft.com/office/powerpoint/2010/main" val="320460145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D5D9D7-8793-4E1E-8375-1116CA2EFCB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689786"/>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D5D9D7-8793-4E1E-8375-1116CA2EFCB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06715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B07419-09F5-42F2-ACEF-CF37246DA36F}" type="datetimeFigureOut">
              <a:rPr lang="en-US" smtClean="0"/>
              <a:t>6/12/2023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D5D9D7-8793-4E1E-8375-1116CA2EFCB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8222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81819"/>
            <a:ext cx="8825658" cy="3161581"/>
          </a:xfrm>
        </p:spPr>
        <p:txBody>
          <a:bodyPr/>
          <a:lstStyle/>
          <a:p>
            <a:r>
              <a:rPr lang="en-GB" dirty="0" smtClean="0"/>
              <a:t>Database Design project</a:t>
            </a:r>
            <a:endParaRPr lang="en-US" dirty="0"/>
          </a:p>
        </p:txBody>
      </p:sp>
      <p:sp>
        <p:nvSpPr>
          <p:cNvPr id="3" name="Subtitle 2"/>
          <p:cNvSpPr>
            <a:spLocks noGrp="1"/>
          </p:cNvSpPr>
          <p:nvPr>
            <p:ph type="subTitle" idx="1"/>
          </p:nvPr>
        </p:nvSpPr>
        <p:spPr/>
        <p:txBody>
          <a:bodyPr/>
          <a:lstStyle/>
          <a:p>
            <a:r>
              <a:rPr lang="en-GB" dirty="0"/>
              <a:t>on </a:t>
            </a:r>
            <a:r>
              <a:rPr lang="en-GB" dirty="0" err="1"/>
              <a:t>Haramaya</a:t>
            </a:r>
            <a:r>
              <a:rPr lang="en-GB" dirty="0"/>
              <a:t> university club management </a:t>
            </a:r>
            <a:endParaRPr lang="en-US" dirty="0"/>
          </a:p>
        </p:txBody>
      </p:sp>
    </p:spTree>
    <p:extLst>
      <p:ext uri="{BB962C8B-B14F-4D97-AF65-F5344CB8AC3E}">
        <p14:creationId xmlns:p14="http://schemas.microsoft.com/office/powerpoint/2010/main" val="149343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The relationship exist among these entities</a:t>
            </a:r>
            <a:endParaRPr lang="en-US" sz="1800" dirty="0"/>
          </a:p>
        </p:txBody>
      </p:sp>
      <p:sp>
        <p:nvSpPr>
          <p:cNvPr id="3" name="Content Placeholder 2"/>
          <p:cNvSpPr>
            <a:spLocks noGrp="1"/>
          </p:cNvSpPr>
          <p:nvPr>
            <p:ph idx="1"/>
          </p:nvPr>
        </p:nvSpPr>
        <p:spPr>
          <a:xfrm>
            <a:off x="1154954" y="2292950"/>
            <a:ext cx="8825659" cy="4237246"/>
          </a:xfrm>
        </p:spPr>
        <p:txBody>
          <a:bodyPr>
            <a:normAutofit fontScale="92500" lnSpcReduction="20000"/>
          </a:bodyPr>
          <a:lstStyle/>
          <a:p>
            <a:r>
              <a:rPr lang="en-US" dirty="0"/>
              <a:t>The relationship exist among these entities are:</a:t>
            </a:r>
          </a:p>
          <a:p>
            <a:pPr lvl="1" algn="just">
              <a:buFont typeface="+mj-lt"/>
              <a:buAutoNum type="arabicPeriod"/>
            </a:pPr>
            <a:r>
              <a:rPr lang="en-US" b="1" dirty="0" smtClean="0"/>
              <a:t>Club </a:t>
            </a:r>
            <a:r>
              <a:rPr lang="en-US" b="1" dirty="0"/>
              <a:t>and Club Member</a:t>
            </a:r>
            <a:r>
              <a:rPr lang="en-US" dirty="0"/>
              <a:t>: This is a one-to-many relationship, where each club can have multiple members, but each member can belong to only one club.</a:t>
            </a:r>
          </a:p>
          <a:p>
            <a:pPr lvl="1" algn="just">
              <a:buFont typeface="+mj-lt"/>
              <a:buAutoNum type="arabicPeriod"/>
            </a:pPr>
            <a:r>
              <a:rPr lang="en-US" b="1" dirty="0" smtClean="0"/>
              <a:t>Club </a:t>
            </a:r>
            <a:r>
              <a:rPr lang="en-US" b="1" dirty="0"/>
              <a:t>and Club Executive</a:t>
            </a:r>
            <a:r>
              <a:rPr lang="en-US" dirty="0"/>
              <a:t>: This is a one-to-many relationship, where each club can have multiple executives, but each executive can hold only one position in one club.</a:t>
            </a:r>
          </a:p>
          <a:p>
            <a:pPr lvl="1" algn="just">
              <a:buFont typeface="+mj-lt"/>
              <a:buAutoNum type="arabicPeriod"/>
            </a:pPr>
            <a:r>
              <a:rPr lang="en-US" b="1" dirty="0" smtClean="0"/>
              <a:t>Club </a:t>
            </a:r>
            <a:r>
              <a:rPr lang="en-US" b="1" dirty="0"/>
              <a:t>and Club Advisor</a:t>
            </a:r>
            <a:r>
              <a:rPr lang="en-US" dirty="0"/>
              <a:t>: This is a one-to-one relationship, where each club has one advisor, and each advisor can advise only one club.</a:t>
            </a:r>
          </a:p>
          <a:p>
            <a:pPr lvl="1" algn="just">
              <a:buFont typeface="+mj-lt"/>
              <a:buAutoNum type="arabicPeriod"/>
            </a:pPr>
            <a:r>
              <a:rPr lang="en-US" b="1" dirty="0" smtClean="0"/>
              <a:t>Club </a:t>
            </a:r>
            <a:r>
              <a:rPr lang="en-US" b="1" dirty="0"/>
              <a:t>and Event</a:t>
            </a:r>
            <a:r>
              <a:rPr lang="en-US" dirty="0"/>
              <a:t>: This is a one-to-many relationship, where each club can organize multiple events, but each event is organized by only one club.</a:t>
            </a:r>
          </a:p>
          <a:p>
            <a:pPr lvl="1" algn="just">
              <a:buFont typeface="+mj-lt"/>
              <a:buAutoNum type="arabicPeriod"/>
            </a:pPr>
            <a:r>
              <a:rPr lang="en-US" b="1" dirty="0" smtClean="0"/>
              <a:t>Event </a:t>
            </a:r>
            <a:r>
              <a:rPr lang="en-US" b="1" dirty="0"/>
              <a:t>and Attendance</a:t>
            </a:r>
            <a:r>
              <a:rPr lang="en-US" dirty="0"/>
              <a:t>: This is a one-to-many relationship, where each event can have multiple attendance records, but each attendance record is associated with only one event.</a:t>
            </a:r>
          </a:p>
          <a:p>
            <a:pPr lvl="1" algn="just">
              <a:buFont typeface="+mj-lt"/>
              <a:buAutoNum type="arabicPeriod"/>
            </a:pPr>
            <a:r>
              <a:rPr lang="en-US" b="1" dirty="0" smtClean="0"/>
              <a:t>Club </a:t>
            </a:r>
            <a:r>
              <a:rPr lang="en-US" b="1" dirty="0"/>
              <a:t>Member and Attendance</a:t>
            </a:r>
            <a:r>
              <a:rPr lang="en-US" dirty="0"/>
              <a:t>: This is a many-to-many relationship, where each club member can attend multiple events, and each event can have multiple attendees.</a:t>
            </a:r>
          </a:p>
          <a:p>
            <a:pPr lvl="1" algn="just">
              <a:buFont typeface="+mj-lt"/>
              <a:buAutoNum type="arabicPeriod"/>
            </a:pPr>
            <a:r>
              <a:rPr lang="en-US" sz="1700" b="1" dirty="0" smtClean="0"/>
              <a:t>Club </a:t>
            </a:r>
            <a:r>
              <a:rPr lang="en-US" sz="1700" b="1" dirty="0"/>
              <a:t>and Finance</a:t>
            </a:r>
            <a:r>
              <a:rPr lang="en-US" dirty="0"/>
              <a:t>: This is a one-to-many relationship, where each club can have multiple financial transactions, but each transaction is associated with only one club.</a:t>
            </a:r>
          </a:p>
        </p:txBody>
      </p:sp>
    </p:spTree>
    <p:extLst>
      <p:ext uri="{BB962C8B-B14F-4D97-AF65-F5344CB8AC3E}">
        <p14:creationId xmlns:p14="http://schemas.microsoft.com/office/powerpoint/2010/main" val="29060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Designing  Conceptual Schema</a:t>
            </a:r>
            <a:endParaRPr lang="en-US" sz="1800"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designing a database for the </a:t>
            </a:r>
            <a:r>
              <a:rPr lang="en-US" dirty="0" err="1"/>
              <a:t>Haramaya</a:t>
            </a:r>
            <a:r>
              <a:rPr lang="en-US" dirty="0"/>
              <a:t> University Club Management System, the following are some of the most relevant information that should be stored for each entity and relationship:</a:t>
            </a:r>
          </a:p>
          <a:p>
            <a:pPr>
              <a:buFont typeface="+mj-lt"/>
              <a:buAutoNum type="arabicPeriod"/>
            </a:pPr>
            <a:r>
              <a:rPr lang="en-US" b="1" dirty="0" smtClean="0"/>
              <a:t>Club</a:t>
            </a:r>
            <a:r>
              <a:rPr lang="en-US" b="1" dirty="0"/>
              <a:t>: </a:t>
            </a:r>
            <a:r>
              <a:rPr lang="en-US" dirty="0"/>
              <a:t>Club name, description, date of establishment, club advisor, club executives, and club members.</a:t>
            </a:r>
          </a:p>
          <a:p>
            <a:pPr>
              <a:buFont typeface="+mj-lt"/>
              <a:buAutoNum type="arabicPeriod"/>
            </a:pPr>
            <a:r>
              <a:rPr lang="en-US" b="1" dirty="0" smtClean="0"/>
              <a:t>Club </a:t>
            </a:r>
            <a:r>
              <a:rPr lang="en-US" b="1" dirty="0"/>
              <a:t>Member: </a:t>
            </a:r>
            <a:r>
              <a:rPr lang="en-US" dirty="0"/>
              <a:t>Member ID, name, contact information, date of joining the club, and club(s) they belong to.</a:t>
            </a:r>
          </a:p>
          <a:p>
            <a:pPr>
              <a:buFont typeface="+mj-lt"/>
              <a:buAutoNum type="arabicPeriod"/>
            </a:pPr>
            <a:r>
              <a:rPr lang="en-US" b="1" dirty="0" smtClean="0"/>
              <a:t>Club </a:t>
            </a:r>
            <a:r>
              <a:rPr lang="en-US" b="1" dirty="0"/>
              <a:t>Executive: </a:t>
            </a:r>
            <a:r>
              <a:rPr lang="en-US" dirty="0"/>
              <a:t>Executive ID, name, position, date of appointment, and the club they belong to.</a:t>
            </a:r>
          </a:p>
          <a:p>
            <a:pPr>
              <a:buFont typeface="+mj-lt"/>
              <a:buAutoNum type="arabicPeriod"/>
            </a:pPr>
            <a:r>
              <a:rPr lang="en-US" b="1" dirty="0" smtClean="0"/>
              <a:t>Club Advisor: </a:t>
            </a:r>
            <a:r>
              <a:rPr lang="en-US" dirty="0" smtClean="0"/>
              <a:t>Advisor ID, name, contact information, and the club they advise.</a:t>
            </a:r>
          </a:p>
          <a:p>
            <a:pPr>
              <a:buFont typeface="+mj-lt"/>
              <a:buAutoNum type="arabicPeriod"/>
            </a:pPr>
            <a:r>
              <a:rPr lang="en-US" b="1" dirty="0" smtClean="0"/>
              <a:t>Event: </a:t>
            </a:r>
            <a:r>
              <a:rPr lang="en-US" dirty="0" smtClean="0"/>
              <a:t>Event ID, name, description, date, time, location, organizer (club), and attendees.</a:t>
            </a:r>
            <a:endParaRPr lang="en-US" dirty="0"/>
          </a:p>
        </p:txBody>
      </p:sp>
    </p:spTree>
    <p:extLst>
      <p:ext uri="{BB962C8B-B14F-4D97-AF65-F5344CB8AC3E}">
        <p14:creationId xmlns:p14="http://schemas.microsoft.com/office/powerpoint/2010/main" val="308251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r>
              <a:rPr lang="en-GB" dirty="0"/>
              <a:t>.</a:t>
            </a:r>
            <a:r>
              <a:rPr lang="en-GB"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each relationship, the following information should be stored</a:t>
            </a:r>
            <a:r>
              <a:rPr lang="en-US" dirty="0" smtClean="0"/>
              <a:t>:</a:t>
            </a:r>
            <a:endParaRPr lang="en-US" dirty="0"/>
          </a:p>
          <a:p>
            <a:pPr>
              <a:buFont typeface="+mj-lt"/>
              <a:buAutoNum type="arabicPeriod"/>
            </a:pPr>
            <a:r>
              <a:rPr lang="en-US" b="1" dirty="0" smtClean="0"/>
              <a:t>Club </a:t>
            </a:r>
            <a:r>
              <a:rPr lang="en-US" b="1" dirty="0"/>
              <a:t>and Club Member</a:t>
            </a:r>
            <a:r>
              <a:rPr lang="en-US" dirty="0"/>
              <a:t>: The ID of the club and the ID of the club member.</a:t>
            </a:r>
          </a:p>
          <a:p>
            <a:pPr>
              <a:buFont typeface="+mj-lt"/>
              <a:buAutoNum type="arabicPeriod"/>
            </a:pPr>
            <a:r>
              <a:rPr lang="en-US" b="1" dirty="0" smtClean="0"/>
              <a:t>Club </a:t>
            </a:r>
            <a:r>
              <a:rPr lang="en-US" b="1" dirty="0"/>
              <a:t>and Club Executive</a:t>
            </a:r>
            <a:r>
              <a:rPr lang="en-US" dirty="0"/>
              <a:t>: The ID of the club and the ID of the club executive.</a:t>
            </a:r>
          </a:p>
          <a:p>
            <a:pPr>
              <a:buFont typeface="+mj-lt"/>
              <a:buAutoNum type="arabicPeriod"/>
            </a:pPr>
            <a:r>
              <a:rPr lang="en-US" b="1" dirty="0" smtClean="0"/>
              <a:t>Club </a:t>
            </a:r>
            <a:r>
              <a:rPr lang="en-US" b="1" dirty="0"/>
              <a:t>and Club Advisor</a:t>
            </a:r>
            <a:r>
              <a:rPr lang="en-US" dirty="0"/>
              <a:t>: The ID of the club and the ID of the club advisor.</a:t>
            </a:r>
          </a:p>
          <a:p>
            <a:pPr>
              <a:buFont typeface="+mj-lt"/>
              <a:buAutoNum type="arabicPeriod"/>
            </a:pPr>
            <a:r>
              <a:rPr lang="en-US" b="1" dirty="0" smtClean="0"/>
              <a:t>Club </a:t>
            </a:r>
            <a:r>
              <a:rPr lang="en-US" b="1" dirty="0"/>
              <a:t>and Event</a:t>
            </a:r>
            <a:r>
              <a:rPr lang="en-US" dirty="0"/>
              <a:t>: The ID of the club and the ID of the event.</a:t>
            </a:r>
          </a:p>
          <a:p>
            <a:pPr>
              <a:buFont typeface="+mj-lt"/>
              <a:buAutoNum type="arabicPeriod"/>
            </a:pPr>
            <a:r>
              <a:rPr lang="en-US" b="1" dirty="0" smtClean="0"/>
              <a:t>Event </a:t>
            </a:r>
            <a:r>
              <a:rPr lang="en-US" b="1" dirty="0"/>
              <a:t>and Attendance</a:t>
            </a:r>
            <a:r>
              <a:rPr lang="en-US" dirty="0"/>
              <a:t>: The ID of the event and the ID of the attendance record.</a:t>
            </a:r>
          </a:p>
          <a:p>
            <a:pPr>
              <a:buFont typeface="+mj-lt"/>
              <a:buAutoNum type="arabicPeriod"/>
            </a:pPr>
            <a:r>
              <a:rPr lang="en-US" b="1" dirty="0" smtClean="0"/>
              <a:t>Club </a:t>
            </a:r>
            <a:r>
              <a:rPr lang="en-US" b="1" dirty="0"/>
              <a:t>Member and Attendance</a:t>
            </a:r>
            <a:r>
              <a:rPr lang="en-US" dirty="0"/>
              <a:t>: The ID of the club member and the ID of the attendance record.</a:t>
            </a:r>
          </a:p>
          <a:p>
            <a:pPr>
              <a:buFont typeface="+mj-lt"/>
              <a:buAutoNum type="arabicPeriod"/>
            </a:pPr>
            <a:r>
              <a:rPr lang="en-US" b="1" dirty="0" smtClean="0"/>
              <a:t>Club </a:t>
            </a:r>
            <a:r>
              <a:rPr lang="en-US" b="1" dirty="0"/>
              <a:t>and Finance</a:t>
            </a:r>
            <a:r>
              <a:rPr lang="en-US" dirty="0"/>
              <a:t>: The ID of the club and the ID of the financial transaction.</a:t>
            </a:r>
          </a:p>
          <a:p>
            <a:pPr>
              <a:buFont typeface="+mj-lt"/>
              <a:buAutoNum type="arabicPeriod"/>
            </a:pPr>
            <a:endParaRPr lang="en-US" dirty="0"/>
          </a:p>
        </p:txBody>
      </p:sp>
    </p:spTree>
    <p:extLst>
      <p:ext uri="{BB962C8B-B14F-4D97-AF65-F5344CB8AC3E}">
        <p14:creationId xmlns:p14="http://schemas.microsoft.com/office/powerpoint/2010/main" val="283851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6478" y="170688"/>
            <a:ext cx="8596668" cy="414528"/>
          </a:xfrm>
        </p:spPr>
        <p:txBody>
          <a:bodyPr>
            <a:normAutofit fontScale="90000"/>
          </a:bodyPr>
          <a:lstStyle/>
          <a:p>
            <a:r>
              <a:rPr lang="en-GB" dirty="0" smtClean="0"/>
              <a:t>Diagram of the E-R model for </a:t>
            </a:r>
            <a:r>
              <a:rPr lang="en-GB" dirty="0" err="1" smtClean="0"/>
              <a:t>hucms</a:t>
            </a:r>
            <a:endParaRPr lang="en-US" dirty="0"/>
          </a:p>
        </p:txBody>
      </p:sp>
      <p:pic>
        <p:nvPicPr>
          <p:cNvPr id="3" name="Content Placeholder 2"/>
          <p:cNvPicPr>
            <a:picLocks noGrp="1" noChangeAspect="1"/>
          </p:cNvPicPr>
          <p:nvPr>
            <p:ph idx="1"/>
          </p:nvPr>
        </p:nvPicPr>
        <p:blipFill>
          <a:blip r:embed="rId3"/>
          <a:stretch>
            <a:fillRect/>
          </a:stretch>
        </p:blipFill>
        <p:spPr>
          <a:xfrm>
            <a:off x="475180" y="533095"/>
            <a:ext cx="10624080" cy="6324905"/>
          </a:xfrm>
          <a:prstGeom prst="rect">
            <a:avLst/>
          </a:prstGeom>
        </p:spPr>
      </p:pic>
    </p:spTree>
    <p:extLst>
      <p:ext uri="{BB962C8B-B14F-4D97-AF65-F5344CB8AC3E}">
        <p14:creationId xmlns:p14="http://schemas.microsoft.com/office/powerpoint/2010/main" val="277286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27432"/>
            <a:ext cx="9720072" cy="676656"/>
          </a:xfrm>
        </p:spPr>
        <p:txBody>
          <a:bodyPr>
            <a:normAutofit fontScale="90000"/>
          </a:bodyPr>
          <a:lstStyle/>
          <a:p>
            <a:r>
              <a:rPr lang="en-US" sz="3600" b="1" cap="none" spc="0" dirty="0">
                <a:solidFill>
                  <a:srgbClr val="EBEBEB"/>
                </a:solidFill>
                <a:latin typeface="Century Gothic" panose="020B0502020202020204"/>
              </a:rPr>
              <a:t> </a:t>
            </a:r>
            <a:r>
              <a:rPr lang="en-US" sz="3600" cap="none" spc="0" dirty="0">
                <a:solidFill>
                  <a:schemeClr val="tx1"/>
                </a:solidFill>
                <a:latin typeface="Century Gothic" panose="020B0502020202020204"/>
              </a:rPr>
              <a:t/>
            </a:r>
            <a:br>
              <a:rPr lang="en-US" sz="3600" cap="none" spc="0" dirty="0">
                <a:solidFill>
                  <a:schemeClr val="tx1"/>
                </a:solidFill>
                <a:latin typeface="Century Gothic" panose="020B0502020202020204"/>
              </a:rPr>
            </a:br>
            <a:r>
              <a:rPr lang="en-US" sz="2000" b="1" cap="none" spc="0" dirty="0">
                <a:solidFill>
                  <a:schemeClr val="tx1"/>
                </a:solidFill>
                <a:latin typeface="Century Gothic" panose="020B0502020202020204"/>
              </a:rPr>
              <a:t>Converting the ER-diagram in to relational table</a:t>
            </a:r>
            <a:r>
              <a:rPr lang="en-US" sz="3600" cap="none" spc="0" dirty="0">
                <a:solidFill>
                  <a:srgbClr val="EBEBEB"/>
                </a:solidFill>
                <a:latin typeface="Century Gothic" panose="020B0502020202020204"/>
              </a:rPr>
              <a:t/>
            </a:r>
            <a:br>
              <a:rPr lang="en-US" sz="3600" cap="none" spc="0" dirty="0">
                <a:solidFill>
                  <a:srgbClr val="EBEBEB"/>
                </a:solidFill>
                <a:latin typeface="Century Gothic" panose="020B0502020202020204"/>
              </a:rPr>
            </a:br>
            <a:endParaRPr lang="en-US" dirty="0"/>
          </a:p>
        </p:txBody>
      </p:sp>
      <p:sp>
        <p:nvSpPr>
          <p:cNvPr id="3" name="Content Placeholder 2"/>
          <p:cNvSpPr>
            <a:spLocks noGrp="1"/>
          </p:cNvSpPr>
          <p:nvPr>
            <p:ph idx="1"/>
          </p:nvPr>
        </p:nvSpPr>
        <p:spPr>
          <a:xfrm>
            <a:off x="850391" y="457200"/>
            <a:ext cx="9720073" cy="5779008"/>
          </a:xfrm>
        </p:spPr>
        <p:txBody>
          <a:bodyPr/>
          <a:lstStyle/>
          <a:p>
            <a:pPr marL="0" indent="0">
              <a:buNone/>
            </a:pPr>
            <a:r>
              <a:rPr lang="en-GB" dirty="0" smtClean="0"/>
              <a:t>Club table </a:t>
            </a:r>
            <a:r>
              <a:rPr lang="en-GB" dirty="0" smtClean="0"/>
              <a:t>1:                                        </a:t>
            </a:r>
            <a:r>
              <a:rPr lang="en-GB" dirty="0" err="1" smtClean="0"/>
              <a:t>club_info</a:t>
            </a:r>
            <a:r>
              <a:rPr lang="en-GB" dirty="0" smtClean="0"/>
              <a:t> table:</a:t>
            </a:r>
          </a:p>
          <a:p>
            <a:endParaRPr lang="en-GB" dirty="0" smtClean="0"/>
          </a:p>
          <a:p>
            <a:r>
              <a:rPr lang="en-GB" dirty="0" smtClean="0"/>
              <a:t>                                            </a:t>
            </a:r>
            <a:endParaRPr lang="en-GB" dirty="0" smtClean="0"/>
          </a:p>
          <a:p>
            <a:endParaRPr lang="en-GB" dirty="0"/>
          </a:p>
          <a:p>
            <a:pPr marL="0" indent="0">
              <a:buNone/>
            </a:pPr>
            <a:r>
              <a:rPr lang="en-GB" dirty="0" smtClean="0"/>
              <a:t>Club executive table 2:</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Club member table 3:</a:t>
            </a:r>
          </a:p>
          <a:p>
            <a:pPr marL="0" indent="0">
              <a:buNone/>
            </a:pPr>
            <a:endParaRPr lang="en-GB" dirty="0" smtClean="0"/>
          </a:p>
          <a:p>
            <a:endParaRPr lang="en-GB" dirty="0" smtClean="0"/>
          </a:p>
          <a:p>
            <a:endParaRPr lang="en-GB" dirty="0" smtClean="0"/>
          </a:p>
          <a:p>
            <a:endParaRPr lang="en-GB" dirty="0" smtClean="0"/>
          </a:p>
          <a:p>
            <a:endParaRPr lang="en-GB" dirty="0" smtClean="0"/>
          </a:p>
          <a:p>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521898737"/>
              </p:ext>
            </p:extLst>
          </p:nvPr>
        </p:nvGraphicFramePr>
        <p:xfrm>
          <a:off x="2011681" y="943584"/>
          <a:ext cx="2754873" cy="1274323"/>
        </p:xfrm>
        <a:graphic>
          <a:graphicData uri="http://schemas.openxmlformats.org/drawingml/2006/table">
            <a:tbl>
              <a:tblPr firstRow="1" firstCol="1" bandRow="1">
                <a:tableStyleId>{5940675A-B579-460E-94D1-54222C63F5DA}</a:tableStyleId>
              </a:tblPr>
              <a:tblGrid>
                <a:gridCol w="1472665">
                  <a:extLst>
                    <a:ext uri="{9D8B030D-6E8A-4147-A177-3AD203B41FA5}">
                      <a16:colId xmlns="" xmlns:a16="http://schemas.microsoft.com/office/drawing/2014/main" val="1442950400"/>
                    </a:ext>
                  </a:extLst>
                </a:gridCol>
                <a:gridCol w="1282208">
                  <a:extLst>
                    <a:ext uri="{9D8B030D-6E8A-4147-A177-3AD203B41FA5}">
                      <a16:colId xmlns="" xmlns:a16="http://schemas.microsoft.com/office/drawing/2014/main" val="2608907728"/>
                    </a:ext>
                  </a:extLst>
                </a:gridCol>
              </a:tblGrid>
              <a:tr h="473625">
                <a:tc>
                  <a:txBody>
                    <a:bodyPr/>
                    <a:lstStyle/>
                    <a:p>
                      <a:pPr marL="0" marR="0">
                        <a:lnSpc>
                          <a:spcPct val="150000"/>
                        </a:lnSpc>
                        <a:spcBef>
                          <a:spcPts val="0"/>
                        </a:spcBef>
                        <a:spcAft>
                          <a:spcPts val="0"/>
                        </a:spcAft>
                      </a:pPr>
                      <a:r>
                        <a:rPr lang="en-US" sz="1200" dirty="0">
                          <a:effectLst/>
                        </a:rPr>
                        <a:t>Club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Club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58526621"/>
                  </a:ext>
                </a:extLst>
              </a:tr>
              <a:tr h="400349">
                <a:tc>
                  <a:txBody>
                    <a:bodyPr/>
                    <a:lstStyle/>
                    <a:p>
                      <a:pPr marL="0" marR="0">
                        <a:lnSpc>
                          <a:spcPct val="150000"/>
                        </a:lnSpc>
                        <a:spcBef>
                          <a:spcPts val="0"/>
                        </a:spcBef>
                        <a:spcAft>
                          <a:spcPts val="0"/>
                        </a:spcAft>
                      </a:pPr>
                      <a:r>
                        <a:rPr lang="en-US" sz="1200" dirty="0">
                          <a:effectLst/>
                        </a:rPr>
                        <a:t>C001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HUSESA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056167434"/>
                  </a:ext>
                </a:extLst>
              </a:tr>
              <a:tr h="400349">
                <a:tc>
                  <a:txBody>
                    <a:bodyPr/>
                    <a:lstStyle/>
                    <a:p>
                      <a:pPr marL="0" marR="0">
                        <a:lnSpc>
                          <a:spcPct val="150000"/>
                        </a:lnSpc>
                        <a:spcBef>
                          <a:spcPts val="0"/>
                        </a:spcBef>
                        <a:spcAft>
                          <a:spcPts val="0"/>
                        </a:spcAft>
                      </a:pPr>
                      <a:r>
                        <a:rPr lang="en-US" sz="1200" dirty="0">
                          <a:effectLst/>
                        </a:rPr>
                        <a:t>C002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HULSA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15568763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80591918"/>
              </p:ext>
            </p:extLst>
          </p:nvPr>
        </p:nvGraphicFramePr>
        <p:xfrm>
          <a:off x="850389" y="2785332"/>
          <a:ext cx="9309386" cy="1426782"/>
        </p:xfrm>
        <a:graphic>
          <a:graphicData uri="http://schemas.openxmlformats.org/drawingml/2006/table">
            <a:tbl>
              <a:tblPr firstRow="1" firstCol="1" bandRow="1">
                <a:tableStyleId>{5940675A-B579-460E-94D1-54222C63F5DA}</a:tableStyleId>
              </a:tblPr>
              <a:tblGrid>
                <a:gridCol w="1849125">
                  <a:extLst>
                    <a:ext uri="{9D8B030D-6E8A-4147-A177-3AD203B41FA5}">
                      <a16:colId xmlns="" xmlns:a16="http://schemas.microsoft.com/office/drawing/2014/main" val="358766005"/>
                    </a:ext>
                  </a:extLst>
                </a:gridCol>
                <a:gridCol w="1569348">
                  <a:extLst>
                    <a:ext uri="{9D8B030D-6E8A-4147-A177-3AD203B41FA5}">
                      <a16:colId xmlns="" xmlns:a16="http://schemas.microsoft.com/office/drawing/2014/main" val="3292311050"/>
                    </a:ext>
                  </a:extLst>
                </a:gridCol>
                <a:gridCol w="2130202">
                  <a:extLst>
                    <a:ext uri="{9D8B030D-6E8A-4147-A177-3AD203B41FA5}">
                      <a16:colId xmlns="" xmlns:a16="http://schemas.microsoft.com/office/drawing/2014/main" val="2167447461"/>
                    </a:ext>
                  </a:extLst>
                </a:gridCol>
                <a:gridCol w="1850426">
                  <a:extLst>
                    <a:ext uri="{9D8B030D-6E8A-4147-A177-3AD203B41FA5}">
                      <a16:colId xmlns="" xmlns:a16="http://schemas.microsoft.com/office/drawing/2014/main" val="2876602587"/>
                    </a:ext>
                  </a:extLst>
                </a:gridCol>
                <a:gridCol w="1910285">
                  <a:extLst>
                    <a:ext uri="{9D8B030D-6E8A-4147-A177-3AD203B41FA5}">
                      <a16:colId xmlns="" xmlns:a16="http://schemas.microsoft.com/office/drawing/2014/main" val="365560875"/>
                    </a:ext>
                  </a:extLst>
                </a:gridCol>
              </a:tblGrid>
              <a:tr h="329502">
                <a:tc>
                  <a:txBody>
                    <a:bodyPr/>
                    <a:lstStyle/>
                    <a:p>
                      <a:pPr marL="0" marR="0">
                        <a:lnSpc>
                          <a:spcPct val="150000"/>
                        </a:lnSpc>
                        <a:spcBef>
                          <a:spcPts val="0"/>
                        </a:spcBef>
                        <a:spcAft>
                          <a:spcPts val="0"/>
                        </a:spcAft>
                      </a:pPr>
                      <a:r>
                        <a:rPr lang="en-US" sz="1200">
                          <a:effectLst/>
                        </a:rPr>
                        <a:t>Executive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Possession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Date of appointment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668369459"/>
                  </a:ext>
                </a:extLst>
              </a:tr>
              <a:tr h="0">
                <a:tc>
                  <a:txBody>
                    <a:bodyPr/>
                    <a:lstStyle/>
                    <a:p>
                      <a:pPr marL="0" marR="0">
                        <a:lnSpc>
                          <a:spcPct val="150000"/>
                        </a:lnSpc>
                        <a:spcBef>
                          <a:spcPts val="0"/>
                        </a:spcBef>
                        <a:spcAft>
                          <a:spcPts val="0"/>
                        </a:spcAft>
                      </a:pPr>
                      <a:r>
                        <a:rPr lang="en-US" sz="1200">
                          <a:effectLst/>
                        </a:rPr>
                        <a:t>2407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Abdul Fatah </a:t>
                      </a:r>
                      <a:endParaRPr lang="en-US" sz="1100">
                        <a:effectLst/>
                      </a:endParaRPr>
                    </a:p>
                    <a:p>
                      <a:pPr marL="0" marR="0">
                        <a:lnSpc>
                          <a:spcPct val="150000"/>
                        </a:lnSpc>
                        <a:spcBef>
                          <a:spcPts val="0"/>
                        </a:spcBef>
                        <a:spcAft>
                          <a:spcPts val="0"/>
                        </a:spcAft>
                      </a:pPr>
                      <a:r>
                        <a:rPr lang="en-US" sz="1200">
                          <a:effectLst/>
                        </a:rPr>
                        <a:t>Jamaal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President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3979353477"/>
                  </a:ext>
                </a:extLst>
              </a:tr>
              <a:tr h="0">
                <a:tc>
                  <a:txBody>
                    <a:bodyPr/>
                    <a:lstStyle/>
                    <a:p>
                      <a:pPr marL="0" marR="0">
                        <a:lnSpc>
                          <a:spcPct val="150000"/>
                        </a:lnSpc>
                        <a:spcBef>
                          <a:spcPts val="0"/>
                        </a:spcBef>
                        <a:spcAft>
                          <a:spcPts val="0"/>
                        </a:spcAft>
                      </a:pPr>
                      <a:r>
                        <a:rPr lang="en-US" sz="1200">
                          <a:effectLst/>
                        </a:rPr>
                        <a:t>4433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err="1">
                          <a:effectLst/>
                        </a:rPr>
                        <a:t>Bonsa</a:t>
                      </a:r>
                      <a:r>
                        <a:rPr lang="en-US" sz="1200" dirty="0">
                          <a:effectLst/>
                        </a:rPr>
                        <a:t> </a:t>
                      </a:r>
                      <a:endParaRPr lang="en-US" sz="1100" dirty="0">
                        <a:effectLst/>
                      </a:endParaRPr>
                    </a:p>
                    <a:p>
                      <a:pPr marL="0" marR="0">
                        <a:lnSpc>
                          <a:spcPct val="150000"/>
                        </a:lnSpc>
                        <a:spcBef>
                          <a:spcPts val="0"/>
                        </a:spcBef>
                        <a:spcAft>
                          <a:spcPts val="0"/>
                        </a:spcAft>
                      </a:pPr>
                      <a:r>
                        <a:rPr lang="en-US" sz="1200" dirty="0">
                          <a:effectLst/>
                        </a:rPr>
                        <a:t>Baker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Secretary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355262925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9444268"/>
              </p:ext>
            </p:extLst>
          </p:nvPr>
        </p:nvGraphicFramePr>
        <p:xfrm>
          <a:off x="850389" y="4790472"/>
          <a:ext cx="9309385" cy="1371600"/>
        </p:xfrm>
        <a:graphic>
          <a:graphicData uri="http://schemas.openxmlformats.org/drawingml/2006/table">
            <a:tbl>
              <a:tblPr firstRow="1" firstCol="1" bandRow="1">
                <a:tableStyleId>{5940675A-B579-460E-94D1-54222C63F5DA}</a:tableStyleId>
              </a:tblPr>
              <a:tblGrid>
                <a:gridCol w="1085270">
                  <a:extLst>
                    <a:ext uri="{9D8B030D-6E8A-4147-A177-3AD203B41FA5}">
                      <a16:colId xmlns="" xmlns:a16="http://schemas.microsoft.com/office/drawing/2014/main" val="2059119630"/>
                    </a:ext>
                  </a:extLst>
                </a:gridCol>
                <a:gridCol w="1378060">
                  <a:extLst>
                    <a:ext uri="{9D8B030D-6E8A-4147-A177-3AD203B41FA5}">
                      <a16:colId xmlns="" xmlns:a16="http://schemas.microsoft.com/office/drawing/2014/main" val="637292407"/>
                    </a:ext>
                  </a:extLst>
                </a:gridCol>
                <a:gridCol w="1432714">
                  <a:extLst>
                    <a:ext uri="{9D8B030D-6E8A-4147-A177-3AD203B41FA5}">
                      <a16:colId xmlns="" xmlns:a16="http://schemas.microsoft.com/office/drawing/2014/main" val="3899007755"/>
                    </a:ext>
                  </a:extLst>
                </a:gridCol>
                <a:gridCol w="875764">
                  <a:extLst>
                    <a:ext uri="{9D8B030D-6E8A-4147-A177-3AD203B41FA5}">
                      <a16:colId xmlns="" xmlns:a16="http://schemas.microsoft.com/office/drawing/2014/main" val="1780424039"/>
                    </a:ext>
                  </a:extLst>
                </a:gridCol>
                <a:gridCol w="1910285">
                  <a:extLst>
                    <a:ext uri="{9D8B030D-6E8A-4147-A177-3AD203B41FA5}">
                      <a16:colId xmlns="" xmlns:a16="http://schemas.microsoft.com/office/drawing/2014/main" val="3345716131"/>
                    </a:ext>
                  </a:extLst>
                </a:gridCol>
                <a:gridCol w="1432714">
                  <a:extLst>
                    <a:ext uri="{9D8B030D-6E8A-4147-A177-3AD203B41FA5}">
                      <a16:colId xmlns="" xmlns:a16="http://schemas.microsoft.com/office/drawing/2014/main" val="88263342"/>
                    </a:ext>
                  </a:extLst>
                </a:gridCol>
                <a:gridCol w="1194578">
                  <a:extLst>
                    <a:ext uri="{9D8B030D-6E8A-4147-A177-3AD203B41FA5}">
                      <a16:colId xmlns="" xmlns:a16="http://schemas.microsoft.com/office/drawing/2014/main" val="2938448644"/>
                    </a:ext>
                  </a:extLst>
                </a:gridCol>
              </a:tblGrid>
              <a:tr h="240030">
                <a:tc>
                  <a:txBody>
                    <a:bodyPr/>
                    <a:lstStyle/>
                    <a:p>
                      <a:pPr marL="0" marR="0">
                        <a:lnSpc>
                          <a:spcPct val="150000"/>
                        </a:lnSpc>
                        <a:spcBef>
                          <a:spcPts val="0"/>
                        </a:spcBef>
                        <a:spcAft>
                          <a:spcPts val="0"/>
                        </a:spcAft>
                      </a:pPr>
                      <a:r>
                        <a:rPr lang="en-US" sz="1200" dirty="0">
                          <a:effectLst/>
                        </a:rPr>
                        <a:t>Member 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 First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Last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Contact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646599222"/>
                  </a:ext>
                </a:extLst>
              </a:tr>
              <a:tr h="0">
                <a:tc>
                  <a:txBody>
                    <a:bodyPr/>
                    <a:lstStyle/>
                    <a:p>
                      <a:pPr marL="0" marR="0">
                        <a:lnSpc>
                          <a:spcPct val="150000"/>
                        </a:lnSpc>
                        <a:spcBef>
                          <a:spcPts val="0"/>
                        </a:spcBef>
                        <a:spcAft>
                          <a:spcPts val="0"/>
                        </a:spcAft>
                      </a:pPr>
                      <a:r>
                        <a:rPr lang="en-US" sz="1200">
                          <a:effectLst/>
                        </a:rPr>
                        <a:t>2405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Abdiisaa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0949303825</a:t>
                      </a:r>
                      <a:endParaRPr lang="en-US" sz="1100">
                        <a:effectLst/>
                      </a:endParaRPr>
                    </a:p>
                    <a:p>
                      <a:pPr marL="0" marR="0">
                        <a:lnSpc>
                          <a:spcPct val="150000"/>
                        </a:lnSpc>
                        <a:spcBef>
                          <a:spcPts val="0"/>
                        </a:spcBef>
                        <a:spcAft>
                          <a:spcPts val="0"/>
                        </a:spcAft>
                      </a:pPr>
                      <a:r>
                        <a:rPr lang="en-US" sz="1200">
                          <a:effectLst/>
                        </a:rPr>
                        <a:t>Bdtre654@gmail.com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1992-09-09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3713133212"/>
                  </a:ext>
                </a:extLst>
              </a:tr>
              <a:tr h="0">
                <a:tc>
                  <a:txBody>
                    <a:bodyPr/>
                    <a:lstStyle/>
                    <a:p>
                      <a:pPr marL="0" marR="0">
                        <a:lnSpc>
                          <a:spcPct val="150000"/>
                        </a:lnSpc>
                        <a:spcBef>
                          <a:spcPts val="0"/>
                        </a:spcBef>
                        <a:spcAft>
                          <a:spcPts val="0"/>
                        </a:spcAft>
                      </a:pPr>
                      <a:r>
                        <a:rPr lang="en-US" sz="1200">
                          <a:effectLst/>
                        </a:rPr>
                        <a:t>2402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Eyuel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Kamal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0945654339</a:t>
                      </a:r>
                      <a:endParaRPr lang="en-US" sz="1100">
                        <a:effectLst/>
                      </a:endParaRPr>
                    </a:p>
                    <a:p>
                      <a:pPr marL="0" marR="0">
                        <a:lnSpc>
                          <a:spcPct val="150000"/>
                        </a:lnSpc>
                        <a:spcBef>
                          <a:spcPts val="0"/>
                        </a:spcBef>
                        <a:spcAft>
                          <a:spcPts val="0"/>
                        </a:spcAft>
                      </a:pPr>
                      <a:r>
                        <a:rPr lang="en-US" sz="1200">
                          <a:effectLst/>
                        </a:rPr>
                        <a:t>Uytr$dew@gmail.com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1995-09-07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12076413"/>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015495936"/>
              </p:ext>
            </p:extLst>
          </p:nvPr>
        </p:nvGraphicFramePr>
        <p:xfrm>
          <a:off x="5111015" y="768588"/>
          <a:ext cx="6448925" cy="1900377"/>
        </p:xfrm>
        <a:graphic>
          <a:graphicData uri="http://schemas.openxmlformats.org/drawingml/2006/table">
            <a:tbl>
              <a:tblPr firstRow="1" bandRow="1">
                <a:tableStyleId>{5C22544A-7EE6-4342-B048-85BDC9FD1C3A}</a:tableStyleId>
              </a:tblPr>
              <a:tblGrid>
                <a:gridCol w="1289785"/>
                <a:gridCol w="1289785"/>
                <a:gridCol w="1289785"/>
                <a:gridCol w="1289785"/>
                <a:gridCol w="1289785"/>
              </a:tblGrid>
              <a:tr h="577840">
                <a:tc>
                  <a:txBody>
                    <a:bodyPr/>
                    <a:lstStyle/>
                    <a:p>
                      <a:r>
                        <a:rPr lang="en-US" dirty="0" smtClean="0"/>
                        <a:t>Club_ ID</a:t>
                      </a:r>
                      <a:endParaRPr lang="en-US" dirty="0"/>
                    </a:p>
                  </a:txBody>
                  <a:tcPr/>
                </a:tc>
                <a:tc>
                  <a:txBody>
                    <a:bodyPr/>
                    <a:lstStyle/>
                    <a:p>
                      <a:r>
                        <a:rPr lang="en-US" dirty="0" smtClean="0"/>
                        <a:t>Trans_</a:t>
                      </a:r>
                      <a:r>
                        <a:rPr lang="en-US" baseline="0" dirty="0" smtClean="0"/>
                        <a:t> ID</a:t>
                      </a:r>
                      <a:endParaRPr lang="en-US" dirty="0"/>
                    </a:p>
                  </a:txBody>
                  <a:tcPr/>
                </a:tc>
                <a:tc>
                  <a:txBody>
                    <a:bodyPr/>
                    <a:lstStyle/>
                    <a:p>
                      <a:r>
                        <a:rPr lang="en-US" dirty="0" smtClean="0"/>
                        <a:t>Date</a:t>
                      </a:r>
                      <a:endParaRPr lang="en-US" dirty="0"/>
                    </a:p>
                  </a:txBody>
                  <a:tcPr/>
                </a:tc>
                <a:tc>
                  <a:txBody>
                    <a:bodyPr/>
                    <a:lstStyle/>
                    <a:p>
                      <a:r>
                        <a:rPr lang="en-US" dirty="0" smtClean="0"/>
                        <a:t>type of trans</a:t>
                      </a:r>
                      <a:endParaRPr lang="en-US" dirty="0"/>
                    </a:p>
                  </a:txBody>
                  <a:tcPr/>
                </a:tc>
                <a:tc>
                  <a:txBody>
                    <a:bodyPr/>
                    <a:lstStyle/>
                    <a:p>
                      <a:r>
                        <a:rPr lang="en-US" dirty="0" smtClean="0"/>
                        <a:t>amount</a:t>
                      </a:r>
                      <a:endParaRPr lang="en-US" dirty="0"/>
                    </a:p>
                  </a:txBody>
                  <a:tcPr/>
                </a:tc>
              </a:tr>
              <a:tr h="412743">
                <a:tc>
                  <a:txBody>
                    <a:bodyPr/>
                    <a:lstStyle/>
                    <a:p>
                      <a:r>
                        <a:rPr lang="en-US" dirty="0" smtClean="0"/>
                        <a:t>C001</a:t>
                      </a:r>
                      <a:endParaRPr lang="en-US" dirty="0"/>
                    </a:p>
                  </a:txBody>
                  <a:tcPr/>
                </a:tc>
                <a:tc>
                  <a:txBody>
                    <a:bodyPr/>
                    <a:lstStyle/>
                    <a:p>
                      <a:r>
                        <a:rPr lang="en-US" dirty="0" smtClean="0"/>
                        <a:t>TR01</a:t>
                      </a:r>
                      <a:endParaRPr lang="en-US" dirty="0"/>
                    </a:p>
                  </a:txBody>
                  <a:tcPr/>
                </a:tc>
                <a:tc>
                  <a:txBody>
                    <a:bodyPr/>
                    <a:lstStyle/>
                    <a:p>
                      <a:r>
                        <a:rPr lang="en-US" sz="1600" dirty="0" smtClean="0"/>
                        <a:t>2200-07-08</a:t>
                      </a:r>
                      <a:endParaRPr lang="en-US" sz="1600" dirty="0"/>
                    </a:p>
                  </a:txBody>
                  <a:tcPr/>
                </a:tc>
                <a:tc>
                  <a:txBody>
                    <a:bodyPr/>
                    <a:lstStyle/>
                    <a:p>
                      <a:r>
                        <a:rPr lang="en-US" sz="1200" dirty="0" smtClean="0"/>
                        <a:t>BUISNESS TRANSECTION</a:t>
                      </a:r>
                      <a:endParaRPr lang="en-US" sz="1200" dirty="0"/>
                    </a:p>
                  </a:txBody>
                  <a:tcPr/>
                </a:tc>
                <a:tc>
                  <a:txBody>
                    <a:bodyPr/>
                    <a:lstStyle/>
                    <a:p>
                      <a:r>
                        <a:rPr lang="en-US" sz="1400" dirty="0" smtClean="0"/>
                        <a:t>780.00000</a:t>
                      </a:r>
                      <a:endParaRPr lang="en-US" sz="1400" dirty="0"/>
                    </a:p>
                  </a:txBody>
                  <a:tcPr/>
                </a:tc>
              </a:tr>
              <a:tr h="391617">
                <a:tc>
                  <a:txBody>
                    <a:bodyPr/>
                    <a:lstStyle/>
                    <a:p>
                      <a:r>
                        <a:rPr lang="en-US" dirty="0" smtClean="0"/>
                        <a:t>C002</a:t>
                      </a:r>
                      <a:endParaRPr lang="en-US" dirty="0"/>
                    </a:p>
                  </a:txBody>
                  <a:tcPr/>
                </a:tc>
                <a:tc>
                  <a:txBody>
                    <a:bodyPr/>
                    <a:lstStyle/>
                    <a:p>
                      <a:r>
                        <a:rPr lang="en-US" dirty="0" smtClean="0"/>
                        <a:t>TR02</a:t>
                      </a:r>
                      <a:endParaRPr lang="en-US" dirty="0"/>
                    </a:p>
                  </a:txBody>
                  <a:tcPr/>
                </a:tc>
                <a:tc>
                  <a:txBody>
                    <a:bodyPr/>
                    <a:lstStyle/>
                    <a:p>
                      <a:r>
                        <a:rPr lang="en-US" sz="1600" dirty="0" smtClean="0"/>
                        <a:t>1988-09-08</a:t>
                      </a:r>
                      <a:endParaRPr lang="en-US" sz="1600" dirty="0"/>
                    </a:p>
                  </a:txBody>
                  <a:tcPr/>
                </a:tc>
                <a:tc>
                  <a:txBody>
                    <a:bodyPr/>
                    <a:lstStyle/>
                    <a:p>
                      <a:r>
                        <a:rPr lang="en-US" sz="1050" dirty="0" smtClean="0"/>
                        <a:t>EXTERNAL TRANSECTION</a:t>
                      </a:r>
                      <a:endParaRPr lang="en-US" sz="1050" dirty="0"/>
                    </a:p>
                  </a:txBody>
                  <a:tcPr/>
                </a:tc>
                <a:tc>
                  <a:txBody>
                    <a:bodyPr/>
                    <a:lstStyle/>
                    <a:p>
                      <a:r>
                        <a:rPr lang="en-US" sz="1400" dirty="0" smtClean="0"/>
                        <a:t>456777.0000</a:t>
                      </a:r>
                      <a:endParaRPr lang="en-US" sz="1400" dirty="0"/>
                    </a:p>
                  </a:txBody>
                  <a:tcPr/>
                </a:tc>
              </a:tr>
              <a:tr h="391617">
                <a:tc>
                  <a:txBody>
                    <a:bodyPr/>
                    <a:lstStyle/>
                    <a:p>
                      <a:r>
                        <a:rPr lang="en-US" dirty="0" smtClean="0"/>
                        <a:t>C003</a:t>
                      </a:r>
                      <a:endParaRPr lang="en-US" dirty="0"/>
                    </a:p>
                  </a:txBody>
                  <a:tcPr/>
                </a:tc>
                <a:tc>
                  <a:txBody>
                    <a:bodyPr/>
                    <a:lstStyle/>
                    <a:p>
                      <a:r>
                        <a:rPr lang="en-US" dirty="0" smtClean="0"/>
                        <a:t>TR03</a:t>
                      </a:r>
                      <a:endParaRPr lang="en-US" dirty="0"/>
                    </a:p>
                  </a:txBody>
                  <a:tcPr/>
                </a:tc>
                <a:tc>
                  <a:txBody>
                    <a:bodyPr/>
                    <a:lstStyle/>
                    <a:p>
                      <a:r>
                        <a:rPr lang="en-US" sz="1600" dirty="0" smtClean="0"/>
                        <a:t>1988-09-08</a:t>
                      </a:r>
                      <a:endParaRPr lang="en-US" sz="1600" dirty="0"/>
                    </a:p>
                  </a:txBody>
                  <a:tcPr/>
                </a:tc>
                <a:tc>
                  <a:txBody>
                    <a:bodyPr/>
                    <a:lstStyle/>
                    <a:p>
                      <a:r>
                        <a:rPr lang="en-US" sz="1000" dirty="0" smtClean="0"/>
                        <a:t>CASH TRANSECTION</a:t>
                      </a:r>
                      <a:endParaRPr lang="en-US" sz="1000" dirty="0"/>
                    </a:p>
                  </a:txBody>
                  <a:tcPr/>
                </a:tc>
                <a:tc>
                  <a:txBody>
                    <a:bodyPr/>
                    <a:lstStyle/>
                    <a:p>
                      <a:r>
                        <a:rPr lang="en-US" sz="1200" dirty="0" smtClean="0"/>
                        <a:t>677780.56480</a:t>
                      </a:r>
                      <a:endParaRPr lang="en-US" sz="1200" dirty="0"/>
                    </a:p>
                  </a:txBody>
                  <a:tcPr/>
                </a:tc>
              </a:tr>
            </a:tbl>
          </a:graphicData>
        </a:graphic>
      </p:graphicFrame>
    </p:spTree>
    <p:extLst>
      <p:ext uri="{BB962C8B-B14F-4D97-AF65-F5344CB8AC3E}">
        <p14:creationId xmlns:p14="http://schemas.microsoft.com/office/powerpoint/2010/main" val="306996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2" y="23321"/>
            <a:ext cx="9720072" cy="493776"/>
          </a:xfrm>
        </p:spPr>
        <p:txBody>
          <a:bodyPr>
            <a:noAutofit/>
          </a:bodyPr>
          <a:lstStyle/>
          <a:p>
            <a:r>
              <a:rPr lang="en-GB" sz="3600" dirty="0" smtClean="0"/>
              <a:t>Cont. </a:t>
            </a:r>
            <a:endParaRPr lang="en-US" sz="3600" dirty="0"/>
          </a:p>
        </p:txBody>
      </p:sp>
      <p:sp>
        <p:nvSpPr>
          <p:cNvPr id="3" name="Content Placeholder 2"/>
          <p:cNvSpPr>
            <a:spLocks noGrp="1"/>
          </p:cNvSpPr>
          <p:nvPr>
            <p:ph idx="1"/>
          </p:nvPr>
        </p:nvSpPr>
        <p:spPr>
          <a:xfrm>
            <a:off x="759173" y="420624"/>
            <a:ext cx="9628411" cy="5882829"/>
          </a:xfrm>
        </p:spPr>
        <p:txBody>
          <a:bodyPr/>
          <a:lstStyle/>
          <a:p>
            <a:pPr marL="0" indent="0">
              <a:buNone/>
            </a:pPr>
            <a:r>
              <a:rPr lang="en-GB" sz="1800" dirty="0" smtClean="0"/>
              <a:t>Event table 4:</a:t>
            </a:r>
          </a:p>
          <a:p>
            <a:endParaRPr lang="en-GB" sz="1800" dirty="0"/>
          </a:p>
          <a:p>
            <a:endParaRPr lang="en-GB" sz="1800" dirty="0" smtClean="0"/>
          </a:p>
          <a:p>
            <a:pPr marL="0" indent="0">
              <a:buNone/>
            </a:pPr>
            <a:r>
              <a:rPr lang="en-GB" sz="1800" dirty="0" smtClean="0"/>
              <a:t>Finance table 5:</a:t>
            </a:r>
          </a:p>
          <a:p>
            <a:pPr marL="0" indent="0">
              <a:buNone/>
            </a:pPr>
            <a:endParaRPr lang="en-GB" sz="1800" dirty="0" smtClean="0"/>
          </a:p>
          <a:p>
            <a:endParaRPr lang="en-GB" sz="1800" dirty="0"/>
          </a:p>
          <a:p>
            <a:pPr marL="0" indent="0">
              <a:buNone/>
            </a:pPr>
            <a:r>
              <a:rPr lang="en-GB" sz="1800" dirty="0" smtClean="0"/>
              <a:t>Club advisor table 6:</a:t>
            </a:r>
          </a:p>
          <a:p>
            <a:endParaRPr lang="en-GB" sz="1800" dirty="0"/>
          </a:p>
          <a:p>
            <a:endParaRPr lang="en-GB" sz="1800" dirty="0" smtClean="0"/>
          </a:p>
          <a:p>
            <a:pPr marL="0" indent="0">
              <a:buNone/>
            </a:pPr>
            <a:endParaRPr lang="en-GB" sz="1800" dirty="0"/>
          </a:p>
          <a:p>
            <a:pPr marL="0" indent="0">
              <a:buNone/>
            </a:pPr>
            <a:r>
              <a:rPr lang="en-GB" sz="1800" dirty="0" smtClean="0"/>
              <a:t>Attendance </a:t>
            </a:r>
            <a:r>
              <a:rPr lang="en-GB" sz="1800" dirty="0"/>
              <a:t>table 7:</a:t>
            </a:r>
          </a:p>
          <a:p>
            <a:pPr marL="0" indent="0">
              <a:buNone/>
            </a:pPr>
            <a:endParaRPr lang="en-GB" sz="1800" dirty="0" smtClean="0"/>
          </a:p>
          <a:p>
            <a:endParaRPr lang="en-GB" sz="1800" dirty="0"/>
          </a:p>
          <a:p>
            <a:endParaRPr lang="en-GB" dirty="0" smtClean="0"/>
          </a:p>
          <a:p>
            <a:pPr marL="0" indent="0">
              <a:buNone/>
            </a:pPr>
            <a:endParaRPr lang="en-GB"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3670046"/>
              </p:ext>
            </p:extLst>
          </p:nvPr>
        </p:nvGraphicFramePr>
        <p:xfrm>
          <a:off x="850837" y="715026"/>
          <a:ext cx="9536747" cy="1068705"/>
        </p:xfrm>
        <a:graphic>
          <a:graphicData uri="http://schemas.openxmlformats.org/drawingml/2006/table">
            <a:tbl>
              <a:tblPr firstRow="1" firstCol="1" bandRow="1">
                <a:tableStyleId>{5940675A-B579-460E-94D1-54222C63F5DA}</a:tableStyleId>
              </a:tblPr>
              <a:tblGrid>
                <a:gridCol w="1161518">
                  <a:extLst>
                    <a:ext uri="{9D8B030D-6E8A-4147-A177-3AD203B41FA5}">
                      <a16:colId xmlns="" xmlns:a16="http://schemas.microsoft.com/office/drawing/2014/main" val="3846943168"/>
                    </a:ext>
                  </a:extLst>
                </a:gridCol>
                <a:gridCol w="1171982">
                  <a:extLst>
                    <a:ext uri="{9D8B030D-6E8A-4147-A177-3AD203B41FA5}">
                      <a16:colId xmlns="" xmlns:a16="http://schemas.microsoft.com/office/drawing/2014/main" val="1583906419"/>
                    </a:ext>
                  </a:extLst>
                </a:gridCol>
                <a:gridCol w="2370125">
                  <a:extLst>
                    <a:ext uri="{9D8B030D-6E8A-4147-A177-3AD203B41FA5}">
                      <a16:colId xmlns="" xmlns:a16="http://schemas.microsoft.com/office/drawing/2014/main" val="38896036"/>
                    </a:ext>
                  </a:extLst>
                </a:gridCol>
                <a:gridCol w="1136667">
                  <a:extLst>
                    <a:ext uri="{9D8B030D-6E8A-4147-A177-3AD203B41FA5}">
                      <a16:colId xmlns="" xmlns:a16="http://schemas.microsoft.com/office/drawing/2014/main" val="2966652029"/>
                    </a:ext>
                  </a:extLst>
                </a:gridCol>
                <a:gridCol w="899916">
                  <a:extLst>
                    <a:ext uri="{9D8B030D-6E8A-4147-A177-3AD203B41FA5}">
                      <a16:colId xmlns="" xmlns:a16="http://schemas.microsoft.com/office/drawing/2014/main" val="335895360"/>
                    </a:ext>
                  </a:extLst>
                </a:gridCol>
                <a:gridCol w="975780">
                  <a:extLst>
                    <a:ext uri="{9D8B030D-6E8A-4147-A177-3AD203B41FA5}">
                      <a16:colId xmlns="" xmlns:a16="http://schemas.microsoft.com/office/drawing/2014/main" val="4011596277"/>
                    </a:ext>
                  </a:extLst>
                </a:gridCol>
                <a:gridCol w="816202">
                  <a:extLst>
                    <a:ext uri="{9D8B030D-6E8A-4147-A177-3AD203B41FA5}">
                      <a16:colId xmlns="" xmlns:a16="http://schemas.microsoft.com/office/drawing/2014/main" val="966278731"/>
                    </a:ext>
                  </a:extLst>
                </a:gridCol>
                <a:gridCol w="1004557">
                  <a:extLst>
                    <a:ext uri="{9D8B030D-6E8A-4147-A177-3AD203B41FA5}">
                      <a16:colId xmlns="" xmlns:a16="http://schemas.microsoft.com/office/drawing/2014/main" val="1451331462"/>
                    </a:ext>
                  </a:extLst>
                </a:gridCol>
              </a:tblGrid>
              <a:tr h="179919">
                <a:tc>
                  <a:txBody>
                    <a:bodyPr/>
                    <a:lstStyle/>
                    <a:p>
                      <a:pPr marL="0" marR="0">
                        <a:lnSpc>
                          <a:spcPct val="150000"/>
                        </a:lnSpc>
                        <a:spcBef>
                          <a:spcPts val="0"/>
                        </a:spcBef>
                        <a:spcAft>
                          <a:spcPts val="0"/>
                        </a:spcAft>
                      </a:pPr>
                      <a:r>
                        <a:rPr lang="en-US" sz="1200">
                          <a:effectLst/>
                        </a:rPr>
                        <a:t>Event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Description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date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Time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Location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Attended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630207086"/>
                  </a:ext>
                </a:extLst>
              </a:tr>
              <a:tr h="462240">
                <a:tc>
                  <a:txBody>
                    <a:bodyPr/>
                    <a:lstStyle/>
                    <a:p>
                      <a:pPr marL="0" marR="0">
                        <a:lnSpc>
                          <a:spcPct val="150000"/>
                        </a:lnSpc>
                        <a:spcBef>
                          <a:spcPts val="0"/>
                        </a:spcBef>
                        <a:spcAft>
                          <a:spcPts val="0"/>
                        </a:spcAft>
                      </a:pPr>
                      <a:r>
                        <a:rPr lang="en-US" sz="1200">
                          <a:effectLst/>
                        </a:rPr>
                        <a:t>E001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Science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A science description </a:t>
                      </a:r>
                      <a:endParaRPr lang="en-US" sz="1100" dirty="0">
                        <a:effectLst/>
                      </a:endParaRPr>
                    </a:p>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1990-07-30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4:00am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HU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4356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957701745"/>
                  </a:ext>
                </a:extLst>
              </a:tr>
              <a:tr h="250757">
                <a:tc>
                  <a:txBody>
                    <a:bodyPr/>
                    <a:lstStyle/>
                    <a:p>
                      <a:pPr marL="0" marR="0">
                        <a:lnSpc>
                          <a:spcPct val="150000"/>
                        </a:lnSpc>
                        <a:spcBef>
                          <a:spcPts val="0"/>
                        </a:spcBef>
                        <a:spcAft>
                          <a:spcPts val="0"/>
                        </a:spcAft>
                      </a:pPr>
                      <a:r>
                        <a:rPr lang="en-US" sz="1200" dirty="0">
                          <a:effectLst/>
                        </a:rPr>
                        <a:t>E002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Football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a football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1993-07-24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2;00 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Stadium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3456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395822234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4563987"/>
              </p:ext>
            </p:extLst>
          </p:nvPr>
        </p:nvGraphicFramePr>
        <p:xfrm>
          <a:off x="850838" y="2078128"/>
          <a:ext cx="9403938" cy="822960"/>
        </p:xfrm>
        <a:graphic>
          <a:graphicData uri="http://schemas.openxmlformats.org/drawingml/2006/table">
            <a:tbl>
              <a:tblPr firstRow="1" firstCol="1" bandRow="1">
                <a:tableStyleId>{5940675A-B579-460E-94D1-54222C63F5DA}</a:tableStyleId>
              </a:tblPr>
              <a:tblGrid>
                <a:gridCol w="1566218">
                  <a:extLst>
                    <a:ext uri="{9D8B030D-6E8A-4147-A177-3AD203B41FA5}">
                      <a16:colId xmlns="" xmlns:a16="http://schemas.microsoft.com/office/drawing/2014/main" val="1825042515"/>
                    </a:ext>
                  </a:extLst>
                </a:gridCol>
                <a:gridCol w="1567544">
                  <a:extLst>
                    <a:ext uri="{9D8B030D-6E8A-4147-A177-3AD203B41FA5}">
                      <a16:colId xmlns="" xmlns:a16="http://schemas.microsoft.com/office/drawing/2014/main" val="829057387"/>
                    </a:ext>
                  </a:extLst>
                </a:gridCol>
                <a:gridCol w="1567544">
                  <a:extLst>
                    <a:ext uri="{9D8B030D-6E8A-4147-A177-3AD203B41FA5}">
                      <a16:colId xmlns="" xmlns:a16="http://schemas.microsoft.com/office/drawing/2014/main" val="3311990888"/>
                    </a:ext>
                  </a:extLst>
                </a:gridCol>
                <a:gridCol w="1567544">
                  <a:extLst>
                    <a:ext uri="{9D8B030D-6E8A-4147-A177-3AD203B41FA5}">
                      <a16:colId xmlns="" xmlns:a16="http://schemas.microsoft.com/office/drawing/2014/main" val="1929165870"/>
                    </a:ext>
                  </a:extLst>
                </a:gridCol>
                <a:gridCol w="1567544">
                  <a:extLst>
                    <a:ext uri="{9D8B030D-6E8A-4147-A177-3AD203B41FA5}">
                      <a16:colId xmlns="" xmlns:a16="http://schemas.microsoft.com/office/drawing/2014/main" val="1543213918"/>
                    </a:ext>
                  </a:extLst>
                </a:gridCol>
                <a:gridCol w="1567544">
                  <a:extLst>
                    <a:ext uri="{9D8B030D-6E8A-4147-A177-3AD203B41FA5}">
                      <a16:colId xmlns="" xmlns:a16="http://schemas.microsoft.com/office/drawing/2014/main" val="766270433"/>
                    </a:ext>
                  </a:extLst>
                </a:gridCol>
              </a:tblGrid>
              <a:tr h="260213">
                <a:tc>
                  <a:txBody>
                    <a:bodyPr/>
                    <a:lstStyle/>
                    <a:p>
                      <a:pPr marL="0" marR="0">
                        <a:lnSpc>
                          <a:spcPct val="150000"/>
                        </a:lnSpc>
                        <a:spcBef>
                          <a:spcPts val="0"/>
                        </a:spcBef>
                        <a:spcAft>
                          <a:spcPts val="0"/>
                        </a:spcAft>
                      </a:pPr>
                      <a:r>
                        <a:rPr lang="en-US" sz="1200">
                          <a:effectLst/>
                        </a:rPr>
                        <a:t>Transection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Club 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Amount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date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Type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Description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365334618"/>
                  </a:ext>
                </a:extLst>
              </a:tr>
              <a:tr h="260213">
                <a:tc>
                  <a:txBody>
                    <a:bodyPr/>
                    <a:lstStyle/>
                    <a:p>
                      <a:pPr marL="0" marR="0">
                        <a:lnSpc>
                          <a:spcPct val="150000"/>
                        </a:lnSpc>
                        <a:spcBef>
                          <a:spcPts val="0"/>
                        </a:spcBef>
                        <a:spcAft>
                          <a:spcPts val="0"/>
                        </a:spcAft>
                      </a:pPr>
                      <a:r>
                        <a:rPr lang="en-US" sz="1200" dirty="0">
                          <a:effectLst/>
                        </a:rPr>
                        <a:t>T001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Coo1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1992-08-25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For research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Balance sheet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526031982"/>
                  </a:ext>
                </a:extLst>
              </a:tr>
              <a:tr h="260213">
                <a:tc>
                  <a:txBody>
                    <a:bodyPr/>
                    <a:lstStyle/>
                    <a:p>
                      <a:pPr marL="0" marR="0">
                        <a:lnSpc>
                          <a:spcPct val="150000"/>
                        </a:lnSpc>
                        <a:spcBef>
                          <a:spcPts val="0"/>
                        </a:spcBef>
                        <a:spcAft>
                          <a:spcPts val="0"/>
                        </a:spcAft>
                      </a:pPr>
                      <a:r>
                        <a:rPr lang="en-US" sz="1200" dirty="0">
                          <a:effectLst/>
                        </a:rPr>
                        <a:t>T002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4500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1999-09-04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For equipment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Cash flow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42693457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8985776"/>
              </p:ext>
            </p:extLst>
          </p:nvPr>
        </p:nvGraphicFramePr>
        <p:xfrm>
          <a:off x="850836" y="3256070"/>
          <a:ext cx="9628409" cy="1371600"/>
        </p:xfrm>
        <a:graphic>
          <a:graphicData uri="http://schemas.openxmlformats.org/drawingml/2006/table">
            <a:tbl>
              <a:tblPr firstRow="1" firstCol="1" bandRow="1">
                <a:tableStyleId>{5940675A-B579-460E-94D1-54222C63F5DA}</a:tableStyleId>
              </a:tblPr>
              <a:tblGrid>
                <a:gridCol w="1962798">
                  <a:extLst>
                    <a:ext uri="{9D8B030D-6E8A-4147-A177-3AD203B41FA5}">
                      <a16:colId xmlns="" xmlns:a16="http://schemas.microsoft.com/office/drawing/2014/main" val="3966623027"/>
                    </a:ext>
                  </a:extLst>
                </a:gridCol>
                <a:gridCol w="1783992">
                  <a:extLst>
                    <a:ext uri="{9D8B030D-6E8A-4147-A177-3AD203B41FA5}">
                      <a16:colId xmlns="" xmlns:a16="http://schemas.microsoft.com/office/drawing/2014/main" val="4248715208"/>
                    </a:ext>
                  </a:extLst>
                </a:gridCol>
                <a:gridCol w="1924869">
                  <a:extLst>
                    <a:ext uri="{9D8B030D-6E8A-4147-A177-3AD203B41FA5}">
                      <a16:colId xmlns="" xmlns:a16="http://schemas.microsoft.com/office/drawing/2014/main" val="2542562407"/>
                    </a:ext>
                  </a:extLst>
                </a:gridCol>
                <a:gridCol w="2067100">
                  <a:extLst>
                    <a:ext uri="{9D8B030D-6E8A-4147-A177-3AD203B41FA5}">
                      <a16:colId xmlns="" xmlns:a16="http://schemas.microsoft.com/office/drawing/2014/main" val="542191082"/>
                    </a:ext>
                  </a:extLst>
                </a:gridCol>
                <a:gridCol w="1889650">
                  <a:extLst>
                    <a:ext uri="{9D8B030D-6E8A-4147-A177-3AD203B41FA5}">
                      <a16:colId xmlns="" xmlns:a16="http://schemas.microsoft.com/office/drawing/2014/main" val="2150838865"/>
                    </a:ext>
                  </a:extLst>
                </a:gridCol>
              </a:tblGrid>
              <a:tr h="169509">
                <a:tc>
                  <a:txBody>
                    <a:bodyPr/>
                    <a:lstStyle/>
                    <a:p>
                      <a:pPr marL="0" marR="0">
                        <a:lnSpc>
                          <a:spcPct val="150000"/>
                        </a:lnSpc>
                        <a:spcBef>
                          <a:spcPts val="0"/>
                        </a:spcBef>
                        <a:spcAft>
                          <a:spcPts val="0"/>
                        </a:spcAft>
                      </a:pPr>
                      <a:r>
                        <a:rPr lang="en-US" sz="1200">
                          <a:effectLst/>
                        </a:rPr>
                        <a:t>Advisor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First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Last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Contact information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038707454"/>
                  </a:ext>
                </a:extLst>
              </a:tr>
              <a:tr h="358729">
                <a:tc>
                  <a:txBody>
                    <a:bodyPr/>
                    <a:lstStyle/>
                    <a:p>
                      <a:pPr marL="0" marR="0">
                        <a:lnSpc>
                          <a:spcPct val="150000"/>
                        </a:lnSpc>
                        <a:spcBef>
                          <a:spcPts val="0"/>
                        </a:spcBef>
                        <a:spcAft>
                          <a:spcPts val="0"/>
                        </a:spcAft>
                      </a:pPr>
                      <a:r>
                        <a:rPr lang="en-US" sz="1200">
                          <a:effectLst/>
                        </a:rPr>
                        <a:t>A001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err="1">
                          <a:effectLst/>
                        </a:rPr>
                        <a:t>Barkegn</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err="1">
                          <a:effectLst/>
                        </a:rPr>
                        <a:t>Kebede</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0956764598</a:t>
                      </a:r>
                      <a:endParaRPr lang="en-US" sz="1100">
                        <a:effectLst/>
                      </a:endParaRPr>
                    </a:p>
                    <a:p>
                      <a:pPr marL="0" marR="0">
                        <a:lnSpc>
                          <a:spcPct val="150000"/>
                        </a:lnSpc>
                        <a:spcBef>
                          <a:spcPts val="0"/>
                        </a:spcBef>
                        <a:spcAft>
                          <a:spcPts val="0"/>
                        </a:spcAft>
                      </a:pPr>
                      <a:r>
                        <a:rPr lang="en-US" sz="1200">
                          <a:effectLst/>
                        </a:rPr>
                        <a:t>Gajkra%@gmail.com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57041632"/>
                  </a:ext>
                </a:extLst>
              </a:tr>
              <a:tr h="358729">
                <a:tc>
                  <a:txBody>
                    <a:bodyPr/>
                    <a:lstStyle/>
                    <a:p>
                      <a:pPr marL="0" marR="0">
                        <a:lnSpc>
                          <a:spcPct val="150000"/>
                        </a:lnSpc>
                        <a:spcBef>
                          <a:spcPts val="0"/>
                        </a:spcBef>
                        <a:spcAft>
                          <a:spcPts val="0"/>
                        </a:spcAft>
                      </a:pPr>
                      <a:r>
                        <a:rPr lang="en-US" sz="1200" dirty="0">
                          <a:effectLst/>
                        </a:rPr>
                        <a:t>A002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err="1">
                          <a:effectLst/>
                        </a:rPr>
                        <a:t>Asrat</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err="1">
                          <a:effectLst/>
                        </a:rPr>
                        <a:t>Werku</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0956785456</a:t>
                      </a:r>
                      <a:endParaRPr lang="en-US" sz="1100">
                        <a:effectLst/>
                      </a:endParaRPr>
                    </a:p>
                    <a:p>
                      <a:pPr marL="0" marR="0">
                        <a:lnSpc>
                          <a:spcPct val="150000"/>
                        </a:lnSpc>
                        <a:spcBef>
                          <a:spcPts val="0"/>
                        </a:spcBef>
                        <a:spcAft>
                          <a:spcPts val="0"/>
                        </a:spcAft>
                      </a:pPr>
                      <a:r>
                        <a:rPr lang="en-US" sz="1200">
                          <a:effectLst/>
                        </a:rPr>
                        <a:t>Yt657#@gmail.com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45606488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1644182"/>
              </p:ext>
            </p:extLst>
          </p:nvPr>
        </p:nvGraphicFramePr>
        <p:xfrm>
          <a:off x="850835" y="4951312"/>
          <a:ext cx="9536749" cy="1352140"/>
        </p:xfrm>
        <a:graphic>
          <a:graphicData uri="http://schemas.openxmlformats.org/drawingml/2006/table">
            <a:tbl>
              <a:tblPr firstRow="1" firstCol="1" bandRow="1">
                <a:tableStyleId>{5940675A-B579-460E-94D1-54222C63F5DA}</a:tableStyleId>
              </a:tblPr>
              <a:tblGrid>
                <a:gridCol w="1906813">
                  <a:extLst>
                    <a:ext uri="{9D8B030D-6E8A-4147-A177-3AD203B41FA5}">
                      <a16:colId xmlns="" xmlns:a16="http://schemas.microsoft.com/office/drawing/2014/main" val="2716159011"/>
                    </a:ext>
                  </a:extLst>
                </a:gridCol>
                <a:gridCol w="1906813">
                  <a:extLst>
                    <a:ext uri="{9D8B030D-6E8A-4147-A177-3AD203B41FA5}">
                      <a16:colId xmlns="" xmlns:a16="http://schemas.microsoft.com/office/drawing/2014/main" val="1448728655"/>
                    </a:ext>
                  </a:extLst>
                </a:gridCol>
                <a:gridCol w="1906813">
                  <a:extLst>
                    <a:ext uri="{9D8B030D-6E8A-4147-A177-3AD203B41FA5}">
                      <a16:colId xmlns="" xmlns:a16="http://schemas.microsoft.com/office/drawing/2014/main" val="2581509213"/>
                    </a:ext>
                  </a:extLst>
                </a:gridCol>
                <a:gridCol w="1908155">
                  <a:extLst>
                    <a:ext uri="{9D8B030D-6E8A-4147-A177-3AD203B41FA5}">
                      <a16:colId xmlns="" xmlns:a16="http://schemas.microsoft.com/office/drawing/2014/main" val="2095020587"/>
                    </a:ext>
                  </a:extLst>
                </a:gridCol>
                <a:gridCol w="1908155">
                  <a:extLst>
                    <a:ext uri="{9D8B030D-6E8A-4147-A177-3AD203B41FA5}">
                      <a16:colId xmlns="" xmlns:a16="http://schemas.microsoft.com/office/drawing/2014/main" val="2692194788"/>
                    </a:ext>
                  </a:extLst>
                </a:gridCol>
              </a:tblGrid>
              <a:tr h="508435">
                <a:tc>
                  <a:txBody>
                    <a:bodyPr/>
                    <a:lstStyle/>
                    <a:p>
                      <a:pPr marL="0" marR="0">
                        <a:lnSpc>
                          <a:spcPct val="150000"/>
                        </a:lnSpc>
                        <a:spcBef>
                          <a:spcPts val="0"/>
                        </a:spcBef>
                        <a:spcAft>
                          <a:spcPts val="0"/>
                        </a:spcAft>
                      </a:pPr>
                      <a:r>
                        <a:rPr lang="en-US" sz="1200" dirty="0">
                          <a:effectLst/>
                        </a:rPr>
                        <a:t>Event 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member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Date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Time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Attendance 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94572310"/>
                  </a:ext>
                </a:extLst>
              </a:tr>
              <a:tr h="335270">
                <a:tc>
                  <a:txBody>
                    <a:bodyPr/>
                    <a:lstStyle/>
                    <a:p>
                      <a:pPr marL="0" marR="0">
                        <a:lnSpc>
                          <a:spcPct val="150000"/>
                        </a:lnSpc>
                        <a:spcBef>
                          <a:spcPts val="0"/>
                        </a:spcBef>
                        <a:spcAft>
                          <a:spcPts val="0"/>
                        </a:spcAft>
                      </a:pPr>
                      <a:r>
                        <a:rPr lang="en-US" sz="1200">
                          <a:effectLst/>
                        </a:rPr>
                        <a:t>E004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1990-07-21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4219862468"/>
                  </a:ext>
                </a:extLst>
              </a:tr>
              <a:tr h="508435">
                <a:tc>
                  <a:txBody>
                    <a:bodyPr/>
                    <a:lstStyle/>
                    <a:p>
                      <a:pPr marL="0" marR="0">
                        <a:lnSpc>
                          <a:spcPct val="150000"/>
                        </a:lnSpc>
                        <a:spcBef>
                          <a:spcPts val="0"/>
                        </a:spcBef>
                        <a:spcAft>
                          <a:spcPts val="0"/>
                        </a:spcAft>
                      </a:pPr>
                      <a:r>
                        <a:rPr lang="en-US" sz="1200" dirty="0">
                          <a:effectLst/>
                        </a:rPr>
                        <a:t>E005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1990-09 -12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9:25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A002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952549860"/>
                  </a:ext>
                </a:extLst>
              </a:tr>
            </a:tbl>
          </a:graphicData>
        </a:graphic>
      </p:graphicFrame>
    </p:spTree>
    <p:extLst>
      <p:ext uri="{BB962C8B-B14F-4D97-AF65-F5344CB8AC3E}">
        <p14:creationId xmlns:p14="http://schemas.microsoft.com/office/powerpoint/2010/main" val="184782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0"/>
            <a:ext cx="9720072" cy="630936"/>
          </a:xfrm>
        </p:spPr>
        <p:txBody>
          <a:bodyPr>
            <a:normAutofit/>
          </a:bodyPr>
          <a:lstStyle/>
          <a:p>
            <a:r>
              <a:rPr lang="en-US" sz="2800" b="1" dirty="0"/>
              <a:t>Applying the normalization rules</a:t>
            </a:r>
            <a:endParaRPr lang="en-US" sz="2800" dirty="0"/>
          </a:p>
        </p:txBody>
      </p:sp>
      <p:sp>
        <p:nvSpPr>
          <p:cNvPr id="3" name="Content Placeholder 2"/>
          <p:cNvSpPr>
            <a:spLocks noGrp="1"/>
          </p:cNvSpPr>
          <p:nvPr>
            <p:ph idx="1"/>
          </p:nvPr>
        </p:nvSpPr>
        <p:spPr>
          <a:xfrm>
            <a:off x="841248" y="630936"/>
            <a:ext cx="9902953" cy="5678424"/>
          </a:xfrm>
        </p:spPr>
        <p:txBody>
          <a:bodyPr/>
          <a:lstStyle/>
          <a:p>
            <a:pPr marL="0" indent="0">
              <a:buNone/>
            </a:pPr>
            <a:r>
              <a:rPr lang="en-GB" dirty="0" smtClean="0"/>
              <a:t>Club table 8:</a:t>
            </a:r>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Club advisor table 9:</a:t>
            </a:r>
          </a:p>
          <a:p>
            <a:pPr marL="0" indent="0">
              <a:buNone/>
            </a:pPr>
            <a:endParaRPr lang="en-GB" dirty="0"/>
          </a:p>
          <a:p>
            <a:pPr marL="0" indent="0">
              <a:buNone/>
            </a:pPr>
            <a:endParaRPr lang="en-GB" dirty="0" smtClean="0"/>
          </a:p>
          <a:p>
            <a:pPr marL="0" indent="0">
              <a:buNone/>
            </a:pPr>
            <a:r>
              <a:rPr lang="en-GB" dirty="0" smtClean="0"/>
              <a:t>Club member table 10:</a:t>
            </a:r>
          </a:p>
          <a:p>
            <a:pPr marL="0" indent="0">
              <a:buNone/>
            </a:pPr>
            <a:endParaRPr lang="en-GB" dirty="0" smtClean="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013806105"/>
              </p:ext>
            </p:extLst>
          </p:nvPr>
        </p:nvGraphicFramePr>
        <p:xfrm>
          <a:off x="1137854" y="1143342"/>
          <a:ext cx="9309739" cy="1194688"/>
        </p:xfrm>
        <a:graphic>
          <a:graphicData uri="http://schemas.openxmlformats.org/drawingml/2006/table">
            <a:tbl>
              <a:tblPr firstRow="1" firstCol="1" bandRow="1">
                <a:tableStyleId>{5940675A-B579-460E-94D1-54222C63F5DA}</a:tableStyleId>
              </a:tblPr>
              <a:tblGrid>
                <a:gridCol w="3102665">
                  <a:extLst>
                    <a:ext uri="{9D8B030D-6E8A-4147-A177-3AD203B41FA5}">
                      <a16:colId xmlns="" xmlns:a16="http://schemas.microsoft.com/office/drawing/2014/main" val="511991412"/>
                    </a:ext>
                  </a:extLst>
                </a:gridCol>
                <a:gridCol w="3103537">
                  <a:extLst>
                    <a:ext uri="{9D8B030D-6E8A-4147-A177-3AD203B41FA5}">
                      <a16:colId xmlns="" xmlns:a16="http://schemas.microsoft.com/office/drawing/2014/main" val="1346104308"/>
                    </a:ext>
                  </a:extLst>
                </a:gridCol>
                <a:gridCol w="3103537">
                  <a:extLst>
                    <a:ext uri="{9D8B030D-6E8A-4147-A177-3AD203B41FA5}">
                      <a16:colId xmlns="" xmlns:a16="http://schemas.microsoft.com/office/drawing/2014/main" val="851501509"/>
                    </a:ext>
                  </a:extLst>
                </a:gridCol>
              </a:tblGrid>
              <a:tr h="586301">
                <a:tc>
                  <a:txBody>
                    <a:bodyPr/>
                    <a:lstStyle/>
                    <a:p>
                      <a:pPr marL="0" marR="0">
                        <a:lnSpc>
                          <a:spcPct val="150000"/>
                        </a:lnSpc>
                        <a:spcBef>
                          <a:spcPts val="0"/>
                        </a:spcBef>
                        <a:spcAft>
                          <a:spcPts val="0"/>
                        </a:spcAft>
                      </a:pPr>
                      <a:r>
                        <a:rPr lang="en-US" sz="1200">
                          <a:effectLst/>
                        </a:rPr>
                        <a:t> Club ID      </a:t>
                      </a:r>
                      <a:endParaRPr lang="en-US" sz="1100">
                        <a:effectLst/>
                      </a:endParaRPr>
                    </a:p>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club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Advisor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6856298"/>
                  </a:ext>
                </a:extLst>
              </a:tr>
              <a:tr h="297319">
                <a:tc>
                  <a:txBody>
                    <a:bodyPr/>
                    <a:lstStyle/>
                    <a:p>
                      <a:pPr marL="0" marR="0">
                        <a:lnSpc>
                          <a:spcPct val="150000"/>
                        </a:lnSpc>
                        <a:spcBef>
                          <a:spcPts val="0"/>
                        </a:spcBef>
                        <a:spcAft>
                          <a:spcPts val="0"/>
                        </a:spcAft>
                      </a:pPr>
                      <a:r>
                        <a:rPr lang="en-US" sz="1200">
                          <a:effectLst/>
                        </a:rPr>
                        <a:t>C001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Science club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92595795"/>
                  </a:ext>
                </a:extLst>
              </a:tr>
              <a:tr h="311068">
                <a:tc>
                  <a:txBody>
                    <a:bodyPr/>
                    <a:lstStyle/>
                    <a:p>
                      <a:pPr marL="0" marR="0">
                        <a:lnSpc>
                          <a:spcPct val="150000"/>
                        </a:lnSpc>
                        <a:spcBef>
                          <a:spcPts val="0"/>
                        </a:spcBef>
                        <a:spcAft>
                          <a:spcPts val="0"/>
                        </a:spcAft>
                      </a:pPr>
                      <a:r>
                        <a:rPr lang="en-US" sz="1200">
                          <a:effectLst/>
                        </a:rPr>
                        <a:t>C002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Football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A002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7192337"/>
                  </a:ext>
                </a:extLst>
              </a:tr>
            </a:tbl>
          </a:graphicData>
        </a:graphic>
      </p:graphicFrame>
      <p:sp>
        <p:nvSpPr>
          <p:cNvPr id="6" name="Rectangle 1"/>
          <p:cNvSpPr>
            <a:spLocks noChangeArrowheads="1"/>
          </p:cNvSpPr>
          <p:nvPr/>
        </p:nvSpPr>
        <p:spPr bwMode="auto">
          <a:xfrm>
            <a:off x="2493963" y="3686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11629282"/>
              </p:ext>
            </p:extLst>
          </p:nvPr>
        </p:nvGraphicFramePr>
        <p:xfrm>
          <a:off x="1137853" y="2850436"/>
          <a:ext cx="9013134" cy="898107"/>
        </p:xfrm>
        <a:graphic>
          <a:graphicData uri="http://schemas.openxmlformats.org/drawingml/2006/table">
            <a:tbl>
              <a:tblPr firstRow="1" firstCol="1" bandRow="1">
                <a:tableStyleId>{5940675A-B579-460E-94D1-54222C63F5DA}</a:tableStyleId>
              </a:tblPr>
              <a:tblGrid>
                <a:gridCol w="3003540">
                  <a:extLst>
                    <a:ext uri="{9D8B030D-6E8A-4147-A177-3AD203B41FA5}">
                      <a16:colId xmlns="" xmlns:a16="http://schemas.microsoft.com/office/drawing/2014/main" val="331279170"/>
                    </a:ext>
                  </a:extLst>
                </a:gridCol>
                <a:gridCol w="3004797">
                  <a:extLst>
                    <a:ext uri="{9D8B030D-6E8A-4147-A177-3AD203B41FA5}">
                      <a16:colId xmlns="" xmlns:a16="http://schemas.microsoft.com/office/drawing/2014/main" val="1480868856"/>
                    </a:ext>
                  </a:extLst>
                </a:gridCol>
                <a:gridCol w="3004797">
                  <a:extLst>
                    <a:ext uri="{9D8B030D-6E8A-4147-A177-3AD203B41FA5}">
                      <a16:colId xmlns="" xmlns:a16="http://schemas.microsoft.com/office/drawing/2014/main" val="149302916"/>
                    </a:ext>
                  </a:extLst>
                </a:gridCol>
              </a:tblGrid>
              <a:tr h="299369">
                <a:tc>
                  <a:txBody>
                    <a:bodyPr/>
                    <a:lstStyle/>
                    <a:p>
                      <a:pPr marL="0" marR="0">
                        <a:lnSpc>
                          <a:spcPct val="150000"/>
                        </a:lnSpc>
                        <a:spcBef>
                          <a:spcPts val="0"/>
                        </a:spcBef>
                        <a:spcAft>
                          <a:spcPts val="0"/>
                        </a:spcAft>
                      </a:pPr>
                      <a:r>
                        <a:rPr lang="en-US" sz="1200" dirty="0">
                          <a:effectLst/>
                        </a:rPr>
                        <a:t>Advisor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Advisor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Contact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484123688"/>
                  </a:ext>
                </a:extLst>
              </a:tr>
              <a:tr h="299369">
                <a:tc>
                  <a:txBody>
                    <a:bodyPr/>
                    <a:lstStyle/>
                    <a:p>
                      <a:pPr marL="0" marR="0">
                        <a:lnSpc>
                          <a:spcPct val="150000"/>
                        </a:lnSpc>
                        <a:spcBef>
                          <a:spcPts val="0"/>
                        </a:spcBef>
                        <a:spcAft>
                          <a:spcPts val="0"/>
                        </a:spcAft>
                      </a:pPr>
                      <a:r>
                        <a:rPr lang="en-US" sz="1200">
                          <a:effectLst/>
                        </a:rPr>
                        <a:t>A001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Barkegn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0956764598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5929328"/>
                  </a:ext>
                </a:extLst>
              </a:tr>
              <a:tr h="299369">
                <a:tc>
                  <a:txBody>
                    <a:bodyPr/>
                    <a:lstStyle/>
                    <a:p>
                      <a:pPr marL="0" marR="0">
                        <a:lnSpc>
                          <a:spcPct val="150000"/>
                        </a:lnSpc>
                        <a:spcBef>
                          <a:spcPts val="0"/>
                        </a:spcBef>
                        <a:spcAft>
                          <a:spcPts val="0"/>
                        </a:spcAft>
                      </a:pPr>
                      <a:r>
                        <a:rPr lang="en-US" sz="1200">
                          <a:effectLst/>
                        </a:rPr>
                        <a:t>A002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Asrat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0956785456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69035518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83614848"/>
              </p:ext>
            </p:extLst>
          </p:nvPr>
        </p:nvGraphicFramePr>
        <p:xfrm>
          <a:off x="1137852" y="4367543"/>
          <a:ext cx="9163144" cy="1230825"/>
        </p:xfrm>
        <a:graphic>
          <a:graphicData uri="http://schemas.openxmlformats.org/drawingml/2006/table">
            <a:tbl>
              <a:tblPr firstRow="1" firstCol="1" bandRow="1">
                <a:tableStyleId>{5940675A-B579-460E-94D1-54222C63F5DA}</a:tableStyleId>
              </a:tblPr>
              <a:tblGrid>
                <a:gridCol w="2325736">
                  <a:extLst>
                    <a:ext uri="{9D8B030D-6E8A-4147-A177-3AD203B41FA5}">
                      <a16:colId xmlns="" xmlns:a16="http://schemas.microsoft.com/office/drawing/2014/main" val="2636063337"/>
                    </a:ext>
                  </a:extLst>
                </a:gridCol>
                <a:gridCol w="2327007">
                  <a:extLst>
                    <a:ext uri="{9D8B030D-6E8A-4147-A177-3AD203B41FA5}">
                      <a16:colId xmlns="" xmlns:a16="http://schemas.microsoft.com/office/drawing/2014/main" val="1696258737"/>
                    </a:ext>
                  </a:extLst>
                </a:gridCol>
                <a:gridCol w="2100787">
                  <a:extLst>
                    <a:ext uri="{9D8B030D-6E8A-4147-A177-3AD203B41FA5}">
                      <a16:colId xmlns="" xmlns:a16="http://schemas.microsoft.com/office/drawing/2014/main" val="2688179209"/>
                    </a:ext>
                  </a:extLst>
                </a:gridCol>
                <a:gridCol w="2409614">
                  <a:extLst>
                    <a:ext uri="{9D8B030D-6E8A-4147-A177-3AD203B41FA5}">
                      <a16:colId xmlns="" xmlns:a16="http://schemas.microsoft.com/office/drawing/2014/main" val="3752396459"/>
                    </a:ext>
                  </a:extLst>
                </a:gridCol>
              </a:tblGrid>
              <a:tr h="410275">
                <a:tc>
                  <a:txBody>
                    <a:bodyPr/>
                    <a:lstStyle/>
                    <a:p>
                      <a:pPr marL="0" marR="0">
                        <a:lnSpc>
                          <a:spcPct val="150000"/>
                        </a:lnSpc>
                        <a:spcBef>
                          <a:spcPts val="0"/>
                        </a:spcBef>
                        <a:spcAft>
                          <a:spcPts val="0"/>
                        </a:spcAft>
                      </a:pPr>
                      <a:r>
                        <a:rPr lang="en-US" sz="1200">
                          <a:effectLst/>
                        </a:rPr>
                        <a:t>Member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First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Last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Contact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965262322"/>
                  </a:ext>
                </a:extLst>
              </a:tr>
              <a:tr h="410275">
                <a:tc>
                  <a:txBody>
                    <a:bodyPr/>
                    <a:lstStyle/>
                    <a:p>
                      <a:pPr marL="0" marR="0">
                        <a:lnSpc>
                          <a:spcPct val="150000"/>
                        </a:lnSpc>
                        <a:spcBef>
                          <a:spcPts val="0"/>
                        </a:spcBef>
                        <a:spcAft>
                          <a:spcPts val="0"/>
                        </a:spcAft>
                      </a:pPr>
                      <a:r>
                        <a:rPr lang="en-US" sz="1200" dirty="0">
                          <a:effectLst/>
                        </a:rPr>
                        <a:t>2405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Abdiisaa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0949303825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454490867"/>
                  </a:ext>
                </a:extLst>
              </a:tr>
              <a:tr h="410275">
                <a:tc>
                  <a:txBody>
                    <a:bodyPr/>
                    <a:lstStyle/>
                    <a:p>
                      <a:pPr marL="0" marR="0">
                        <a:lnSpc>
                          <a:spcPct val="150000"/>
                        </a:lnSpc>
                        <a:spcBef>
                          <a:spcPts val="0"/>
                        </a:spcBef>
                        <a:spcAft>
                          <a:spcPts val="0"/>
                        </a:spcAft>
                      </a:pPr>
                      <a:r>
                        <a:rPr lang="en-US" sz="1200">
                          <a:effectLst/>
                        </a:rPr>
                        <a:t>2402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Eyuel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Kamal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0945654339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1988591422"/>
                  </a:ext>
                </a:extLst>
              </a:tr>
            </a:tbl>
          </a:graphicData>
        </a:graphic>
      </p:graphicFrame>
    </p:spTree>
    <p:extLst>
      <p:ext uri="{BB962C8B-B14F-4D97-AF65-F5344CB8AC3E}">
        <p14:creationId xmlns:p14="http://schemas.microsoft.com/office/powerpoint/2010/main" val="150160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55448"/>
            <a:ext cx="9720072" cy="475488"/>
          </a:xfrm>
        </p:spPr>
        <p:txBody>
          <a:bodyPr>
            <a:normAutofit fontScale="90000"/>
          </a:bodyPr>
          <a:lstStyle/>
          <a:p>
            <a:r>
              <a:rPr lang="en-GB" sz="3600" dirty="0" smtClean="0"/>
              <a:t>Cont</a:t>
            </a:r>
            <a:r>
              <a:rPr lang="en-GB" dirty="0" smtClean="0"/>
              <a:t>. </a:t>
            </a:r>
            <a:endParaRPr lang="en-US" dirty="0"/>
          </a:p>
        </p:txBody>
      </p:sp>
      <p:sp>
        <p:nvSpPr>
          <p:cNvPr id="3" name="Content Placeholder 2"/>
          <p:cNvSpPr>
            <a:spLocks noGrp="1"/>
          </p:cNvSpPr>
          <p:nvPr>
            <p:ph idx="1"/>
          </p:nvPr>
        </p:nvSpPr>
        <p:spPr>
          <a:xfrm>
            <a:off x="1024128" y="630936"/>
            <a:ext cx="9720073" cy="5678424"/>
          </a:xfrm>
        </p:spPr>
        <p:txBody>
          <a:bodyPr/>
          <a:lstStyle/>
          <a:p>
            <a:r>
              <a:rPr lang="en-GB" dirty="0" smtClean="0"/>
              <a:t>Event table 11:</a:t>
            </a:r>
          </a:p>
          <a:p>
            <a:endParaRPr lang="en-GB" dirty="0"/>
          </a:p>
          <a:p>
            <a:endParaRPr lang="en-GB" dirty="0" smtClean="0"/>
          </a:p>
          <a:p>
            <a:endParaRPr lang="en-GB" dirty="0"/>
          </a:p>
          <a:p>
            <a:endParaRPr lang="en-GB" dirty="0" smtClean="0"/>
          </a:p>
          <a:p>
            <a:r>
              <a:rPr lang="en-GB" dirty="0" smtClean="0"/>
              <a:t>Attendance table 12:</a:t>
            </a:r>
          </a:p>
          <a:p>
            <a:endParaRPr lang="en-GB" dirty="0"/>
          </a:p>
          <a:p>
            <a:endParaRPr lang="en-GB" dirty="0" smtClean="0"/>
          </a:p>
          <a:p>
            <a:endParaRPr lang="en-GB" dirty="0"/>
          </a:p>
          <a:p>
            <a:pPr>
              <a:buFont typeface="Arial" panose="020B0604020202020204" pitchFamily="34" charset="0"/>
              <a:buChar char="•"/>
            </a:pPr>
            <a:r>
              <a:rPr lang="en-US" dirty="0"/>
              <a:t>In this normalized version of the tables, there is no </a:t>
            </a:r>
            <a:r>
              <a:rPr lang="en-US" dirty="0" smtClean="0"/>
              <a:t>redundant </a:t>
            </a:r>
            <a:r>
              <a:rPr lang="en-US" dirty="0"/>
              <a:t>data and all data is stored in the appropriate tables. </a:t>
            </a:r>
            <a:endParaRPr lang="en-US" dirty="0" smtClean="0"/>
          </a:p>
          <a:p>
            <a:pPr>
              <a:buFont typeface="Arial" panose="020B0604020202020204" pitchFamily="34" charset="0"/>
              <a:buChar char="•"/>
            </a:pPr>
            <a:r>
              <a:rPr lang="en-US" dirty="0" smtClean="0"/>
              <a:t>The </a:t>
            </a:r>
            <a:r>
              <a:rPr lang="en-US" dirty="0"/>
              <a:t>relationships between the tables are defined through the use of foreign keys.</a:t>
            </a:r>
          </a:p>
          <a:p>
            <a:pPr>
              <a:buFont typeface="Arial" panose="020B0604020202020204" pitchFamily="34" charset="0"/>
              <a:buChar char="•"/>
            </a:pPr>
            <a:endParaRPr lang="en-GB" dirty="0" smtClean="0"/>
          </a:p>
          <a:p>
            <a:endParaRPr lang="en-GB"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7149718"/>
              </p:ext>
            </p:extLst>
          </p:nvPr>
        </p:nvGraphicFramePr>
        <p:xfrm>
          <a:off x="1156995" y="1316418"/>
          <a:ext cx="8828253" cy="1280478"/>
        </p:xfrm>
        <a:graphic>
          <a:graphicData uri="http://schemas.openxmlformats.org/drawingml/2006/table">
            <a:tbl>
              <a:tblPr firstRow="1" firstCol="1" bandRow="1">
                <a:tableStyleId>{5940675A-B579-460E-94D1-54222C63F5DA}</a:tableStyleId>
              </a:tblPr>
              <a:tblGrid>
                <a:gridCol w="2206753">
                  <a:extLst>
                    <a:ext uri="{9D8B030D-6E8A-4147-A177-3AD203B41FA5}">
                      <a16:colId xmlns="" xmlns:a16="http://schemas.microsoft.com/office/drawing/2014/main" val="3356000315"/>
                    </a:ext>
                  </a:extLst>
                </a:gridCol>
                <a:gridCol w="2206753">
                  <a:extLst>
                    <a:ext uri="{9D8B030D-6E8A-4147-A177-3AD203B41FA5}">
                      <a16:colId xmlns="" xmlns:a16="http://schemas.microsoft.com/office/drawing/2014/main" val="1328217418"/>
                    </a:ext>
                  </a:extLst>
                </a:gridCol>
                <a:gridCol w="2206753">
                  <a:extLst>
                    <a:ext uri="{9D8B030D-6E8A-4147-A177-3AD203B41FA5}">
                      <a16:colId xmlns="" xmlns:a16="http://schemas.microsoft.com/office/drawing/2014/main" val="1150695463"/>
                    </a:ext>
                  </a:extLst>
                </a:gridCol>
                <a:gridCol w="2207994">
                  <a:extLst>
                    <a:ext uri="{9D8B030D-6E8A-4147-A177-3AD203B41FA5}">
                      <a16:colId xmlns="" xmlns:a16="http://schemas.microsoft.com/office/drawing/2014/main" val="358971682"/>
                    </a:ext>
                  </a:extLst>
                </a:gridCol>
              </a:tblGrid>
              <a:tr h="426826">
                <a:tc>
                  <a:txBody>
                    <a:bodyPr/>
                    <a:lstStyle/>
                    <a:p>
                      <a:pPr marL="0" marR="0">
                        <a:lnSpc>
                          <a:spcPct val="150000"/>
                        </a:lnSpc>
                        <a:spcBef>
                          <a:spcPts val="0"/>
                        </a:spcBef>
                        <a:spcAft>
                          <a:spcPts val="0"/>
                        </a:spcAft>
                      </a:pPr>
                      <a:r>
                        <a:rPr lang="en-US" sz="1200">
                          <a:effectLst/>
                        </a:rPr>
                        <a:t>Event.id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Event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4220586815"/>
                  </a:ext>
                </a:extLst>
              </a:tr>
              <a:tr h="426826">
                <a:tc>
                  <a:txBody>
                    <a:bodyPr/>
                    <a:lstStyle/>
                    <a:p>
                      <a:pPr marL="0" marR="0">
                        <a:lnSpc>
                          <a:spcPct val="150000"/>
                        </a:lnSpc>
                        <a:spcBef>
                          <a:spcPts val="0"/>
                        </a:spcBef>
                        <a:spcAft>
                          <a:spcPts val="0"/>
                        </a:spcAft>
                      </a:pPr>
                      <a:r>
                        <a:rPr lang="en-US" sz="1200">
                          <a:effectLst/>
                        </a:rPr>
                        <a:t>E001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Science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1990-07-30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3384682401"/>
                  </a:ext>
                </a:extLst>
              </a:tr>
              <a:tr h="426826">
                <a:tc>
                  <a:txBody>
                    <a:bodyPr/>
                    <a:lstStyle/>
                    <a:p>
                      <a:pPr marL="0" marR="0">
                        <a:lnSpc>
                          <a:spcPct val="150000"/>
                        </a:lnSpc>
                        <a:spcBef>
                          <a:spcPts val="0"/>
                        </a:spcBef>
                        <a:spcAft>
                          <a:spcPts val="0"/>
                        </a:spcAft>
                      </a:pPr>
                      <a:r>
                        <a:rPr lang="en-US" sz="1200" dirty="0">
                          <a:effectLst/>
                        </a:rPr>
                        <a:t>E002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Football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1993-07-24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99120028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4619440"/>
              </p:ext>
            </p:extLst>
          </p:nvPr>
        </p:nvGraphicFramePr>
        <p:xfrm>
          <a:off x="1088136" y="3520440"/>
          <a:ext cx="6309360" cy="1188720"/>
        </p:xfrm>
        <a:graphic>
          <a:graphicData uri="http://schemas.openxmlformats.org/drawingml/2006/table">
            <a:tbl>
              <a:tblPr firstRow="1" firstCol="1" bandRow="1">
                <a:tableStyleId>{5940675A-B579-460E-94D1-54222C63F5DA}</a:tableStyleId>
              </a:tblPr>
              <a:tblGrid>
                <a:gridCol w="3154680">
                  <a:extLst>
                    <a:ext uri="{9D8B030D-6E8A-4147-A177-3AD203B41FA5}">
                      <a16:colId xmlns="" xmlns:a16="http://schemas.microsoft.com/office/drawing/2014/main" val="1550745224"/>
                    </a:ext>
                  </a:extLst>
                </a:gridCol>
                <a:gridCol w="3154680">
                  <a:extLst>
                    <a:ext uri="{9D8B030D-6E8A-4147-A177-3AD203B41FA5}">
                      <a16:colId xmlns="" xmlns:a16="http://schemas.microsoft.com/office/drawing/2014/main" val="2063781012"/>
                    </a:ext>
                  </a:extLst>
                </a:gridCol>
              </a:tblGrid>
              <a:tr h="386909">
                <a:tc>
                  <a:txBody>
                    <a:bodyPr/>
                    <a:lstStyle/>
                    <a:p>
                      <a:pPr marL="0" marR="0">
                        <a:lnSpc>
                          <a:spcPct val="150000"/>
                        </a:lnSpc>
                        <a:spcBef>
                          <a:spcPts val="0"/>
                        </a:spcBef>
                        <a:spcAft>
                          <a:spcPts val="0"/>
                        </a:spcAft>
                      </a:pPr>
                      <a:r>
                        <a:rPr lang="en-US" sz="1200" dirty="0">
                          <a:effectLst/>
                        </a:rPr>
                        <a:t>Event.id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a:effectLst/>
                        </a:rPr>
                        <a:t>Club Member.id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2915008841"/>
                  </a:ext>
                </a:extLst>
              </a:tr>
              <a:tr h="414902">
                <a:tc>
                  <a:txBody>
                    <a:bodyPr/>
                    <a:lstStyle/>
                    <a:p>
                      <a:pPr marL="0" marR="0">
                        <a:lnSpc>
                          <a:spcPct val="150000"/>
                        </a:lnSpc>
                        <a:spcBef>
                          <a:spcPts val="0"/>
                        </a:spcBef>
                        <a:spcAft>
                          <a:spcPts val="0"/>
                        </a:spcAft>
                      </a:pPr>
                      <a:r>
                        <a:rPr lang="en-US" sz="1200">
                          <a:effectLst/>
                        </a:rPr>
                        <a:t>E004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4019151532"/>
                  </a:ext>
                </a:extLst>
              </a:tr>
              <a:tr h="386909">
                <a:tc>
                  <a:txBody>
                    <a:bodyPr/>
                    <a:lstStyle/>
                    <a:p>
                      <a:pPr marL="0" marR="0">
                        <a:lnSpc>
                          <a:spcPct val="150000"/>
                        </a:lnSpc>
                        <a:spcBef>
                          <a:spcPts val="0"/>
                        </a:spcBef>
                        <a:spcAft>
                          <a:spcPts val="0"/>
                        </a:spcAft>
                      </a:pPr>
                      <a:r>
                        <a:rPr lang="en-US" sz="1200">
                          <a:effectLst/>
                        </a:rPr>
                        <a:t>E005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marL="0" marR="0">
                        <a:lnSpc>
                          <a:spcPct val="150000"/>
                        </a:lnSpc>
                        <a:spcBef>
                          <a:spcPts val="0"/>
                        </a:spcBef>
                        <a:spcAft>
                          <a:spcPts val="0"/>
                        </a:spcAft>
                      </a:pPr>
                      <a:r>
                        <a:rPr lang="en-US" sz="1200" dirty="0">
                          <a:effectLst/>
                        </a:rPr>
                        <a:t>C005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 xmlns:a16="http://schemas.microsoft.com/office/drawing/2014/main" val="954451021"/>
                  </a:ext>
                </a:extLst>
              </a:tr>
            </a:tbl>
          </a:graphicData>
        </a:graphic>
      </p:graphicFrame>
    </p:spTree>
    <p:extLst>
      <p:ext uri="{BB962C8B-B14F-4D97-AF65-F5344CB8AC3E}">
        <p14:creationId xmlns:p14="http://schemas.microsoft.com/office/powerpoint/2010/main" val="61005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Chapter Five: Conclusion and Recommendation</a:t>
            </a:r>
            <a:r>
              <a:rPr lang="en-US" dirty="0"/>
              <a:t/>
            </a:r>
            <a:br>
              <a:rPr lang="en-US" dirty="0"/>
            </a:br>
            <a:endParaRPr lang="en-US" dirty="0"/>
          </a:p>
        </p:txBody>
      </p:sp>
      <p:sp>
        <p:nvSpPr>
          <p:cNvPr id="3" name="Content Placeholder 2"/>
          <p:cNvSpPr>
            <a:spLocks noGrp="1"/>
          </p:cNvSpPr>
          <p:nvPr>
            <p:ph idx="1"/>
          </p:nvPr>
        </p:nvSpPr>
        <p:spPr>
          <a:xfrm>
            <a:off x="1154954" y="2603500"/>
            <a:ext cx="9918430" cy="3705860"/>
          </a:xfrm>
        </p:spPr>
        <p:txBody>
          <a:bodyPr>
            <a:noAutofit/>
          </a:bodyPr>
          <a:lstStyle/>
          <a:p>
            <a:pPr algn="just"/>
            <a:r>
              <a:rPr lang="en-US" sz="1200" b="1" dirty="0" smtClean="0"/>
              <a:t>Conclusion</a:t>
            </a:r>
            <a:r>
              <a:rPr lang="en-US" sz="1200" b="1" dirty="0"/>
              <a:t>:</a:t>
            </a:r>
            <a:endParaRPr lang="en-US" sz="1200" dirty="0"/>
          </a:p>
          <a:p>
            <a:pPr algn="just">
              <a:buFont typeface="Wingdings" panose="05000000000000000000" pitchFamily="2" charset="2"/>
              <a:buChar char="§"/>
            </a:pPr>
            <a:r>
              <a:rPr lang="en-US" sz="1200" dirty="0" err="1"/>
              <a:t>Haramaya</a:t>
            </a:r>
            <a:r>
              <a:rPr lang="en-US" sz="1200" dirty="0"/>
              <a:t> University Club Management system is a valuable tool for managing club activities and data at the university. </a:t>
            </a:r>
            <a:endParaRPr lang="en-US" sz="1200" dirty="0" smtClean="0"/>
          </a:p>
          <a:p>
            <a:pPr algn="just">
              <a:buFont typeface="Wingdings" panose="05000000000000000000" pitchFamily="2" charset="2"/>
              <a:buChar char="§"/>
            </a:pPr>
            <a:r>
              <a:rPr lang="en-US" sz="1200" dirty="0" smtClean="0"/>
              <a:t>The </a:t>
            </a:r>
            <a:r>
              <a:rPr lang="en-US" sz="1200" dirty="0"/>
              <a:t>manual process of storing and managing data had several limitations, which the system has addressed by providing an efficient and effective way of managing club membership, events, finances, and attendance. </a:t>
            </a:r>
            <a:endParaRPr lang="en-US" sz="1200" dirty="0" smtClean="0"/>
          </a:p>
          <a:p>
            <a:pPr algn="just">
              <a:buFont typeface="Wingdings" panose="05000000000000000000" pitchFamily="2" charset="2"/>
              <a:buChar char="§"/>
            </a:pPr>
            <a:r>
              <a:rPr lang="en-US" sz="1200" dirty="0" smtClean="0"/>
              <a:t>Through </a:t>
            </a:r>
            <a:r>
              <a:rPr lang="en-US" sz="1200" dirty="0"/>
              <a:t>the system, data accuracy and availability have been improved, workload reduced, and overall management enhanced.</a:t>
            </a:r>
          </a:p>
          <a:p>
            <a:pPr algn="just"/>
            <a:r>
              <a:rPr lang="en-US" sz="1200" dirty="0"/>
              <a:t> </a:t>
            </a:r>
            <a:r>
              <a:rPr lang="en-US" sz="1200" b="1" dirty="0"/>
              <a:t>Recommendation:</a:t>
            </a:r>
            <a:endParaRPr lang="en-US" sz="1200" dirty="0"/>
          </a:p>
          <a:p>
            <a:pPr algn="just">
              <a:buFont typeface="Wingdings" panose="05000000000000000000" pitchFamily="2" charset="2"/>
              <a:buChar char="§"/>
            </a:pPr>
            <a:r>
              <a:rPr lang="en-US" sz="1200" dirty="0"/>
              <a:t>We expect from the system  work  to expand the system to incorporate more clubs and improving its scalability and flexibility. </a:t>
            </a:r>
            <a:endParaRPr lang="en-US" sz="1200" dirty="0" smtClean="0"/>
          </a:p>
          <a:p>
            <a:pPr algn="just">
              <a:buFont typeface="Wingdings" panose="05000000000000000000" pitchFamily="2" charset="2"/>
              <a:buChar char="§"/>
            </a:pPr>
            <a:r>
              <a:rPr lang="en-US" sz="1200" dirty="0" smtClean="0"/>
              <a:t>Additionally</a:t>
            </a:r>
            <a:r>
              <a:rPr lang="en-US" sz="1200" dirty="0"/>
              <a:t>, there is a need for training and capacity building for club administrators and members to effectively use the system.</a:t>
            </a:r>
          </a:p>
          <a:p>
            <a:pPr algn="just">
              <a:buFont typeface="Wingdings" panose="05000000000000000000" pitchFamily="2" charset="2"/>
              <a:buChar char="§"/>
            </a:pPr>
            <a:r>
              <a:rPr lang="en-US" sz="1200" dirty="0"/>
              <a:t>Overall, the </a:t>
            </a:r>
            <a:r>
              <a:rPr lang="en-US" sz="1200" dirty="0" err="1"/>
              <a:t>Haramaya</a:t>
            </a:r>
            <a:r>
              <a:rPr lang="en-US" sz="1200" dirty="0"/>
              <a:t> University Club Management system has significant implications for the efficient management of club activities and data at the university, and its benefits can be leveraged by expanding its use and improving its capabilities.</a:t>
            </a:r>
          </a:p>
        </p:txBody>
      </p:sp>
    </p:spTree>
    <p:extLst>
      <p:ext uri="{BB962C8B-B14F-4D97-AF65-F5344CB8AC3E}">
        <p14:creationId xmlns:p14="http://schemas.microsoft.com/office/powerpoint/2010/main" val="300955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 	Thank you</a:t>
            </a:r>
            <a:endParaRPr lang="en-US" dirty="0"/>
          </a:p>
        </p:txBody>
      </p:sp>
      <p:sp>
        <p:nvSpPr>
          <p:cNvPr id="7" name="Text Placeholder 6"/>
          <p:cNvSpPr>
            <a:spLocks noGrp="1"/>
          </p:cNvSpPr>
          <p:nvPr>
            <p:ph type="body" idx="1"/>
          </p:nvPr>
        </p:nvSpPr>
        <p:spPr/>
        <p:txBody>
          <a:bodyPr/>
          <a:lstStyle/>
          <a:p>
            <a:r>
              <a:rPr lang="en-GB" dirty="0" smtClean="0"/>
              <a:t>End of the slide</a:t>
            </a:r>
            <a:endParaRPr lang="en-US" dirty="0"/>
          </a:p>
        </p:txBody>
      </p:sp>
    </p:spTree>
    <p:extLst>
      <p:ext uri="{BB962C8B-B14F-4D97-AF65-F5344CB8AC3E}">
        <p14:creationId xmlns:p14="http://schemas.microsoft.com/office/powerpoint/2010/main" val="328063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1: Introduction</a:t>
            </a:r>
            <a:br>
              <a:rPr lang="en-US" b="1" dirty="0" smtClean="0"/>
            </a:br>
            <a:r>
              <a:rPr lang="en-US" b="1" dirty="0" smtClean="0"/>
              <a:t>Background of the organization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2400" dirty="0" smtClean="0"/>
              <a:t>The </a:t>
            </a:r>
            <a:r>
              <a:rPr lang="en-US" sz="2400" dirty="0" err="1"/>
              <a:t>Haramaya</a:t>
            </a:r>
            <a:r>
              <a:rPr lang="en-US" sz="2400" dirty="0"/>
              <a:t> University Student Union (HUC) is the official organization representing the student body of the university. </a:t>
            </a:r>
            <a:endParaRPr lang="en-US" sz="2400" dirty="0" smtClean="0"/>
          </a:p>
          <a:p>
            <a:pPr algn="just"/>
            <a:r>
              <a:rPr lang="en-US" sz="2400" dirty="0" smtClean="0"/>
              <a:t>The </a:t>
            </a:r>
            <a:r>
              <a:rPr lang="en-US" sz="2400" dirty="0"/>
              <a:t>student union serves as a bridge between the students and the university administration, advocating for the interests and welfare of the students.</a:t>
            </a:r>
          </a:p>
          <a:p>
            <a:pPr algn="just"/>
            <a:r>
              <a:rPr lang="en-US" sz="2400" dirty="0"/>
              <a:t>HUC has a democratic structure, with its members being elected by the student body through a free and fair election process. </a:t>
            </a:r>
            <a:endParaRPr lang="en-US" sz="2400" dirty="0" smtClean="0"/>
          </a:p>
          <a:p>
            <a:pPr algn="just"/>
            <a:r>
              <a:rPr lang="en-US" sz="2400" dirty="0" smtClean="0"/>
              <a:t>The </a:t>
            </a:r>
            <a:r>
              <a:rPr lang="en-US" sz="2400" dirty="0"/>
              <a:t>student union is led by an executive committee consisting of a president, vice president, secretary, treasurer, and other officials who oversee various aspects of the union's activities.</a:t>
            </a:r>
          </a:p>
          <a:p>
            <a:r>
              <a:rPr lang="en-US" sz="2400" dirty="0"/>
              <a:t>Overall, the </a:t>
            </a:r>
            <a:r>
              <a:rPr lang="en-US" sz="2400" dirty="0" err="1"/>
              <a:t>Haramaya</a:t>
            </a:r>
            <a:r>
              <a:rPr lang="en-US" sz="2400" dirty="0"/>
              <a:t> University Student Union plays a vital role in the university community, providing a voice for the students and helping to create a vibrant and engaging campus life.</a:t>
            </a:r>
          </a:p>
          <a:p>
            <a:pPr marL="0" indent="0">
              <a:buNone/>
            </a:pPr>
            <a:endParaRPr lang="en-US" sz="2400" dirty="0" smtClean="0"/>
          </a:p>
        </p:txBody>
      </p:sp>
    </p:spTree>
    <p:extLst>
      <p:ext uri="{BB962C8B-B14F-4D97-AF65-F5344CB8AC3E}">
        <p14:creationId xmlns:p14="http://schemas.microsoft.com/office/powerpoint/2010/main" val="195587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02257"/>
            <a:ext cx="8761413" cy="1078301"/>
          </a:xfrm>
        </p:spPr>
        <p:txBody>
          <a:bodyPr>
            <a:normAutofit fontScale="90000"/>
          </a:bodyPr>
          <a:lstStyle/>
          <a:p>
            <a:r>
              <a:rPr lang="en-US" b="1" dirty="0"/>
              <a:t>Mission and vision of HUC</a:t>
            </a:r>
            <a:r>
              <a:rPr lang="en-US" dirty="0"/>
              <a:t/>
            </a:r>
            <a:br>
              <a:rPr lang="en-US" dirty="0"/>
            </a:br>
            <a:endParaRPr lang="en-US" dirty="0"/>
          </a:p>
        </p:txBody>
      </p:sp>
      <p:sp>
        <p:nvSpPr>
          <p:cNvPr id="3" name="Content Placeholder 2"/>
          <p:cNvSpPr>
            <a:spLocks noGrp="1"/>
          </p:cNvSpPr>
          <p:nvPr>
            <p:ph idx="1"/>
          </p:nvPr>
        </p:nvSpPr>
        <p:spPr>
          <a:xfrm>
            <a:off x="1154954" y="2449902"/>
            <a:ext cx="8825659" cy="3569898"/>
          </a:xfrm>
        </p:spPr>
        <p:txBody>
          <a:bodyPr>
            <a:normAutofit fontScale="85000" lnSpcReduction="20000"/>
          </a:bodyPr>
          <a:lstStyle/>
          <a:p>
            <a:r>
              <a:rPr lang="en-US" dirty="0"/>
              <a:t>The main objective of the </a:t>
            </a:r>
            <a:r>
              <a:rPr lang="en-US" dirty="0" err="1"/>
              <a:t>Haramaya</a:t>
            </a:r>
            <a:r>
              <a:rPr lang="en-US" dirty="0"/>
              <a:t> University Student Union (HUC) is to promote the academic, social, and cultural interests of the students and ensure their well-being while studying at the university. HUC aims to achieve this objective through various means, including:</a:t>
            </a:r>
          </a:p>
          <a:p>
            <a:r>
              <a:rPr lang="en-US" dirty="0"/>
              <a:t>Advocacy: HUC advocates for the rights and interests of the students to the university administration and other stakeholders. It also raises awareness among the student body about issues affecting them and encourages them to speak up and take action.</a:t>
            </a:r>
          </a:p>
          <a:p>
            <a:r>
              <a:rPr lang="en-US" dirty="0"/>
              <a:t>Representation: HUC represents the students in various university committees and decision-making bodies, ensuring that their voices are heard and their needs are taken into account.</a:t>
            </a:r>
          </a:p>
          <a:p>
            <a:r>
              <a:rPr lang="en-US" dirty="0"/>
              <a:t>Support: HUC provides support and guidance to students in need, including academic assistance, counseling services, and financial aid.</a:t>
            </a:r>
          </a:p>
          <a:p>
            <a:r>
              <a:rPr lang="en-US" dirty="0"/>
              <a:t>Extracurricular activities: HUC organizes various extracurricular activities, such as sports tournaments, cultural events, and community service projects, to promote social and cultural engagement among the students.</a:t>
            </a:r>
          </a:p>
          <a:p>
            <a:pPr marL="0" indent="0">
              <a:buNone/>
            </a:pPr>
            <a:endParaRPr lang="en-US" dirty="0"/>
          </a:p>
        </p:txBody>
      </p:sp>
    </p:spTree>
    <p:extLst>
      <p:ext uri="{BB962C8B-B14F-4D97-AF65-F5344CB8AC3E}">
        <p14:creationId xmlns:p14="http://schemas.microsoft.com/office/powerpoint/2010/main" val="281035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pPr algn="just"/>
            <a:r>
              <a:rPr lang="en-US" dirty="0"/>
              <a:t>In summary, HUC hopes to accomplish several goals in the next several years that will enhance the academic, social, and cultural experiences of the students at </a:t>
            </a:r>
            <a:r>
              <a:rPr lang="en-US" dirty="0" err="1"/>
              <a:t>Haramaya</a:t>
            </a:r>
            <a:r>
              <a:rPr lang="en-US" dirty="0"/>
              <a:t> University, promote social justice and equality, and create positive social impact in the surrounding communities.</a:t>
            </a:r>
          </a:p>
        </p:txBody>
      </p:sp>
    </p:spTree>
    <p:extLst>
      <p:ext uri="{BB962C8B-B14F-4D97-AF65-F5344CB8AC3E}">
        <p14:creationId xmlns:p14="http://schemas.microsoft.com/office/powerpoint/2010/main" val="5210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project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i="1" dirty="0" smtClean="0"/>
              <a:t>General </a:t>
            </a:r>
            <a:r>
              <a:rPr lang="en-US" b="1" i="1" dirty="0"/>
              <a:t>objective</a:t>
            </a:r>
            <a:r>
              <a:rPr lang="en-US" dirty="0"/>
              <a:t>: Computerize the data storage system of HUC, with the aim of improving efficiency, accuracy,   and accessibility of the stored data.</a:t>
            </a:r>
          </a:p>
          <a:p>
            <a:pPr algn="just"/>
            <a:r>
              <a:rPr lang="en-US" b="1" i="1" dirty="0"/>
              <a:t>Specific objectives:</a:t>
            </a:r>
            <a:r>
              <a:rPr lang="en-US" dirty="0"/>
              <a:t> </a:t>
            </a:r>
          </a:p>
          <a:p>
            <a:pPr marL="800100" lvl="1" indent="-342900" algn="just">
              <a:buFont typeface="+mj-lt"/>
              <a:buAutoNum type="arabicPeriod"/>
            </a:pPr>
            <a:r>
              <a:rPr lang="en-US" dirty="0" smtClean="0"/>
              <a:t>Develop </a:t>
            </a:r>
            <a:r>
              <a:rPr lang="en-US" dirty="0"/>
              <a:t>a database system to store and manage student data, including personal information, academic records, and extracurricular activities.</a:t>
            </a:r>
          </a:p>
          <a:p>
            <a:pPr marL="800100" lvl="1" indent="-342900" algn="just">
              <a:buFont typeface="+mj-lt"/>
              <a:buAutoNum type="arabicPeriod"/>
            </a:pPr>
            <a:r>
              <a:rPr lang="en-US" dirty="0" smtClean="0"/>
              <a:t>Implement </a:t>
            </a:r>
            <a:r>
              <a:rPr lang="en-US" dirty="0"/>
              <a:t>a user-friendly interface that allows authorized personnel to access, edit, and update the stored data.</a:t>
            </a:r>
          </a:p>
          <a:p>
            <a:pPr marL="800100" lvl="1" indent="-342900" algn="just">
              <a:buFont typeface="+mj-lt"/>
              <a:buAutoNum type="arabicPeriod"/>
            </a:pPr>
            <a:r>
              <a:rPr lang="en-US" dirty="0" smtClean="0"/>
              <a:t>Develop </a:t>
            </a:r>
            <a:r>
              <a:rPr lang="en-US" dirty="0"/>
              <a:t>a reporting system that generates various reports such as student enrollment, attendance, academic performance, and financial records.</a:t>
            </a:r>
          </a:p>
          <a:p>
            <a:pPr marL="800100" lvl="1" indent="-342900" algn="just">
              <a:buFont typeface="+mj-lt"/>
              <a:buAutoNum type="arabicPeriod"/>
            </a:pPr>
            <a:r>
              <a:rPr lang="en-US" dirty="0" smtClean="0"/>
              <a:t>Enhance </a:t>
            </a:r>
            <a:r>
              <a:rPr lang="en-US" dirty="0"/>
              <a:t>the system's scalability to accommodate future growth in data storage needs.</a:t>
            </a:r>
          </a:p>
          <a:p>
            <a:pPr marL="800100" lvl="1" indent="-342900" algn="just">
              <a:buFont typeface="+mj-lt"/>
              <a:buAutoNum type="arabicPeriod"/>
            </a:pPr>
            <a:r>
              <a:rPr lang="en-US" dirty="0" smtClean="0"/>
              <a:t>Develop </a:t>
            </a:r>
            <a:r>
              <a:rPr lang="en-US" dirty="0"/>
              <a:t>a maintenance plan to ensure that the system remains up-to-date and relevant.</a:t>
            </a:r>
          </a:p>
          <a:p>
            <a:endParaRPr lang="en-US" dirty="0"/>
          </a:p>
        </p:txBody>
      </p:sp>
    </p:spTree>
    <p:extLst>
      <p:ext uri="{BB962C8B-B14F-4D97-AF65-F5344CB8AC3E}">
        <p14:creationId xmlns:p14="http://schemas.microsoft.com/office/powerpoint/2010/main" val="281592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Chapter 2: </a:t>
            </a:r>
            <a:r>
              <a:rPr lang="en-US" b="1" dirty="0"/>
              <a:t>Project /work </a:t>
            </a:r>
            <a:r>
              <a:rPr lang="en-US" b="1" dirty="0" smtClean="0"/>
              <a:t>description</a:t>
            </a:r>
            <a:br>
              <a:rPr lang="en-US" b="1" dirty="0" smtClean="0"/>
            </a:br>
            <a:r>
              <a:rPr lang="en-US" sz="2000" b="1" dirty="0"/>
              <a:t>Statement of the problem</a:t>
            </a:r>
            <a:r>
              <a:rPr lang="en-US" sz="2000" dirty="0"/>
              <a:t/>
            </a:r>
            <a:br>
              <a:rPr lang="en-US" sz="2000" dirty="0"/>
            </a:br>
            <a:endParaRPr lang="en-US" sz="2000" dirty="0"/>
          </a:p>
        </p:txBody>
      </p:sp>
      <p:sp>
        <p:nvSpPr>
          <p:cNvPr id="3" name="Content Placeholder 2"/>
          <p:cNvSpPr>
            <a:spLocks noGrp="1"/>
          </p:cNvSpPr>
          <p:nvPr>
            <p:ph idx="1"/>
          </p:nvPr>
        </p:nvSpPr>
        <p:spPr>
          <a:xfrm>
            <a:off x="1154954" y="2208361"/>
            <a:ext cx="9308888" cy="4132053"/>
          </a:xfrm>
        </p:spPr>
        <p:txBody>
          <a:bodyPr>
            <a:normAutofit fontScale="77500" lnSpcReduction="20000"/>
          </a:bodyPr>
          <a:lstStyle/>
          <a:p>
            <a:pPr algn="just"/>
            <a:r>
              <a:rPr lang="en-US" sz="1900" dirty="0" smtClean="0"/>
              <a:t>As </a:t>
            </a:r>
            <a:r>
              <a:rPr lang="en-US" sz="1900" dirty="0"/>
              <a:t>we have seen personally</a:t>
            </a:r>
            <a:r>
              <a:rPr lang="en-US" sz="1900" b="1" dirty="0"/>
              <a:t> </a:t>
            </a:r>
            <a:r>
              <a:rPr lang="en-US" sz="1900" dirty="0"/>
              <a:t>Storing data manually poses several problem including</a:t>
            </a:r>
            <a:r>
              <a:rPr lang="en-US" sz="1900" dirty="0" smtClean="0"/>
              <a:t>:</a:t>
            </a:r>
            <a:endParaRPr lang="en-US" sz="1900" dirty="0"/>
          </a:p>
          <a:p>
            <a:pPr lvl="1" algn="just">
              <a:buFont typeface="+mj-lt"/>
              <a:buAutoNum type="arabicPeriod"/>
            </a:pPr>
            <a:r>
              <a:rPr lang="en-US" sz="1700" dirty="0" smtClean="0"/>
              <a:t> </a:t>
            </a:r>
            <a:r>
              <a:rPr lang="en-US" sz="1800" b="1" dirty="0"/>
              <a:t>Inefficiency</a:t>
            </a:r>
            <a:r>
              <a:rPr lang="en-US" sz="1800" dirty="0"/>
              <a:t>: Manual data storage is time-consuming and requires a lot of effort, making it inefficient and prone to errors</a:t>
            </a:r>
            <a:r>
              <a:rPr lang="en-US" sz="1800" dirty="0" smtClean="0"/>
              <a:t>.</a:t>
            </a:r>
          </a:p>
          <a:p>
            <a:pPr lvl="1" algn="just">
              <a:buFont typeface="+mj-lt"/>
              <a:buAutoNum type="arabicPeriod"/>
            </a:pPr>
            <a:r>
              <a:rPr lang="en-US" sz="1800" dirty="0" smtClean="0"/>
              <a:t> </a:t>
            </a:r>
            <a:r>
              <a:rPr lang="en-US" sz="1800" b="1" dirty="0"/>
              <a:t>Limited Accessibility</a:t>
            </a:r>
            <a:r>
              <a:rPr lang="en-US" sz="1800" dirty="0"/>
              <a:t>: Accessing stored data manually can be challenging, especially when dealing with large volumes of data. This limits the accessibility of the data and makes it difficult to retrieve relevant information quickly</a:t>
            </a:r>
            <a:r>
              <a:rPr lang="en-US" sz="1800" dirty="0" smtClean="0"/>
              <a:t>.</a:t>
            </a:r>
            <a:endParaRPr lang="en-US" sz="1800" dirty="0"/>
          </a:p>
          <a:p>
            <a:pPr lvl="1" algn="just">
              <a:buFont typeface="+mj-lt"/>
              <a:buAutoNum type="arabicPeriod"/>
            </a:pPr>
            <a:r>
              <a:rPr lang="en-US" sz="1800" dirty="0" smtClean="0"/>
              <a:t> </a:t>
            </a:r>
            <a:r>
              <a:rPr lang="en-US" sz="1800" b="1" dirty="0"/>
              <a:t>Security Concerns</a:t>
            </a:r>
            <a:r>
              <a:rPr lang="en-US" sz="1800" dirty="0"/>
              <a:t>: Manual data storage is vulnerable to data loss, theft, or damage, and can be difficult to secure. This can compromise the confidentiality, integrity, and availability of the stored data.</a:t>
            </a:r>
          </a:p>
          <a:p>
            <a:pPr lvl="1" algn="just">
              <a:buFont typeface="+mj-lt"/>
              <a:buAutoNum type="arabicPeriod"/>
            </a:pPr>
            <a:r>
              <a:rPr lang="en-US" sz="1800" dirty="0" smtClean="0"/>
              <a:t> </a:t>
            </a:r>
            <a:r>
              <a:rPr lang="en-US" sz="1800" b="1" dirty="0"/>
              <a:t>Lack of Integration</a:t>
            </a:r>
            <a:r>
              <a:rPr lang="en-US" sz="1800" dirty="0"/>
              <a:t>: Manual data storage makes it difficult to integrate different data sources, which can result in data silos that hinder effective decision-making.</a:t>
            </a:r>
          </a:p>
          <a:p>
            <a:pPr lvl="1" algn="just">
              <a:buFont typeface="+mj-lt"/>
              <a:buAutoNum type="arabicPeriod"/>
            </a:pPr>
            <a:r>
              <a:rPr lang="en-US" sz="1800" dirty="0" smtClean="0"/>
              <a:t> </a:t>
            </a:r>
            <a:r>
              <a:rPr lang="en-US" sz="1800" b="1" dirty="0"/>
              <a:t>Data Redundancy</a:t>
            </a:r>
            <a:r>
              <a:rPr lang="en-US" sz="1800" dirty="0"/>
              <a:t>: Manually storing data can lead to duplication of records, which can create confusion and inaccuracies in data analysis.</a:t>
            </a:r>
          </a:p>
          <a:p>
            <a:pPr lvl="1" algn="just">
              <a:buFont typeface="+mj-lt"/>
              <a:buAutoNum type="arabicPeriod"/>
            </a:pPr>
            <a:r>
              <a:rPr lang="en-US" sz="1800" b="1" dirty="0" smtClean="0"/>
              <a:t>Limited </a:t>
            </a:r>
            <a:r>
              <a:rPr lang="en-US" sz="1800" b="1" dirty="0"/>
              <a:t>Reporting</a:t>
            </a:r>
            <a:r>
              <a:rPr lang="en-US" sz="1800" dirty="0"/>
              <a:t>: Manually storing data makes it difficult to generate reports and derive insights from the stored data, which can hinder effective decision-making and planning.</a:t>
            </a:r>
          </a:p>
          <a:p>
            <a:pPr algn="just"/>
            <a:r>
              <a:rPr lang="en-US" sz="1900" dirty="0"/>
              <a:t>Overall, the manual approach to data storage in </a:t>
            </a:r>
            <a:r>
              <a:rPr lang="en-US" sz="1900" dirty="0" err="1"/>
              <a:t>Haramaya</a:t>
            </a:r>
            <a:r>
              <a:rPr lang="en-US" sz="1900" dirty="0"/>
              <a:t> University Clubs presents several challenges that can be addressed through </a:t>
            </a:r>
            <a:r>
              <a:rPr lang="en-US" sz="1900" b="1" i="1" dirty="0"/>
              <a:t>computerization</a:t>
            </a:r>
            <a:r>
              <a:rPr lang="en-US" sz="1900" dirty="0"/>
              <a:t> of the data storage system.</a:t>
            </a:r>
          </a:p>
          <a:p>
            <a:pPr algn="just">
              <a:buFont typeface="+mj-lt"/>
              <a:buAutoNum type="arabicPeriod"/>
            </a:pPr>
            <a:endParaRPr lang="en-US" dirty="0"/>
          </a:p>
        </p:txBody>
      </p:sp>
    </p:spTree>
    <p:extLst>
      <p:ext uri="{BB962C8B-B14F-4D97-AF65-F5344CB8AC3E}">
        <p14:creationId xmlns:p14="http://schemas.microsoft.com/office/powerpoint/2010/main" val="172257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t>Method of the data collection</a:t>
            </a:r>
            <a:endParaRPr lang="en-US" sz="1600" dirty="0"/>
          </a:p>
        </p:txBody>
      </p:sp>
      <p:sp>
        <p:nvSpPr>
          <p:cNvPr id="3" name="Content Placeholder 2"/>
          <p:cNvSpPr>
            <a:spLocks noGrp="1"/>
          </p:cNvSpPr>
          <p:nvPr>
            <p:ph idx="1"/>
          </p:nvPr>
        </p:nvSpPr>
        <p:spPr/>
        <p:txBody>
          <a:bodyPr>
            <a:normAutofit/>
          </a:bodyPr>
          <a:lstStyle/>
          <a:p>
            <a:pPr algn="just"/>
            <a:r>
              <a:rPr lang="en-US" dirty="0" smtClean="0"/>
              <a:t>The </a:t>
            </a:r>
            <a:r>
              <a:rPr lang="en-US" dirty="0"/>
              <a:t>primary purpose of this data collection was to gain a better understanding of the current data storage system, identify the challenges associated with it, and identify the requirements for a computerized data storage system.</a:t>
            </a:r>
          </a:p>
          <a:p>
            <a:pPr algn="just">
              <a:buFont typeface="Wingdings" panose="05000000000000000000" pitchFamily="2" charset="2"/>
              <a:buChar char="q"/>
            </a:pPr>
            <a:r>
              <a:rPr lang="en-US" b="1" dirty="0"/>
              <a:t>We have collected data through:</a:t>
            </a:r>
            <a:endParaRPr lang="en-US" dirty="0"/>
          </a:p>
          <a:p>
            <a:pPr algn="just"/>
            <a:r>
              <a:rPr lang="en-US" dirty="0"/>
              <a:t>Document analysis</a:t>
            </a:r>
          </a:p>
          <a:p>
            <a:pPr algn="just"/>
            <a:r>
              <a:rPr lang="en-US" dirty="0" smtClean="0"/>
              <a:t>Interview</a:t>
            </a:r>
            <a:endParaRPr lang="en-US" dirty="0"/>
          </a:p>
        </p:txBody>
      </p:sp>
    </p:spTree>
    <p:extLst>
      <p:ext uri="{BB962C8B-B14F-4D97-AF65-F5344CB8AC3E}">
        <p14:creationId xmlns:p14="http://schemas.microsoft.com/office/powerpoint/2010/main" val="23077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 to the problem:</a:t>
            </a:r>
            <a:endParaRPr lang="en-US" dirty="0"/>
          </a:p>
        </p:txBody>
      </p:sp>
      <p:sp>
        <p:nvSpPr>
          <p:cNvPr id="3" name="Content Placeholder 2"/>
          <p:cNvSpPr>
            <a:spLocks noGrp="1"/>
          </p:cNvSpPr>
          <p:nvPr>
            <p:ph idx="1"/>
          </p:nvPr>
        </p:nvSpPr>
        <p:spPr>
          <a:xfrm>
            <a:off x="283464" y="2295144"/>
            <a:ext cx="11576303" cy="4562856"/>
          </a:xfrm>
        </p:spPr>
        <p:txBody>
          <a:bodyPr>
            <a:noAutofit/>
          </a:bodyPr>
          <a:lstStyle/>
          <a:p>
            <a:pPr algn="just"/>
            <a:r>
              <a:rPr lang="en-US" sz="1200" dirty="0" smtClean="0"/>
              <a:t>There </a:t>
            </a:r>
            <a:r>
              <a:rPr lang="en-US" sz="1200" dirty="0"/>
              <a:t>are several solutions that can address the problems associated with manual data storage.  These solutions are</a:t>
            </a:r>
            <a:r>
              <a:rPr lang="en-US" sz="1200" dirty="0" smtClean="0"/>
              <a:t>:</a:t>
            </a:r>
          </a:p>
          <a:p>
            <a:pPr lvl="1" algn="just">
              <a:buFont typeface="+mj-lt"/>
              <a:buAutoNum type="arabicPeriod"/>
            </a:pPr>
            <a:r>
              <a:rPr lang="en-US" sz="1200" b="1" dirty="0"/>
              <a:t>Computerized Database System: </a:t>
            </a:r>
            <a:r>
              <a:rPr lang="en-US" sz="1200" dirty="0"/>
              <a:t>Developing a computerized database system that is user-friendly and secure can address the challenges associated with manual data storage. The database system should be designed to store data in a structured format that allows for easy retrieval and analysis</a:t>
            </a:r>
            <a:r>
              <a:rPr lang="en-US" sz="1200" dirty="0" smtClean="0"/>
              <a:t>.</a:t>
            </a:r>
            <a:endParaRPr lang="en-US" sz="1200" dirty="0"/>
          </a:p>
          <a:p>
            <a:pPr lvl="1" algn="just">
              <a:buFont typeface="+mj-lt"/>
              <a:buAutoNum type="arabicPeriod"/>
            </a:pPr>
            <a:r>
              <a:rPr lang="en-US" sz="1200" b="1" dirty="0" smtClean="0"/>
              <a:t>Automated Data Input</a:t>
            </a:r>
            <a:r>
              <a:rPr lang="en-US" sz="1200" b="1" dirty="0"/>
              <a:t>: </a:t>
            </a:r>
            <a:r>
              <a:rPr lang="en-US" sz="1200" b="1" dirty="0" smtClean="0"/>
              <a:t> </a:t>
            </a:r>
            <a:r>
              <a:rPr lang="en-US" sz="1200" dirty="0" smtClean="0"/>
              <a:t>Automating </a:t>
            </a:r>
            <a:r>
              <a:rPr lang="en-US" sz="1200" dirty="0"/>
              <a:t>the data input process can save time and reduce errors associated with manual data entry. This can be achieved by developing an interface that allows authorized personnel to input data into the database system.</a:t>
            </a:r>
          </a:p>
          <a:p>
            <a:pPr lvl="1" algn="just">
              <a:buFont typeface="+mj-lt"/>
              <a:buAutoNum type="arabicPeriod"/>
            </a:pPr>
            <a:r>
              <a:rPr lang="en-US" sz="1200" b="1" dirty="0" smtClean="0"/>
              <a:t>Access </a:t>
            </a:r>
            <a:r>
              <a:rPr lang="en-US" sz="1200" b="1" dirty="0"/>
              <a:t>Control and Backup Mechanisms: </a:t>
            </a:r>
            <a:r>
              <a:rPr lang="en-US" sz="1200" dirty="0"/>
              <a:t>Implementing access control mechanisms, such as password protection and user roles, can ensure that only authorized personnel can access sensitive data. Backup mechanisms, such as cloud storage or external hard drives, can ensure that data is not lost or damaged.</a:t>
            </a:r>
          </a:p>
          <a:p>
            <a:pPr lvl="1" algn="just">
              <a:buFont typeface="+mj-lt"/>
              <a:buAutoNum type="arabicPeriod"/>
            </a:pPr>
            <a:r>
              <a:rPr lang="en-US" sz="1200" b="1" dirty="0" smtClean="0"/>
              <a:t>Staff </a:t>
            </a:r>
            <a:r>
              <a:rPr lang="en-US" sz="1200" b="1" dirty="0"/>
              <a:t>Training and Support: </a:t>
            </a:r>
            <a:r>
              <a:rPr lang="en-US" sz="1200" dirty="0"/>
              <a:t>Providing training and support to HUC staff on the new computerized data storage system can ensure a smooth transition from manual to digital storage. This can involve providing training on how to use the new system and troubleshooting common issues. 	</a:t>
            </a:r>
          </a:p>
          <a:p>
            <a:pPr lvl="1" algn="just">
              <a:buFont typeface="+mj-lt"/>
              <a:buAutoNum type="arabicPeriod"/>
            </a:pPr>
            <a:r>
              <a:rPr lang="en-US" sz="1200" b="1" dirty="0" smtClean="0"/>
              <a:t>Automated </a:t>
            </a:r>
            <a:r>
              <a:rPr lang="en-US" sz="1200" b="1" dirty="0"/>
              <a:t>Reporting: </a:t>
            </a:r>
            <a:r>
              <a:rPr lang="en-US" sz="1200" dirty="0"/>
              <a:t>Automating the reporting process can allow for easy retrieval and analysis of data, which can improve decision-making and planning. This can be achieved by developing a reporting module within the database system.</a:t>
            </a:r>
          </a:p>
          <a:p>
            <a:pPr lvl="1" algn="just">
              <a:buFont typeface="+mj-lt"/>
              <a:buAutoNum type="arabicPeriod"/>
            </a:pPr>
            <a:r>
              <a:rPr lang="en-US" sz="1200" b="1" dirty="0" smtClean="0"/>
              <a:t>Testing </a:t>
            </a:r>
            <a:r>
              <a:rPr lang="en-US" sz="1200" b="1" dirty="0"/>
              <a:t>and Debugging: </a:t>
            </a:r>
            <a:r>
              <a:rPr lang="en-US" sz="1200" dirty="0"/>
              <a:t>Conducting thorough testing and debugging of the new computerized data storage system can ensure that it is functioning optimally and free from errors.</a:t>
            </a:r>
          </a:p>
          <a:p>
            <a:pPr lvl="1" algn="just">
              <a:buFont typeface="+mj-lt"/>
              <a:buAutoNum type="arabicPeriod"/>
            </a:pPr>
            <a:r>
              <a:rPr lang="en-US" sz="1200" b="1" dirty="0" smtClean="0"/>
              <a:t>Scalability</a:t>
            </a:r>
            <a:r>
              <a:rPr lang="en-US" sz="1200" b="1" dirty="0"/>
              <a:t>: </a:t>
            </a:r>
            <a:r>
              <a:rPr lang="en-US" sz="1200" dirty="0"/>
              <a:t>Developing a system that is scalable can ensure that it can accommodate future growth in data storage needs. This can involve using scalable cloud-based solutions or designing the system with expansion in mind.</a:t>
            </a:r>
          </a:p>
          <a:p>
            <a:pPr lvl="1" algn="just">
              <a:buFont typeface="+mj-lt"/>
              <a:buAutoNum type="arabicPeriod"/>
            </a:pPr>
            <a:endParaRPr lang="en-US" sz="1100" dirty="0"/>
          </a:p>
        </p:txBody>
      </p:sp>
    </p:spTree>
    <p:extLst>
      <p:ext uri="{BB962C8B-B14F-4D97-AF65-F5344CB8AC3E}">
        <p14:creationId xmlns:p14="http://schemas.microsoft.com/office/powerpoint/2010/main" val="264859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Chapter </a:t>
            </a:r>
            <a:r>
              <a:rPr lang="en-US" b="1" dirty="0"/>
              <a:t>Three: Database design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54954" y="2208362"/>
            <a:ext cx="9625822" cy="3933645"/>
          </a:xfrm>
        </p:spPr>
        <p:txBody>
          <a:bodyPr>
            <a:noAutofit/>
          </a:bodyPr>
          <a:lstStyle/>
          <a:p>
            <a:pPr>
              <a:lnSpc>
                <a:spcPct val="75000"/>
              </a:lnSpc>
              <a:buFont typeface="Wingdings" panose="05000000000000000000" pitchFamily="2" charset="2"/>
              <a:buChar char="q"/>
            </a:pPr>
            <a:r>
              <a:rPr lang="en-US" sz="1350" b="1" dirty="0"/>
              <a:t>The entities existing in the </a:t>
            </a:r>
            <a:r>
              <a:rPr lang="en-US" sz="1350" b="1" dirty="0" smtClean="0"/>
              <a:t>organization</a:t>
            </a:r>
          </a:p>
          <a:p>
            <a:r>
              <a:rPr lang="en-US" sz="1350" dirty="0"/>
              <a:t>The entities existing in the organization are:</a:t>
            </a:r>
          </a:p>
          <a:p>
            <a:pPr lvl="1" indent="-342900">
              <a:buFont typeface="+mj-lt"/>
              <a:buAutoNum type="arabicPeriod"/>
            </a:pPr>
            <a:r>
              <a:rPr lang="en-US" sz="1400" b="1" dirty="0" smtClean="0"/>
              <a:t>Club</a:t>
            </a:r>
            <a:r>
              <a:rPr lang="en-US" sz="1350" dirty="0"/>
              <a:t>: This entity represents the different clubs that exist within the university, such as the debate club, music club, and sports club. </a:t>
            </a:r>
            <a:endParaRPr lang="en-US" sz="1350" dirty="0" smtClean="0"/>
          </a:p>
          <a:p>
            <a:pPr lvl="1" indent="-342900">
              <a:buFont typeface="+mj-lt"/>
              <a:buAutoNum type="arabicPeriod"/>
            </a:pPr>
            <a:r>
              <a:rPr lang="en-US" sz="1400" b="1" dirty="0" smtClean="0"/>
              <a:t>Club Member</a:t>
            </a:r>
            <a:r>
              <a:rPr lang="en-US" sz="1350" dirty="0" smtClean="0"/>
              <a:t>: This entity represents the individual students who are members of the various clubs. </a:t>
            </a:r>
          </a:p>
          <a:p>
            <a:pPr lvl="1" indent="-342900">
              <a:buFont typeface="+mj-lt"/>
              <a:buAutoNum type="arabicPeriod"/>
            </a:pPr>
            <a:r>
              <a:rPr lang="en-US" sz="1350" b="1" dirty="0" smtClean="0"/>
              <a:t>Club </a:t>
            </a:r>
            <a:r>
              <a:rPr lang="en-US" sz="1350" b="1" dirty="0"/>
              <a:t>Executive</a:t>
            </a:r>
            <a:r>
              <a:rPr lang="en-US" sz="1350" dirty="0"/>
              <a:t>: This entity represents the individuals who hold executive positions within the clubs, such as the president, vice-president, and secretary. </a:t>
            </a:r>
          </a:p>
          <a:p>
            <a:pPr lvl="1" indent="-342900">
              <a:buFont typeface="+mj-lt"/>
              <a:buAutoNum type="arabicPeriod"/>
            </a:pPr>
            <a:r>
              <a:rPr lang="en-US" sz="1350" b="1" dirty="0" smtClean="0"/>
              <a:t>Club </a:t>
            </a:r>
            <a:r>
              <a:rPr lang="en-US" sz="1350" b="1" dirty="0"/>
              <a:t>Advisor</a:t>
            </a:r>
            <a:r>
              <a:rPr lang="en-US" sz="1350" dirty="0"/>
              <a:t>: This entity represents the faculty or staff member who serves as an advisor to each club. </a:t>
            </a:r>
          </a:p>
          <a:p>
            <a:pPr lvl="1" indent="-342900">
              <a:buFont typeface="+mj-lt"/>
              <a:buAutoNum type="arabicPeriod"/>
            </a:pPr>
            <a:r>
              <a:rPr lang="en-US" sz="1350" b="1" dirty="0" smtClean="0"/>
              <a:t>Event</a:t>
            </a:r>
            <a:r>
              <a:rPr lang="en-US" sz="1350" dirty="0"/>
              <a:t>: This entity represents the different events that each club organizes, such as competitions, performances, and social events. </a:t>
            </a:r>
          </a:p>
          <a:p>
            <a:pPr lvl="1" indent="-342900">
              <a:buFont typeface="+mj-lt"/>
              <a:buAutoNum type="arabicPeriod"/>
            </a:pPr>
            <a:r>
              <a:rPr lang="en-US" sz="1350" b="1" dirty="0" smtClean="0"/>
              <a:t>Attendance</a:t>
            </a:r>
            <a:r>
              <a:rPr lang="en-US" sz="1350" dirty="0"/>
              <a:t>: This entity represents the attendance of club members at various club events. </a:t>
            </a:r>
          </a:p>
          <a:p>
            <a:pPr lvl="1" indent="-342900">
              <a:buFont typeface="+mj-lt"/>
              <a:buAutoNum type="arabicPeriod"/>
            </a:pPr>
            <a:r>
              <a:rPr lang="en-US" sz="1350" b="1" dirty="0" smtClean="0"/>
              <a:t>Finance</a:t>
            </a:r>
            <a:r>
              <a:rPr lang="en-US" sz="1350" dirty="0"/>
              <a:t>: This entity represents the financial transactions associated with each club, such as budgeting, fundraising, and expenditure. </a:t>
            </a:r>
          </a:p>
          <a:p>
            <a:pPr>
              <a:buFont typeface="+mj-lt"/>
              <a:buAutoNum type="arabicPeriod"/>
            </a:pPr>
            <a:endParaRPr lang="en-US" sz="1350" dirty="0"/>
          </a:p>
        </p:txBody>
      </p:sp>
    </p:spTree>
    <p:extLst>
      <p:ext uri="{BB962C8B-B14F-4D97-AF65-F5344CB8AC3E}">
        <p14:creationId xmlns:p14="http://schemas.microsoft.com/office/powerpoint/2010/main" val="140080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2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241</TotalTime>
  <Words>2183</Words>
  <Application>Microsoft Office PowerPoint</Application>
  <PresentationFormat>Widescreen</PresentationFormat>
  <Paragraphs>337</Paragraphs>
  <Slides>19</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Century Gothic</vt:lpstr>
      <vt:lpstr>Times New Roman</vt:lpstr>
      <vt:lpstr>Tw Cen MT</vt:lpstr>
      <vt:lpstr>Tw Cen MT Condensed</vt:lpstr>
      <vt:lpstr>Wingdings</vt:lpstr>
      <vt:lpstr>Wingdings 3</vt:lpstr>
      <vt:lpstr>Ion Boardroom</vt:lpstr>
      <vt:lpstr>Integral</vt:lpstr>
      <vt:lpstr>1_Integral</vt:lpstr>
      <vt:lpstr>2_Integral</vt:lpstr>
      <vt:lpstr>Database Design project</vt:lpstr>
      <vt:lpstr>Chapter  1: Introduction Background of the organization </vt:lpstr>
      <vt:lpstr>Mission and vision of HUC </vt:lpstr>
      <vt:lpstr>Cont.</vt:lpstr>
      <vt:lpstr>Objectives of the project</vt:lpstr>
      <vt:lpstr>Chapter 2: Project /work description Statement of the problem </vt:lpstr>
      <vt:lpstr>Method of the data collection</vt:lpstr>
      <vt:lpstr>Proposed solution to the problem:</vt:lpstr>
      <vt:lpstr>  Chapter Three: Database design  </vt:lpstr>
      <vt:lpstr>The relationship exist among these entities</vt:lpstr>
      <vt:lpstr>Designing  Conceptual Schema</vt:lpstr>
      <vt:lpstr>Cont. </vt:lpstr>
      <vt:lpstr>Diagram of the E-R model for hucms</vt:lpstr>
      <vt:lpstr>  Converting the ER-diagram in to relational table </vt:lpstr>
      <vt:lpstr>Cont. </vt:lpstr>
      <vt:lpstr>Applying the normalization rules</vt:lpstr>
      <vt:lpstr>Cont. </vt:lpstr>
      <vt:lpstr> Chapter Five: Conclusion and Recommendation </vt:lpstr>
      <vt:lpstr>  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of the organization</dc:title>
  <dc:creator>eyuel fiseha</dc:creator>
  <cp:lastModifiedBy>HP</cp:lastModifiedBy>
  <cp:revision>28</cp:revision>
  <dcterms:created xsi:type="dcterms:W3CDTF">2023-05-21T11:35:30Z</dcterms:created>
  <dcterms:modified xsi:type="dcterms:W3CDTF">2023-06-13T08:16:16Z</dcterms:modified>
</cp:coreProperties>
</file>