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1" r:id="rId13"/>
    <p:sldId id="269"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文仁 林" initials="文仁" lastIdx="1" clrIdx="0">
    <p:extLst>
      <p:ext uri="{19B8F6BF-5375-455C-9EA6-DF929625EA0E}">
        <p15:presenceInfo xmlns:p15="http://schemas.microsoft.com/office/powerpoint/2012/main" userId="7abb40939746ba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3" d="100"/>
          <a:sy n="113" d="100"/>
        </p:scale>
        <p:origin x="51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26T14:50:33.427" idx="1">
    <p:pos x="7680" y="0"/>
    <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zh-TW" altLang="en-US"/>
              <a:t>按一下以編輯母片標題樣式</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zh-TW" altLang="en-US"/>
              <a:t>按一下以編輯母片標題樣式</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zh-TW" altLang="en-US"/>
              <a:t>按一下以編輯母片文字樣式</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zh-TW" altLang="en-US"/>
              <a:t>按一下以編輯母片標題樣式</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TW" altLang="en-US"/>
              <a:t>按一下以編輯母片文字樣式</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zh-TW" altLang="en-US"/>
              <a:t>按一下以編輯母片標題樣式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zh-TW" altLang="en-US"/>
              <a:t>按一下以編輯母片標題樣式</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B61BEF0D-F0BB-DE4B-95CE-6DB70DBA9567}" type="datetimeFigureOut">
              <a:rPr lang="en-US" dirty="0"/>
              <a:pPr/>
              <a:t>5/26/2023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A00071-FF64-492F-A3CA-C27DB02AF768}"/>
              </a:ext>
            </a:extLst>
          </p:cNvPr>
          <p:cNvSpPr>
            <a:spLocks noGrp="1"/>
          </p:cNvSpPr>
          <p:nvPr>
            <p:ph type="ctrTitle"/>
          </p:nvPr>
        </p:nvSpPr>
        <p:spPr/>
        <p:txBody>
          <a:bodyPr/>
          <a:lstStyle/>
          <a:p>
            <a:r>
              <a:rPr lang="zh-TW" altLang="en-US" dirty="0">
                <a:latin typeface="標楷體" panose="03000509000000000000" pitchFamily="65" charset="-120"/>
                <a:ea typeface="標楷體" panose="03000509000000000000" pitchFamily="65" charset="-120"/>
              </a:rPr>
              <a:t>計實期末</a:t>
            </a:r>
            <a:r>
              <a:rPr lang="en-US" altLang="zh-TW" dirty="0">
                <a:latin typeface="Algerian" panose="04020705040A02060702" pitchFamily="82" charset="0"/>
              </a:rPr>
              <a:t>PROJECT</a:t>
            </a:r>
            <a:br>
              <a:rPr lang="en-US" altLang="zh-TW" dirty="0">
                <a:latin typeface="Algerian" panose="04020705040A02060702" pitchFamily="82" charset="0"/>
              </a:rPr>
            </a:br>
            <a:r>
              <a:rPr lang="en-US" altLang="zh-TW" dirty="0">
                <a:latin typeface="Algerian" panose="04020705040A02060702" pitchFamily="82" charset="0"/>
              </a:rPr>
              <a:t>BATTLE SHIP</a:t>
            </a:r>
            <a:endParaRPr lang="zh-TW" altLang="en-US" dirty="0">
              <a:latin typeface="Algerian" panose="04020705040A02060702" pitchFamily="82" charset="0"/>
            </a:endParaRPr>
          </a:p>
        </p:txBody>
      </p:sp>
      <p:sp>
        <p:nvSpPr>
          <p:cNvPr id="3" name="副標題 2">
            <a:extLst>
              <a:ext uri="{FF2B5EF4-FFF2-40B4-BE49-F238E27FC236}">
                <a16:creationId xmlns:a16="http://schemas.microsoft.com/office/drawing/2014/main" id="{B4EA7F45-631A-4394-9C13-32E5FC2B4E5D}"/>
              </a:ext>
            </a:extLst>
          </p:cNvPr>
          <p:cNvSpPr>
            <a:spLocks noGrp="1"/>
          </p:cNvSpPr>
          <p:nvPr>
            <p:ph type="subTitle" idx="1"/>
          </p:nvPr>
        </p:nvSpPr>
        <p:spPr>
          <a:xfrm>
            <a:off x="8246533" y="4385733"/>
            <a:ext cx="2913592" cy="897468"/>
          </a:xfrm>
        </p:spPr>
        <p:txBody>
          <a:bodyPr/>
          <a:lstStyle/>
          <a:p>
            <a:r>
              <a:rPr lang="zh-TW" altLang="en-US" dirty="0">
                <a:latin typeface="標楷體" panose="03000509000000000000" pitchFamily="65" charset="-120"/>
                <a:ea typeface="標楷體" panose="03000509000000000000" pitchFamily="65" charset="-120"/>
              </a:rPr>
              <a:t>資工一</a:t>
            </a:r>
            <a:r>
              <a:rPr lang="en-US" altLang="zh-TW" dirty="0">
                <a:latin typeface="標楷體" panose="03000509000000000000" pitchFamily="65" charset="-120"/>
                <a:ea typeface="標楷體" panose="03000509000000000000" pitchFamily="65" charset="-120"/>
              </a:rPr>
              <a:t>a:111502509</a:t>
            </a:r>
            <a:r>
              <a:rPr lang="zh-TW" altLang="en-US" dirty="0">
                <a:latin typeface="標楷體" panose="03000509000000000000" pitchFamily="65" charset="-120"/>
                <a:ea typeface="標楷體" panose="03000509000000000000" pitchFamily="65" charset="-120"/>
              </a:rPr>
              <a:t>鄭秉軒</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資工一</a:t>
            </a:r>
            <a:r>
              <a:rPr lang="en-US" altLang="zh-TW" dirty="0">
                <a:latin typeface="標楷體" panose="03000509000000000000" pitchFamily="65" charset="-120"/>
                <a:ea typeface="標楷體" panose="03000509000000000000" pitchFamily="65" charset="-120"/>
              </a:rPr>
              <a:t>a:111502510</a:t>
            </a:r>
            <a:r>
              <a:rPr lang="zh-TW" altLang="en-US" dirty="0">
                <a:latin typeface="標楷體" panose="03000509000000000000" pitchFamily="65" charset="-120"/>
                <a:ea typeface="標楷體" panose="03000509000000000000" pitchFamily="65" charset="-120"/>
              </a:rPr>
              <a:t>林文仁</a:t>
            </a:r>
          </a:p>
          <a:p>
            <a:endParaRPr lang="zh-TW" altLang="en-US" dirty="0"/>
          </a:p>
        </p:txBody>
      </p:sp>
      <p:pic>
        <p:nvPicPr>
          <p:cNvPr id="1026" name="Picture 2">
            <a:extLst>
              <a:ext uri="{FF2B5EF4-FFF2-40B4-BE49-F238E27FC236}">
                <a16:creationId xmlns:a16="http://schemas.microsoft.com/office/drawing/2014/main" id="{0379C0D8-4CFD-478A-85CA-DA03786A7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98091"/>
            <a:ext cx="4973053" cy="279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50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B610AD-F7D4-4464-AC3E-5B00783B61EC}"/>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Iv.</a:t>
            </a:r>
            <a:r>
              <a:rPr lang="zh-TW" altLang="en-US" dirty="0">
                <a:latin typeface="標楷體" panose="03000509000000000000" pitchFamily="65" charset="-120"/>
                <a:ea typeface="標楷體" panose="03000509000000000000" pitchFamily="65" charset="-120"/>
              </a:rPr>
              <a:t>視窗說明</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設定成功示意圖</a:t>
            </a:r>
          </a:p>
        </p:txBody>
      </p:sp>
      <p:pic>
        <p:nvPicPr>
          <p:cNvPr id="5" name="圖片 4">
            <a:extLst>
              <a:ext uri="{FF2B5EF4-FFF2-40B4-BE49-F238E27FC236}">
                <a16:creationId xmlns:a16="http://schemas.microsoft.com/office/drawing/2014/main" id="{7F06ECC2-424A-4877-8C10-378E276FBEF9}"/>
              </a:ext>
            </a:extLst>
          </p:cNvPr>
          <p:cNvPicPr>
            <a:picLocks noChangeAspect="1"/>
          </p:cNvPicPr>
          <p:nvPr/>
        </p:nvPicPr>
        <p:blipFill>
          <a:blip r:embed="rId2"/>
          <a:stretch>
            <a:fillRect/>
          </a:stretch>
        </p:blipFill>
        <p:spPr>
          <a:xfrm>
            <a:off x="498339" y="2482688"/>
            <a:ext cx="4886461" cy="3060750"/>
          </a:xfrm>
          <a:prstGeom prst="rect">
            <a:avLst/>
          </a:prstGeom>
        </p:spPr>
      </p:pic>
      <p:pic>
        <p:nvPicPr>
          <p:cNvPr id="7" name="圖片 6">
            <a:extLst>
              <a:ext uri="{FF2B5EF4-FFF2-40B4-BE49-F238E27FC236}">
                <a16:creationId xmlns:a16="http://schemas.microsoft.com/office/drawing/2014/main" id="{59CAA261-1DE3-43B8-9B45-47AF51F032F9}"/>
              </a:ext>
            </a:extLst>
          </p:cNvPr>
          <p:cNvPicPr>
            <a:picLocks noChangeAspect="1"/>
          </p:cNvPicPr>
          <p:nvPr/>
        </p:nvPicPr>
        <p:blipFill>
          <a:blip r:embed="rId3"/>
          <a:stretch>
            <a:fillRect/>
          </a:stretch>
        </p:blipFill>
        <p:spPr>
          <a:xfrm>
            <a:off x="6364836" y="2449006"/>
            <a:ext cx="4886461" cy="3094432"/>
          </a:xfrm>
          <a:prstGeom prst="rect">
            <a:avLst/>
          </a:prstGeom>
        </p:spPr>
      </p:pic>
    </p:spTree>
    <p:extLst>
      <p:ext uri="{BB962C8B-B14F-4D97-AF65-F5344CB8AC3E}">
        <p14:creationId xmlns:p14="http://schemas.microsoft.com/office/powerpoint/2010/main" val="304120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B610AD-F7D4-4464-AC3E-5B00783B61EC}"/>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Iv.</a:t>
            </a:r>
            <a:r>
              <a:rPr lang="zh-TW" altLang="en-US" dirty="0">
                <a:latin typeface="標楷體" panose="03000509000000000000" pitchFamily="65" charset="-120"/>
                <a:ea typeface="標楷體" panose="03000509000000000000" pitchFamily="65" charset="-120"/>
              </a:rPr>
              <a:t>視窗說明</a:t>
            </a:r>
            <a:br>
              <a:rPr lang="en-US" altLang="zh-TW" dirty="0">
                <a:latin typeface="標楷體" panose="03000509000000000000" pitchFamily="65" charset="-120"/>
                <a:ea typeface="標楷體" panose="03000509000000000000" pitchFamily="65" charset="-120"/>
              </a:rPr>
            </a:br>
            <a:r>
              <a:rPr lang="en-US" altLang="zh-TW" dirty="0">
                <a:latin typeface="標楷體" panose="03000509000000000000" pitchFamily="65" charset="-120"/>
                <a:ea typeface="標楷體" panose="03000509000000000000" pitchFamily="65" charset="-120"/>
              </a:rPr>
              <a:t>		</a:t>
            </a:r>
            <a:r>
              <a:rPr lang="zh-TW" altLang="en-US" dirty="0">
                <a:latin typeface="標楷體" panose="03000509000000000000" pitchFamily="65" charset="-120"/>
                <a:ea typeface="標楷體" panose="03000509000000000000" pitchFamily="65" charset="-120"/>
              </a:rPr>
              <a:t>小彩蛋</a:t>
            </a:r>
            <a:r>
              <a:rPr lang="en-US" altLang="zh-TW" dirty="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C930D398-AD1E-4589-8E53-0D84A50B1C28}"/>
              </a:ext>
            </a:extLst>
          </p:cNvPr>
          <p:cNvPicPr>
            <a:picLocks noChangeAspect="1"/>
          </p:cNvPicPr>
          <p:nvPr/>
        </p:nvPicPr>
        <p:blipFill rotWithShape="1">
          <a:blip r:embed="rId2"/>
          <a:srcRect l="34444" t="18889" r="34375" b="41975"/>
          <a:stretch/>
        </p:blipFill>
        <p:spPr>
          <a:xfrm>
            <a:off x="3738034" y="795866"/>
            <a:ext cx="7722992" cy="5452534"/>
          </a:xfrm>
          <a:prstGeom prst="rect">
            <a:avLst/>
          </a:prstGeom>
        </p:spPr>
      </p:pic>
    </p:spTree>
    <p:extLst>
      <p:ext uri="{BB962C8B-B14F-4D97-AF65-F5344CB8AC3E}">
        <p14:creationId xmlns:p14="http://schemas.microsoft.com/office/powerpoint/2010/main" val="1504110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B610AD-F7D4-4464-AC3E-5B00783B61EC}"/>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v.</a:t>
            </a:r>
            <a:r>
              <a:rPr lang="zh-TW" altLang="en-US" dirty="0">
                <a:latin typeface="標楷體" panose="03000509000000000000" pitchFamily="65" charset="-120"/>
                <a:ea typeface="標楷體" panose="03000509000000000000" pitchFamily="65" charset="-120"/>
              </a:rPr>
              <a:t>技術困難點</a:t>
            </a:r>
          </a:p>
        </p:txBody>
      </p:sp>
      <p:sp>
        <p:nvSpPr>
          <p:cNvPr id="3" name="內容版面配置區 2">
            <a:extLst>
              <a:ext uri="{FF2B5EF4-FFF2-40B4-BE49-F238E27FC236}">
                <a16:creationId xmlns:a16="http://schemas.microsoft.com/office/drawing/2014/main" id="{D841EE45-57A1-407C-8523-14A1A21958EA}"/>
              </a:ext>
            </a:extLst>
          </p:cNvPr>
          <p:cNvSpPr>
            <a:spLocks noGrp="1"/>
          </p:cNvSpPr>
          <p:nvPr>
            <p:ph idx="1"/>
          </p:nvPr>
        </p:nvSpPr>
        <p:spPr>
          <a:xfrm>
            <a:off x="685801" y="1778001"/>
            <a:ext cx="10820398" cy="4885266"/>
          </a:xfrm>
        </p:spPr>
        <p:txBody>
          <a:bodyPr>
            <a:normAutofit/>
          </a:bodyPr>
          <a:lstStyle/>
          <a:p>
            <a:pPr marL="0" indent="0" algn="l" fontAlgn="base">
              <a:buNone/>
            </a:pPr>
            <a:r>
              <a:rPr lang="zh-TW" altLang="en-US" sz="2400" b="0" i="0" dirty="0">
                <a:solidFill>
                  <a:srgbClr val="DBDEE1"/>
                </a:solidFill>
                <a:effectLst/>
                <a:latin typeface="標楷體" panose="03000509000000000000" pitchFamily="65" charset="-120"/>
                <a:ea typeface="標楷體" panose="03000509000000000000" pitchFamily="65" charset="-120"/>
              </a:rPr>
              <a:t>☆電腦的進攻模式☆</a:t>
            </a:r>
            <a:r>
              <a:rPr lang="en-US" altLang="zh-TW" sz="2400" b="0" i="0" dirty="0">
                <a:solidFill>
                  <a:srgbClr val="DBDEE1"/>
                </a:solidFill>
                <a:effectLst/>
                <a:latin typeface="標楷體" panose="03000509000000000000" pitchFamily="65" charset="-120"/>
                <a:ea typeface="標楷體" panose="03000509000000000000" pitchFamily="65" charset="-120"/>
              </a:rPr>
              <a:t>: </a:t>
            </a:r>
          </a:p>
          <a:p>
            <a:pPr marL="0" indent="0" algn="l" fontAlgn="base">
              <a:buNone/>
            </a:pPr>
            <a:r>
              <a:rPr lang="zh-TW" altLang="en-US" sz="2400" b="0" i="0" dirty="0">
                <a:solidFill>
                  <a:srgbClr val="DBDEE1"/>
                </a:solidFill>
                <a:effectLst/>
                <a:latin typeface="標楷體" panose="03000509000000000000" pitchFamily="65" charset="-120"/>
                <a:ea typeface="標楷體" panose="03000509000000000000" pitchFamily="65" charset="-120"/>
              </a:rPr>
              <a:t>我們一開始是設定電腦的每一步進攻都是</a:t>
            </a:r>
            <a:r>
              <a:rPr lang="en-US" altLang="zh-TW" sz="2400" b="0" i="0" dirty="0">
                <a:solidFill>
                  <a:srgbClr val="DBDEE1"/>
                </a:solidFill>
                <a:effectLst/>
                <a:latin typeface="標楷體" panose="03000509000000000000" pitchFamily="65" charset="-120"/>
                <a:ea typeface="標楷體" panose="03000509000000000000" pitchFamily="65" charset="-120"/>
              </a:rPr>
              <a:t>random</a:t>
            </a:r>
            <a:r>
              <a:rPr lang="zh-TW" altLang="en-US" sz="2400" b="0" i="0" dirty="0">
                <a:solidFill>
                  <a:srgbClr val="DBDEE1"/>
                </a:solidFill>
                <a:effectLst/>
                <a:latin typeface="標楷體" panose="03000509000000000000" pitchFamily="65" charset="-120"/>
                <a:ea typeface="標楷體" panose="03000509000000000000" pitchFamily="65" charset="-120"/>
              </a:rPr>
              <a:t>但是這樣玩家的遊戲體驗會很差，因為太容易取得勝利。</a:t>
            </a:r>
          </a:p>
          <a:p>
            <a:pPr marL="0" indent="0" algn="l" fontAlgn="base">
              <a:buNone/>
            </a:pPr>
            <a:r>
              <a:rPr lang="zh-TW" altLang="en-US" sz="2400" b="0" i="0" dirty="0">
                <a:solidFill>
                  <a:srgbClr val="DBDEE1"/>
                </a:solidFill>
                <a:effectLst/>
                <a:latin typeface="標楷體" panose="03000509000000000000" pitchFamily="65" charset="-120"/>
                <a:ea typeface="標楷體" panose="03000509000000000000" pitchFamily="65" charset="-120"/>
              </a:rPr>
              <a:t>再來我們設定當電腦擊中一格時，電腦會去偵測那格的四周然後再依序進攻那四格。再去鎖定擊中的那一格然後再循環一次。</a:t>
            </a:r>
          </a:p>
          <a:p>
            <a:pPr marL="0" indent="0" algn="l" fontAlgn="base">
              <a:buNone/>
            </a:pPr>
            <a:r>
              <a:rPr lang="zh-TW" altLang="en-US" sz="2400" b="0" i="0" dirty="0">
                <a:solidFill>
                  <a:srgbClr val="DBDEE1"/>
                </a:solidFill>
                <a:effectLst/>
                <a:latin typeface="標楷體" panose="03000509000000000000" pitchFamily="65" charset="-120"/>
                <a:ea typeface="標楷體" panose="03000509000000000000" pitchFamily="65" charset="-120"/>
              </a:rPr>
              <a:t>我們最後幫電腦設定每擊中船隻時便進行記錄。當擊中船隻和鎖定方向時，就會持續朝那個方向進攻直到擊沉。當鎖定那個方向但射擊到空白格子時，下一次的射擊方向就變成相反方向然後上一個擊中的格子更改為第一次擊中的格子。然後持續射擊直到擊沉再清空擊中記錄。</a:t>
            </a:r>
            <a:endParaRPr lang="en-US" altLang="zh-TW" sz="2400" b="0" i="0" dirty="0">
              <a:solidFill>
                <a:srgbClr val="DBDEE1"/>
              </a:solidFill>
              <a:effectLst/>
              <a:latin typeface="標楷體" panose="03000509000000000000" pitchFamily="65" charset="-120"/>
              <a:ea typeface="標楷體" panose="03000509000000000000" pitchFamily="65" charset="-120"/>
            </a:endParaRPr>
          </a:p>
          <a:p>
            <a:pPr marL="0" indent="0" algn="l" fontAlgn="base">
              <a:buNone/>
            </a:pPr>
            <a:r>
              <a:rPr lang="zh-TW" altLang="en-US" sz="2400" dirty="0">
                <a:solidFill>
                  <a:srgbClr val="DBDEE1"/>
                </a:solidFill>
                <a:latin typeface="標楷體" panose="03000509000000000000" pitchFamily="65" charset="-120"/>
                <a:ea typeface="標楷體" panose="03000509000000000000" pitchFamily="65" charset="-120"/>
              </a:rPr>
              <a:t>還有如果電腦未打中的話，它也會變換下一次攻擊成功時的攻擊方向。</a:t>
            </a:r>
            <a:endParaRPr lang="zh-TW" altLang="en-US" sz="2400" b="0" i="0" dirty="0">
              <a:solidFill>
                <a:srgbClr val="DBDEE1"/>
              </a:solidFill>
              <a:effectLst/>
              <a:latin typeface="標楷體" panose="03000509000000000000" pitchFamily="65" charset="-120"/>
              <a:ea typeface="標楷體" panose="03000509000000000000" pitchFamily="65" charset="-120"/>
            </a:endParaRPr>
          </a:p>
          <a:p>
            <a:endParaRPr lang="en-US" altLang="zh-TW" sz="2400" dirty="0">
              <a:solidFill>
                <a:srgbClr val="DBDEE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927554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B610AD-F7D4-4464-AC3E-5B00783B61EC}"/>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v.</a:t>
            </a:r>
            <a:r>
              <a:rPr lang="zh-TW" altLang="en-US" dirty="0">
                <a:latin typeface="標楷體" panose="03000509000000000000" pitchFamily="65" charset="-120"/>
                <a:ea typeface="標楷體" panose="03000509000000000000" pitchFamily="65" charset="-120"/>
              </a:rPr>
              <a:t>技術困難點</a:t>
            </a:r>
          </a:p>
        </p:txBody>
      </p:sp>
      <p:sp>
        <p:nvSpPr>
          <p:cNvPr id="3" name="內容版面配置區 2">
            <a:extLst>
              <a:ext uri="{FF2B5EF4-FFF2-40B4-BE49-F238E27FC236}">
                <a16:creationId xmlns:a16="http://schemas.microsoft.com/office/drawing/2014/main" id="{D841EE45-57A1-407C-8523-14A1A21958EA}"/>
              </a:ext>
            </a:extLst>
          </p:cNvPr>
          <p:cNvSpPr>
            <a:spLocks noGrp="1"/>
          </p:cNvSpPr>
          <p:nvPr>
            <p:ph idx="1"/>
          </p:nvPr>
        </p:nvSpPr>
        <p:spPr>
          <a:xfrm>
            <a:off x="685801" y="1778001"/>
            <a:ext cx="4851399" cy="4538132"/>
          </a:xfrm>
        </p:spPr>
        <p:txBody>
          <a:bodyPr>
            <a:normAutofit fontScale="92500" lnSpcReduction="10000"/>
          </a:bodyPr>
          <a:lstStyle/>
          <a:p>
            <a:r>
              <a:rPr lang="zh-TW" altLang="en-US" sz="2800" b="0" i="0" dirty="0">
                <a:solidFill>
                  <a:srgbClr val="DBDEE1"/>
                </a:solidFill>
                <a:effectLst/>
                <a:latin typeface="標楷體" panose="03000509000000000000" pitchFamily="65" charset="-120"/>
                <a:ea typeface="標楷體" panose="03000509000000000000" pitchFamily="65" charset="-120"/>
              </a:rPr>
              <a:t>邊界問題</a:t>
            </a:r>
            <a:r>
              <a:rPr lang="en-US" altLang="zh-TW" sz="2800" b="0" i="0" dirty="0">
                <a:solidFill>
                  <a:srgbClr val="DBDEE1"/>
                </a:solidFill>
                <a:effectLst/>
                <a:latin typeface="標楷體" panose="03000509000000000000" pitchFamily="65" charset="-120"/>
                <a:ea typeface="標楷體" panose="03000509000000000000" pitchFamily="65" charset="-120"/>
              </a:rPr>
              <a:t>:</a:t>
            </a:r>
            <a:r>
              <a:rPr lang="zh-TW" altLang="en-US" sz="2800" b="0" i="0" dirty="0">
                <a:solidFill>
                  <a:srgbClr val="DBDEE1"/>
                </a:solidFill>
                <a:effectLst/>
                <a:latin typeface="標楷體" panose="03000509000000000000" pitchFamily="65" charset="-120"/>
                <a:ea typeface="標楷體" panose="03000509000000000000" pitchFamily="65" charset="-120"/>
              </a:rPr>
              <a:t>當判定是不是邊界時，我們有設定射擊的格子的</a:t>
            </a:r>
            <a:r>
              <a:rPr lang="en-US" altLang="zh-TW" sz="2800" b="0" i="0" dirty="0">
                <a:solidFill>
                  <a:srgbClr val="DBDEE1"/>
                </a:solidFill>
                <a:effectLst/>
                <a:latin typeface="標楷體" panose="03000509000000000000" pitchFamily="65" charset="-120"/>
                <a:ea typeface="標楷體" panose="03000509000000000000" pitchFamily="65" charset="-120"/>
              </a:rPr>
              <a:t>x</a:t>
            </a:r>
            <a:r>
              <a:rPr lang="zh-TW" altLang="en-US" sz="2800" b="0" i="0" dirty="0">
                <a:solidFill>
                  <a:srgbClr val="DBDEE1"/>
                </a:solidFill>
                <a:effectLst/>
                <a:latin typeface="標楷體" panose="03000509000000000000" pitchFamily="65" charset="-120"/>
                <a:ea typeface="標楷體" panose="03000509000000000000" pitchFamily="65" charset="-120"/>
              </a:rPr>
              <a:t>和</a:t>
            </a:r>
            <a:r>
              <a:rPr lang="en-US" altLang="zh-TW" sz="2800" b="0" i="0" dirty="0">
                <a:solidFill>
                  <a:srgbClr val="DBDEE1"/>
                </a:solidFill>
                <a:effectLst/>
                <a:latin typeface="標楷體" panose="03000509000000000000" pitchFamily="65" charset="-120"/>
                <a:ea typeface="標楷體" panose="03000509000000000000" pitchFamily="65" charset="-120"/>
              </a:rPr>
              <a:t>y </a:t>
            </a:r>
            <a:r>
              <a:rPr lang="zh-TW" altLang="en-US" sz="2800" b="0" i="0" dirty="0">
                <a:solidFill>
                  <a:srgbClr val="DBDEE1"/>
                </a:solidFill>
                <a:effectLst/>
                <a:latin typeface="標楷體" panose="03000509000000000000" pitchFamily="65" charset="-120"/>
                <a:ea typeface="標楷體" panose="03000509000000000000" pitchFamily="65" charset="-120"/>
              </a:rPr>
              <a:t>坐標不能小於等於</a:t>
            </a:r>
            <a:r>
              <a:rPr lang="en-US" altLang="zh-TW" sz="2800" b="0" i="0" dirty="0">
                <a:solidFill>
                  <a:srgbClr val="DBDEE1"/>
                </a:solidFill>
                <a:effectLst/>
                <a:latin typeface="標楷體" panose="03000509000000000000" pitchFamily="65" charset="-120"/>
                <a:ea typeface="標楷體" panose="03000509000000000000" pitchFamily="65" charset="-120"/>
              </a:rPr>
              <a:t>-1</a:t>
            </a:r>
            <a:r>
              <a:rPr lang="zh-TW" altLang="en-US" sz="2800" b="0" i="0" dirty="0">
                <a:solidFill>
                  <a:srgbClr val="DBDEE1"/>
                </a:solidFill>
                <a:effectLst/>
                <a:latin typeface="標楷體" panose="03000509000000000000" pitchFamily="65" charset="-120"/>
                <a:ea typeface="標楷體" panose="03000509000000000000" pitchFamily="65" charset="-120"/>
              </a:rPr>
              <a:t>，也不能大於等於地圖邊長。如果是在擊中一格的狀態下進行下格目標偵測時，我們會讓電腦順時針旋轉下一個方向進行偵測。</a:t>
            </a:r>
            <a:endParaRPr lang="en-US" altLang="zh-TW" sz="2800" b="0" i="0" dirty="0">
              <a:solidFill>
                <a:srgbClr val="DBDEE1"/>
              </a:solidFill>
              <a:effectLst/>
              <a:latin typeface="標楷體" panose="03000509000000000000" pitchFamily="65" charset="-120"/>
              <a:ea typeface="標楷體" panose="03000509000000000000" pitchFamily="65" charset="-120"/>
            </a:endParaRPr>
          </a:p>
          <a:p>
            <a:r>
              <a:rPr lang="zh-TW" altLang="en-US" sz="2800" dirty="0">
                <a:solidFill>
                  <a:srgbClr val="DBDEE1"/>
                </a:solidFill>
                <a:latin typeface="標楷體" panose="03000509000000000000" pitchFamily="65" charset="-120"/>
                <a:ea typeface="標楷體" panose="03000509000000000000" pitchFamily="65" charset="-120"/>
              </a:rPr>
              <a:t>如果是在連擊的狀態下，就就把原先攻擊方向設定為相反方向。</a:t>
            </a:r>
            <a:endParaRPr lang="en-US" altLang="zh-TW" sz="2800" b="0" i="0" dirty="0">
              <a:solidFill>
                <a:srgbClr val="DBDEE1"/>
              </a:solidFill>
              <a:effectLst/>
              <a:latin typeface="標楷體" panose="03000509000000000000" pitchFamily="65" charset="-120"/>
              <a:ea typeface="標楷體" panose="03000509000000000000" pitchFamily="65" charset="-120"/>
            </a:endParaRPr>
          </a:p>
          <a:p>
            <a:endParaRPr lang="en-US" altLang="zh-TW" sz="2800" dirty="0">
              <a:solidFill>
                <a:srgbClr val="DBDEE1"/>
              </a:solidFill>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913423A1-9F79-45A1-B936-C1C4D2D3B9E3}"/>
              </a:ext>
            </a:extLst>
          </p:cNvPr>
          <p:cNvPicPr>
            <a:picLocks noChangeAspect="1"/>
          </p:cNvPicPr>
          <p:nvPr/>
        </p:nvPicPr>
        <p:blipFill>
          <a:blip r:embed="rId2"/>
          <a:stretch>
            <a:fillRect/>
          </a:stretch>
        </p:blipFill>
        <p:spPr>
          <a:xfrm>
            <a:off x="6205506" y="212050"/>
            <a:ext cx="5732494" cy="6400033"/>
          </a:xfrm>
          <a:prstGeom prst="rect">
            <a:avLst/>
          </a:prstGeom>
        </p:spPr>
      </p:pic>
    </p:spTree>
    <p:extLst>
      <p:ext uri="{BB962C8B-B14F-4D97-AF65-F5344CB8AC3E}">
        <p14:creationId xmlns:p14="http://schemas.microsoft.com/office/powerpoint/2010/main" val="77281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B610AD-F7D4-4464-AC3E-5B00783B61EC}"/>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v.</a:t>
            </a:r>
            <a:r>
              <a:rPr lang="zh-TW" altLang="en-US" dirty="0">
                <a:latin typeface="標楷體" panose="03000509000000000000" pitchFamily="65" charset="-120"/>
                <a:ea typeface="標楷體" panose="03000509000000000000" pitchFamily="65" charset="-120"/>
              </a:rPr>
              <a:t>技術困難點</a:t>
            </a:r>
          </a:p>
        </p:txBody>
      </p:sp>
      <p:sp>
        <p:nvSpPr>
          <p:cNvPr id="3" name="內容版面配置區 2">
            <a:extLst>
              <a:ext uri="{FF2B5EF4-FFF2-40B4-BE49-F238E27FC236}">
                <a16:creationId xmlns:a16="http://schemas.microsoft.com/office/drawing/2014/main" id="{D841EE45-57A1-407C-8523-14A1A21958EA}"/>
              </a:ext>
            </a:extLst>
          </p:cNvPr>
          <p:cNvSpPr>
            <a:spLocks noGrp="1"/>
          </p:cNvSpPr>
          <p:nvPr>
            <p:ph idx="1"/>
          </p:nvPr>
        </p:nvSpPr>
        <p:spPr>
          <a:xfrm>
            <a:off x="685801" y="516468"/>
            <a:ext cx="6874932" cy="4013200"/>
          </a:xfrm>
        </p:spPr>
        <p:txBody>
          <a:bodyPr>
            <a:normAutofit/>
          </a:bodyPr>
          <a:lstStyle/>
          <a:p>
            <a:r>
              <a:rPr lang="zh-TW" altLang="en-US" sz="2800" dirty="0">
                <a:solidFill>
                  <a:srgbClr val="DBDEE1"/>
                </a:solidFill>
                <a:latin typeface="標楷體" panose="03000509000000000000" pitchFamily="65" charset="-120"/>
                <a:ea typeface="標楷體" panose="03000509000000000000" pitchFamily="65" charset="-120"/>
              </a:rPr>
              <a:t>在不同</a:t>
            </a:r>
            <a:r>
              <a:rPr lang="en-US" altLang="zh-TW" sz="2800" dirty="0">
                <a:solidFill>
                  <a:srgbClr val="DBDEE1"/>
                </a:solidFill>
                <a:latin typeface="標楷體" panose="03000509000000000000" pitchFamily="65" charset="-120"/>
                <a:ea typeface="標楷體" panose="03000509000000000000" pitchFamily="65" charset="-120"/>
              </a:rPr>
              <a:t>Class</a:t>
            </a:r>
            <a:r>
              <a:rPr lang="zh-TW" altLang="en-US" sz="2800" dirty="0">
                <a:solidFill>
                  <a:srgbClr val="DBDEE1"/>
                </a:solidFill>
                <a:latin typeface="標楷體" panose="03000509000000000000" pitchFamily="65" charset="-120"/>
                <a:ea typeface="標楷體" panose="03000509000000000000" pitchFamily="65" charset="-120"/>
              </a:rPr>
              <a:t>間傳遞值</a:t>
            </a:r>
            <a:r>
              <a:rPr lang="en-US" altLang="zh-TW" sz="2800" dirty="0">
                <a:solidFill>
                  <a:srgbClr val="DBDEE1"/>
                </a:solidFill>
                <a:latin typeface="標楷體" panose="03000509000000000000" pitchFamily="65" charset="-120"/>
                <a:ea typeface="標楷體" panose="03000509000000000000" pitchFamily="65" charset="-120"/>
              </a:rPr>
              <a:t>(e.g.int ,Color)</a:t>
            </a:r>
            <a:r>
              <a:rPr lang="zh-TW" altLang="en-US" sz="2800" dirty="0">
                <a:solidFill>
                  <a:srgbClr val="DBDEE1"/>
                </a:solidFill>
                <a:latin typeface="標楷體" panose="03000509000000000000" pitchFamily="65" charset="-120"/>
                <a:ea typeface="標楷體" panose="03000509000000000000" pitchFamily="65" charset="-120"/>
              </a:rPr>
              <a:t>。</a:t>
            </a:r>
            <a:endParaRPr lang="en-US" altLang="zh-TW" sz="2800" dirty="0">
              <a:solidFill>
                <a:srgbClr val="DBDEE1"/>
              </a:solidFill>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3D3C3919-767C-46DB-86A1-9F5DE8503DE3}"/>
              </a:ext>
            </a:extLst>
          </p:cNvPr>
          <p:cNvPicPr>
            <a:picLocks noChangeAspect="1"/>
          </p:cNvPicPr>
          <p:nvPr/>
        </p:nvPicPr>
        <p:blipFill>
          <a:blip r:embed="rId2"/>
          <a:stretch>
            <a:fillRect/>
          </a:stretch>
        </p:blipFill>
        <p:spPr>
          <a:xfrm>
            <a:off x="531868" y="3479801"/>
            <a:ext cx="5487166" cy="2553056"/>
          </a:xfrm>
          <a:prstGeom prst="rect">
            <a:avLst/>
          </a:prstGeom>
        </p:spPr>
      </p:pic>
      <p:pic>
        <p:nvPicPr>
          <p:cNvPr id="7" name="圖片 6">
            <a:extLst>
              <a:ext uri="{FF2B5EF4-FFF2-40B4-BE49-F238E27FC236}">
                <a16:creationId xmlns:a16="http://schemas.microsoft.com/office/drawing/2014/main" id="{A0F2ECC2-A8D1-49EA-82C2-2C7D85A14AE5}"/>
              </a:ext>
            </a:extLst>
          </p:cNvPr>
          <p:cNvPicPr>
            <a:picLocks noChangeAspect="1"/>
          </p:cNvPicPr>
          <p:nvPr/>
        </p:nvPicPr>
        <p:blipFill>
          <a:blip r:embed="rId3"/>
          <a:stretch>
            <a:fillRect/>
          </a:stretch>
        </p:blipFill>
        <p:spPr>
          <a:xfrm>
            <a:off x="6172967" y="3875264"/>
            <a:ext cx="5752144" cy="941448"/>
          </a:xfrm>
          <a:prstGeom prst="rect">
            <a:avLst/>
          </a:prstGeom>
        </p:spPr>
      </p:pic>
      <p:sp>
        <p:nvSpPr>
          <p:cNvPr id="8" name="文字方塊 7">
            <a:extLst>
              <a:ext uri="{FF2B5EF4-FFF2-40B4-BE49-F238E27FC236}">
                <a16:creationId xmlns:a16="http://schemas.microsoft.com/office/drawing/2014/main" id="{3A52DC9C-658D-4A3D-B040-2C878F518BBD}"/>
              </a:ext>
            </a:extLst>
          </p:cNvPr>
          <p:cNvSpPr txBox="1"/>
          <p:nvPr/>
        </p:nvSpPr>
        <p:spPr>
          <a:xfrm>
            <a:off x="685801" y="3048000"/>
            <a:ext cx="10811932"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在 </a:t>
            </a:r>
            <a:r>
              <a:rPr lang="en-US" altLang="zh-TW" sz="2000" dirty="0">
                <a:latin typeface="標楷體" panose="03000509000000000000" pitchFamily="65" charset="-120"/>
                <a:ea typeface="標楷體" panose="03000509000000000000" pitchFamily="65" charset="-120"/>
              </a:rPr>
              <a:t>class controller </a:t>
            </a:r>
            <a:r>
              <a:rPr lang="zh-TW" altLang="en-US" sz="2000" dirty="0">
                <a:latin typeface="標楷體" panose="03000509000000000000" pitchFamily="65" charset="-120"/>
                <a:ea typeface="標楷體" panose="03000509000000000000" pitchFamily="65" charset="-120"/>
              </a:rPr>
              <a:t>中</a:t>
            </a: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在</a:t>
            </a:r>
            <a:r>
              <a:rPr lang="en-US" altLang="zh-TW" sz="2000" dirty="0">
                <a:latin typeface="標楷體" panose="03000509000000000000" pitchFamily="65" charset="-120"/>
                <a:ea typeface="標楷體" panose="03000509000000000000" pitchFamily="65" charset="-120"/>
              </a:rPr>
              <a:t> class Board </a:t>
            </a:r>
            <a:r>
              <a:rPr lang="zh-TW" altLang="en-US" sz="2000" dirty="0">
                <a:latin typeface="標楷體" panose="03000509000000000000" pitchFamily="65" charset="-120"/>
                <a:ea typeface="標楷體" panose="03000509000000000000" pitchFamily="65" charset="-120"/>
              </a:rPr>
              <a:t>中</a:t>
            </a:r>
            <a:r>
              <a:rPr lang="en-US" altLang="zh-TW" sz="2000" dirty="0">
                <a:latin typeface="標楷體" panose="03000509000000000000" pitchFamily="65" charset="-120"/>
                <a:ea typeface="標楷體" panose="03000509000000000000" pitchFamily="65" charset="-120"/>
              </a:rPr>
              <a:t>:</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01403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D68266-ACD1-4127-93F6-4D31826A194A}"/>
              </a:ext>
            </a:extLst>
          </p:cNvPr>
          <p:cNvSpPr>
            <a:spLocks noGrp="1"/>
          </p:cNvSpPr>
          <p:nvPr>
            <p:ph type="title"/>
          </p:nvPr>
        </p:nvSpPr>
        <p:spPr>
          <a:xfrm>
            <a:off x="287868" y="423334"/>
            <a:ext cx="10131425" cy="2311400"/>
          </a:xfrm>
        </p:spPr>
        <p:txBody>
          <a:bodyPr>
            <a:normAutofit/>
          </a:bodyPr>
          <a:lstStyle/>
          <a:p>
            <a:r>
              <a:rPr lang="zh-TW" altLang="en-US" sz="5400" dirty="0">
                <a:latin typeface="標楷體" panose="03000509000000000000" pitchFamily="65" charset="-120"/>
                <a:ea typeface="標楷體" panose="03000509000000000000" pitchFamily="65" charset="-120"/>
              </a:rPr>
              <a:t>謝謝聆聽</a:t>
            </a:r>
            <a:br>
              <a:rPr lang="en-US" altLang="zh-TW" sz="5400" dirty="0">
                <a:latin typeface="標楷體" panose="03000509000000000000" pitchFamily="65" charset="-120"/>
                <a:ea typeface="標楷體" panose="03000509000000000000" pitchFamily="65" charset="-120"/>
              </a:rPr>
            </a:br>
            <a:r>
              <a:rPr lang="zh-TW" altLang="en-US" sz="5400" dirty="0">
                <a:latin typeface="標楷體" panose="03000509000000000000" pitchFamily="65" charset="-120"/>
                <a:ea typeface="標楷體" panose="03000509000000000000" pitchFamily="65" charset="-120"/>
              </a:rPr>
              <a:t>祝大家期末歐趴</a:t>
            </a:r>
            <a:r>
              <a:rPr lang="en-US" altLang="zh-TW" sz="5400" dirty="0">
                <a:latin typeface="標楷體" panose="03000509000000000000" pitchFamily="65" charset="-120"/>
                <a:ea typeface="標楷體" panose="03000509000000000000" pitchFamily="65" charset="-120"/>
              </a:rPr>
              <a:t>~</a:t>
            </a:r>
            <a:endParaRPr lang="zh-TW" altLang="en-US" sz="5400" dirty="0">
              <a:latin typeface="標楷體" panose="03000509000000000000" pitchFamily="65" charset="-120"/>
              <a:ea typeface="標楷體" panose="03000509000000000000" pitchFamily="65" charset="-120"/>
            </a:endParaRPr>
          </a:p>
        </p:txBody>
      </p:sp>
      <p:pic>
        <p:nvPicPr>
          <p:cNvPr id="3074" name="Picture 2">
            <a:extLst>
              <a:ext uri="{FF2B5EF4-FFF2-40B4-BE49-F238E27FC236}">
                <a16:creationId xmlns:a16="http://schemas.microsoft.com/office/drawing/2014/main" id="{A238C55D-FC0C-453E-8318-3CCE285BBB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38" t="5403" r="4099" b="5030"/>
          <a:stretch/>
        </p:blipFill>
        <p:spPr bwMode="auto">
          <a:xfrm>
            <a:off x="6443131" y="362449"/>
            <a:ext cx="4707467" cy="613310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199D5D9-5A5D-4F2A-8D33-A8C25CF10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68" y="2590302"/>
            <a:ext cx="5206999" cy="390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568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878E20-E465-4060-9D93-4A0D081B4349}"/>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I.</a:t>
            </a:r>
            <a:r>
              <a:rPr lang="zh-TW" altLang="en-US" dirty="0">
                <a:latin typeface="標楷體" panose="03000509000000000000" pitchFamily="65" charset="-120"/>
                <a:ea typeface="標楷體" panose="03000509000000000000" pitchFamily="65" charset="-120"/>
              </a:rPr>
              <a:t> 專題簡介</a:t>
            </a:r>
            <a:br>
              <a:rPr lang="en-US" altLang="zh-TW" dirty="0">
                <a:latin typeface="標楷體" panose="03000509000000000000" pitchFamily="65" charset="-120"/>
                <a:ea typeface="標楷體" panose="03000509000000000000" pitchFamily="65" charset="-120"/>
              </a:rPr>
            </a:br>
            <a:r>
              <a:rPr lang="zh-TW" altLang="en-US" sz="2400" b="1" i="0" dirty="0">
                <a:solidFill>
                  <a:srgbClr val="DBDEE1"/>
                </a:solidFill>
                <a:effectLst/>
                <a:latin typeface="標楷體" panose="03000509000000000000" pitchFamily="65" charset="-120"/>
                <a:ea typeface="標楷體" panose="03000509000000000000" pitchFamily="65" charset="-120"/>
              </a:rPr>
              <a:t>運氣與腦力各佔</a:t>
            </a:r>
            <a:r>
              <a:rPr lang="en-US" altLang="zh-TW" sz="2400" b="1" i="0" dirty="0">
                <a:solidFill>
                  <a:srgbClr val="DBDEE1"/>
                </a:solidFill>
                <a:effectLst/>
                <a:latin typeface="標楷體" panose="03000509000000000000" pitchFamily="65" charset="-120"/>
                <a:ea typeface="標楷體" panose="03000509000000000000" pitchFamily="65" charset="-120"/>
              </a:rPr>
              <a:t>50%</a:t>
            </a:r>
            <a:r>
              <a:rPr lang="zh-TW" altLang="en-US" sz="2400" b="1" i="0" dirty="0">
                <a:solidFill>
                  <a:srgbClr val="DBDEE1"/>
                </a:solidFill>
                <a:effectLst/>
                <a:latin typeface="標楷體" panose="03000509000000000000" pitchFamily="65" charset="-120"/>
                <a:ea typeface="標楷體" panose="03000509000000000000" pitchFamily="65" charset="-120"/>
              </a:rPr>
              <a:t>！</a:t>
            </a:r>
            <a:r>
              <a:rPr lang="en-US" altLang="zh-TW" sz="2400" b="1" i="0" dirty="0">
                <a:solidFill>
                  <a:srgbClr val="DBDEE1"/>
                </a:solidFill>
                <a:effectLst/>
                <a:latin typeface="標楷體" panose="03000509000000000000" pitchFamily="65" charset="-120"/>
                <a:ea typeface="標楷體" panose="03000509000000000000" pitchFamily="65" charset="-120"/>
              </a:rPr>
              <a:t>Battleship: </a:t>
            </a:r>
            <a:r>
              <a:rPr lang="zh-TW" altLang="en-US" sz="2400" b="1" i="0" dirty="0">
                <a:solidFill>
                  <a:srgbClr val="DBDEE1"/>
                </a:solidFill>
                <a:effectLst/>
                <a:latin typeface="標楷體" panose="03000509000000000000" pitchFamily="65" charset="-120"/>
                <a:ea typeface="標楷體" panose="03000509000000000000" pitchFamily="65" charset="-120"/>
              </a:rPr>
              <a:t>海戰棋</a:t>
            </a:r>
            <a:endParaRPr lang="zh-TW" altLang="en-US" sz="1800" dirty="0">
              <a:latin typeface="標楷體" panose="03000509000000000000" pitchFamily="65" charset="-120"/>
              <a:ea typeface="標楷體" panose="03000509000000000000" pitchFamily="65" charset="-120"/>
            </a:endParaRPr>
          </a:p>
        </p:txBody>
      </p:sp>
      <p:sp>
        <p:nvSpPr>
          <p:cNvPr id="3" name="內容版面配置區 2">
            <a:extLst>
              <a:ext uri="{FF2B5EF4-FFF2-40B4-BE49-F238E27FC236}">
                <a16:creationId xmlns:a16="http://schemas.microsoft.com/office/drawing/2014/main" id="{E767E720-68C3-4212-8AF5-DC5908DAEF4B}"/>
              </a:ext>
            </a:extLst>
          </p:cNvPr>
          <p:cNvSpPr>
            <a:spLocks noGrp="1"/>
          </p:cNvSpPr>
          <p:nvPr>
            <p:ph idx="1"/>
          </p:nvPr>
        </p:nvSpPr>
        <p:spPr>
          <a:xfrm>
            <a:off x="685801" y="1880590"/>
            <a:ext cx="7103532" cy="3649133"/>
          </a:xfrm>
        </p:spPr>
        <p:txBody>
          <a:bodyPr>
            <a:normAutofit fontScale="92500" lnSpcReduction="20000"/>
          </a:bodyPr>
          <a:lstStyle/>
          <a:p>
            <a:pPr marL="0" indent="0">
              <a:buNone/>
            </a:pPr>
            <a:r>
              <a:rPr lang="zh-TW" altLang="en-US" sz="2400" b="1" i="0" dirty="0">
                <a:solidFill>
                  <a:srgbClr val="DBDEE1"/>
                </a:solidFill>
                <a:effectLst/>
                <a:latin typeface="標楷體" panose="03000509000000000000" pitchFamily="65" charset="-120"/>
                <a:ea typeface="標楷體" panose="03000509000000000000" pitchFamily="65" charset="-120"/>
              </a:rPr>
              <a:t> </a:t>
            </a:r>
            <a:endParaRPr lang="en-US" altLang="zh-TW" sz="2400" b="1" i="0" dirty="0">
              <a:solidFill>
                <a:srgbClr val="DBDEE1"/>
              </a:solidFill>
              <a:effectLst/>
              <a:latin typeface="標楷體" panose="03000509000000000000" pitchFamily="65" charset="-120"/>
              <a:ea typeface="標楷體" panose="03000509000000000000" pitchFamily="65" charset="-120"/>
            </a:endParaRPr>
          </a:p>
          <a:p>
            <a:r>
              <a:rPr lang="zh-TW" altLang="en-US" sz="2400" b="1" i="0" dirty="0">
                <a:solidFill>
                  <a:srgbClr val="DBDEE1"/>
                </a:solidFill>
                <a:effectLst/>
                <a:latin typeface="標楷體" panose="03000509000000000000" pitchFamily="65" charset="-120"/>
                <a:ea typeface="標楷體" panose="03000509000000000000" pitchFamily="65" charset="-120"/>
              </a:rPr>
              <a:t>海戰棋（</a:t>
            </a:r>
            <a:r>
              <a:rPr lang="en-US" altLang="zh-TW" sz="2400" b="1" i="0" dirty="0">
                <a:solidFill>
                  <a:srgbClr val="DBDEE1"/>
                </a:solidFill>
                <a:effectLst/>
                <a:latin typeface="標楷體" panose="03000509000000000000" pitchFamily="65" charset="-120"/>
                <a:ea typeface="標楷體" panose="03000509000000000000" pitchFamily="65" charset="-120"/>
              </a:rPr>
              <a:t>Battleship</a:t>
            </a:r>
            <a:r>
              <a:rPr lang="zh-TW" altLang="en-US" sz="2400" b="1" i="0" dirty="0">
                <a:solidFill>
                  <a:srgbClr val="DBDEE1"/>
                </a:solidFill>
                <a:effectLst/>
                <a:latin typeface="標楷體" panose="03000509000000000000" pitchFamily="65" charset="-120"/>
                <a:ea typeface="標楷體" panose="03000509000000000000" pitchFamily="65" charset="-120"/>
              </a:rPr>
              <a:t>）是一</a:t>
            </a:r>
            <a:r>
              <a:rPr lang="zh-TW" altLang="en-US" sz="2400" b="1" dirty="0">
                <a:solidFill>
                  <a:srgbClr val="DBDEE1"/>
                </a:solidFill>
                <a:latin typeface="標楷體" panose="03000509000000000000" pitchFamily="65" charset="-120"/>
                <a:ea typeface="標楷體" panose="03000509000000000000" pitchFamily="65" charset="-120"/>
              </a:rPr>
              <a:t>款</a:t>
            </a:r>
            <a:r>
              <a:rPr lang="zh-TW" altLang="en-US" sz="2400" b="1" i="0" dirty="0">
                <a:solidFill>
                  <a:srgbClr val="DBDEE1"/>
                </a:solidFill>
                <a:effectLst/>
                <a:latin typeface="標楷體" panose="03000509000000000000" pitchFamily="65" charset="-120"/>
                <a:ea typeface="標楷體" panose="03000509000000000000" pitchFamily="65" charset="-120"/>
              </a:rPr>
              <a:t>雙人玩的策略型猜謎遊戲，由</a:t>
            </a:r>
            <a:r>
              <a:rPr lang="en-US" altLang="zh-TW" sz="2400" b="1" i="0" dirty="0">
                <a:solidFill>
                  <a:srgbClr val="DBDEE1"/>
                </a:solidFill>
                <a:effectLst/>
                <a:latin typeface="標楷體" panose="03000509000000000000" pitchFamily="65" charset="-120"/>
                <a:ea typeface="標楷體" panose="03000509000000000000" pitchFamily="65" charset="-120"/>
              </a:rPr>
              <a:t>Clifford Von </a:t>
            </a:r>
            <a:r>
              <a:rPr lang="en-US" altLang="zh-TW" sz="2400" b="1" i="0" dirty="0" err="1">
                <a:solidFill>
                  <a:srgbClr val="DBDEE1"/>
                </a:solidFill>
                <a:effectLst/>
                <a:latin typeface="標楷體" panose="03000509000000000000" pitchFamily="65" charset="-120"/>
                <a:ea typeface="標楷體" panose="03000509000000000000" pitchFamily="65" charset="-120"/>
              </a:rPr>
              <a:t>Wickler</a:t>
            </a:r>
            <a:r>
              <a:rPr lang="zh-TW" altLang="en-US" sz="2400" b="1" i="0" dirty="0">
                <a:solidFill>
                  <a:srgbClr val="DBDEE1"/>
                </a:solidFill>
                <a:effectLst/>
                <a:latin typeface="標楷體" panose="03000509000000000000" pitchFamily="65" charset="-120"/>
                <a:ea typeface="標楷體" panose="03000509000000000000" pitchFamily="65" charset="-120"/>
              </a:rPr>
              <a:t>在</a:t>
            </a:r>
            <a:r>
              <a:rPr lang="en-US" altLang="zh-TW" sz="2400" b="1" i="0" dirty="0">
                <a:solidFill>
                  <a:srgbClr val="DBDEE1"/>
                </a:solidFill>
                <a:effectLst/>
                <a:latin typeface="標楷體" panose="03000509000000000000" pitchFamily="65" charset="-120"/>
                <a:ea typeface="標楷體" panose="03000509000000000000" pitchFamily="65" charset="-120"/>
              </a:rPr>
              <a:t>20</a:t>
            </a:r>
            <a:r>
              <a:rPr lang="zh-TW" altLang="en-US" sz="2400" b="1" i="0" dirty="0">
                <a:solidFill>
                  <a:srgbClr val="DBDEE1"/>
                </a:solidFill>
                <a:effectLst/>
                <a:latin typeface="標楷體" panose="03000509000000000000" pitchFamily="65" charset="-120"/>
                <a:ea typeface="標楷體" panose="03000509000000000000" pitchFamily="65" charset="-120"/>
              </a:rPr>
              <a:t>世紀初發明。在成爲圖版遊戲之前，人們是用筆和紙張來玩。兩位玩家在地圖上佈置自己所有的戰艦位置，就開始輪流進攻猜測對方戰艦的所在位置。 </a:t>
            </a:r>
            <a:endParaRPr lang="en-US" altLang="zh-TW" sz="2400" b="1" i="0" dirty="0">
              <a:solidFill>
                <a:srgbClr val="DBDEE1"/>
              </a:solidFill>
              <a:effectLst/>
              <a:latin typeface="標楷體" panose="03000509000000000000" pitchFamily="65" charset="-120"/>
              <a:ea typeface="標楷體" panose="03000509000000000000" pitchFamily="65" charset="-120"/>
            </a:endParaRPr>
          </a:p>
          <a:p>
            <a:endParaRPr lang="en-US" altLang="zh-TW" sz="2400" b="1" i="0" dirty="0">
              <a:solidFill>
                <a:srgbClr val="DBDEE1"/>
              </a:solidFill>
              <a:effectLst/>
              <a:latin typeface="標楷體" panose="03000509000000000000" pitchFamily="65" charset="-120"/>
              <a:ea typeface="標楷體" panose="03000509000000000000" pitchFamily="65" charset="-120"/>
            </a:endParaRPr>
          </a:p>
          <a:p>
            <a:r>
              <a:rPr lang="en-US" altLang="zh-TW" sz="2400" b="1" i="0" dirty="0">
                <a:solidFill>
                  <a:srgbClr val="DBDEE1"/>
                </a:solidFill>
                <a:effectLst/>
                <a:latin typeface="標楷體" panose="03000509000000000000" pitchFamily="65" charset="-120"/>
                <a:ea typeface="標楷體" panose="03000509000000000000" pitchFamily="65" charset="-120"/>
              </a:rPr>
              <a:t>Java</a:t>
            </a:r>
            <a:r>
              <a:rPr lang="zh-TW" altLang="en-US" sz="2400" b="1" i="0" dirty="0">
                <a:solidFill>
                  <a:srgbClr val="DBDEE1"/>
                </a:solidFill>
                <a:effectLst/>
                <a:latin typeface="標楷體" panose="03000509000000000000" pitchFamily="65" charset="-120"/>
                <a:ea typeface="標楷體" panose="03000509000000000000" pitchFamily="65" charset="-120"/>
              </a:rPr>
              <a:t>實現：</a:t>
            </a:r>
            <a:r>
              <a:rPr lang="zh-TW" altLang="en-US" sz="2400" b="1" dirty="0">
                <a:solidFill>
                  <a:srgbClr val="DBDEE1"/>
                </a:solidFill>
                <a:latin typeface="標楷體" panose="03000509000000000000" pitchFamily="65" charset="-120"/>
                <a:ea typeface="標楷體" panose="03000509000000000000" pitchFamily="65" charset="-120"/>
              </a:rPr>
              <a:t>安置</a:t>
            </a:r>
            <a:r>
              <a:rPr lang="zh-TW" altLang="en-US" sz="2400" b="1" i="0" dirty="0">
                <a:solidFill>
                  <a:srgbClr val="DBDEE1"/>
                </a:solidFill>
                <a:effectLst/>
                <a:latin typeface="標楷體" panose="03000509000000000000" pitchFamily="65" charset="-120"/>
                <a:ea typeface="標楷體" panose="03000509000000000000" pitchFamily="65" charset="-120"/>
              </a:rPr>
              <a:t>戰艦，電腦</a:t>
            </a:r>
            <a:r>
              <a:rPr lang="zh-TW" altLang="en-US" sz="2400" b="1" dirty="0">
                <a:solidFill>
                  <a:srgbClr val="DBDEE1"/>
                </a:solidFill>
                <a:latin typeface="標楷體" panose="03000509000000000000" pitchFamily="65" charset="-120"/>
                <a:ea typeface="標楷體" panose="03000509000000000000" pitchFamily="65" charset="-120"/>
              </a:rPr>
              <a:t>攻擊策略</a:t>
            </a:r>
            <a:endParaRPr lang="en-US" altLang="zh-TW" sz="2400" b="1" i="0" dirty="0">
              <a:solidFill>
                <a:srgbClr val="DBDEE1"/>
              </a:solidFill>
              <a:effectLst/>
              <a:latin typeface="標楷體" panose="03000509000000000000" pitchFamily="65" charset="-120"/>
              <a:ea typeface="標楷體" panose="03000509000000000000" pitchFamily="65" charset="-120"/>
            </a:endParaRPr>
          </a:p>
          <a:p>
            <a:r>
              <a:rPr lang="en-US" altLang="zh-TW" sz="2400" b="1" i="0" dirty="0" err="1">
                <a:solidFill>
                  <a:srgbClr val="DBDEE1"/>
                </a:solidFill>
                <a:effectLst/>
                <a:latin typeface="標楷體" panose="03000509000000000000" pitchFamily="65" charset="-120"/>
                <a:ea typeface="標楷體" panose="03000509000000000000" pitchFamily="65" charset="-120"/>
              </a:rPr>
              <a:t>Javafx</a:t>
            </a:r>
            <a:r>
              <a:rPr lang="zh-TW" altLang="en-US" sz="2400" b="1" i="0" dirty="0">
                <a:solidFill>
                  <a:srgbClr val="DBDEE1"/>
                </a:solidFill>
                <a:effectLst/>
                <a:latin typeface="標楷體" panose="03000509000000000000" pitchFamily="65" charset="-120"/>
                <a:ea typeface="標楷體" panose="03000509000000000000" pitchFamily="65" charset="-120"/>
              </a:rPr>
              <a:t>實現：小</a:t>
            </a:r>
            <a:r>
              <a:rPr lang="zh-TW" altLang="en-US" sz="2400" b="1" dirty="0">
                <a:solidFill>
                  <a:srgbClr val="DBDEE1"/>
                </a:solidFill>
                <a:latin typeface="標楷體" panose="03000509000000000000" pitchFamily="65" charset="-120"/>
                <a:ea typeface="標楷體" panose="03000509000000000000" pitchFamily="65" charset="-120"/>
              </a:rPr>
              <a:t>彩蛋</a:t>
            </a:r>
            <a:r>
              <a:rPr lang="zh-TW" altLang="en-US" sz="2400" b="1" i="0" dirty="0">
                <a:solidFill>
                  <a:srgbClr val="DBDEE1"/>
                </a:solidFill>
                <a:effectLst/>
                <a:latin typeface="標楷體" panose="03000509000000000000" pitchFamily="65" charset="-120"/>
                <a:ea typeface="標楷體" panose="03000509000000000000" pitchFamily="65" charset="-120"/>
              </a:rPr>
              <a:t>，</a:t>
            </a:r>
            <a:r>
              <a:rPr lang="zh-TW" altLang="en-US" sz="2400" b="1" dirty="0">
                <a:solidFill>
                  <a:srgbClr val="DBDEE1"/>
                </a:solidFill>
                <a:latin typeface="標楷體" panose="03000509000000000000" pitchFamily="65" charset="-120"/>
                <a:ea typeface="標楷體" panose="03000509000000000000" pitchFamily="65" charset="-120"/>
              </a:rPr>
              <a:t>設置地圖，基本視窗設定</a:t>
            </a:r>
            <a:endParaRPr lang="en-US" altLang="zh-TW" sz="2400" b="1" i="0" dirty="0">
              <a:solidFill>
                <a:srgbClr val="DBDEE1"/>
              </a:solidFill>
              <a:effectLst/>
              <a:latin typeface="標楷體" panose="03000509000000000000" pitchFamily="65" charset="-120"/>
              <a:ea typeface="標楷體" panose="03000509000000000000" pitchFamily="65" charset="-120"/>
            </a:endParaRPr>
          </a:p>
          <a:p>
            <a:r>
              <a:rPr lang="en-US" altLang="zh-TW" sz="2400" b="1" i="0" dirty="0" err="1">
                <a:solidFill>
                  <a:srgbClr val="DBDEE1"/>
                </a:solidFill>
                <a:effectLst/>
                <a:latin typeface="標楷體" panose="03000509000000000000" pitchFamily="65" charset="-120"/>
                <a:ea typeface="標楷體" panose="03000509000000000000" pitchFamily="65" charset="-120"/>
              </a:rPr>
              <a:t>Scenebuilder</a:t>
            </a:r>
            <a:r>
              <a:rPr lang="zh-TW" altLang="en-US" sz="2400" b="1" i="0" dirty="0">
                <a:solidFill>
                  <a:srgbClr val="DBDEE1"/>
                </a:solidFill>
                <a:effectLst/>
                <a:latin typeface="標楷體" panose="03000509000000000000" pitchFamily="65" charset="-120"/>
                <a:ea typeface="標楷體" panose="03000509000000000000" pitchFamily="65" charset="-120"/>
              </a:rPr>
              <a:t>實現：視窗切換，調節地圖與戰艦顔色</a:t>
            </a:r>
            <a:endParaRPr lang="zh-TW" altLang="en-US" b="1" dirty="0">
              <a:latin typeface="標楷體" panose="03000509000000000000" pitchFamily="65" charset="-120"/>
              <a:ea typeface="標楷體" panose="03000509000000000000" pitchFamily="65" charset="-120"/>
            </a:endParaRPr>
          </a:p>
        </p:txBody>
      </p:sp>
      <p:pic>
        <p:nvPicPr>
          <p:cNvPr id="5" name="圖片 4">
            <a:extLst>
              <a:ext uri="{FF2B5EF4-FFF2-40B4-BE49-F238E27FC236}">
                <a16:creationId xmlns:a16="http://schemas.microsoft.com/office/drawing/2014/main" id="{F7130B8E-3379-406E-8BDE-8DD121BC0B88}"/>
              </a:ext>
            </a:extLst>
          </p:cNvPr>
          <p:cNvPicPr>
            <a:picLocks noChangeAspect="1"/>
          </p:cNvPicPr>
          <p:nvPr/>
        </p:nvPicPr>
        <p:blipFill>
          <a:blip r:embed="rId2"/>
          <a:stretch>
            <a:fillRect/>
          </a:stretch>
        </p:blipFill>
        <p:spPr>
          <a:xfrm>
            <a:off x="7666168" y="3610043"/>
            <a:ext cx="4339566" cy="3095557"/>
          </a:xfrm>
          <a:prstGeom prst="rect">
            <a:avLst/>
          </a:prstGeom>
        </p:spPr>
      </p:pic>
      <p:pic>
        <p:nvPicPr>
          <p:cNvPr id="2052" name="Picture 4">
            <a:extLst>
              <a:ext uri="{FF2B5EF4-FFF2-40B4-BE49-F238E27FC236}">
                <a16:creationId xmlns:a16="http://schemas.microsoft.com/office/drawing/2014/main" id="{558CB9BA-5165-426D-9336-4FF8A4E54A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169" y="209108"/>
            <a:ext cx="4339566" cy="3263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1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A4E1757-4179-4B73-BD75-616313D05994}"/>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ii.</a:t>
            </a:r>
            <a:r>
              <a:rPr lang="zh-TW" altLang="en-US" dirty="0">
                <a:latin typeface="標楷體" panose="03000509000000000000" pitchFamily="65" charset="-120"/>
                <a:ea typeface="標楷體" panose="03000509000000000000" pitchFamily="65" charset="-120"/>
              </a:rPr>
              <a:t>操作說明</a:t>
            </a:r>
          </a:p>
        </p:txBody>
      </p:sp>
      <p:sp>
        <p:nvSpPr>
          <p:cNvPr id="3" name="內容版面配置區 2">
            <a:extLst>
              <a:ext uri="{FF2B5EF4-FFF2-40B4-BE49-F238E27FC236}">
                <a16:creationId xmlns:a16="http://schemas.microsoft.com/office/drawing/2014/main" id="{6E96A316-8ECB-499A-A59C-E66C9DB068F8}"/>
              </a:ext>
            </a:extLst>
          </p:cNvPr>
          <p:cNvSpPr>
            <a:spLocks noGrp="1"/>
          </p:cNvSpPr>
          <p:nvPr>
            <p:ph idx="1"/>
          </p:nvPr>
        </p:nvSpPr>
        <p:spPr>
          <a:xfrm>
            <a:off x="685801" y="1853309"/>
            <a:ext cx="7137398" cy="4648200"/>
          </a:xfrm>
        </p:spPr>
        <p:txBody>
          <a:bodyPr>
            <a:noAutofit/>
          </a:bodyPr>
          <a:lstStyle/>
          <a:p>
            <a:r>
              <a:rPr lang="zh-TW" altLang="en-US" sz="2400" b="0" i="0" dirty="0">
                <a:solidFill>
                  <a:srgbClr val="DBDEE1"/>
                </a:solidFill>
                <a:effectLst/>
                <a:latin typeface="標楷體" panose="03000509000000000000" pitchFamily="65" charset="-120"/>
                <a:ea typeface="標楷體" panose="03000509000000000000" pitchFamily="65" charset="-120"/>
              </a:rPr>
              <a:t>每張地圖會對應不同的船隻數量（船隻數量</a:t>
            </a:r>
            <a:r>
              <a:rPr lang="en-US" altLang="zh-TW" sz="2400" b="0" i="0" dirty="0">
                <a:solidFill>
                  <a:srgbClr val="DBDEE1"/>
                </a:solidFill>
                <a:effectLst/>
                <a:latin typeface="標楷體" panose="03000509000000000000" pitchFamily="65" charset="-120"/>
                <a:ea typeface="標楷體" panose="03000509000000000000" pitchFamily="65" charset="-120"/>
              </a:rPr>
              <a:t>=</a:t>
            </a:r>
            <a:r>
              <a:rPr lang="zh-TW" altLang="en-US" sz="2400" b="0" i="0" dirty="0">
                <a:solidFill>
                  <a:srgbClr val="DBDEE1"/>
                </a:solidFill>
                <a:effectLst/>
                <a:latin typeface="標楷體" panose="03000509000000000000" pitchFamily="65" charset="-120"/>
                <a:ea typeface="標楷體" panose="03000509000000000000" pitchFamily="65" charset="-120"/>
              </a:rPr>
              <a:t>場地邊長</a:t>
            </a:r>
            <a:r>
              <a:rPr lang="en-US" altLang="zh-TW" sz="2400" b="0" i="0" dirty="0">
                <a:solidFill>
                  <a:srgbClr val="DBDEE1"/>
                </a:solidFill>
                <a:effectLst/>
                <a:latin typeface="標楷體" panose="03000509000000000000" pitchFamily="65" charset="-120"/>
                <a:ea typeface="標楷體" panose="03000509000000000000" pitchFamily="65" charset="-120"/>
              </a:rPr>
              <a:t>/2</a:t>
            </a:r>
            <a:r>
              <a:rPr lang="zh-TW" altLang="en-US" sz="2400" b="0" i="0" dirty="0">
                <a:solidFill>
                  <a:srgbClr val="DBDEE1"/>
                </a:solidFill>
                <a:effectLst/>
                <a:latin typeface="標楷體" panose="03000509000000000000" pitchFamily="65" charset="-120"/>
                <a:ea typeface="標楷體" panose="03000509000000000000" pitchFamily="65" charset="-120"/>
              </a:rPr>
              <a:t>）。玩家需先放置相應的船隻數量（數字由船隻數量依序遞減到</a:t>
            </a:r>
            <a:r>
              <a:rPr lang="en-US" altLang="zh-TW" sz="2400" b="0" i="0" dirty="0">
                <a:solidFill>
                  <a:srgbClr val="DBDEE1"/>
                </a:solidFill>
                <a:effectLst/>
                <a:latin typeface="標楷體" panose="03000509000000000000" pitchFamily="65" charset="-120"/>
                <a:ea typeface="標楷體" panose="03000509000000000000" pitchFamily="65" charset="-120"/>
              </a:rPr>
              <a:t>1</a:t>
            </a:r>
            <a:r>
              <a:rPr lang="zh-TW" altLang="en-US" sz="2400" b="0" i="0" dirty="0">
                <a:solidFill>
                  <a:srgbClr val="DBDEE1"/>
                </a:solidFill>
                <a:effectLst/>
                <a:latin typeface="標楷體" panose="03000509000000000000" pitchFamily="65" charset="-120"/>
                <a:ea typeface="標楷體" panose="03000509000000000000" pitchFamily="65" charset="-120"/>
              </a:rPr>
              <a:t>爲止而數字就是每艘船會占用的格數以及它的生命值。）</a:t>
            </a:r>
            <a:endParaRPr lang="en-US" altLang="zh-TW" sz="2400" b="0" i="0" dirty="0">
              <a:solidFill>
                <a:srgbClr val="DBDEE1"/>
              </a:solidFill>
              <a:effectLst/>
              <a:latin typeface="標楷體" panose="03000509000000000000" pitchFamily="65" charset="-120"/>
              <a:ea typeface="標楷體" panose="03000509000000000000" pitchFamily="65" charset="-120"/>
            </a:endParaRPr>
          </a:p>
          <a:p>
            <a:r>
              <a:rPr lang="zh-TW" altLang="en-US" sz="2400" b="0" i="0" dirty="0">
                <a:solidFill>
                  <a:srgbClr val="DBDEE1"/>
                </a:solidFill>
                <a:effectLst/>
                <a:latin typeface="標楷體" panose="03000509000000000000" pitchFamily="65" charset="-120"/>
                <a:ea typeface="標楷體" panose="03000509000000000000" pitchFamily="65" charset="-120"/>
              </a:rPr>
              <a:t>船隻的放置方法為：滑鼠左鍵為豎放而滑鼠右鍵為橫放。玩家在安置船隻的時候，電腦會根據地圖邊界以及周遭環境做判別：每一艘船的相鄰位置都不可以有其他船艦並且不可以超出地圖。當玩家橫放船隻時，電腦會從玩家所選的格子作爲船隻的第一格然後往右數。當玩家</a:t>
            </a:r>
            <a:r>
              <a:rPr lang="zh-TW" altLang="en-US" sz="2400" dirty="0">
                <a:solidFill>
                  <a:srgbClr val="DBDEE1"/>
                </a:solidFill>
                <a:latin typeface="標楷體" panose="03000509000000000000" pitchFamily="65" charset="-120"/>
                <a:ea typeface="標楷體" panose="03000509000000000000" pitchFamily="65" charset="-120"/>
              </a:rPr>
              <a:t>豎</a:t>
            </a:r>
            <a:r>
              <a:rPr lang="zh-TW" altLang="en-US" sz="2400" b="0" i="0" dirty="0">
                <a:solidFill>
                  <a:srgbClr val="DBDEE1"/>
                </a:solidFill>
                <a:effectLst/>
                <a:latin typeface="標楷體" panose="03000509000000000000" pitchFamily="65" charset="-120"/>
                <a:ea typeface="標楷體" panose="03000509000000000000" pitchFamily="65" charset="-120"/>
              </a:rPr>
              <a:t>放船隻時，電腦會從玩家所選的格子作爲船隻的第一格然後往下數。當船隻有可能超出地圖邊界或者相鄰位置已經有船隻被安置時便無法放置。</a:t>
            </a:r>
            <a:endParaRPr lang="zh-TW" altLang="en-US" sz="2400" dirty="0">
              <a:latin typeface="標楷體" panose="03000509000000000000" pitchFamily="65" charset="-120"/>
              <a:ea typeface="標楷體" panose="03000509000000000000" pitchFamily="65" charset="-120"/>
            </a:endParaRPr>
          </a:p>
        </p:txBody>
      </p:sp>
      <p:pic>
        <p:nvPicPr>
          <p:cNvPr id="7" name="圖片 6">
            <a:extLst>
              <a:ext uri="{FF2B5EF4-FFF2-40B4-BE49-F238E27FC236}">
                <a16:creationId xmlns:a16="http://schemas.microsoft.com/office/drawing/2014/main" id="{47164B63-488F-4E93-9353-17AE84E45008}"/>
              </a:ext>
            </a:extLst>
          </p:cNvPr>
          <p:cNvPicPr>
            <a:picLocks noChangeAspect="1"/>
          </p:cNvPicPr>
          <p:nvPr/>
        </p:nvPicPr>
        <p:blipFill rotWithShape="1">
          <a:blip r:embed="rId2"/>
          <a:srcRect l="-18972" t="468" r="50368" b="-468"/>
          <a:stretch/>
        </p:blipFill>
        <p:spPr>
          <a:xfrm>
            <a:off x="6737684" y="1126066"/>
            <a:ext cx="4943045" cy="4351867"/>
          </a:xfrm>
          <a:prstGeom prst="rect">
            <a:avLst/>
          </a:prstGeom>
        </p:spPr>
      </p:pic>
    </p:spTree>
    <p:extLst>
      <p:ext uri="{BB962C8B-B14F-4D97-AF65-F5344CB8AC3E}">
        <p14:creationId xmlns:p14="http://schemas.microsoft.com/office/powerpoint/2010/main" val="3502716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EBB515-E6C5-436B-9914-BFC1FE978EFA}"/>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iii.</a:t>
            </a:r>
            <a:r>
              <a:rPr lang="zh-TW" altLang="en-US" dirty="0">
                <a:latin typeface="標楷體" panose="03000509000000000000" pitchFamily="65" charset="-120"/>
                <a:ea typeface="標楷體" panose="03000509000000000000" pitchFamily="65" charset="-120"/>
              </a:rPr>
              <a:t>遊戲規則</a:t>
            </a:r>
          </a:p>
        </p:txBody>
      </p:sp>
      <p:sp>
        <p:nvSpPr>
          <p:cNvPr id="3" name="內容版面配置區 2">
            <a:extLst>
              <a:ext uri="{FF2B5EF4-FFF2-40B4-BE49-F238E27FC236}">
                <a16:creationId xmlns:a16="http://schemas.microsoft.com/office/drawing/2014/main" id="{C933FF1D-F6FC-47E2-BBC1-BC1475B75D79}"/>
              </a:ext>
            </a:extLst>
          </p:cNvPr>
          <p:cNvSpPr>
            <a:spLocks noGrp="1"/>
          </p:cNvSpPr>
          <p:nvPr>
            <p:ph idx="1"/>
          </p:nvPr>
        </p:nvSpPr>
        <p:spPr>
          <a:xfrm>
            <a:off x="685802" y="1748589"/>
            <a:ext cx="5891462" cy="4042611"/>
          </a:xfrm>
        </p:spPr>
        <p:txBody>
          <a:bodyPr>
            <a:normAutofit/>
          </a:bodyPr>
          <a:lstStyle/>
          <a:p>
            <a:r>
              <a:rPr lang="zh-TW" altLang="en-US" sz="2400" b="0" i="0" dirty="0">
                <a:solidFill>
                  <a:srgbClr val="DBDEE1"/>
                </a:solidFill>
                <a:effectLst/>
                <a:latin typeface="標楷體" panose="03000509000000000000" pitchFamily="65" charset="-120"/>
                <a:ea typeface="標楷體" panose="03000509000000000000" pitchFamily="65" charset="-120"/>
              </a:rPr>
              <a:t>由玩家開始輪流與電腦向對方的棋盤點擊空白格子，當一方擊中另一方的船隻時，該格便會呈現紅色反之則會變成地圖的顔色。當擊中時便會獲得連擊的功能（點選已經射擊過的格子不會浪費步數或中斷連擊功能），當電腦的一艘船的相應格子數都被擊中代表那隻船已經被擊沉，地圖旁邊的數字也會隨之消失。遊戲的勝利鑰匙就是誰先把對方所有的船隻擊沉就獲勝。</a:t>
            </a:r>
            <a:endParaRPr lang="zh-TW" altLang="en-US" sz="2400"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609BC671-AAFB-4B6C-BA5B-A4A1B71CF7DF}"/>
              </a:ext>
            </a:extLst>
          </p:cNvPr>
          <p:cNvPicPr>
            <a:picLocks noChangeAspect="1"/>
          </p:cNvPicPr>
          <p:nvPr/>
        </p:nvPicPr>
        <p:blipFill>
          <a:blip r:embed="rId2"/>
          <a:stretch>
            <a:fillRect/>
          </a:stretch>
        </p:blipFill>
        <p:spPr>
          <a:xfrm>
            <a:off x="7038655" y="3559498"/>
            <a:ext cx="4959907" cy="3129169"/>
          </a:xfrm>
          <a:prstGeom prst="rect">
            <a:avLst/>
          </a:prstGeom>
        </p:spPr>
      </p:pic>
      <p:pic>
        <p:nvPicPr>
          <p:cNvPr id="6" name="圖片 5">
            <a:extLst>
              <a:ext uri="{FF2B5EF4-FFF2-40B4-BE49-F238E27FC236}">
                <a16:creationId xmlns:a16="http://schemas.microsoft.com/office/drawing/2014/main" id="{5D29CA92-1887-4DCE-9FC3-1C239F6BA2DA}"/>
              </a:ext>
            </a:extLst>
          </p:cNvPr>
          <p:cNvPicPr>
            <a:picLocks noChangeAspect="1"/>
          </p:cNvPicPr>
          <p:nvPr/>
        </p:nvPicPr>
        <p:blipFill>
          <a:blip r:embed="rId3"/>
          <a:stretch>
            <a:fillRect/>
          </a:stretch>
        </p:blipFill>
        <p:spPr>
          <a:xfrm>
            <a:off x="7029882" y="249031"/>
            <a:ext cx="4968680" cy="3129169"/>
          </a:xfrm>
          <a:prstGeom prst="rect">
            <a:avLst/>
          </a:prstGeom>
        </p:spPr>
      </p:pic>
    </p:spTree>
    <p:extLst>
      <p:ext uri="{BB962C8B-B14F-4D97-AF65-F5344CB8AC3E}">
        <p14:creationId xmlns:p14="http://schemas.microsoft.com/office/powerpoint/2010/main" val="2140656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B610AD-F7D4-4464-AC3E-5B00783B61EC}"/>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Iv.</a:t>
            </a:r>
            <a:r>
              <a:rPr lang="zh-TW" altLang="en-US" dirty="0">
                <a:latin typeface="標楷體" panose="03000509000000000000" pitchFamily="65" charset="-120"/>
                <a:ea typeface="標楷體" panose="03000509000000000000" pitchFamily="65" charset="-120"/>
              </a:rPr>
              <a:t>視窗說明</a:t>
            </a:r>
            <a:r>
              <a:rPr lang="en-US" altLang="zh-TW" dirty="0">
                <a:latin typeface="標楷體" panose="03000509000000000000" pitchFamily="65" charset="-120"/>
                <a:ea typeface="標楷體" panose="03000509000000000000" pitchFamily="65" charset="-120"/>
              </a:rPr>
              <a:t>:MENU</a:t>
            </a:r>
            <a:endParaRPr lang="zh-TW" altLang="en-US" dirty="0">
              <a:latin typeface="標楷體" panose="03000509000000000000" pitchFamily="65" charset="-120"/>
              <a:ea typeface="標楷體" panose="03000509000000000000" pitchFamily="65" charset="-120"/>
            </a:endParaRPr>
          </a:p>
        </p:txBody>
      </p:sp>
      <p:pic>
        <p:nvPicPr>
          <p:cNvPr id="8" name="圖片 7">
            <a:extLst>
              <a:ext uri="{FF2B5EF4-FFF2-40B4-BE49-F238E27FC236}">
                <a16:creationId xmlns:a16="http://schemas.microsoft.com/office/drawing/2014/main" id="{D9485077-81B5-4203-9BB5-47D470328047}"/>
              </a:ext>
            </a:extLst>
          </p:cNvPr>
          <p:cNvPicPr>
            <a:picLocks noChangeAspect="1"/>
          </p:cNvPicPr>
          <p:nvPr/>
        </p:nvPicPr>
        <p:blipFill>
          <a:blip r:embed="rId2"/>
          <a:stretch>
            <a:fillRect/>
          </a:stretch>
        </p:blipFill>
        <p:spPr>
          <a:xfrm>
            <a:off x="2700868" y="1652620"/>
            <a:ext cx="6656326" cy="4748179"/>
          </a:xfrm>
          <a:prstGeom prst="rect">
            <a:avLst/>
          </a:prstGeom>
        </p:spPr>
      </p:pic>
    </p:spTree>
    <p:extLst>
      <p:ext uri="{BB962C8B-B14F-4D97-AF65-F5344CB8AC3E}">
        <p14:creationId xmlns:p14="http://schemas.microsoft.com/office/powerpoint/2010/main" val="295142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B610AD-F7D4-4464-AC3E-5B00783B61EC}"/>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Iv.</a:t>
            </a:r>
            <a:r>
              <a:rPr lang="zh-TW" altLang="en-US" dirty="0">
                <a:latin typeface="標楷體" panose="03000509000000000000" pitchFamily="65" charset="-120"/>
                <a:ea typeface="標楷體" panose="03000509000000000000" pitchFamily="65" charset="-120"/>
              </a:rPr>
              <a:t>視窗說明</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規則</a:t>
            </a:r>
          </a:p>
        </p:txBody>
      </p:sp>
      <p:pic>
        <p:nvPicPr>
          <p:cNvPr id="8" name="圖片 7">
            <a:extLst>
              <a:ext uri="{FF2B5EF4-FFF2-40B4-BE49-F238E27FC236}">
                <a16:creationId xmlns:a16="http://schemas.microsoft.com/office/drawing/2014/main" id="{76289031-F563-41A0-B978-4246BDCAD946}"/>
              </a:ext>
            </a:extLst>
          </p:cNvPr>
          <p:cNvPicPr>
            <a:picLocks noChangeAspect="1"/>
          </p:cNvPicPr>
          <p:nvPr/>
        </p:nvPicPr>
        <p:blipFill>
          <a:blip r:embed="rId2"/>
          <a:stretch>
            <a:fillRect/>
          </a:stretch>
        </p:blipFill>
        <p:spPr>
          <a:xfrm>
            <a:off x="6205538" y="1715354"/>
            <a:ext cx="5430467" cy="3828479"/>
          </a:xfrm>
          <a:prstGeom prst="rect">
            <a:avLst/>
          </a:prstGeom>
        </p:spPr>
      </p:pic>
      <p:pic>
        <p:nvPicPr>
          <p:cNvPr id="4" name="圖片 3">
            <a:extLst>
              <a:ext uri="{FF2B5EF4-FFF2-40B4-BE49-F238E27FC236}">
                <a16:creationId xmlns:a16="http://schemas.microsoft.com/office/drawing/2014/main" id="{99111F66-6A47-44F6-9D6A-323B598244D9}"/>
              </a:ext>
            </a:extLst>
          </p:cNvPr>
          <p:cNvPicPr>
            <a:picLocks noChangeAspect="1"/>
          </p:cNvPicPr>
          <p:nvPr/>
        </p:nvPicPr>
        <p:blipFill>
          <a:blip r:embed="rId3"/>
          <a:stretch>
            <a:fillRect/>
          </a:stretch>
        </p:blipFill>
        <p:spPr>
          <a:xfrm>
            <a:off x="653303" y="1715354"/>
            <a:ext cx="5333160" cy="3828479"/>
          </a:xfrm>
          <a:prstGeom prst="rect">
            <a:avLst/>
          </a:prstGeom>
        </p:spPr>
      </p:pic>
    </p:spTree>
    <p:extLst>
      <p:ext uri="{BB962C8B-B14F-4D97-AF65-F5344CB8AC3E}">
        <p14:creationId xmlns:p14="http://schemas.microsoft.com/office/powerpoint/2010/main" val="268695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B610AD-F7D4-4464-AC3E-5B00783B61EC}"/>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Iv.</a:t>
            </a:r>
            <a:r>
              <a:rPr lang="zh-TW" altLang="en-US" dirty="0">
                <a:latin typeface="標楷體" panose="03000509000000000000" pitchFamily="65" charset="-120"/>
                <a:ea typeface="標楷體" panose="03000509000000000000" pitchFamily="65" charset="-120"/>
              </a:rPr>
              <a:t>視窗說明</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開始遊戲</a:t>
            </a:r>
          </a:p>
        </p:txBody>
      </p:sp>
      <p:pic>
        <p:nvPicPr>
          <p:cNvPr id="5" name="圖片 4">
            <a:extLst>
              <a:ext uri="{FF2B5EF4-FFF2-40B4-BE49-F238E27FC236}">
                <a16:creationId xmlns:a16="http://schemas.microsoft.com/office/drawing/2014/main" id="{F5590CAD-8945-40D0-84C0-A8AA94759452}"/>
              </a:ext>
            </a:extLst>
          </p:cNvPr>
          <p:cNvPicPr>
            <a:picLocks noChangeAspect="1"/>
          </p:cNvPicPr>
          <p:nvPr/>
        </p:nvPicPr>
        <p:blipFill>
          <a:blip r:embed="rId2"/>
          <a:stretch>
            <a:fillRect/>
          </a:stretch>
        </p:blipFill>
        <p:spPr>
          <a:xfrm>
            <a:off x="338531" y="1860134"/>
            <a:ext cx="5687724" cy="3575466"/>
          </a:xfrm>
          <a:prstGeom prst="rect">
            <a:avLst/>
          </a:prstGeom>
        </p:spPr>
      </p:pic>
      <p:pic>
        <p:nvPicPr>
          <p:cNvPr id="7" name="圖片 6">
            <a:extLst>
              <a:ext uri="{FF2B5EF4-FFF2-40B4-BE49-F238E27FC236}">
                <a16:creationId xmlns:a16="http://schemas.microsoft.com/office/drawing/2014/main" id="{84BCAAAC-DA26-4E82-8FA4-D6B4D03209EB}"/>
              </a:ext>
            </a:extLst>
          </p:cNvPr>
          <p:cNvPicPr>
            <a:picLocks noChangeAspect="1"/>
          </p:cNvPicPr>
          <p:nvPr/>
        </p:nvPicPr>
        <p:blipFill>
          <a:blip r:embed="rId3"/>
          <a:stretch>
            <a:fillRect/>
          </a:stretch>
        </p:blipFill>
        <p:spPr>
          <a:xfrm>
            <a:off x="6165747" y="1860134"/>
            <a:ext cx="5678680" cy="3575465"/>
          </a:xfrm>
          <a:prstGeom prst="rect">
            <a:avLst/>
          </a:prstGeom>
        </p:spPr>
      </p:pic>
    </p:spTree>
    <p:extLst>
      <p:ext uri="{BB962C8B-B14F-4D97-AF65-F5344CB8AC3E}">
        <p14:creationId xmlns:p14="http://schemas.microsoft.com/office/powerpoint/2010/main" val="271061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B610AD-F7D4-4464-AC3E-5B00783B61EC}"/>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Iv.</a:t>
            </a:r>
            <a:r>
              <a:rPr lang="zh-TW" altLang="en-US" dirty="0">
                <a:latin typeface="標楷體" panose="03000509000000000000" pitchFamily="65" charset="-120"/>
                <a:ea typeface="標楷體" panose="03000509000000000000" pitchFamily="65" charset="-120"/>
              </a:rPr>
              <a:t>視窗說明</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遊戲結果</a:t>
            </a:r>
          </a:p>
        </p:txBody>
      </p:sp>
      <p:pic>
        <p:nvPicPr>
          <p:cNvPr id="5" name="圖片 4">
            <a:extLst>
              <a:ext uri="{FF2B5EF4-FFF2-40B4-BE49-F238E27FC236}">
                <a16:creationId xmlns:a16="http://schemas.microsoft.com/office/drawing/2014/main" id="{B6B3730B-CE73-4B03-8F83-6A11E2029CB3}"/>
              </a:ext>
            </a:extLst>
          </p:cNvPr>
          <p:cNvPicPr>
            <a:picLocks noChangeAspect="1"/>
          </p:cNvPicPr>
          <p:nvPr/>
        </p:nvPicPr>
        <p:blipFill>
          <a:blip r:embed="rId2"/>
          <a:stretch>
            <a:fillRect/>
          </a:stretch>
        </p:blipFill>
        <p:spPr>
          <a:xfrm>
            <a:off x="335345" y="1659718"/>
            <a:ext cx="5909004" cy="3860549"/>
          </a:xfrm>
          <a:prstGeom prst="rect">
            <a:avLst/>
          </a:prstGeom>
        </p:spPr>
      </p:pic>
      <p:pic>
        <p:nvPicPr>
          <p:cNvPr id="7" name="圖片 6">
            <a:extLst>
              <a:ext uri="{FF2B5EF4-FFF2-40B4-BE49-F238E27FC236}">
                <a16:creationId xmlns:a16="http://schemas.microsoft.com/office/drawing/2014/main" id="{FEF77A0F-7091-4F87-8723-2B711A39F94D}"/>
              </a:ext>
            </a:extLst>
          </p:cNvPr>
          <p:cNvPicPr>
            <a:picLocks noChangeAspect="1"/>
          </p:cNvPicPr>
          <p:nvPr/>
        </p:nvPicPr>
        <p:blipFill>
          <a:blip r:embed="rId3"/>
          <a:stretch>
            <a:fillRect/>
          </a:stretch>
        </p:blipFill>
        <p:spPr>
          <a:xfrm>
            <a:off x="6398154" y="1655360"/>
            <a:ext cx="5448577" cy="3860549"/>
          </a:xfrm>
          <a:prstGeom prst="rect">
            <a:avLst/>
          </a:prstGeom>
        </p:spPr>
      </p:pic>
    </p:spTree>
    <p:extLst>
      <p:ext uri="{BB962C8B-B14F-4D97-AF65-F5344CB8AC3E}">
        <p14:creationId xmlns:p14="http://schemas.microsoft.com/office/powerpoint/2010/main" val="1328823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BB610AD-F7D4-4464-AC3E-5B00783B61EC}"/>
              </a:ext>
            </a:extLst>
          </p:cNvPr>
          <p:cNvSpPr>
            <a:spLocks noGrp="1"/>
          </p:cNvSpPr>
          <p:nvPr>
            <p:ph type="title"/>
          </p:nvPr>
        </p:nvSpPr>
        <p:spPr/>
        <p:txBody>
          <a:bodyPr/>
          <a:lstStyle/>
          <a:p>
            <a:r>
              <a:rPr lang="en-US" altLang="zh-TW" dirty="0">
                <a:latin typeface="標楷體" panose="03000509000000000000" pitchFamily="65" charset="-120"/>
                <a:ea typeface="標楷體" panose="03000509000000000000" pitchFamily="65" charset="-120"/>
              </a:rPr>
              <a:t>Iv.</a:t>
            </a:r>
            <a:r>
              <a:rPr lang="zh-TW" altLang="en-US" dirty="0">
                <a:latin typeface="標楷體" panose="03000509000000000000" pitchFamily="65" charset="-120"/>
                <a:ea typeface="標楷體" panose="03000509000000000000" pitchFamily="65" charset="-120"/>
              </a:rPr>
              <a:t>視窗說明</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設定</a:t>
            </a:r>
          </a:p>
        </p:txBody>
      </p:sp>
      <p:pic>
        <p:nvPicPr>
          <p:cNvPr id="5" name="圖片 4">
            <a:extLst>
              <a:ext uri="{FF2B5EF4-FFF2-40B4-BE49-F238E27FC236}">
                <a16:creationId xmlns:a16="http://schemas.microsoft.com/office/drawing/2014/main" id="{1CEA541B-0BE6-4D02-8F25-437F44126F59}"/>
              </a:ext>
            </a:extLst>
          </p:cNvPr>
          <p:cNvPicPr>
            <a:picLocks noChangeAspect="1"/>
          </p:cNvPicPr>
          <p:nvPr/>
        </p:nvPicPr>
        <p:blipFill>
          <a:blip r:embed="rId2"/>
          <a:stretch>
            <a:fillRect/>
          </a:stretch>
        </p:blipFill>
        <p:spPr>
          <a:xfrm>
            <a:off x="6196140" y="1704405"/>
            <a:ext cx="5715798" cy="4086795"/>
          </a:xfrm>
          <a:prstGeom prst="rect">
            <a:avLst/>
          </a:prstGeom>
        </p:spPr>
      </p:pic>
      <p:pic>
        <p:nvPicPr>
          <p:cNvPr id="6" name="內容版面配置區 5">
            <a:extLst>
              <a:ext uri="{FF2B5EF4-FFF2-40B4-BE49-F238E27FC236}">
                <a16:creationId xmlns:a16="http://schemas.microsoft.com/office/drawing/2014/main" id="{09EFDF26-1C63-4A0F-AA2C-794D8597A4A7}"/>
              </a:ext>
            </a:extLst>
          </p:cNvPr>
          <p:cNvPicPr>
            <a:picLocks noGrp="1" noChangeAspect="1"/>
          </p:cNvPicPr>
          <p:nvPr>
            <p:ph idx="1"/>
          </p:nvPr>
        </p:nvPicPr>
        <p:blipFill>
          <a:blip r:embed="rId3"/>
          <a:stretch>
            <a:fillRect/>
          </a:stretch>
        </p:blipFill>
        <p:spPr>
          <a:xfrm>
            <a:off x="280062" y="1704405"/>
            <a:ext cx="5643164" cy="4069862"/>
          </a:xfrm>
          <a:prstGeom prst="rect">
            <a:avLst/>
          </a:prstGeom>
        </p:spPr>
      </p:pic>
    </p:spTree>
    <p:extLst>
      <p:ext uri="{BB962C8B-B14F-4D97-AF65-F5344CB8AC3E}">
        <p14:creationId xmlns:p14="http://schemas.microsoft.com/office/powerpoint/2010/main" val="1424394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體">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TM03457452[[fn=天體]]</Template>
  <TotalTime>152</TotalTime>
  <Words>805</Words>
  <Application>Microsoft Office PowerPoint</Application>
  <PresentationFormat>寬螢幕</PresentationFormat>
  <Paragraphs>35</Paragraphs>
  <Slides>15</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15</vt:i4>
      </vt:variant>
    </vt:vector>
  </HeadingPairs>
  <TitlesOfParts>
    <vt:vector size="21" baseType="lpstr">
      <vt:lpstr>標楷體</vt:lpstr>
      <vt:lpstr>Algerian</vt:lpstr>
      <vt:lpstr>Arial</vt:lpstr>
      <vt:lpstr>Calibri</vt:lpstr>
      <vt:lpstr>Calibri Light</vt:lpstr>
      <vt:lpstr>天體</vt:lpstr>
      <vt:lpstr>計實期末PROJECT BATTLE SHIP</vt:lpstr>
      <vt:lpstr>I. 專題簡介 運氣與腦力各佔50%！Battleship: 海戰棋</vt:lpstr>
      <vt:lpstr>ii.操作說明</vt:lpstr>
      <vt:lpstr>iii.遊戲規則</vt:lpstr>
      <vt:lpstr>Iv.視窗說明:MENU</vt:lpstr>
      <vt:lpstr>Iv.視窗說明:規則</vt:lpstr>
      <vt:lpstr>Iv.視窗說明:開始遊戲</vt:lpstr>
      <vt:lpstr>Iv.視窗說明:遊戲結果</vt:lpstr>
      <vt:lpstr>Iv.視窗說明:設定</vt:lpstr>
      <vt:lpstr>Iv.視窗說明:設定成功示意圖</vt:lpstr>
      <vt:lpstr>Iv.視窗說明   小彩蛋:</vt:lpstr>
      <vt:lpstr>v.技術困難點</vt:lpstr>
      <vt:lpstr>v.技術困難點</vt:lpstr>
      <vt:lpstr>v.技術困難點</vt:lpstr>
      <vt:lpstr>謝謝聆聽 祝大家期末歐趴~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計實期末PROJECT</dc:title>
  <dc:creator>文仁 林</dc:creator>
  <cp:lastModifiedBy>文仁 林</cp:lastModifiedBy>
  <cp:revision>22</cp:revision>
  <dcterms:created xsi:type="dcterms:W3CDTF">2023-05-26T05:44:00Z</dcterms:created>
  <dcterms:modified xsi:type="dcterms:W3CDTF">2023-05-26T09:56:39Z</dcterms:modified>
</cp:coreProperties>
</file>