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304" y="580187"/>
            <a:ext cx="6471920" cy="7289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55" b="1">
                <a:solidFill>
                  <a:srgbClr val="2B2B2B"/>
                </a:solidFill>
                <a:latin typeface="Arial Black"/>
                <a:cs typeface="Arial Black"/>
              </a:rPr>
              <a:t>Linux: </a:t>
            </a:r>
            <a:r>
              <a:rPr dirty="0" sz="2200" spc="-185" b="1">
                <a:solidFill>
                  <a:srgbClr val="2B2B2B"/>
                </a:solidFill>
                <a:latin typeface="Arial Black"/>
                <a:cs typeface="Arial Black"/>
              </a:rPr>
              <a:t>File</a:t>
            </a:r>
            <a:r>
              <a:rPr dirty="0" sz="2200" spc="-254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2200" spc="-204" b="1">
                <a:solidFill>
                  <a:srgbClr val="2B2B2B"/>
                </a:solidFill>
                <a:latin typeface="Arial Black"/>
                <a:cs typeface="Arial Black"/>
              </a:rPr>
              <a:t>System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In</a:t>
            </a:r>
            <a:r>
              <a:rPr dirty="0" sz="1100" spc="-3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this</a:t>
            </a:r>
            <a:r>
              <a:rPr dirty="0" sz="1100" spc="-3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document</a:t>
            </a:r>
            <a:r>
              <a:rPr dirty="0" sz="1100" spc="-3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we'll</a:t>
            </a:r>
            <a:r>
              <a:rPr dirty="0" sz="1100" spc="-3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cover: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AutoNum type="arabicPeriod"/>
              <a:tabLst>
                <a:tab pos="184785" algn="l"/>
              </a:tabLst>
            </a:pPr>
            <a:r>
              <a:rPr dirty="0" sz="1100" spc="15">
                <a:latin typeface="Arial"/>
                <a:cs typeface="Arial"/>
              </a:rPr>
              <a:t>Why </a:t>
            </a:r>
            <a:r>
              <a:rPr dirty="0" sz="1100" spc="50">
                <a:latin typeface="Arial"/>
                <a:cs typeface="Arial"/>
              </a:rPr>
              <a:t>the </a:t>
            </a:r>
            <a:r>
              <a:rPr dirty="0" sz="1100" spc="25">
                <a:latin typeface="Arial"/>
                <a:cs typeface="Arial"/>
              </a:rPr>
              <a:t>Linux</a:t>
            </a:r>
            <a:r>
              <a:rPr dirty="0" sz="1100" spc="-1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File </a:t>
            </a:r>
            <a:r>
              <a:rPr dirty="0" sz="1100" spc="5">
                <a:latin typeface="Arial"/>
                <a:cs typeface="Arial"/>
              </a:rPr>
              <a:t>System </a:t>
            </a:r>
            <a:r>
              <a:rPr dirty="0" sz="1100">
                <a:latin typeface="Arial"/>
                <a:cs typeface="Arial"/>
              </a:rPr>
              <a:t>is </a:t>
            </a:r>
            <a:r>
              <a:rPr dirty="0" sz="1100" spc="40">
                <a:latin typeface="Arial"/>
                <a:cs typeface="Arial"/>
              </a:rPr>
              <a:t>important?</a:t>
            </a:r>
            <a:endParaRPr sz="11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184785" algn="l"/>
              </a:tabLst>
            </a:pPr>
            <a:r>
              <a:rPr dirty="0" sz="1100" spc="-10">
                <a:latin typeface="Arial"/>
                <a:cs typeface="Arial"/>
              </a:rPr>
              <a:t>File </a:t>
            </a:r>
            <a:r>
              <a:rPr dirty="0" sz="1100" spc="5">
                <a:latin typeface="Arial"/>
                <a:cs typeface="Arial"/>
              </a:rPr>
              <a:t>System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Explained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50" spc="-90" b="1">
                <a:solidFill>
                  <a:srgbClr val="2B2B2B"/>
                </a:solidFill>
                <a:latin typeface="Arial Black"/>
                <a:cs typeface="Arial Black"/>
              </a:rPr>
              <a:t>Why </a:t>
            </a:r>
            <a:r>
              <a:rPr dirty="0" sz="1650" spc="-100" b="1">
                <a:solidFill>
                  <a:srgbClr val="2B2B2B"/>
                </a:solidFill>
                <a:latin typeface="Arial Black"/>
                <a:cs typeface="Arial Black"/>
              </a:rPr>
              <a:t>the </a:t>
            </a:r>
            <a:r>
              <a:rPr dirty="0" sz="1650" spc="-120" b="1">
                <a:solidFill>
                  <a:srgbClr val="2B2B2B"/>
                </a:solidFill>
                <a:latin typeface="Arial Black"/>
                <a:cs typeface="Arial Black"/>
              </a:rPr>
              <a:t>Linux </a:t>
            </a:r>
            <a:r>
              <a:rPr dirty="0" sz="1650" spc="-140" b="1">
                <a:solidFill>
                  <a:srgbClr val="2B2B2B"/>
                </a:solidFill>
                <a:latin typeface="Arial Black"/>
                <a:cs typeface="Arial Black"/>
              </a:rPr>
              <a:t>File </a:t>
            </a:r>
            <a:r>
              <a:rPr dirty="0" sz="1650" spc="-155" b="1">
                <a:solidFill>
                  <a:srgbClr val="2B2B2B"/>
                </a:solidFill>
                <a:latin typeface="Arial Black"/>
                <a:cs typeface="Arial Black"/>
              </a:rPr>
              <a:t>System </a:t>
            </a:r>
            <a:r>
              <a:rPr dirty="0" sz="1650" spc="-150" b="1">
                <a:solidFill>
                  <a:srgbClr val="2B2B2B"/>
                </a:solidFill>
                <a:latin typeface="Arial Black"/>
                <a:cs typeface="Arial Black"/>
              </a:rPr>
              <a:t>is</a:t>
            </a:r>
            <a:r>
              <a:rPr dirty="0" sz="1650" spc="-17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650" spc="-100" b="1">
                <a:solidFill>
                  <a:srgbClr val="2B2B2B"/>
                </a:solidFill>
                <a:latin typeface="Arial Black"/>
                <a:cs typeface="Arial Black"/>
              </a:rPr>
              <a:t>important?</a:t>
            </a:r>
            <a:endParaRPr sz="1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Understanding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Linux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File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393939"/>
                </a:solidFill>
                <a:latin typeface="Arial"/>
                <a:cs typeface="Arial"/>
              </a:rPr>
              <a:t>System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will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clear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out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a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lot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93939"/>
                </a:solidFill>
                <a:latin typeface="Arial"/>
                <a:cs typeface="Arial"/>
              </a:rPr>
              <a:t>of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questions.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11125" indent="-98425">
              <a:lnSpc>
                <a:spcPct val="100000"/>
              </a:lnSpc>
              <a:buSzPct val="36363"/>
              <a:buFont typeface="MS PMincho"/>
              <a:buChar char="●"/>
              <a:tabLst>
                <a:tab pos="111760" algn="l"/>
              </a:tabLst>
            </a:pP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What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a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socket</a:t>
            </a:r>
            <a:r>
              <a:rPr dirty="0" sz="1100" spc="-16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file?</a:t>
            </a:r>
            <a:endParaRPr sz="11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405"/>
              </a:spcBef>
              <a:buSzPct val="36363"/>
              <a:buFont typeface="MS PMincho"/>
              <a:buChar char="●"/>
              <a:tabLst>
                <a:tab pos="111760" algn="l"/>
              </a:tabLst>
            </a:pP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'myfile' 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vs.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'myFile' </a:t>
            </a:r>
            <a:r>
              <a:rPr dirty="0" sz="1100" spc="-45">
                <a:solidFill>
                  <a:srgbClr val="393939"/>
                </a:solidFill>
                <a:latin typeface="Arial"/>
                <a:cs typeface="Arial"/>
              </a:rPr>
              <a:t>( </a:t>
            </a:r>
            <a:r>
              <a:rPr dirty="0" sz="1100" spc="-35">
                <a:solidFill>
                  <a:srgbClr val="393939"/>
                </a:solidFill>
                <a:latin typeface="Arial"/>
                <a:cs typeface="Arial"/>
              </a:rPr>
              <a:t>Case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Sensitivity</a:t>
            </a:r>
            <a:r>
              <a:rPr dirty="0" sz="1100" spc="-5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45">
                <a:solidFill>
                  <a:srgbClr val="393939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405"/>
              </a:spcBef>
              <a:buSzPct val="36363"/>
              <a:buFont typeface="MS PMincho"/>
              <a:buChar char="●"/>
              <a:tabLst>
                <a:tab pos="111760" algn="l"/>
              </a:tabLst>
            </a:pP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No </a:t>
            </a:r>
            <a:r>
              <a:rPr dirty="0" sz="1100" spc="-60">
                <a:solidFill>
                  <a:srgbClr val="393939"/>
                </a:solidFill>
                <a:latin typeface="Arial"/>
                <a:cs typeface="Arial"/>
              </a:rPr>
              <a:t>C: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or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D:</a:t>
            </a:r>
            <a:r>
              <a:rPr dirty="0" sz="1100" spc="-19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393939"/>
                </a:solidFill>
                <a:latin typeface="Arial"/>
                <a:cs typeface="Arial"/>
              </a:rPr>
              <a:t>drive?</a:t>
            </a:r>
            <a:endParaRPr sz="11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405"/>
              </a:spcBef>
              <a:buSzPct val="36363"/>
              <a:buFont typeface="MS PMincho"/>
              <a:buChar char="●"/>
              <a:tabLst>
                <a:tab pos="111760" algn="l"/>
              </a:tabLst>
            </a:pP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Deleting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an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open</a:t>
            </a:r>
            <a:r>
              <a:rPr dirty="0" sz="1100" spc="-18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file?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93939"/>
              </a:buClr>
              <a:buFont typeface="MS PMincho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65" b="1">
                <a:solidFill>
                  <a:srgbClr val="393939"/>
                </a:solidFill>
                <a:latin typeface="Arial Black"/>
                <a:cs typeface="Arial Black"/>
              </a:rPr>
              <a:t>In </a:t>
            </a:r>
            <a:r>
              <a:rPr dirty="0" sz="1100" spc="-80" b="1">
                <a:solidFill>
                  <a:srgbClr val="393939"/>
                </a:solidFill>
                <a:latin typeface="Arial Black"/>
                <a:cs typeface="Arial Black"/>
              </a:rPr>
              <a:t>Linux </a:t>
            </a:r>
            <a:r>
              <a:rPr dirty="0" sz="1100" spc="-70" b="1">
                <a:solidFill>
                  <a:srgbClr val="393939"/>
                </a:solidFill>
                <a:latin typeface="Arial Black"/>
                <a:cs typeface="Arial Black"/>
              </a:rPr>
              <a:t>everything </a:t>
            </a:r>
            <a:r>
              <a:rPr dirty="0" sz="1100" spc="-100" b="1">
                <a:solidFill>
                  <a:srgbClr val="393939"/>
                </a:solidFill>
                <a:latin typeface="Arial Black"/>
                <a:cs typeface="Arial Black"/>
              </a:rPr>
              <a:t>is a</a:t>
            </a:r>
            <a:r>
              <a:rPr dirty="0" sz="1100" spc="-170" b="1">
                <a:solidFill>
                  <a:srgbClr val="393939"/>
                </a:solidFill>
                <a:latin typeface="Arial Black"/>
                <a:cs typeface="Arial Black"/>
              </a:rPr>
              <a:t> </a:t>
            </a:r>
            <a:r>
              <a:rPr dirty="0" sz="1100" spc="-65" b="1">
                <a:solidFill>
                  <a:srgbClr val="393939"/>
                </a:solidFill>
                <a:latin typeface="Arial Black"/>
                <a:cs typeface="Arial Black"/>
              </a:rPr>
              <a:t>file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11125" indent="-98425">
              <a:lnSpc>
                <a:spcPct val="100000"/>
              </a:lnSpc>
              <a:buSzPct val="36363"/>
              <a:buFont typeface="MS PMincho"/>
              <a:buChar char="●"/>
              <a:tabLst>
                <a:tab pos="111760" algn="l"/>
              </a:tabLst>
            </a:pP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External</a:t>
            </a:r>
            <a:r>
              <a:rPr dirty="0" sz="1100" spc="-9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Drives</a:t>
            </a:r>
            <a:endParaRPr sz="11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405"/>
              </a:spcBef>
              <a:buSzPct val="36363"/>
              <a:buFont typeface="MS PMincho"/>
              <a:buChar char="●"/>
              <a:tabLst>
                <a:tab pos="111760" algn="l"/>
              </a:tabLst>
            </a:pP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Network</a:t>
            </a:r>
            <a:r>
              <a:rPr dirty="0" sz="1100" spc="-7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Traffic</a:t>
            </a:r>
            <a:endParaRPr sz="11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405"/>
              </a:spcBef>
              <a:buSzPct val="36363"/>
              <a:buFont typeface="MS PMincho"/>
              <a:buChar char="●"/>
              <a:tabLst>
                <a:tab pos="111760" algn="l"/>
              </a:tabLst>
            </a:pPr>
            <a:r>
              <a:rPr dirty="0" sz="1100" spc="-60">
                <a:solidFill>
                  <a:srgbClr val="393939"/>
                </a:solidFill>
                <a:latin typeface="Arial"/>
                <a:cs typeface="Arial"/>
              </a:rPr>
              <a:t>CPU</a:t>
            </a:r>
            <a:r>
              <a:rPr dirty="0" sz="1100" spc="-7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Performance</a:t>
            </a:r>
            <a:endParaRPr sz="11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405"/>
              </a:spcBef>
              <a:buSzPct val="36363"/>
              <a:buFont typeface="MS PMincho"/>
              <a:buChar char="●"/>
              <a:tabLst>
                <a:tab pos="111760" algn="l"/>
              </a:tabLst>
            </a:pPr>
            <a:r>
              <a:rPr dirty="0" sz="1100" spc="-65">
                <a:solidFill>
                  <a:srgbClr val="393939"/>
                </a:solidFill>
                <a:latin typeface="Arial"/>
                <a:cs typeface="Arial"/>
              </a:rPr>
              <a:t>SWAP</a:t>
            </a:r>
            <a:r>
              <a:rPr dirty="0" sz="1100" spc="-8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configuration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baseline="20833" sz="600" spc="-15">
                <a:solidFill>
                  <a:srgbClr val="393939"/>
                </a:solidFill>
                <a:latin typeface="MS PMincho"/>
                <a:cs typeface="MS PMincho"/>
              </a:rPr>
              <a:t>● </a:t>
            </a:r>
            <a:r>
              <a:rPr dirty="0" baseline="20833" sz="600" spc="7">
                <a:solidFill>
                  <a:srgbClr val="393939"/>
                </a:solidFill>
                <a:latin typeface="MS PMincho"/>
                <a:cs typeface="MS PMincho"/>
              </a:rPr>
              <a:t> 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12700" marR="4813935">
              <a:lnSpc>
                <a:spcPct val="224000"/>
              </a:lnSpc>
            </a:pPr>
            <a:r>
              <a:rPr dirty="0" sz="1100" spc="-55" b="1">
                <a:solidFill>
                  <a:srgbClr val="393939"/>
                </a:solidFill>
                <a:latin typeface="Arial Black"/>
                <a:cs typeface="Arial Black"/>
              </a:rPr>
              <a:t>NO </a:t>
            </a:r>
            <a:r>
              <a:rPr dirty="0" sz="1100" spc="-114" b="1">
                <a:solidFill>
                  <a:srgbClr val="393939"/>
                </a:solidFill>
                <a:latin typeface="Arial Black"/>
                <a:cs typeface="Arial Black"/>
              </a:rPr>
              <a:t>CONTROL </a:t>
            </a:r>
            <a:r>
              <a:rPr dirty="0" sz="1100" spc="-125" b="1">
                <a:solidFill>
                  <a:srgbClr val="393939"/>
                </a:solidFill>
                <a:latin typeface="Arial Black"/>
                <a:cs typeface="Arial Black"/>
              </a:rPr>
              <a:t>PANEL  </a:t>
            </a:r>
            <a:r>
              <a:rPr dirty="0" sz="1100" spc="-55" b="1">
                <a:solidFill>
                  <a:srgbClr val="393939"/>
                </a:solidFill>
                <a:latin typeface="Arial Black"/>
                <a:cs typeface="Arial Black"/>
              </a:rPr>
              <a:t>NO </a:t>
            </a:r>
            <a:r>
              <a:rPr dirty="0" sz="1100" spc="-160" b="1">
                <a:solidFill>
                  <a:srgbClr val="393939"/>
                </a:solidFill>
                <a:latin typeface="Arial Black"/>
                <a:cs typeface="Arial Black"/>
              </a:rPr>
              <a:t>USER </a:t>
            </a:r>
            <a:r>
              <a:rPr dirty="0" sz="1100" spc="-110" b="1">
                <a:solidFill>
                  <a:srgbClr val="393939"/>
                </a:solidFill>
                <a:latin typeface="Arial Black"/>
                <a:cs typeface="Arial Black"/>
              </a:rPr>
              <a:t>MANAGEMENT  </a:t>
            </a:r>
            <a:r>
              <a:rPr dirty="0" sz="1100" spc="-55" b="1">
                <a:solidFill>
                  <a:srgbClr val="393939"/>
                </a:solidFill>
                <a:latin typeface="Arial Black"/>
                <a:cs typeface="Arial Black"/>
              </a:rPr>
              <a:t>NO</a:t>
            </a:r>
            <a:r>
              <a:rPr dirty="0" sz="1100" spc="-165" b="1">
                <a:solidFill>
                  <a:srgbClr val="393939"/>
                </a:solidFill>
                <a:latin typeface="Arial Black"/>
                <a:cs typeface="Arial Black"/>
              </a:rPr>
              <a:t> </a:t>
            </a:r>
            <a:r>
              <a:rPr dirty="0" sz="1100" spc="-160" b="1">
                <a:solidFill>
                  <a:srgbClr val="393939"/>
                </a:solidFill>
                <a:latin typeface="Arial Black"/>
                <a:cs typeface="Arial Black"/>
              </a:rPr>
              <a:t>REGISTRY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There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tools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that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could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help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93939"/>
                </a:solidFill>
                <a:latin typeface="Arial"/>
                <a:cs typeface="Arial"/>
              </a:rPr>
              <a:t>with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above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but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all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these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still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edits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a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50" spc="-140" b="1">
                <a:solidFill>
                  <a:srgbClr val="2B2B2B"/>
                </a:solidFill>
                <a:latin typeface="Arial Black"/>
                <a:cs typeface="Arial Black"/>
              </a:rPr>
              <a:t>File </a:t>
            </a:r>
            <a:r>
              <a:rPr dirty="0" sz="1650" spc="-155" b="1">
                <a:solidFill>
                  <a:srgbClr val="2B2B2B"/>
                </a:solidFill>
                <a:latin typeface="Arial Black"/>
                <a:cs typeface="Arial Black"/>
              </a:rPr>
              <a:t>System </a:t>
            </a:r>
            <a:r>
              <a:rPr dirty="0" sz="1650" spc="-130" b="1">
                <a:solidFill>
                  <a:srgbClr val="2B2B2B"/>
                </a:solidFill>
                <a:latin typeface="Arial Black"/>
                <a:cs typeface="Arial Black"/>
              </a:rPr>
              <a:t>Explained</a:t>
            </a:r>
            <a:endParaRPr sz="1650">
              <a:latin typeface="Arial Black"/>
              <a:cs typeface="Arial Black"/>
            </a:endParaRPr>
          </a:p>
          <a:p>
            <a:pPr marL="12700" marR="5080">
              <a:lnSpc>
                <a:spcPct val="130700"/>
              </a:lnSpc>
              <a:spcBef>
                <a:spcPts val="1170"/>
              </a:spcBef>
            </a:pP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Here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a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list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93939"/>
                </a:solidFill>
                <a:latin typeface="Arial"/>
                <a:cs typeface="Arial"/>
              </a:rPr>
              <a:t>of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most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commonly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used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directories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Linux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File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System.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There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are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a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few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which 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we'll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not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cover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as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it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optional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or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distribution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93939"/>
                </a:solidFill>
                <a:latin typeface="Arial"/>
                <a:cs typeface="Arial"/>
              </a:rPr>
              <a:t>specific.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004" y="575995"/>
            <a:ext cx="6480060" cy="3069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7304" y="3809110"/>
            <a:ext cx="6383020" cy="5721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50" b="1">
                <a:solidFill>
                  <a:srgbClr val="2B2B2B"/>
                </a:solidFill>
                <a:latin typeface="Arial Black"/>
                <a:cs typeface="Arial Black"/>
              </a:rPr>
              <a:t>/</a:t>
            </a:r>
            <a:r>
              <a:rPr dirty="0" sz="1250" spc="-229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95" b="1">
                <a:solidFill>
                  <a:srgbClr val="2B2B2B"/>
                </a:solidFill>
                <a:latin typeface="Arial Black"/>
                <a:cs typeface="Arial Black"/>
              </a:rPr>
              <a:t>The </a:t>
            </a:r>
            <a:r>
              <a:rPr dirty="0" sz="1250" spc="-75" b="1">
                <a:solidFill>
                  <a:srgbClr val="2B2B2B"/>
                </a:solidFill>
                <a:latin typeface="Arial Black"/>
                <a:cs typeface="Arial Black"/>
              </a:rPr>
              <a:t>Root </a:t>
            </a:r>
            <a:r>
              <a:rPr dirty="0" sz="1250" spc="-65" b="1">
                <a:solidFill>
                  <a:srgbClr val="2B2B2B"/>
                </a:solidFill>
                <a:latin typeface="Arial Black"/>
                <a:cs typeface="Arial Black"/>
              </a:rPr>
              <a:t>Directory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Everything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on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your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Linux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system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located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under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93939"/>
                </a:solidFill>
                <a:latin typeface="Arial"/>
                <a:cs typeface="Arial"/>
              </a:rPr>
              <a:t>/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directory,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known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as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root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directory.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10" b="1">
                <a:solidFill>
                  <a:srgbClr val="2B2B2B"/>
                </a:solidFill>
                <a:latin typeface="Arial Black"/>
                <a:cs typeface="Arial Black"/>
              </a:rPr>
              <a:t>/bin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95" b="1">
                <a:solidFill>
                  <a:srgbClr val="2B2B2B"/>
                </a:solidFill>
                <a:latin typeface="Arial Black"/>
                <a:cs typeface="Arial Black"/>
              </a:rPr>
              <a:t>Essential </a:t>
            </a:r>
            <a:r>
              <a:rPr dirty="0" sz="1250" spc="-80" b="1">
                <a:solidFill>
                  <a:srgbClr val="2B2B2B"/>
                </a:solidFill>
                <a:latin typeface="Arial Black"/>
                <a:cs typeface="Arial Black"/>
              </a:rPr>
              <a:t>User</a:t>
            </a:r>
            <a:r>
              <a:rPr dirty="0" sz="1250" spc="-29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75" b="1">
                <a:solidFill>
                  <a:srgbClr val="2B2B2B"/>
                </a:solidFill>
                <a:latin typeface="Arial Black"/>
                <a:cs typeface="Arial Black"/>
              </a:rPr>
              <a:t>Binaries</a:t>
            </a:r>
            <a:endParaRPr sz="1250">
              <a:latin typeface="Arial Black"/>
              <a:cs typeface="Arial Black"/>
            </a:endParaRPr>
          </a:p>
          <a:p>
            <a:pPr marL="12700" marR="73660">
              <a:lnSpc>
                <a:spcPct val="130700"/>
              </a:lnSpc>
              <a:spcBef>
                <a:spcPts val="1130"/>
              </a:spcBef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93939"/>
                </a:solidFill>
                <a:latin typeface="Arial"/>
                <a:cs typeface="Arial"/>
              </a:rPr>
              <a:t>/bin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contains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essential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user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binaries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(programs)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that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must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present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when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 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system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93939"/>
                </a:solidFill>
                <a:latin typeface="Arial"/>
                <a:cs typeface="Arial"/>
              </a:rPr>
              <a:t>mounted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single-user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mode.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Programs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which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a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user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install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will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under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/usr/bin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but 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system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programs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will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located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in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/bin.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-5" b="1">
                <a:solidFill>
                  <a:srgbClr val="2B2B2B"/>
                </a:solidFill>
                <a:latin typeface="Arial Black"/>
                <a:cs typeface="Arial Black"/>
              </a:rPr>
              <a:t>/boot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110" b="1">
                <a:solidFill>
                  <a:srgbClr val="2B2B2B"/>
                </a:solidFill>
                <a:latin typeface="Arial Black"/>
                <a:cs typeface="Arial Black"/>
              </a:rPr>
              <a:t>Static </a:t>
            </a:r>
            <a:r>
              <a:rPr dirty="0" sz="1250" spc="-70" b="1">
                <a:solidFill>
                  <a:srgbClr val="2B2B2B"/>
                </a:solidFill>
                <a:latin typeface="Arial Black"/>
                <a:cs typeface="Arial Black"/>
              </a:rPr>
              <a:t>Boot</a:t>
            </a:r>
            <a:r>
              <a:rPr dirty="0" sz="1250" spc="-29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100" b="1">
                <a:solidFill>
                  <a:srgbClr val="2B2B2B"/>
                </a:solidFill>
                <a:latin typeface="Arial Black"/>
                <a:cs typeface="Arial Black"/>
              </a:rPr>
              <a:t>Files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files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/boot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needed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to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93939"/>
                </a:solidFill>
                <a:latin typeface="Arial"/>
                <a:cs typeface="Arial"/>
              </a:rPr>
              <a:t>boot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-15" b="1">
                <a:solidFill>
                  <a:srgbClr val="2B2B2B"/>
                </a:solidFill>
                <a:latin typeface="Arial Black"/>
                <a:cs typeface="Arial Black"/>
              </a:rPr>
              <a:t>/dev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95" b="1">
                <a:solidFill>
                  <a:srgbClr val="2B2B2B"/>
                </a:solidFill>
                <a:latin typeface="Arial Black"/>
                <a:cs typeface="Arial Black"/>
              </a:rPr>
              <a:t>Device</a:t>
            </a:r>
            <a:r>
              <a:rPr dirty="0" sz="1250" spc="-305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100" b="1">
                <a:solidFill>
                  <a:srgbClr val="2B2B2B"/>
                </a:solidFill>
                <a:latin typeface="Arial Black"/>
                <a:cs typeface="Arial Black"/>
              </a:rPr>
              <a:t>Files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Remember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everything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a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file,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including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393939"/>
                </a:solidFill>
                <a:latin typeface="Arial"/>
                <a:cs typeface="Arial"/>
              </a:rPr>
              <a:t>devices.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93939"/>
                </a:solidFill>
                <a:latin typeface="Arial"/>
                <a:cs typeface="Arial"/>
              </a:rPr>
              <a:t>Examples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would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5">
                <a:solidFill>
                  <a:srgbClr val="393939"/>
                </a:solidFill>
                <a:latin typeface="Arial"/>
                <a:cs typeface="Arial"/>
              </a:rPr>
              <a:t>CPU,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Keyboard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and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Memory.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-50" b="1">
                <a:solidFill>
                  <a:srgbClr val="2B2B2B"/>
                </a:solidFill>
                <a:latin typeface="Arial Black"/>
                <a:cs typeface="Arial Black"/>
              </a:rPr>
              <a:t>/etc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55" b="1">
                <a:solidFill>
                  <a:srgbClr val="2B2B2B"/>
                </a:solidFill>
                <a:latin typeface="Arial Black"/>
                <a:cs typeface="Arial Black"/>
              </a:rPr>
              <a:t>Configuration</a:t>
            </a:r>
            <a:r>
              <a:rPr dirty="0" sz="1250" spc="-27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100" b="1">
                <a:solidFill>
                  <a:srgbClr val="2B2B2B"/>
                </a:solidFill>
                <a:latin typeface="Arial Black"/>
                <a:cs typeface="Arial Black"/>
              </a:rPr>
              <a:t>Files</a:t>
            </a:r>
            <a:endParaRPr sz="1250">
              <a:latin typeface="Arial Black"/>
              <a:cs typeface="Arial Black"/>
            </a:endParaRPr>
          </a:p>
          <a:p>
            <a:pPr marL="12700" marR="302895">
              <a:lnSpc>
                <a:spcPct val="130700"/>
              </a:lnSpc>
              <a:spcBef>
                <a:spcPts val="1130"/>
              </a:spcBef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/etc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contains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configuration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93939"/>
                </a:solidFill>
                <a:latin typeface="Arial"/>
                <a:cs typeface="Arial"/>
              </a:rPr>
              <a:t>files,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which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93939"/>
                </a:solidFill>
                <a:latin typeface="Arial"/>
                <a:cs typeface="Arial"/>
              </a:rPr>
              <a:t>can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generally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edited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hand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a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text 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editor.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-5" b="1">
                <a:solidFill>
                  <a:srgbClr val="2B2B2B"/>
                </a:solidFill>
                <a:latin typeface="Arial Black"/>
                <a:cs typeface="Arial Black"/>
              </a:rPr>
              <a:t>/home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</a:t>
            </a:r>
            <a:r>
              <a:rPr dirty="0" sz="1250" spc="-27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60" b="1">
                <a:solidFill>
                  <a:srgbClr val="2B2B2B"/>
                </a:solidFill>
                <a:latin typeface="Arial Black"/>
                <a:cs typeface="Arial Black"/>
              </a:rPr>
              <a:t>Home </a:t>
            </a:r>
            <a:r>
              <a:rPr dirty="0" sz="1250" spc="-75" b="1">
                <a:solidFill>
                  <a:srgbClr val="2B2B2B"/>
                </a:solidFill>
                <a:latin typeface="Arial Black"/>
                <a:cs typeface="Arial Black"/>
              </a:rPr>
              <a:t>Folders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2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/home</a:t>
            </a:r>
            <a:r>
              <a:rPr dirty="0" sz="1100" spc="-2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2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contains</a:t>
            </a:r>
            <a:r>
              <a:rPr dirty="0" sz="1100" spc="-2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a</a:t>
            </a:r>
            <a:r>
              <a:rPr dirty="0" sz="1100" spc="-2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home</a:t>
            </a:r>
            <a:r>
              <a:rPr dirty="0" sz="1100" spc="-2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folder</a:t>
            </a:r>
            <a:r>
              <a:rPr dirty="0" sz="1100" spc="-2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for</a:t>
            </a:r>
            <a:r>
              <a:rPr dirty="0" sz="1100" spc="-2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93939"/>
                </a:solidFill>
                <a:latin typeface="Arial"/>
                <a:cs typeface="Arial"/>
              </a:rPr>
              <a:t>each</a:t>
            </a:r>
            <a:r>
              <a:rPr dirty="0" sz="1100" spc="-2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b="1">
                <a:solidFill>
                  <a:srgbClr val="2B2B2B"/>
                </a:solidFill>
                <a:latin typeface="Arial Black"/>
                <a:cs typeface="Arial Black"/>
              </a:rPr>
              <a:t>/lib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95" b="1">
                <a:solidFill>
                  <a:srgbClr val="2B2B2B"/>
                </a:solidFill>
                <a:latin typeface="Arial Black"/>
                <a:cs typeface="Arial Black"/>
              </a:rPr>
              <a:t>Essential </a:t>
            </a:r>
            <a:r>
              <a:rPr dirty="0" sz="1250" spc="-75" b="1">
                <a:solidFill>
                  <a:srgbClr val="2B2B2B"/>
                </a:solidFill>
                <a:latin typeface="Arial Black"/>
                <a:cs typeface="Arial Black"/>
              </a:rPr>
              <a:t>Shared</a:t>
            </a:r>
            <a:r>
              <a:rPr dirty="0" sz="1250" spc="-254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70" b="1">
                <a:solidFill>
                  <a:srgbClr val="2B2B2B"/>
                </a:solidFill>
                <a:latin typeface="Arial Black"/>
                <a:cs typeface="Arial Black"/>
              </a:rPr>
              <a:t>Libraries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/lib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contains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libraries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needed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essential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binaries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93939"/>
                </a:solidFill>
                <a:latin typeface="Arial"/>
                <a:cs typeface="Arial"/>
              </a:rPr>
              <a:t>/bin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and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/sbin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folder.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304" y="583145"/>
            <a:ext cx="6444615" cy="8627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25" b="1">
                <a:solidFill>
                  <a:srgbClr val="2B2B2B"/>
                </a:solidFill>
                <a:latin typeface="Arial Black"/>
                <a:cs typeface="Arial Black"/>
              </a:rPr>
              <a:t>/media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75" b="1">
                <a:solidFill>
                  <a:srgbClr val="2B2B2B"/>
                </a:solidFill>
                <a:latin typeface="Arial Black"/>
                <a:cs typeface="Arial Black"/>
              </a:rPr>
              <a:t>Removable</a:t>
            </a:r>
            <a:r>
              <a:rPr dirty="0" sz="1250" spc="-29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55" b="1">
                <a:solidFill>
                  <a:srgbClr val="2B2B2B"/>
                </a:solidFill>
                <a:latin typeface="Arial Black"/>
                <a:cs typeface="Arial Black"/>
              </a:rPr>
              <a:t>Media</a:t>
            </a:r>
            <a:endParaRPr sz="1250">
              <a:latin typeface="Arial Black"/>
              <a:cs typeface="Arial Black"/>
            </a:endParaRPr>
          </a:p>
          <a:p>
            <a:pPr marL="12700" marR="260350">
              <a:lnSpc>
                <a:spcPct val="130700"/>
              </a:lnSpc>
              <a:spcBef>
                <a:spcPts val="1130"/>
              </a:spcBef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/media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contains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subdirectories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where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removable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media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393939"/>
                </a:solidFill>
                <a:latin typeface="Arial"/>
                <a:cs typeface="Arial"/>
              </a:rPr>
              <a:t>devices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inserted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into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  computer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are</a:t>
            </a:r>
            <a:r>
              <a:rPr dirty="0" sz="1100" spc="-12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mounted.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5" b="1">
                <a:solidFill>
                  <a:srgbClr val="2B2B2B"/>
                </a:solidFill>
                <a:latin typeface="Arial Black"/>
                <a:cs typeface="Arial Black"/>
              </a:rPr>
              <a:t>/opt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50" b="1">
                <a:solidFill>
                  <a:srgbClr val="2B2B2B"/>
                </a:solidFill>
                <a:latin typeface="Arial Black"/>
                <a:cs typeface="Arial Black"/>
              </a:rPr>
              <a:t>Optional</a:t>
            </a:r>
            <a:r>
              <a:rPr dirty="0" sz="1250" spc="-31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120" b="1">
                <a:solidFill>
                  <a:srgbClr val="2B2B2B"/>
                </a:solidFill>
                <a:latin typeface="Arial Black"/>
                <a:cs typeface="Arial Black"/>
              </a:rPr>
              <a:t>Packages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93939"/>
                </a:solidFill>
                <a:latin typeface="Arial"/>
                <a:cs typeface="Arial"/>
              </a:rPr>
              <a:t>/opt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contains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subdirectories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for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optional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software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packages.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-25" b="1">
                <a:solidFill>
                  <a:srgbClr val="2B2B2B"/>
                </a:solidFill>
                <a:latin typeface="Arial Black"/>
                <a:cs typeface="Arial Black"/>
              </a:rPr>
              <a:t>/proc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80" b="1">
                <a:solidFill>
                  <a:srgbClr val="2B2B2B"/>
                </a:solidFill>
                <a:latin typeface="Arial Black"/>
                <a:cs typeface="Arial Black"/>
              </a:rPr>
              <a:t>Kernel </a:t>
            </a:r>
            <a:r>
              <a:rPr dirty="0" sz="1250" spc="-160" b="1">
                <a:solidFill>
                  <a:srgbClr val="2B2B2B"/>
                </a:solidFill>
                <a:latin typeface="Arial Black"/>
                <a:cs typeface="Arial Black"/>
              </a:rPr>
              <a:t>&amp; </a:t>
            </a:r>
            <a:r>
              <a:rPr dirty="0" sz="1250" spc="-105" b="1">
                <a:solidFill>
                  <a:srgbClr val="2B2B2B"/>
                </a:solidFill>
                <a:latin typeface="Arial Black"/>
                <a:cs typeface="Arial Black"/>
              </a:rPr>
              <a:t>Process</a:t>
            </a:r>
            <a:r>
              <a:rPr dirty="0" sz="1250" spc="-245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100" b="1">
                <a:solidFill>
                  <a:srgbClr val="2B2B2B"/>
                </a:solidFill>
                <a:latin typeface="Arial Black"/>
                <a:cs typeface="Arial Black"/>
              </a:rPr>
              <a:t>Files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/proc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similar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to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/dev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93939"/>
                </a:solidFill>
                <a:latin typeface="Arial"/>
                <a:cs typeface="Arial"/>
              </a:rPr>
              <a:t>because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it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doesn’t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contain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standard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files.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b="1">
                <a:solidFill>
                  <a:srgbClr val="2B2B2B"/>
                </a:solidFill>
                <a:latin typeface="Arial Black"/>
                <a:cs typeface="Arial Black"/>
              </a:rPr>
              <a:t>/root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</a:t>
            </a:r>
            <a:r>
              <a:rPr dirty="0" sz="1250" spc="-24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75" b="1">
                <a:solidFill>
                  <a:srgbClr val="2B2B2B"/>
                </a:solidFill>
                <a:latin typeface="Arial Black"/>
                <a:cs typeface="Arial Black"/>
              </a:rPr>
              <a:t>Root </a:t>
            </a:r>
            <a:r>
              <a:rPr dirty="0" sz="1250" spc="-60" b="1">
                <a:solidFill>
                  <a:srgbClr val="2B2B2B"/>
                </a:solidFill>
                <a:latin typeface="Arial Black"/>
                <a:cs typeface="Arial Black"/>
              </a:rPr>
              <a:t>Home </a:t>
            </a:r>
            <a:r>
              <a:rPr dirty="0" sz="1250" spc="-65" b="1">
                <a:solidFill>
                  <a:srgbClr val="2B2B2B"/>
                </a:solidFill>
                <a:latin typeface="Arial Black"/>
                <a:cs typeface="Arial Black"/>
              </a:rPr>
              <a:t>Directory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93939"/>
                </a:solidFill>
                <a:latin typeface="Arial"/>
                <a:cs typeface="Arial"/>
              </a:rPr>
              <a:t>/root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home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93939"/>
                </a:solidFill>
                <a:latin typeface="Arial"/>
                <a:cs typeface="Arial"/>
              </a:rPr>
              <a:t>of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root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30" b="1">
                <a:solidFill>
                  <a:srgbClr val="2B2B2B"/>
                </a:solidFill>
                <a:latin typeface="Arial Black"/>
                <a:cs typeface="Arial Black"/>
              </a:rPr>
              <a:t>/run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</a:t>
            </a:r>
            <a:r>
              <a:rPr dirty="0" sz="1250" spc="-275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70" b="1">
                <a:solidFill>
                  <a:srgbClr val="2B2B2B"/>
                </a:solidFill>
                <a:latin typeface="Arial Black"/>
                <a:cs typeface="Arial Black"/>
              </a:rPr>
              <a:t>Application </a:t>
            </a:r>
            <a:r>
              <a:rPr dirty="0" sz="1250" spc="-95" b="1">
                <a:solidFill>
                  <a:srgbClr val="2B2B2B"/>
                </a:solidFill>
                <a:latin typeface="Arial Black"/>
                <a:cs typeface="Arial Black"/>
              </a:rPr>
              <a:t>State </a:t>
            </a:r>
            <a:r>
              <a:rPr dirty="0" sz="1250" spc="-100" b="1">
                <a:solidFill>
                  <a:srgbClr val="2B2B2B"/>
                </a:solidFill>
                <a:latin typeface="Arial Black"/>
                <a:cs typeface="Arial Black"/>
              </a:rPr>
              <a:t>Files</a:t>
            </a:r>
            <a:endParaRPr sz="1250">
              <a:latin typeface="Arial Black"/>
              <a:cs typeface="Arial Black"/>
            </a:endParaRPr>
          </a:p>
          <a:p>
            <a:pPr marL="12700" marR="36195">
              <a:lnSpc>
                <a:spcPct val="130700"/>
              </a:lnSpc>
              <a:spcBef>
                <a:spcPts val="1130"/>
              </a:spcBef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93939"/>
                </a:solidFill>
                <a:latin typeface="Arial"/>
                <a:cs typeface="Arial"/>
              </a:rPr>
              <a:t>/run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fairly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new,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and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gives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applications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a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standard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place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to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store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transient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files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they 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require</a:t>
            </a:r>
            <a:r>
              <a:rPr dirty="0" sz="1100" spc="-2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like </a:t>
            </a:r>
            <a:r>
              <a:rPr dirty="0" sz="1100" spc="10">
                <a:solidFill>
                  <a:srgbClr val="393939"/>
                </a:solidFill>
                <a:latin typeface="Arial"/>
                <a:cs typeface="Arial"/>
              </a:rPr>
              <a:t>sockets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and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process 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IDs.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-20" b="1">
                <a:solidFill>
                  <a:srgbClr val="2B2B2B"/>
                </a:solidFill>
                <a:latin typeface="Arial Black"/>
                <a:cs typeface="Arial Black"/>
              </a:rPr>
              <a:t>/sbin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95" b="1">
                <a:solidFill>
                  <a:srgbClr val="2B2B2B"/>
                </a:solidFill>
                <a:latin typeface="Arial Black"/>
                <a:cs typeface="Arial Black"/>
              </a:rPr>
              <a:t>System </a:t>
            </a:r>
            <a:r>
              <a:rPr dirty="0" sz="1250" spc="-55" b="1">
                <a:solidFill>
                  <a:srgbClr val="2B2B2B"/>
                </a:solidFill>
                <a:latin typeface="Arial Black"/>
                <a:cs typeface="Arial Black"/>
              </a:rPr>
              <a:t>Administration</a:t>
            </a:r>
            <a:r>
              <a:rPr dirty="0" sz="1250" spc="-27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75" b="1">
                <a:solidFill>
                  <a:srgbClr val="2B2B2B"/>
                </a:solidFill>
                <a:latin typeface="Arial Black"/>
                <a:cs typeface="Arial Black"/>
              </a:rPr>
              <a:t>Binaries</a:t>
            </a:r>
            <a:endParaRPr sz="1250">
              <a:latin typeface="Arial Black"/>
              <a:cs typeface="Arial Black"/>
            </a:endParaRPr>
          </a:p>
          <a:p>
            <a:pPr marL="12700" marR="158750">
              <a:lnSpc>
                <a:spcPct val="130700"/>
              </a:lnSpc>
              <a:spcBef>
                <a:spcPts val="1130"/>
              </a:spcBef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/sbin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similar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to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93939"/>
                </a:solidFill>
                <a:latin typeface="Arial"/>
                <a:cs typeface="Arial"/>
              </a:rPr>
              <a:t>/bin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directory.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It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contains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essential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binaries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that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are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generally 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intended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to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93939"/>
                </a:solidFill>
                <a:latin typeface="Arial"/>
                <a:cs typeface="Arial"/>
              </a:rPr>
              <a:t>run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root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user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for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system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administration.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-15" b="1">
                <a:solidFill>
                  <a:srgbClr val="2B2B2B"/>
                </a:solidFill>
                <a:latin typeface="Arial Black"/>
                <a:cs typeface="Arial Black"/>
              </a:rPr>
              <a:t>/srv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</a:t>
            </a:r>
            <a:r>
              <a:rPr dirty="0" sz="1250" spc="-195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105" b="1">
                <a:solidFill>
                  <a:srgbClr val="2B2B2B"/>
                </a:solidFill>
                <a:latin typeface="Arial Black"/>
                <a:cs typeface="Arial Black"/>
              </a:rPr>
              <a:t>Service </a:t>
            </a:r>
            <a:r>
              <a:rPr dirty="0" sz="1250" spc="-65" b="1">
                <a:solidFill>
                  <a:srgbClr val="2B2B2B"/>
                </a:solidFill>
                <a:latin typeface="Arial Black"/>
                <a:cs typeface="Arial Black"/>
              </a:rPr>
              <a:t>Data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/srv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contains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“data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for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393939"/>
                </a:solidFill>
                <a:latin typeface="Arial"/>
                <a:cs typeface="Arial"/>
              </a:rPr>
              <a:t>services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provided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by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system.”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10" b="1">
                <a:solidFill>
                  <a:srgbClr val="2B2B2B"/>
                </a:solidFill>
                <a:latin typeface="Arial Black"/>
                <a:cs typeface="Arial Black"/>
              </a:rPr>
              <a:t>/tmp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</a:t>
            </a:r>
            <a:r>
              <a:rPr dirty="0" sz="1250" spc="-27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60" b="1">
                <a:solidFill>
                  <a:srgbClr val="2B2B2B"/>
                </a:solidFill>
                <a:latin typeface="Arial Black"/>
                <a:cs typeface="Arial Black"/>
              </a:rPr>
              <a:t>Temporary </a:t>
            </a:r>
            <a:r>
              <a:rPr dirty="0" sz="1250" spc="-100" b="1">
                <a:solidFill>
                  <a:srgbClr val="2B2B2B"/>
                </a:solidFill>
                <a:latin typeface="Arial Black"/>
                <a:cs typeface="Arial Black"/>
              </a:rPr>
              <a:t>Files</a:t>
            </a:r>
            <a:endParaRPr sz="1250">
              <a:latin typeface="Arial Black"/>
              <a:cs typeface="Arial Black"/>
            </a:endParaRPr>
          </a:p>
          <a:p>
            <a:pPr marL="12700" marR="5080">
              <a:lnSpc>
                <a:spcPct val="130700"/>
              </a:lnSpc>
              <a:spcBef>
                <a:spcPts val="1130"/>
              </a:spcBef>
            </a:pP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Applications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store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temporary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files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in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93939"/>
                </a:solidFill>
                <a:latin typeface="Arial"/>
                <a:cs typeface="Arial"/>
              </a:rPr>
              <a:t>/tmp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directory.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393939"/>
                </a:solidFill>
                <a:latin typeface="Arial"/>
                <a:cs typeface="Arial"/>
              </a:rPr>
              <a:t>These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files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are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generally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deleted</a:t>
            </a:r>
            <a:r>
              <a:rPr dirty="0" sz="1100" spc="-1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whenever 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your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system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17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restarted.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b="1">
                <a:solidFill>
                  <a:srgbClr val="2B2B2B"/>
                </a:solidFill>
                <a:latin typeface="Arial Black"/>
                <a:cs typeface="Arial Black"/>
              </a:rPr>
              <a:t>/usr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 </a:t>
            </a:r>
            <a:r>
              <a:rPr dirty="0" sz="1250" spc="-80" b="1">
                <a:solidFill>
                  <a:srgbClr val="2B2B2B"/>
                </a:solidFill>
                <a:latin typeface="Arial Black"/>
                <a:cs typeface="Arial Black"/>
              </a:rPr>
              <a:t>User </a:t>
            </a:r>
            <a:r>
              <a:rPr dirty="0" sz="1250" spc="-75" b="1">
                <a:solidFill>
                  <a:srgbClr val="2B2B2B"/>
                </a:solidFill>
                <a:latin typeface="Arial Black"/>
                <a:cs typeface="Arial Black"/>
              </a:rPr>
              <a:t>Binaries </a:t>
            </a:r>
            <a:r>
              <a:rPr dirty="0" sz="1250" spc="-160" b="1">
                <a:solidFill>
                  <a:srgbClr val="2B2B2B"/>
                </a:solidFill>
                <a:latin typeface="Arial Black"/>
                <a:cs typeface="Arial Black"/>
              </a:rPr>
              <a:t>&amp; </a:t>
            </a:r>
            <a:r>
              <a:rPr dirty="0" sz="1250" spc="-60" b="1">
                <a:solidFill>
                  <a:srgbClr val="2B2B2B"/>
                </a:solidFill>
                <a:latin typeface="Arial Black"/>
                <a:cs typeface="Arial Black"/>
              </a:rPr>
              <a:t>Read-Only</a:t>
            </a:r>
            <a:r>
              <a:rPr dirty="0" sz="1250" spc="-265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65" b="1">
                <a:solidFill>
                  <a:srgbClr val="2B2B2B"/>
                </a:solidFill>
                <a:latin typeface="Arial Black"/>
                <a:cs typeface="Arial Black"/>
              </a:rPr>
              <a:t>Data</a:t>
            </a:r>
            <a:endParaRPr sz="1250">
              <a:latin typeface="Arial Black"/>
              <a:cs typeface="Arial Black"/>
            </a:endParaRPr>
          </a:p>
          <a:p>
            <a:pPr marL="12700" marR="237490">
              <a:lnSpc>
                <a:spcPct val="130700"/>
              </a:lnSpc>
              <a:spcBef>
                <a:spcPts val="1130"/>
              </a:spcBef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/usr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contains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applications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and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files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used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by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93939"/>
                </a:solidFill>
                <a:latin typeface="Arial"/>
                <a:cs typeface="Arial"/>
              </a:rPr>
              <a:t>users,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as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opposed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to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applications</a:t>
            </a:r>
            <a:r>
              <a:rPr dirty="0" sz="1100" spc="-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and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20">
                <a:solidFill>
                  <a:srgbClr val="393939"/>
                </a:solidFill>
                <a:latin typeface="Arial"/>
                <a:cs typeface="Arial"/>
              </a:rPr>
              <a:t>files </a:t>
            </a:r>
            <a:r>
              <a:rPr dirty="0" sz="1100" spc="25">
                <a:solidFill>
                  <a:srgbClr val="393939"/>
                </a:solidFill>
                <a:latin typeface="Arial"/>
                <a:cs typeface="Arial"/>
              </a:rPr>
              <a:t>used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by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9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393939"/>
                </a:solidFill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-5" b="1">
                <a:solidFill>
                  <a:srgbClr val="2B2B2B"/>
                </a:solidFill>
                <a:latin typeface="Arial Black"/>
                <a:cs typeface="Arial Black"/>
              </a:rPr>
              <a:t>/var </a:t>
            </a:r>
            <a:r>
              <a:rPr dirty="0" sz="1250" spc="15" b="1">
                <a:solidFill>
                  <a:srgbClr val="2B2B2B"/>
                </a:solidFill>
                <a:latin typeface="Arial Black"/>
                <a:cs typeface="Arial Black"/>
              </a:rPr>
              <a:t>–</a:t>
            </a:r>
            <a:r>
              <a:rPr dirty="0" sz="1250" spc="-250" b="1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250" spc="-75" b="1">
                <a:solidFill>
                  <a:srgbClr val="2B2B2B"/>
                </a:solidFill>
                <a:latin typeface="Arial Black"/>
                <a:cs typeface="Arial Black"/>
              </a:rPr>
              <a:t>Variable </a:t>
            </a:r>
            <a:r>
              <a:rPr dirty="0" sz="1250" spc="-65" b="1">
                <a:solidFill>
                  <a:srgbClr val="2B2B2B"/>
                </a:solidFill>
                <a:latin typeface="Arial Black"/>
                <a:cs typeface="Arial Black"/>
              </a:rPr>
              <a:t>Data </a:t>
            </a:r>
            <a:r>
              <a:rPr dirty="0" sz="1250" spc="-100" b="1">
                <a:solidFill>
                  <a:srgbClr val="2B2B2B"/>
                </a:solidFill>
                <a:latin typeface="Arial Black"/>
                <a:cs typeface="Arial Black"/>
              </a:rPr>
              <a:t>Files</a:t>
            </a:r>
            <a:endParaRPr sz="1250">
              <a:latin typeface="Arial Black"/>
              <a:cs typeface="Arial Black"/>
            </a:endParaRPr>
          </a:p>
          <a:p>
            <a:pPr marL="12700" marR="334010">
              <a:lnSpc>
                <a:spcPct val="130700"/>
              </a:lnSpc>
              <a:spcBef>
                <a:spcPts val="1130"/>
              </a:spcBef>
            </a:pP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/var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directory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writable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counterpart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93939"/>
                </a:solidFill>
                <a:latin typeface="Arial"/>
                <a:cs typeface="Arial"/>
              </a:rPr>
              <a:t>to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93939"/>
                </a:solidFill>
                <a:latin typeface="Arial"/>
                <a:cs typeface="Arial"/>
              </a:rPr>
              <a:t>/usr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directory,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93939"/>
                </a:solidFill>
                <a:latin typeface="Arial"/>
                <a:cs typeface="Arial"/>
              </a:rPr>
              <a:t>which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must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be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93939"/>
                </a:solidFill>
                <a:latin typeface="Arial"/>
                <a:cs typeface="Arial"/>
              </a:rPr>
              <a:t>read-only</a:t>
            </a:r>
            <a:r>
              <a:rPr dirty="0" sz="1100" spc="-15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93939"/>
                </a:solidFill>
                <a:latin typeface="Arial"/>
                <a:cs typeface="Arial"/>
              </a:rPr>
              <a:t>in  </a:t>
            </a:r>
            <a:r>
              <a:rPr dirty="0" sz="1100" spc="55">
                <a:solidFill>
                  <a:srgbClr val="393939"/>
                </a:solidFill>
                <a:latin typeface="Arial"/>
                <a:cs typeface="Arial"/>
              </a:rPr>
              <a:t>normal</a:t>
            </a:r>
            <a:r>
              <a:rPr dirty="0" sz="1100" spc="-9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93939"/>
                </a:solidFill>
                <a:latin typeface="Arial"/>
                <a:cs typeface="Arial"/>
              </a:rPr>
              <a:t>operation.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2017-06-21T07:31:00Z</dcterms:created>
  <dcterms:modified xsi:type="dcterms:W3CDTF">2017-06-21T07:31:00Z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2017-06-21T00:00:00Z</vt:filetime>
  </property>
  <property fmtid="{D5CDD505-2E9C-101B-9397-08002B2CF9AE}" pid="3" name="LastSaved">
    <vt:filetime>2017-06-21T00:00:00Z</vt:filetime>
  </property>
</Properties>
</file>