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5" r:id="rId9"/>
    <p:sldId id="344" r:id="rId10"/>
    <p:sldId id="34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orient="horz" pos="1652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473">
          <p15:clr>
            <a:srgbClr val="A4A3A4"/>
          </p15:clr>
        </p15:guide>
        <p15:guide id="7" pos="5381">
          <p15:clr>
            <a:srgbClr val="A4A3A4"/>
          </p15:clr>
        </p15:guide>
        <p15:guide id="8" pos="2801">
          <p15:clr>
            <a:srgbClr val="A4A3A4"/>
          </p15:clr>
        </p15:guide>
        <p15:guide id="9" pos="369">
          <p15:clr>
            <a:srgbClr val="A4A3A4"/>
          </p15:clr>
        </p15:guide>
        <p15:guide id="10" pos="2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55" autoAdjust="0"/>
    <p:restoredTop sz="83767" autoAdjust="0"/>
  </p:normalViewPr>
  <p:slideViewPr>
    <p:cSldViewPr snapToGrid="0" showGuides="1">
      <p:cViewPr varScale="1">
        <p:scale>
          <a:sx n="151" d="100"/>
          <a:sy n="151" d="100"/>
        </p:scale>
        <p:origin x="90" y="213"/>
      </p:cViewPr>
      <p:guideLst>
        <p:guide orient="horz" pos="2830"/>
        <p:guide orient="horz" pos="1652"/>
        <p:guide orient="horz" pos="286"/>
        <p:guide orient="horz" pos="1768"/>
        <p:guide orient="horz" pos="589"/>
        <p:guide orient="horz" pos="473"/>
        <p:guide pos="5381"/>
        <p:guide pos="2801"/>
        <p:guide pos="369"/>
        <p:guide pos="2962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99616" y="1680210"/>
            <a:ext cx="7059168" cy="390906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99616" y="2119122"/>
            <a:ext cx="7059168" cy="384048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 kumimoji="0" lang="en-GB" sz="21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00188" y="2544317"/>
            <a:ext cx="7058056" cy="932307"/>
          </a:xfrm>
        </p:spPr>
        <p:txBody>
          <a:bodyPr numCol="1">
            <a:noAutofit/>
          </a:bodyPr>
          <a:lstStyle>
            <a:lvl1pPr marL="0" indent="0">
              <a:lnSpc>
                <a:spcPts val="1500"/>
              </a:lnSpc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384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6062472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33284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3284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with Block Headers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19200"/>
            <a:ext cx="24780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1219200"/>
            <a:ext cx="52212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91359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3328416" y="932688"/>
            <a:ext cx="522503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284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3284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7000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47000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with Block Header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3095624"/>
            <a:ext cx="2478024" cy="139636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28416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62091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2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932253"/>
            <a:ext cx="9144000" cy="28222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94360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94360" y="4562477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28416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28416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062472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062472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79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93992" y="26060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93992" y="106299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793992" y="2029968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793992" y="2832356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793992" y="375818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793992" y="456057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00189" y="1935956"/>
            <a:ext cx="6143625" cy="21717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00189" y="1693069"/>
            <a:ext cx="6143625" cy="1857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kern="1200" cap="all" spc="100" baseline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290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85772" y="450050"/>
            <a:ext cx="5891228" cy="4042181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3500" kern="0" cap="all" baseline="0">
                <a:solidFill>
                  <a:schemeClr val="tx1"/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9020" cy="1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772" y="1796796"/>
            <a:ext cx="5891228" cy="2695194"/>
          </a:xfrm>
        </p:spPr>
        <p:txBody>
          <a:bodyPr numCol="1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1300" kern="0" cap="none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ubtitle 4"/>
          <p:cNvSpPr>
            <a:spLocks noGrp="1"/>
          </p:cNvSpPr>
          <p:nvPr>
            <p:ph type="subTitle" idx="11"/>
          </p:nvPr>
        </p:nvSpPr>
        <p:spPr>
          <a:xfrm>
            <a:off x="585216" y="1296162"/>
            <a:ext cx="5888736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b="0" kern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8145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ou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457199"/>
            <a:ext cx="9144000" cy="4086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000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33284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euromonito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7973568" cy="3559302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31"/>
          </p:cNvPr>
          <p:cNvSpPr txBox="1">
            <a:spLocks noChangeArrowheads="1"/>
          </p:cNvSpPr>
          <p:nvPr/>
        </p:nvSpPr>
        <p:spPr bwMode="auto">
          <a:xfrm>
            <a:off x="585216" y="4759452"/>
            <a:ext cx="1435608" cy="384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n-US" sz="900" b="0" kern="0" cap="none" baseline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Internation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Tahoma" pitchFamily="34" charset="0"/>
              </a:rPr>
              <a:t>al</a:t>
            </a:r>
            <a:endParaRPr lang="en-US" sz="900" b="0" cap="none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595360" y="301752"/>
            <a:ext cx="356616" cy="116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 baseline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585216" y="452628"/>
            <a:ext cx="7973568" cy="2948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325463"/>
            <a:ext cx="488155" cy="62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 descr="EMI-HorRgb250px.png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>
          <a:xfrm>
            <a:off x="7401409" y="4759453"/>
            <a:ext cx="1170432" cy="173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35" r:id="rId3"/>
    <p:sldLayoutId id="2147483741" r:id="rId4"/>
    <p:sldLayoutId id="2147483679" r:id="rId5"/>
    <p:sldLayoutId id="2147483744" r:id="rId6"/>
    <p:sldLayoutId id="2147483684" r:id="rId7"/>
    <p:sldLayoutId id="2147483685" r:id="rId8"/>
    <p:sldLayoutId id="2147483686" r:id="rId9"/>
    <p:sldLayoutId id="2147483687" r:id="rId10"/>
    <p:sldLayoutId id="2147483728" r:id="rId11"/>
    <p:sldLayoutId id="2147483729" r:id="rId12"/>
    <p:sldLayoutId id="2147483743" r:id="rId13"/>
    <p:sldLayoutId id="2147483691" r:id="rId14"/>
    <p:sldLayoutId id="2147483692" r:id="rId15"/>
    <p:sldLayoutId id="2147483726" r:id="rId16"/>
    <p:sldLayoutId id="2147483730" r:id="rId17"/>
    <p:sldLayoutId id="2147483690" r:id="rId18"/>
    <p:sldLayoutId id="2147483689" r:id="rId19"/>
    <p:sldLayoutId id="2147483688" r:id="rId20"/>
    <p:sldLayoutId id="2147483693" r:id="rId21"/>
    <p:sldLayoutId id="2147483694" r:id="rId22"/>
    <p:sldLayoutId id="2147483699" r:id="rId23"/>
    <p:sldLayoutId id="2147483742" r:id="rId24"/>
    <p:sldLayoutId id="2147483714" r:id="rId25"/>
    <p:sldLayoutId id="2147483740" r:id="rId26"/>
    <p:sldLayoutId id="2147483737" r:id="rId27"/>
    <p:sldLayoutId id="2147483738" r:id="rId28"/>
    <p:sldLayoutId id="214748373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Cape Town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Barend Erasmus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369" y="3331954"/>
            <a:ext cx="5459896" cy="1636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>
              <a:spcBef>
                <a:spcPts val="200"/>
              </a:spcBef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</a:t>
            </a: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ZA" dirty="0" smtClean="0"/>
              <a:t>What </a:t>
            </a:r>
            <a:r>
              <a:rPr lang="en-ZA" dirty="0"/>
              <a:t>is the </a:t>
            </a:r>
            <a:r>
              <a:rPr lang="en-ZA" dirty="0" smtClean="0"/>
              <a:t>Event </a:t>
            </a:r>
            <a:r>
              <a:rPr lang="en-ZA" dirty="0"/>
              <a:t>Loop</a:t>
            </a:r>
            <a:r>
              <a:rPr lang="en-ZA" dirty="0" smtClean="0"/>
              <a:t>?</a:t>
            </a:r>
          </a:p>
          <a:p>
            <a:r>
              <a:rPr lang="en-US" dirty="0"/>
              <a:t>What is single threaded</a:t>
            </a:r>
            <a:r>
              <a:rPr lang="en-US" dirty="0" smtClean="0"/>
              <a:t>?</a:t>
            </a:r>
          </a:p>
          <a:p>
            <a:r>
              <a:rPr lang="en-US" dirty="0"/>
              <a:t>Thread Pool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GB" dirty="0" smtClean="0"/>
              <a:t>In this presentation we’ll cover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Node: </a:t>
            </a:r>
            <a:r>
              <a:rPr lang="en-GB" dirty="0" err="1" smtClean="0"/>
              <a:t>EveNt</a:t>
            </a:r>
            <a:r>
              <a:rPr lang="en-GB" dirty="0" smtClean="0"/>
              <a:t>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585788" y="1310957"/>
          <a:ext cx="7972424" cy="2804160"/>
        </p:xfrm>
        <a:graphic>
          <a:graphicData uri="http://schemas.openxmlformats.org/drawingml/2006/table">
            <a:tbl>
              <a:tblPr/>
              <a:tblGrid>
                <a:gridCol w="3986212"/>
                <a:gridCol w="3986212"/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Event Queue</a:t>
                      </a:r>
                    </a:p>
                  </a:txBody>
                  <a:tcPr marL="38100" marR="38100" marT="38100" marB="38100" anchor="b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84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Order</a:t>
                      </a:r>
                    </a:p>
                  </a:txBody>
                  <a:tcPr marL="38100" marR="38100" marT="38100" marB="38100" anchor="b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84E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effectLst/>
                        </a:rPr>
                        <a:t>Write to console ‘Reading file…’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Queue file reading task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Write to console ‘Done.’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…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…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Callback with file data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Write to console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38100" marR="38100" marT="38100" marB="3810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ZA" dirty="0"/>
              <a:t>What is the Event Loop?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</a:t>
            </a:r>
            <a:r>
              <a:rPr lang="en-US" dirty="0" err="1" smtClean="0"/>
              <a:t>LOOp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/>
              <a:t>What is single threaded?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85216" y="1359818"/>
            <a:ext cx="518603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'Reading file...'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fileBytes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fs.readFileSync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(filename,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"utf8"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'The file contains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fileBytes.length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' bytes.'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'Done.'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5216" y="3038811"/>
            <a:ext cx="23391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 file...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file contains 142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216" y="871944"/>
            <a:ext cx="8147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A single threaded application can be thought of as a long line at a cash register. Everything executes sequentially in order. The important take away is </a:t>
            </a:r>
            <a:r>
              <a:rPr lang="en-ZA" sz="1100" b="1" dirty="0">
                <a:solidFill>
                  <a:srgbClr val="373D49"/>
                </a:solidFill>
                <a:latin typeface="Georgia" panose="02040502050405020303" pitchFamily="18" charset="0"/>
              </a:rPr>
              <a:t>YOUR</a:t>
            </a:r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 application does one thing at a time.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84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/>
              <a:t>What is single threaded?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85216" y="1185434"/>
            <a:ext cx="355964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Retrieve data from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586E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Calculate averages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E7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Write data to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586E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Send JSON object to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216" y="781812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73D49"/>
                </a:solidFill>
                <a:latin typeface="Georgia" panose="02040502050405020303" pitchFamily="18" charset="0"/>
              </a:rPr>
              <a:t>Handling a web request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216" y="3204539"/>
            <a:ext cx="79735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In the example above, no requests will be processed while data is being retrieve or written to the database. Node is single threaded and can only perform </a:t>
            </a:r>
            <a:r>
              <a:rPr lang="en-ZA" sz="1100" b="1" dirty="0">
                <a:solidFill>
                  <a:srgbClr val="373D49"/>
                </a:solidFill>
                <a:latin typeface="Georgia" panose="02040502050405020303" pitchFamily="18" charset="0"/>
              </a:rPr>
              <a:t>ONE</a:t>
            </a:r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 action at a time</a:t>
            </a:r>
            <a:r>
              <a:rPr lang="en-ZA" sz="1100" dirty="0" smtClean="0">
                <a:solidFill>
                  <a:srgbClr val="373D49"/>
                </a:solidFill>
                <a:latin typeface="Georgia" panose="02040502050405020303" pitchFamily="18" charset="0"/>
              </a:rPr>
              <a:t>.</a:t>
            </a:r>
          </a:p>
          <a:p>
            <a:endParaRPr lang="en-ZA" sz="1100" dirty="0">
              <a:solidFill>
                <a:srgbClr val="373D49"/>
              </a:solidFill>
              <a:latin typeface="Georgia" panose="02040502050405020303" pitchFamily="18" charset="0"/>
            </a:endParaRPr>
          </a:p>
          <a:p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This will reduce the number of request that your </a:t>
            </a:r>
            <a:r>
              <a:rPr lang="en-ZA" sz="1100" dirty="0" smtClean="0">
                <a:solidFill>
                  <a:srgbClr val="373D49"/>
                </a:solidFill>
                <a:latin typeface="Georgia" panose="02040502050405020303" pitchFamily="18" charset="0"/>
              </a:rPr>
              <a:t>application </a:t>
            </a:r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can handle per second.</a:t>
            </a:r>
            <a:endParaRPr lang="en-ZA" sz="1100" b="0" i="0" dirty="0">
              <a:solidFill>
                <a:srgbClr val="373D49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16868"/>
            <a:ext cx="7973568" cy="867636"/>
          </a:xfrm>
        </p:spPr>
        <p:txBody>
          <a:bodyPr/>
          <a:lstStyle/>
          <a:p>
            <a:pPr marL="0" indent="0">
              <a:buNone/>
            </a:pPr>
            <a:r>
              <a:rPr lang="en-ZA" sz="1100" dirty="0"/>
              <a:t>Apart from your application, Node runs an IO and Network thread pool which consists of 4 (by default) threads</a:t>
            </a:r>
            <a:r>
              <a:rPr lang="en-ZA" sz="1100" dirty="0" smtClean="0"/>
              <a:t>.</a:t>
            </a:r>
            <a:endParaRPr lang="en-ZA" sz="1100" dirty="0"/>
          </a:p>
          <a:p>
            <a:pPr marL="0" indent="0">
              <a:buNone/>
            </a:pPr>
            <a:r>
              <a:rPr lang="en-ZA" sz="1100" dirty="0"/>
              <a:t>These threads can be used to offload IO and Network tasks</a:t>
            </a:r>
            <a:r>
              <a:rPr lang="en-ZA" sz="1100" dirty="0" smtClean="0"/>
              <a:t>.</a:t>
            </a:r>
            <a:endParaRPr lang="en-ZA" sz="1100" dirty="0"/>
          </a:p>
          <a:p>
            <a:pPr marL="0" indent="0">
              <a:buNone/>
            </a:pPr>
            <a:r>
              <a:rPr lang="en-ZA" sz="1100" dirty="0"/>
              <a:t>Example of a non-blocking task</a:t>
            </a:r>
            <a:r>
              <a:rPr lang="en-ZA" sz="1100" dirty="0" smtClean="0"/>
              <a:t>.</a:t>
            </a:r>
          </a:p>
          <a:p>
            <a:pPr marL="0" indent="0">
              <a:buNone/>
            </a:pPr>
            <a:endParaRPr lang="en-ZA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/>
              <a:t>Thread Pool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5216" y="1819156"/>
            <a:ext cx="60324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'Reading file...'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/hosts'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'utf8'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err,fileBytes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file contains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fileBytes.length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bytes'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'Done.'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5216" y="3100654"/>
            <a:ext cx="23487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Reading file...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file contains 142 bytes.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0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85216" y="1151032"/>
            <a:ext cx="61093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'Reading file...'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/hosts'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'utf8'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err,fileBytes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file contains 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fileBytes.length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bytes'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doSomeStuffThatTakesVeryLong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'Done.'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216" y="781812"/>
            <a:ext cx="1882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Example of a blocking task.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85216" y="3241368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373D49"/>
                </a:solidFill>
                <a:latin typeface="Georgia" panose="02040502050405020303" pitchFamily="18" charset="0"/>
              </a:rPr>
              <a:t>What do you think the output will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176968" cy="114606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file...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contains 142 bytes.</a:t>
            </a:r>
            <a:r>
              <a:rPr lang="en-US" altLang="en-US" sz="10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1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Event Loop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216" y="7818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solidFill>
                  <a:srgbClr val="373D49"/>
                </a:solidFill>
                <a:latin typeface="Georgia" panose="02040502050405020303" pitchFamily="18" charset="0"/>
              </a:rPr>
              <a:t>Lets take another look at our snippet for handling a request.</a:t>
            </a:r>
            <a:endParaRPr lang="en-US" sz="11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5216" y="1077712"/>
            <a:ext cx="64171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68B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handleRequest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Retrieve data from database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'SELECT * FROM ....'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(err1, result1)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Calculate averages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calculateAverages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// Write data to database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'INSERT INTO ....'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(err2, result2)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Send JSON object to client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sendJSONToClient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062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MI-wide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9519</TotalTime>
  <Words>361</Words>
  <Application>Microsoft Office PowerPoint</Application>
  <PresentationFormat>On-screen Show (16:9)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Symbol</vt:lpstr>
      <vt:lpstr>Tahoma</vt:lpstr>
      <vt:lpstr>Wingdings</vt:lpstr>
      <vt:lpstr>Presentation-EMI-wide</vt:lpstr>
      <vt:lpstr>Node: Event Loop</vt:lpstr>
      <vt:lpstr>Node: EveNt Loop</vt:lpstr>
      <vt:lpstr>NODE: Event LOOp</vt:lpstr>
      <vt:lpstr>NODE: Event Loop</vt:lpstr>
      <vt:lpstr>Node: Event Loop</vt:lpstr>
      <vt:lpstr>Node: Event Loop</vt:lpstr>
      <vt:lpstr>Node: Event Loop</vt:lpstr>
      <vt:lpstr>Node: Event Loop</vt:lpstr>
      <vt:lpstr>Node: Event Loop</vt:lpstr>
      <vt:lpstr>Node: event loop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company</dc:title>
  <dc:creator>Brendan Barry</dc:creator>
  <dc:description>Presentation-EMI-v1.3.potx</dc:description>
  <cp:lastModifiedBy>Barend Erasmus</cp:lastModifiedBy>
  <cp:revision>130</cp:revision>
  <dcterms:created xsi:type="dcterms:W3CDTF">2015-05-12T19:44:04Z</dcterms:created>
  <dcterms:modified xsi:type="dcterms:W3CDTF">2017-04-20T13:05:47Z</dcterms:modified>
</cp:coreProperties>
</file>