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9" r:id="rId18"/>
    <p:sldId id="275" r:id="rId19"/>
    <p:sldId id="274" r:id="rId20"/>
    <p:sldId id="276" r:id="rId21"/>
    <p:sldId id="277" r:id="rId22"/>
    <p:sldId id="278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8AD4-0D69-491A-A925-4BA5168E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04EB0-8795-4DA2-BCFA-370628F9F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FDEE-9583-4615-9EF3-DAEED46B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5F5A-A5BB-4802-AA20-55076BD9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6F2A-87EC-443E-BF9E-F113CECA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5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0B89-DB67-435E-AB63-E279D263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350E-2D9E-4D5A-8B50-0F51BCD7C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EC6A-DD46-493D-B7CF-EB62AC25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A844-5E7D-44EC-AB03-C964EF6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9FFD-6163-46A2-8141-FC1F6EE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825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4EA44-22A5-4A98-8403-F0616F1C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8D92D-54DF-4BA3-9251-5A743DB7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0FD4-123C-44C4-9C53-85EDF768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AC76-613C-4845-8A20-A57DAB26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BC5A-F64E-49A1-BEF4-C290CE78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656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525F-4D68-4BD6-8B77-AD3F9799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A0F5-348A-47B8-A964-AAAB7178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2102-4DE5-4258-B001-DBD408B5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9468-1892-4E74-88B9-FAD31A7E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92E9-C0BA-467A-A970-7C0D8B16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768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22C3-1557-4630-A380-77EE10EB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E59A9-94ED-4498-8A9E-048196021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32F2-4304-47E5-AAAF-61A243C0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2533-FC69-494B-8896-FDE02608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9A14-1E2E-4708-944D-2CA5C67A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58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B8BA-49BB-46D8-8594-DE0FDCD0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974B-9FB1-4A85-BF5A-3BB972C4A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A96AC-3A82-4DB5-9D63-956855AD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D30-D1C0-4D7A-8C7C-B3012178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3E1C-E8B2-48EF-90D4-9C81EEFE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7B513-79CC-45AB-9F57-AEC25BAD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68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3CFB-734A-42C2-8309-221DD48B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EDC0-25AF-4A69-9677-DCEF5103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161BC-BA1E-4C19-88A6-B20DD27B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7518E-6976-4338-A744-2544B535B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365CD-F023-484C-9BA1-F23E7EF08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FA6DA-EA71-436D-A8C2-D4D03799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2FE42-6FB7-4D51-9AB9-A238877E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E9A27-67F1-4F93-A27B-941C205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94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5EB7-C397-407E-B2A7-4D2E94F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285DF-055C-4898-A4F7-E0DEA8E9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D570D-E707-4759-9AD8-FB9DA5CA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069C0-910A-40E7-929A-F74A148F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13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4A5D-D6CE-4DD6-8A83-0C4E444E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754B8-A663-4F88-8D9B-82BCC2B8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1DC64-1320-4CE8-8BD6-65FC29B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89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EE4-9DB8-4AF1-9E35-663EE148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2300-6520-4BAA-927F-DAF1D755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B0BDE-CBCF-4821-A898-F232CAE9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284C-DF6E-424E-A648-7806EB6A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0E43-F7EE-4E91-8C39-3621F20E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D931C-F0D0-4B19-A010-1C5C593E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809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67ED-C1A4-41DE-80CA-A7242264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B69E9-1D49-4DFD-8592-9B3CCA7C3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186A-E8D0-4506-9523-847F9140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91ADB-CB83-405D-A391-E948D1D0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5077F-2EDD-4F05-AC99-C142322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471F-0EC8-4162-A716-B65E5436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85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C588-ED56-405C-8240-B92629C4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8AD0-169F-4110-B557-7042CFFD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E03F-2C19-4EF8-B100-45F252C20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FB8E-83C5-405A-99A1-1B9D0B187E3F}" type="datetimeFigureOut">
              <a:rPr lang="en-ZA" smtClean="0"/>
              <a:t>2018/09/14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0584-D0C9-4100-B3D6-FE3C6A83E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AA0BA-18A3-4AAC-A53A-0C674FA2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425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NG0s7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55F9-C811-4894-8E21-717DA5DD2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Progressive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971A9-C327-450F-BB4C-16FA28C1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Improving the user experience</a:t>
            </a:r>
          </a:p>
        </p:txBody>
      </p:sp>
      <p:pic>
        <p:nvPicPr>
          <p:cNvPr id="10" name="Picture 9" descr="A silhouette of a person&#10;&#10;Description generated with high confidence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CA98-C7AE-4261-BB20-997DA0B1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2700" dirty="0">
                <a:solidFill>
                  <a:srgbClr val="FFFFFF"/>
                </a:solidFill>
              </a:rPr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1A8E-E234-48A0-AA12-36E1C55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The Fetch API provides an interface for fetching resources (including across the network). It will seem familiar to anyone who has used </a:t>
            </a:r>
            <a:r>
              <a:rPr lang="en-US" sz="1600" dirty="0" err="1"/>
              <a:t>XMLHttpRequest</a:t>
            </a:r>
            <a:r>
              <a:rPr lang="en-US" sz="1600" dirty="0"/>
              <a:t>, but the new API provides a more powerful and flexible feature set.</a:t>
            </a:r>
          </a:p>
          <a:p>
            <a:endParaRPr lang="en-Z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354F4-0AF7-491B-832C-CB175B00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50" y="1745107"/>
            <a:ext cx="6219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Integrating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4ABE7-1605-4A6C-93D1-5EE2F90B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18407"/>
            <a:ext cx="6162675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FA59BA-9ED1-4858-8261-EB93F4D4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02" y="3088255"/>
            <a:ext cx="5705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0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C73F-7EFC-4906-8617-32DC84B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>
                <a:solidFill>
                  <a:srgbClr val="FFFFFF"/>
                </a:solidFill>
              </a:rPr>
              <a:t>SQLite??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CCB7-08F1-45BB-9C71-C501884B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ZA" sz="1600"/>
              <a:t>localStorage – Key-Value Store</a:t>
            </a:r>
          </a:p>
          <a:p>
            <a:r>
              <a:rPr lang="en-ZA" sz="1600"/>
              <a:t>IndexedDB - </a:t>
            </a:r>
            <a:r>
              <a:rPr lang="en-US" sz="1600"/>
              <a:t>IndexedDB is a low-level API for client-side storage of significant amounts of structured data, including files/blobs.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6D7D8-EDDB-4B19-B2E0-57F18C5C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88255"/>
            <a:ext cx="6903723" cy="31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C73F-7EFC-4906-8617-32DC84B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Single-Threaded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CCB7-08F1-45BB-9C71-C501884B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ZA" sz="1600" dirty="0"/>
              <a:t>Web Workers - </a:t>
            </a:r>
            <a:r>
              <a:rPr lang="en-US" sz="1600" dirty="0"/>
              <a:t>Web Workers is a simple means for web content to run scripts in background threads.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81F12-F538-4BC7-B9C1-87D95BE65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816568"/>
            <a:ext cx="5086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8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C73F-7EFC-4906-8617-32DC84B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Hardware??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370C4-9F80-4270-BFF2-482CABE583D1}"/>
              </a:ext>
            </a:extLst>
          </p:cNvPr>
          <p:cNvSpPr txBox="1"/>
          <p:nvPr/>
        </p:nvSpPr>
        <p:spPr>
          <a:xfrm>
            <a:off x="5354854" y="1867991"/>
            <a:ext cx="2163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hlinkClick r:id="rId2"/>
              </a:rPr>
              <a:t>http://bit.ly/2NG0s7l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882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067E19-5C0D-4EF0-9739-CA6B529B9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41B56F-D6EA-47F4-A4E0-FB4AF7520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4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, night sky&#10;&#10;Description generated with high confidence">
            <a:extLst>
              <a:ext uri="{FF2B5EF4-FFF2-40B4-BE49-F238E27FC236}">
                <a16:creationId xmlns:a16="http://schemas.microsoft.com/office/drawing/2014/main" id="{5177AE4B-8DAF-4880-989B-058E2DBA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3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16BEB0-8113-433C-92CA-CF7C8813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58D4B3-F90F-44B8-81AC-7DC96D11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7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1408F-154E-4A8A-9360-D464B3FF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What is a Progressive Web App (PWA)?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C337-CA21-4071-9FD1-61FA89C6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Progressive Web Apps (PWAs) are web applications that load like regular web pages or websites but can offer the user functionality such as </a:t>
            </a:r>
            <a:r>
              <a:rPr lang="en-US" sz="2400" i="1">
                <a:solidFill>
                  <a:srgbClr val="000000"/>
                </a:solidFill>
              </a:rPr>
              <a:t>working offline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i="1">
                <a:solidFill>
                  <a:srgbClr val="000000"/>
                </a:solidFill>
              </a:rPr>
              <a:t>push notifications</a:t>
            </a:r>
            <a:r>
              <a:rPr lang="en-US" sz="2400">
                <a:solidFill>
                  <a:srgbClr val="000000"/>
                </a:solidFill>
              </a:rPr>
              <a:t>, and </a:t>
            </a:r>
            <a:r>
              <a:rPr lang="en-US" sz="2400" i="1">
                <a:solidFill>
                  <a:srgbClr val="000000"/>
                </a:solidFill>
              </a:rPr>
              <a:t>device hardware access</a:t>
            </a:r>
            <a:r>
              <a:rPr lang="en-US" sz="2400">
                <a:solidFill>
                  <a:srgbClr val="000000"/>
                </a:solidFill>
              </a:rPr>
              <a:t> traditionally available only to native mobile applications.</a:t>
            </a:r>
            <a:endParaRPr lang="en-ZA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4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D47E22-766F-41C6-BC93-D515A7D1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7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F341059-9385-4CD1-9F60-46C5F760B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5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209A20-26FA-4FB0-9FB4-FAAC37FC1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1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54EC92-FAE0-4DF7-AE5C-952FCB6E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02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7B87F0-40D8-462F-B0B6-CF5CFB3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5372A8C-C9BA-494E-8E3E-EC4EF2F94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ZA" sz="2400" b="1">
                <a:solidFill>
                  <a:srgbClr val="000000"/>
                </a:solidFill>
              </a:rPr>
              <a:t>Progressive</a:t>
            </a:r>
            <a:r>
              <a:rPr lang="en-ZA" sz="2400">
                <a:solidFill>
                  <a:srgbClr val="000000"/>
                </a:solidFill>
              </a:rPr>
              <a:t> - </a:t>
            </a:r>
            <a:r>
              <a:rPr lang="en-US" sz="2400">
                <a:solidFill>
                  <a:srgbClr val="000000"/>
                </a:solidFill>
              </a:rPr>
              <a:t>Work for every user, regardless of browser choice because they’re built with progressive enhancement as a core tenet.</a:t>
            </a:r>
          </a:p>
          <a:p>
            <a:r>
              <a:rPr lang="en-US" sz="2400" b="1">
                <a:solidFill>
                  <a:srgbClr val="000000"/>
                </a:solidFill>
              </a:rPr>
              <a:t>Responsive</a:t>
            </a:r>
            <a:r>
              <a:rPr lang="en-US" sz="2400">
                <a:solidFill>
                  <a:srgbClr val="000000"/>
                </a:solidFill>
              </a:rPr>
              <a:t> - Fit any form factor, desktop, mobile, tablet, or whatever is next.</a:t>
            </a:r>
          </a:p>
          <a:p>
            <a:r>
              <a:rPr lang="en-US" sz="2400" b="1">
                <a:solidFill>
                  <a:srgbClr val="000000"/>
                </a:solidFill>
              </a:rPr>
              <a:t>Connectivity independent </a:t>
            </a:r>
            <a:r>
              <a:rPr lang="en-US" sz="2400">
                <a:solidFill>
                  <a:srgbClr val="000000"/>
                </a:solidFill>
              </a:rPr>
              <a:t>- Enhanced with service workers to work offline or on low quality networks.</a:t>
            </a:r>
          </a:p>
          <a:p>
            <a:r>
              <a:rPr lang="en-US" sz="2400" b="1">
                <a:solidFill>
                  <a:srgbClr val="000000"/>
                </a:solidFill>
              </a:rPr>
              <a:t>App-like</a:t>
            </a:r>
            <a:r>
              <a:rPr lang="en-US" sz="2400">
                <a:solidFill>
                  <a:srgbClr val="000000"/>
                </a:solidFill>
              </a:rPr>
              <a:t> - Use the app-shell model to provide app-style navigation 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23678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Fresh</a:t>
            </a:r>
            <a:r>
              <a:rPr lang="en-US" sz="2400">
                <a:solidFill>
                  <a:srgbClr val="000000"/>
                </a:solidFill>
              </a:rPr>
              <a:t> - Always up-to-date thanks to the service worker update process.</a:t>
            </a:r>
          </a:p>
          <a:p>
            <a:r>
              <a:rPr lang="en-US" sz="2400" b="1">
                <a:solidFill>
                  <a:srgbClr val="000000"/>
                </a:solidFill>
              </a:rPr>
              <a:t>Safe</a:t>
            </a:r>
            <a:r>
              <a:rPr lang="en-US" sz="2400">
                <a:solidFill>
                  <a:srgbClr val="000000"/>
                </a:solidFill>
              </a:rPr>
              <a:t> - Served via HTTPS to prevent snooping and ensure content has not been tampered with.</a:t>
            </a:r>
          </a:p>
          <a:p>
            <a:r>
              <a:rPr lang="en-US" sz="2400" b="1">
                <a:solidFill>
                  <a:srgbClr val="000000"/>
                </a:solidFill>
              </a:rPr>
              <a:t>Discoverable</a:t>
            </a:r>
            <a:r>
              <a:rPr lang="en-US" sz="2400">
                <a:solidFill>
                  <a:srgbClr val="000000"/>
                </a:solidFill>
              </a:rPr>
              <a:t> - Are identifiable as “applications” thanks to W3C manifests and service worker registration scope allowing search engines to find them.</a:t>
            </a:r>
          </a:p>
          <a:p>
            <a:r>
              <a:rPr lang="en-US" sz="2400" b="1">
                <a:solidFill>
                  <a:srgbClr val="000000"/>
                </a:solidFill>
              </a:rPr>
              <a:t>Re-engageable</a:t>
            </a:r>
            <a:r>
              <a:rPr lang="en-US" sz="2400">
                <a:solidFill>
                  <a:srgbClr val="000000"/>
                </a:solidFill>
              </a:rPr>
              <a:t> - Make re-engagement easy through features like push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5620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Installable</a:t>
            </a:r>
            <a:r>
              <a:rPr lang="en-US" sz="2400">
                <a:solidFill>
                  <a:srgbClr val="000000"/>
                </a:solidFill>
              </a:rPr>
              <a:t> - Allow users to “keep” apps they find most useful on their home screen without the hassle of an app store.</a:t>
            </a:r>
          </a:p>
          <a:p>
            <a:r>
              <a:rPr lang="en-US" sz="2400" b="1">
                <a:solidFill>
                  <a:srgbClr val="000000"/>
                </a:solidFill>
              </a:rPr>
              <a:t>Linkable</a:t>
            </a:r>
            <a:r>
              <a:rPr lang="en-US" sz="2400">
                <a:solidFill>
                  <a:srgbClr val="000000"/>
                </a:solidFill>
              </a:rPr>
              <a:t> - Easily share via URL and not require complex installation.</a:t>
            </a:r>
          </a:p>
        </p:txBody>
      </p:sp>
    </p:spTree>
    <p:extLst>
      <p:ext uri="{BB962C8B-B14F-4D97-AF65-F5344CB8AC3E}">
        <p14:creationId xmlns:p14="http://schemas.microsoft.com/office/powerpoint/2010/main" val="225185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>
                <a:solidFill>
                  <a:srgbClr val="FFFFFF"/>
                </a:solidFill>
              </a:rPr>
              <a:t>The Web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The web app manifest is a simple JSON file that tells the browser about your web application and how it should behave when 'installed' on the users mobile device or desktop.</a:t>
            </a:r>
            <a:endParaRPr lang="en-ZA" sz="1600"/>
          </a:p>
          <a:p>
            <a:pPr marL="0" indent="0">
              <a:buNone/>
            </a:pPr>
            <a:endParaRPr lang="en-ZA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50166-F96F-4C7C-8CA0-32CA7D97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79492"/>
            <a:ext cx="6903723" cy="41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The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 service worker is a script that your browser runs in the background, separate from a web page, opening the door to features that don't need a web page or user interaction.</a:t>
            </a:r>
            <a:endParaRPr lang="en-Z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2273A-7C10-4A33-87FE-2F2A9FB9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79492"/>
            <a:ext cx="67722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The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 service worker is a script that your browser runs in the background, separate from a web page, opening the door to features that don't need a web page or user interaction.</a:t>
            </a:r>
            <a:endParaRPr lang="en-Z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6EA66-2B4C-418B-9327-AD14751C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17358"/>
            <a:ext cx="66198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7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CA98-C7AE-4261-BB20-997DA0B1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2700">
                <a:solidFill>
                  <a:srgbClr val="FFFFFF"/>
                </a:solidFill>
              </a:rPr>
              <a:t>XMLHttpRequest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1A8E-E234-48A0-AA12-36E1C55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You can retrieve data from a URL without having to do a full page refresh. This enables a Web page to update just part of a page without disrupting what the user is doing.</a:t>
            </a:r>
          </a:p>
          <a:p>
            <a:endParaRPr lang="en-US" sz="1600"/>
          </a:p>
          <a:p>
            <a:endParaRPr lang="en-ZA" sz="1600"/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230B63A-3F6A-48FA-AF63-FFED9C5A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45107"/>
            <a:ext cx="6903723" cy="32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466</Words>
  <Application>Microsoft Office PowerPoint</Application>
  <PresentationFormat>Widescreen</PresentationFormat>
  <Paragraphs>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Progressive Web App</vt:lpstr>
      <vt:lpstr>What is a Progressive Web App (PWA)?</vt:lpstr>
      <vt:lpstr>Characteristics</vt:lpstr>
      <vt:lpstr>Characteristics</vt:lpstr>
      <vt:lpstr>Characteristics</vt:lpstr>
      <vt:lpstr>The Web App Manifest</vt:lpstr>
      <vt:lpstr>The Service Worker</vt:lpstr>
      <vt:lpstr>The Service Worker</vt:lpstr>
      <vt:lpstr>XMLHttpRequest API</vt:lpstr>
      <vt:lpstr>Fetch API</vt:lpstr>
      <vt:lpstr>Integrating</vt:lpstr>
      <vt:lpstr>SQLite??</vt:lpstr>
      <vt:lpstr>Single-Threaded JavaScript</vt:lpstr>
      <vt:lpstr>Hardware??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Barend Erasmus</dc:creator>
  <cp:lastModifiedBy>Barend Erasmus</cp:lastModifiedBy>
  <cp:revision>12</cp:revision>
  <dcterms:created xsi:type="dcterms:W3CDTF">2018-09-11T06:35:37Z</dcterms:created>
  <dcterms:modified xsi:type="dcterms:W3CDTF">2018-09-14T06:25:51Z</dcterms:modified>
</cp:coreProperties>
</file>