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71" r:id="rId6"/>
    <p:sldId id="257" r:id="rId7"/>
    <p:sldId id="258" r:id="rId8"/>
    <p:sldId id="259" r:id="rId9"/>
    <p:sldId id="260" r:id="rId10"/>
    <p:sldId id="272" r:id="rId11"/>
    <p:sldId id="269" r:id="rId12"/>
    <p:sldId id="270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E7E11-B46C-46CA-8059-FE665F517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F8B5A7-387A-4B30-9B1C-9E9C36CC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1DCB77-D4AA-486B-B6A5-6FB02A24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F5FCE1-C564-47E4-9AD0-5A9B768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EA274B-E233-45F7-9DE5-6C0EDE39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1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18B4E6-B84B-4A33-A129-1708E81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6FC000C-A563-4858-A12F-90F69D07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14D05A-6473-4585-9B75-5F8B0958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0A4473-985A-400C-AD09-5AB751E4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3861FC-AD10-4A08-A29F-2A381335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1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A9441B6-D566-43F4-A068-5EDDCADAF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E4993D7-6D88-40B6-93B8-301F89CB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07A474-3325-45B1-AF84-CECF04D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16D23A-E611-4832-A195-EAEF32AE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16EBB9-64EE-4376-A582-E5E09F7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865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07FC9-7BE8-47AF-8716-C8BF4157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99ECB9-B133-4C5E-B8A9-D7F8F26B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DDF7BF-1FFE-4AB7-80F7-1C248383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B21107-61E9-405A-90D2-E09DA9C3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6D4E0B-4A50-4267-8B99-D63F17A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203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F28921-2546-40DB-AACE-DC2A797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43F8CE-4C3D-4490-AADE-3751D7FED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2AE2A3-EE45-4417-BE39-937AA818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A5CA7D-58B4-4A5B-BE3E-3E7B2AAA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82329E-8D04-4843-BB3F-F40E5A93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44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34298-231B-4841-9467-D85ECF3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7A1B37-5C33-4316-B398-B89E40CC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A42C2F-AAF1-4E78-A974-022E0604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5EF04D-9C9D-49A6-AFDD-47CDFC54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C8F392-C529-4A28-9712-ECEEC748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EDC61B-5A59-40CA-A882-5A1CE64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0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1E4134-341B-46A5-BE83-E409195B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111D32-4F3F-4991-BB40-17C733B7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B145CF-F7E6-4FB8-A26B-84A594E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EF4830-BF76-495C-9F62-967CE5FE0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8F39BBB-8384-44F8-A04B-8ACD88DD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703819F-2AB1-4F33-B6AB-811C63A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732723C-85A0-47E2-A378-CB8188B2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0DE69F-86C1-4486-8E45-517C7E03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2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4BBC1-57FF-44EE-86F7-FAB3D300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D1E3F62-8E4D-49F9-BACF-B450182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A1911E4-0639-4093-B66C-4C301FFE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52AD9A-629B-49F1-A982-806042CE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A6FFC6-A34B-480C-BB10-352482F4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B337347-2E14-48F8-84F2-98C3183F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A206A9-3347-40D1-992B-05A7329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6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3F4FCC-9218-453E-A303-17DCBE2E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03975A-C956-4408-948D-A5253E0B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0C9898E-0F8A-4F2C-98E2-C8BE75E3E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D4B8A5-A41A-4086-A657-CFDF6A17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197322-02CB-46D7-9F63-D4E629E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A402D4-0610-48DE-997E-34AEDE5D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5761FE-AEC3-43E5-ACFD-87EF37D8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40D2EA-77A0-4225-99E2-027CC3764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E3B50A-A471-473E-AE3F-3C063942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5D4223-9B70-4908-A05C-9409A4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87BF2B-E75F-4181-9F64-8D4BB797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EDBDA3-5F18-485A-959F-131F4175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48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E3F94B-ABFC-4929-A38B-D3896B6D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FBC2A31-90FC-4055-A954-EB701603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73F063-113D-4643-91CD-5AC76C90A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EE30-B45D-4BE1-8A98-D44BF7FF5B53}" type="datetimeFigureOut">
              <a:rPr lang="cs-CZ" smtClean="0"/>
              <a:t>15.05.2020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A6392A-D67F-4481-B096-756703FE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381EC8-2C4A-4D06-92BB-5212E3077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694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465525A-CA08-4120-8218-917D21AE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Strojové učení na platformě </a:t>
            </a:r>
            <a:r>
              <a:rPr lang="cs-CZ" b="1" dirty="0" err="1"/>
              <a:t>Apache</a:t>
            </a:r>
            <a:r>
              <a:rPr lang="cs-CZ" b="1" dirty="0"/>
              <a:t> </a:t>
            </a:r>
            <a:r>
              <a:rPr lang="cs-CZ" b="1" dirty="0" err="1"/>
              <a:t>Spark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3AEAF41-0219-4B3F-8D34-8F963486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cs-CZ" dirty="0" err="1"/>
              <a:t>plikace</a:t>
            </a:r>
            <a:r>
              <a:rPr lang="cs-CZ" dirty="0"/>
              <a:t> </a:t>
            </a:r>
            <a:r>
              <a:rPr lang="en-US" dirty="0" err="1"/>
              <a:t>postup</a:t>
            </a:r>
            <a:r>
              <a:rPr lang="cs-CZ" dirty="0"/>
              <a:t>ů strojového učení na velké objemy dat.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Obsah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pro </a:t>
            </a:r>
            <a:r>
              <a:rPr lang="en-US" dirty="0" err="1"/>
              <a:t>doporu</a:t>
            </a:r>
            <a:r>
              <a:rPr lang="cs-CZ" dirty="0" err="1"/>
              <a:t>čovací</a:t>
            </a:r>
            <a:r>
              <a:rPr lang="cs-CZ" dirty="0"/>
              <a:t> systém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BigData</a:t>
            </a:r>
            <a:r>
              <a:rPr lang="en-US" dirty="0"/>
              <a:t>: Hadoop, Spark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Projekt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23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24D27-0F8F-4F4B-A65C-21D35D2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C2DDA-998C-49FC-8918-6E5E8D140D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196DEDB-DC47-4ADB-86F9-3005582E3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488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D0F502D7-E095-425E-AEB9-3A60D49C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6170DD3-EB1E-4E7E-9BA4-9C6036E9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Vytvoření testovacího klastru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Implementace algoritmu pro faktorizaci matic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Vytvoření a vyhodnocení cílového modelu.</a:t>
            </a:r>
          </a:p>
        </p:txBody>
      </p:sp>
    </p:spTree>
    <p:extLst>
      <p:ext uri="{BB962C8B-B14F-4D97-AF65-F5344CB8AC3E}">
        <p14:creationId xmlns:p14="http://schemas.microsoft.com/office/powerpoint/2010/main" val="405364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3505D8-D759-4167-AF16-8F603F94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testovacího klastru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87F417-10ED-4E25-AF1C-6BB56476E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50633" cy="4351338"/>
          </a:xfrm>
        </p:spPr>
        <p:txBody>
          <a:bodyPr/>
          <a:lstStyle/>
          <a:p>
            <a:r>
              <a:rPr lang="cs-CZ" dirty="0" err="1"/>
              <a:t>Vitruální</a:t>
            </a:r>
            <a:r>
              <a:rPr lang="cs-CZ" dirty="0"/>
              <a:t> klastr</a:t>
            </a:r>
          </a:p>
          <a:p>
            <a:r>
              <a:rPr lang="cs-CZ" dirty="0" err="1"/>
              <a:t>VitrualBOX</a:t>
            </a:r>
            <a:r>
              <a:rPr lang="cs-CZ" dirty="0"/>
              <a:t> hypervisor</a:t>
            </a:r>
          </a:p>
          <a:p>
            <a:r>
              <a:rPr lang="cs-CZ" dirty="0" err="1"/>
              <a:t>Centos</a:t>
            </a:r>
            <a:r>
              <a:rPr lang="cs-CZ" dirty="0"/>
              <a:t> 7</a:t>
            </a:r>
          </a:p>
          <a:p>
            <a:r>
              <a:rPr lang="cs-CZ" dirty="0" err="1"/>
              <a:t>Horton</a:t>
            </a:r>
            <a:r>
              <a:rPr lang="cs-CZ" dirty="0"/>
              <a:t> Works </a:t>
            </a:r>
            <a:r>
              <a:rPr lang="cs-CZ" dirty="0" err="1"/>
              <a:t>Hadoop</a:t>
            </a:r>
            <a:r>
              <a:rPr lang="cs-CZ" dirty="0"/>
              <a:t> </a:t>
            </a:r>
            <a:r>
              <a:rPr lang="cs-CZ" dirty="0" err="1"/>
              <a:t>Distribution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FF1EF4F-DD92-40C1-8BAD-85985D9CE1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461" y="1558521"/>
            <a:ext cx="5181600" cy="24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6A899C-C82E-405E-ADAE-819F3CE2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Zdrojová data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35E5E9A-EC42-4B25-B148-D7520130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Volně dostupný implicitní </a:t>
            </a:r>
            <a:r>
              <a:rPr lang="cs-CZ" dirty="0" err="1"/>
              <a:t>dataset</a:t>
            </a:r>
            <a:r>
              <a:rPr lang="cs-CZ" dirty="0"/>
              <a:t> z Last.fm</a:t>
            </a:r>
          </a:p>
          <a:p>
            <a:r>
              <a:rPr lang="cs-CZ" dirty="0"/>
              <a:t>18 milionů hodnocení</a:t>
            </a:r>
          </a:p>
          <a:p>
            <a:r>
              <a:rPr lang="cs-CZ" dirty="0"/>
              <a:t>360 tisíc uživatelů</a:t>
            </a:r>
          </a:p>
          <a:p>
            <a:r>
              <a:rPr lang="cs-CZ" dirty="0"/>
              <a:t>290 tisíc interpretů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0F29D8-162A-411A-92CE-C5394131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21" y="4105955"/>
            <a:ext cx="88963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FACC11-AB79-465E-AC1B-4D85270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 dat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D7A43555-5721-42CC-A522-8378E50F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57531" cy="4351338"/>
          </a:xfrm>
        </p:spPr>
        <p:txBody>
          <a:bodyPr/>
          <a:lstStyle/>
          <a:p>
            <a:r>
              <a:rPr lang="cs-CZ" dirty="0" err="1"/>
              <a:t>Zparsování</a:t>
            </a:r>
            <a:r>
              <a:rPr lang="cs-CZ" dirty="0"/>
              <a:t> řádků</a:t>
            </a:r>
          </a:p>
          <a:p>
            <a:r>
              <a:rPr lang="cs-CZ" dirty="0"/>
              <a:t>Převod identifikátorů na celá čísla</a:t>
            </a:r>
          </a:p>
          <a:p>
            <a:r>
              <a:rPr lang="cs-CZ" dirty="0"/>
              <a:t>Rozdělení na tréninková a testovací data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F60F7B12-5077-4C2F-AD05-57D93F055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5669" y="1825625"/>
            <a:ext cx="5491066" cy="31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EA8D14-9B9F-4DEE-A353-45B37606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Průzkum dat I.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E925C7E-FC23-4455-8F24-FFCACD00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753"/>
            <a:ext cx="8915400" cy="222816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56CE5AC-0F2B-4BCE-AC66-CBE44884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694922"/>
            <a:ext cx="8963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E34C5-4BB8-4612-AF04-419B3CBD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Průzkum dat II.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A3E177D-3E49-42B9-8A25-8183E223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909"/>
            <a:ext cx="8896350" cy="18097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0F3222C-311E-4408-BA91-0C208043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429000"/>
            <a:ext cx="8934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2C5F4C3-7545-4418-A49B-764B9F85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</a:t>
            </a:r>
            <a:r>
              <a:rPr lang="cs-CZ" dirty="0" err="1"/>
              <a:t>doporučovacího</a:t>
            </a:r>
            <a:r>
              <a:rPr lang="cs-CZ" dirty="0"/>
              <a:t> algoritmu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135B83F-5303-4814-B5BE-C7CA71A2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55000" lnSpcReduction="20000"/>
          </a:bodyPr>
          <a:lstStyle/>
          <a:p>
            <a:r>
              <a:rPr lang="cs-CZ" b="1" dirty="0"/>
              <a:t>Kolaborativní filtrování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Využívá předchozí interakci se systémem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Počet shlédnutí filmu, nákup knihy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Souhrnně hodnocení produktu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  <a:p>
            <a:r>
              <a:rPr lang="cs-CZ" b="1" dirty="0"/>
              <a:t>Faktorizace matic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Hodnocení reprezentujeme jako matici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Rozklad na 2 faktorové matice s nízkým počtem rozměrů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Každý rozměr odpovídá skryté vlastnosti modelu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Matice vzniklá násobením obsahuje predikované hodnoty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  <a:p>
            <a:r>
              <a:rPr lang="cs-CZ" b="1" dirty="0"/>
              <a:t>Implementováno pro </a:t>
            </a:r>
            <a:r>
              <a:rPr lang="cs-CZ" b="1" dirty="0" err="1"/>
              <a:t>Apache</a:t>
            </a:r>
            <a:r>
              <a:rPr lang="cs-CZ" b="1" dirty="0"/>
              <a:t> </a:t>
            </a:r>
            <a:r>
              <a:rPr lang="cs-CZ" b="1" dirty="0" err="1"/>
              <a:t>Spark</a:t>
            </a:r>
            <a:r>
              <a:rPr lang="cs-CZ" b="1" dirty="0"/>
              <a:t>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Scala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Určeno pro běhové prostředí Javy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Výstupem standartní JAR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905DC779-72B1-4C8F-90A8-0B1837B47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8162" y="1825625"/>
            <a:ext cx="5055637" cy="28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2FBA3D-C3C1-41F3-BC73-EB8398F6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Faktorizace matic </a:t>
            </a:r>
            <a:r>
              <a:rPr lang="en-US" dirty="0"/>
              <a:t>- </a:t>
            </a:r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37706-4055-4B9D-B516-79B6C5A9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29743" cy="4351338"/>
          </a:xfrm>
        </p:spPr>
        <p:txBody>
          <a:bodyPr/>
          <a:lstStyle/>
          <a:p>
            <a:r>
              <a:rPr lang="en-US" dirty="0"/>
              <a:t>4 u</a:t>
            </a:r>
            <a:r>
              <a:rPr lang="cs-CZ" dirty="0" err="1"/>
              <a:t>živatelé</a:t>
            </a:r>
            <a:endParaRPr lang="cs-CZ" dirty="0"/>
          </a:p>
          <a:p>
            <a:r>
              <a:rPr lang="cs-CZ" dirty="0"/>
              <a:t>4 produkty</a:t>
            </a:r>
          </a:p>
          <a:p>
            <a:r>
              <a:rPr lang="cs-CZ" dirty="0"/>
              <a:t>8 hodnocení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87DFBA6-3976-4093-8CA7-FC8438B6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5"/>
            <a:ext cx="6534150" cy="2495550"/>
          </a:xfrm>
          <a:prstGeom prst="rect">
            <a:avLst/>
          </a:prstGeom>
        </p:spPr>
      </p:pic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2DD3795B-8517-4560-A979-CFDC2F354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19650" y="4729163"/>
            <a:ext cx="6572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668AE-8F3D-4A41-B4B0-8EAEF5DA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Faktorizace matic </a:t>
            </a:r>
            <a:r>
              <a:rPr lang="en-US" dirty="0"/>
              <a:t>- </a:t>
            </a:r>
            <a:r>
              <a:rPr lang="cs-CZ" dirty="0"/>
              <a:t>příklad</a:t>
            </a:r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472BAC29-2234-4E23-A64D-45205E8F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829675" cy="4360571"/>
          </a:xfrm>
        </p:spPr>
        <p:txBody>
          <a:bodyPr/>
          <a:lstStyle/>
          <a:p>
            <a:pPr marL="0" indent="0">
              <a:buNone/>
            </a:pPr>
            <a:r>
              <a:rPr lang="cs-CZ" i="1"/>
              <a:t>Zdrojova matice</a:t>
            </a:r>
            <a:endParaRPr lang="cs-CZ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9166BEFE-0A85-491B-BFD2-4E312F20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43" y="1614098"/>
            <a:ext cx="8829675" cy="2752725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12C1D23C-A7F7-46B0-A407-D0A37FC4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61" y="4832284"/>
            <a:ext cx="6097457" cy="14192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CA9D0A41-6E73-4B6C-972A-9A0EDECAC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530" y="4504899"/>
            <a:ext cx="1657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52FBC60-86C4-414D-9B77-01557E95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testovacího klastru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78BD287-07B8-45D8-A39D-62A3BEDB8A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Apache</a:t>
            </a:r>
            <a:r>
              <a:rPr lang="cs-CZ" b="1" dirty="0"/>
              <a:t> </a:t>
            </a:r>
            <a:r>
              <a:rPr lang="cs-CZ" b="1" dirty="0" err="1"/>
              <a:t>Hadoop</a:t>
            </a:r>
            <a:endParaRPr lang="cs-CZ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Open Source platforma pro práci s velkými objemy dat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Určeno pro data centra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Implementováno v Javě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Určeno pro OS Linux a x86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HDFS, YARN, </a:t>
            </a:r>
            <a:r>
              <a:rPr lang="cs-CZ" dirty="0" err="1"/>
              <a:t>MapReduce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810C53A-B3D6-4907-A01A-514B2B88D8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Virtuální klastr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1 master, 3 </a:t>
            </a:r>
            <a:r>
              <a:rPr lang="cs-CZ" dirty="0" err="1"/>
              <a:t>workery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VirtualBOX</a:t>
            </a:r>
            <a:r>
              <a:rPr lang="cs-CZ" dirty="0"/>
              <a:t> hypervizor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Centos</a:t>
            </a:r>
            <a:r>
              <a:rPr lang="cs-CZ" dirty="0"/>
              <a:t> 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 err="1"/>
              <a:t>HortonWorks</a:t>
            </a:r>
            <a:r>
              <a:rPr lang="cs-CZ" dirty="0"/>
              <a:t> HDP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Distribuované </a:t>
            </a:r>
            <a:r>
              <a:rPr lang="cs-CZ" dirty="0" err="1"/>
              <a:t>úložistě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Běhové prostředí pro </a:t>
            </a:r>
            <a:r>
              <a:rPr lang="cs-CZ" dirty="0" err="1"/>
              <a:t>Spark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6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0461B47-0A65-4E63-85CA-4EE667AE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Hadoop</a:t>
            </a:r>
            <a:r>
              <a:rPr lang="cs-CZ" dirty="0"/>
              <a:t> </a:t>
            </a:r>
            <a:r>
              <a:rPr lang="en-US" dirty="0" err="1"/>
              <a:t>Klastr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5C3E579-E79C-4E9F-B476-1F040EF62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Skupina serverů </a:t>
            </a:r>
            <a:r>
              <a:rPr lang="en-US" dirty="0" err="1"/>
              <a:t>tzv</a:t>
            </a:r>
            <a:r>
              <a:rPr lang="en-US" dirty="0"/>
              <a:t>.</a:t>
            </a:r>
            <a:r>
              <a:rPr lang="cs-CZ" dirty="0"/>
              <a:t> uzlů</a:t>
            </a:r>
          </a:p>
          <a:p>
            <a:r>
              <a:rPr lang="cs-CZ" dirty="0"/>
              <a:t>Poskytuje služby</a:t>
            </a:r>
          </a:p>
          <a:p>
            <a:r>
              <a:rPr lang="cs-CZ" dirty="0"/>
              <a:t>Master uzly </a:t>
            </a:r>
            <a:r>
              <a:rPr lang="en-US" dirty="0"/>
              <a:t>-</a:t>
            </a:r>
            <a:r>
              <a:rPr lang="cs-CZ" dirty="0"/>
              <a:t> koordinace, metadata, </a:t>
            </a:r>
            <a:r>
              <a:rPr lang="cs-CZ" dirty="0" err="1"/>
              <a:t>failover</a:t>
            </a:r>
            <a:endParaRPr lang="en-US" dirty="0"/>
          </a:p>
          <a:p>
            <a:r>
              <a:rPr lang="en-US" dirty="0"/>
              <a:t>Worker </a:t>
            </a:r>
            <a:r>
              <a:rPr lang="en-US" dirty="0" err="1"/>
              <a:t>uzly</a:t>
            </a:r>
            <a:r>
              <a:rPr lang="en-US" dirty="0"/>
              <a:t> – </a:t>
            </a:r>
            <a:r>
              <a:rPr lang="en-US" dirty="0" err="1"/>
              <a:t>ukl</a:t>
            </a:r>
            <a:r>
              <a:rPr lang="cs-CZ" dirty="0"/>
              <a:t>á</a:t>
            </a:r>
            <a:r>
              <a:rPr lang="en-US" dirty="0"/>
              <a:t>d</a:t>
            </a:r>
            <a:r>
              <a:rPr lang="cs-CZ" dirty="0"/>
              <a:t>á</a:t>
            </a:r>
            <a:r>
              <a:rPr lang="en-US" dirty="0"/>
              <a:t>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, v</a:t>
            </a:r>
            <a:r>
              <a:rPr lang="cs-CZ" dirty="0"/>
              <a:t>ý</a:t>
            </a:r>
            <a:r>
              <a:rPr lang="en-US" dirty="0"/>
              <a:t>po</a:t>
            </a:r>
            <a:r>
              <a:rPr lang="cs-CZ" dirty="0" err="1"/>
              <a:t>čty</a:t>
            </a:r>
            <a:endParaRPr lang="cs-CZ" dirty="0"/>
          </a:p>
          <a:p>
            <a:r>
              <a:rPr lang="cs-CZ" dirty="0" err="1"/>
              <a:t>Gateway</a:t>
            </a:r>
            <a:r>
              <a:rPr lang="en-US" dirty="0"/>
              <a:t>/</a:t>
            </a:r>
            <a:r>
              <a:rPr lang="cs-CZ" dirty="0" err="1"/>
              <a:t>Edge</a:t>
            </a:r>
            <a:r>
              <a:rPr lang="cs-CZ" dirty="0"/>
              <a:t> uzly </a:t>
            </a:r>
            <a:r>
              <a:rPr lang="en-US" dirty="0"/>
              <a:t>– </a:t>
            </a:r>
            <a:r>
              <a:rPr lang="cs-CZ" dirty="0"/>
              <a:t>přístup ke službám klastru, konfigurace, utility</a:t>
            </a:r>
          </a:p>
          <a:p>
            <a:r>
              <a:rPr lang="en-US" dirty="0"/>
              <a:t>2-3 Master </a:t>
            </a:r>
            <a:r>
              <a:rPr lang="en-US" dirty="0" err="1"/>
              <a:t>uzly</a:t>
            </a:r>
            <a:r>
              <a:rPr lang="en-US" dirty="0"/>
              <a:t>, </a:t>
            </a:r>
            <a:r>
              <a:rPr lang="en-US" dirty="0" err="1"/>
              <a:t>velk</a:t>
            </a:r>
            <a:r>
              <a:rPr lang="cs-CZ" dirty="0"/>
              <a:t>ý počet </a:t>
            </a:r>
            <a:r>
              <a:rPr lang="cs-CZ" dirty="0" err="1"/>
              <a:t>workerů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047C58AC-6ED8-42F8-8550-3E6E81873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8291"/>
            <a:ext cx="5181600" cy="2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B8B04-DCBA-46C3-8DA0-613DB46C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HDFS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H</a:t>
            </a:r>
            <a:r>
              <a:rPr lang="en-US" dirty="0"/>
              <a:t>adoop </a:t>
            </a:r>
            <a:r>
              <a:rPr lang="en-US" b="1" dirty="0"/>
              <a:t>D</a:t>
            </a:r>
            <a:r>
              <a:rPr lang="en-US" dirty="0"/>
              <a:t>istributed </a:t>
            </a:r>
            <a:r>
              <a:rPr lang="en-US" b="1" dirty="0"/>
              <a:t>F</a:t>
            </a:r>
            <a:r>
              <a:rPr lang="en-US" dirty="0"/>
              <a:t>ile </a:t>
            </a:r>
            <a:r>
              <a:rPr lang="en-US" b="1" dirty="0"/>
              <a:t>S</a:t>
            </a:r>
            <a:r>
              <a:rPr lang="en-US" dirty="0"/>
              <a:t>ystem)</a:t>
            </a:r>
            <a:endParaRPr lang="cs-CZ" b="1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1671BF5-2EDE-477B-9C2B-0931C4771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cs-CZ" dirty="0" err="1"/>
              <a:t>istribuovaný</a:t>
            </a:r>
            <a:r>
              <a:rPr lang="cs-CZ" dirty="0"/>
              <a:t> souborový systém</a:t>
            </a:r>
            <a:endParaRPr lang="en-US" dirty="0"/>
          </a:p>
          <a:p>
            <a:r>
              <a:rPr lang="en-US" dirty="0" err="1"/>
              <a:t>Ukl</a:t>
            </a:r>
            <a:r>
              <a:rPr lang="cs-CZ" dirty="0" err="1"/>
              <a:t>ádání</a:t>
            </a:r>
            <a:r>
              <a:rPr lang="cs-CZ" dirty="0"/>
              <a:t> po blocích </a:t>
            </a:r>
            <a:r>
              <a:rPr lang="en-US" dirty="0"/>
              <a:t>(128MB)</a:t>
            </a:r>
          </a:p>
          <a:p>
            <a:r>
              <a:rPr lang="en-US" dirty="0" err="1"/>
              <a:t>Repliky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cs-CZ" dirty="0"/>
              <a:t>ů na více uzlech </a:t>
            </a:r>
            <a:r>
              <a:rPr lang="en-US" dirty="0"/>
              <a:t>(3)</a:t>
            </a:r>
          </a:p>
          <a:p>
            <a:r>
              <a:rPr lang="en-US" dirty="0" err="1"/>
              <a:t>Slu</a:t>
            </a:r>
            <a:r>
              <a:rPr lang="cs-CZ" dirty="0" err="1"/>
              <a:t>žba</a:t>
            </a:r>
            <a:r>
              <a:rPr lang="cs-CZ" dirty="0"/>
              <a:t> </a:t>
            </a:r>
            <a:r>
              <a:rPr lang="cs-CZ" dirty="0" err="1"/>
              <a:t>NameNode</a:t>
            </a:r>
            <a:r>
              <a:rPr lang="cs-CZ" dirty="0"/>
              <a:t> na </a:t>
            </a:r>
            <a:r>
              <a:rPr lang="en-US" dirty="0"/>
              <a:t>m</a:t>
            </a:r>
            <a:r>
              <a:rPr lang="cs-CZ" dirty="0"/>
              <a:t>aster uzlech</a:t>
            </a:r>
          </a:p>
          <a:p>
            <a:r>
              <a:rPr lang="cs-CZ" dirty="0"/>
              <a:t>Služba </a:t>
            </a:r>
            <a:r>
              <a:rPr lang="cs-CZ" dirty="0" err="1"/>
              <a:t>DataNode</a:t>
            </a:r>
            <a:r>
              <a:rPr lang="cs-CZ" dirty="0"/>
              <a:t> na </a:t>
            </a:r>
            <a:r>
              <a:rPr lang="en-US" dirty="0"/>
              <a:t>w</a:t>
            </a:r>
            <a:r>
              <a:rPr lang="cs-CZ" dirty="0" err="1"/>
              <a:t>orker</a:t>
            </a:r>
            <a:r>
              <a:rPr lang="cs-CZ" dirty="0"/>
              <a:t> uzlech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382E925D-9C7D-4F14-B71F-3BD15AA4F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5579"/>
            <a:ext cx="5181600" cy="33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1AE658-CC35-4246-A415-D0FC3B57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</a:t>
            </a:r>
            <a:r>
              <a:rPr lang="en-US" dirty="0"/>
              <a:t> (</a:t>
            </a:r>
            <a:r>
              <a:rPr lang="en-US" b="1" dirty="0"/>
              <a:t>Y</a:t>
            </a:r>
            <a:r>
              <a:rPr lang="en-US" dirty="0"/>
              <a:t>et </a:t>
            </a:r>
            <a:r>
              <a:rPr lang="en-US" b="1" dirty="0"/>
              <a:t>A</a:t>
            </a:r>
            <a:r>
              <a:rPr lang="en-US" dirty="0"/>
              <a:t>nother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N</a:t>
            </a:r>
            <a:r>
              <a:rPr lang="en-US" dirty="0"/>
              <a:t>egotiator)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3D63E2-A470-4178-BDD2-97C6CADA0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Centralizovaný klastr manažer</a:t>
            </a:r>
          </a:p>
          <a:p>
            <a:r>
              <a:rPr lang="cs-CZ" dirty="0"/>
              <a:t>Zodpovědný za přidělování prostředků klastru</a:t>
            </a:r>
          </a:p>
          <a:p>
            <a:r>
              <a:rPr lang="en-US" dirty="0" err="1"/>
              <a:t>Slu</a:t>
            </a:r>
            <a:r>
              <a:rPr lang="cs-CZ" dirty="0" err="1"/>
              <a:t>žba</a:t>
            </a:r>
            <a:r>
              <a:rPr lang="cs-CZ" dirty="0"/>
              <a:t> </a:t>
            </a:r>
            <a:r>
              <a:rPr lang="cs-CZ" dirty="0" err="1"/>
              <a:t>ResourceManager</a:t>
            </a:r>
            <a:r>
              <a:rPr lang="cs-CZ" dirty="0"/>
              <a:t> na </a:t>
            </a:r>
            <a:r>
              <a:rPr lang="en-US" dirty="0"/>
              <a:t>m</a:t>
            </a:r>
            <a:r>
              <a:rPr lang="cs-CZ" dirty="0"/>
              <a:t>aster uzlech</a:t>
            </a:r>
          </a:p>
          <a:p>
            <a:r>
              <a:rPr lang="cs-CZ" dirty="0"/>
              <a:t>Služba </a:t>
            </a:r>
            <a:r>
              <a:rPr lang="cs-CZ" dirty="0" err="1"/>
              <a:t>NodeManager</a:t>
            </a:r>
            <a:r>
              <a:rPr lang="cs-CZ" dirty="0"/>
              <a:t> na </a:t>
            </a:r>
            <a:r>
              <a:rPr lang="en-US" dirty="0"/>
              <a:t>w</a:t>
            </a:r>
            <a:r>
              <a:rPr lang="cs-CZ" dirty="0" err="1"/>
              <a:t>orker</a:t>
            </a:r>
            <a:r>
              <a:rPr lang="cs-CZ" dirty="0"/>
              <a:t> uzlech</a:t>
            </a:r>
          </a:p>
          <a:p>
            <a:r>
              <a:rPr lang="cs-CZ" dirty="0"/>
              <a:t>Klientská aplikace spouští vlastní řídící proces </a:t>
            </a:r>
            <a:r>
              <a:rPr lang="en-US" dirty="0"/>
              <a:t>(AM)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8D976297-70D4-41EE-8FF3-2D929BC01A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99858"/>
            <a:ext cx="5181600" cy="22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7B264FA-93D0-486E-8B7D-BD9CEFE4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41590B7-B96F-4494-8350-8E8067BD2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cs-CZ" dirty="0" err="1"/>
              <a:t>nifikovaný</a:t>
            </a:r>
            <a:r>
              <a:rPr lang="cs-CZ" dirty="0"/>
              <a:t> výpočetní systém pro paralelní zpracování dat</a:t>
            </a:r>
            <a:endParaRPr lang="en-US" dirty="0"/>
          </a:p>
          <a:p>
            <a:r>
              <a:rPr lang="en-US" dirty="0" err="1"/>
              <a:t>Bohat</a:t>
            </a:r>
            <a:r>
              <a:rPr lang="cs-CZ" dirty="0"/>
              <a:t>é API, funkcionální zápis</a:t>
            </a:r>
          </a:p>
          <a:p>
            <a:r>
              <a:rPr lang="cs-CZ" dirty="0"/>
              <a:t>Podpora Javy, </a:t>
            </a:r>
            <a:r>
              <a:rPr lang="cs-CZ" dirty="0" err="1"/>
              <a:t>Scaly</a:t>
            </a:r>
            <a:r>
              <a:rPr lang="cs-CZ" dirty="0"/>
              <a:t>, Pythonu, R</a:t>
            </a:r>
          </a:p>
          <a:p>
            <a:r>
              <a:rPr lang="cs-CZ" dirty="0"/>
              <a:t>Nezávislé na konkrétním úložišti</a:t>
            </a:r>
          </a:p>
          <a:p>
            <a:r>
              <a:rPr lang="cs-CZ" dirty="0"/>
              <a:t>Podpora více klastr manažerů</a:t>
            </a:r>
          </a:p>
          <a:p>
            <a:r>
              <a:rPr lang="cs-CZ" dirty="0"/>
              <a:t>Výpočet prováděný na 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C0A3882E-9548-4774-B803-4DF834ADA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3274"/>
            <a:ext cx="5181600" cy="3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6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400</Words>
  <Application>Microsoft Office PowerPoint</Application>
  <PresentationFormat>Širokoúhlá obrazovka</PresentationFormat>
  <Paragraphs>91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Motiv Office</vt:lpstr>
      <vt:lpstr>Strojové učení na platformě Apache Spark</vt:lpstr>
      <vt:lpstr>Implementace doporučovacího algoritmu</vt:lpstr>
      <vt:lpstr>Faktorizace matic - příklad</vt:lpstr>
      <vt:lpstr>Faktorizace matic - příklad</vt:lpstr>
      <vt:lpstr>Vytvoření testovacího klastru</vt:lpstr>
      <vt:lpstr>Hadoop Klastr</vt:lpstr>
      <vt:lpstr>HDFS (Hadoop Distributed File System)</vt:lpstr>
      <vt:lpstr>YARN (Yet Another Resource Negotiator)</vt:lpstr>
      <vt:lpstr>Apache Spark</vt:lpstr>
      <vt:lpstr>Prezentace aplikace PowerPoint</vt:lpstr>
      <vt:lpstr>Projekt</vt:lpstr>
      <vt:lpstr>Vytvoření testovacího klastru</vt:lpstr>
      <vt:lpstr>Zdrojová data</vt:lpstr>
      <vt:lpstr>Příprava dat</vt:lpstr>
      <vt:lpstr>Průzkum dat I.</vt:lpstr>
      <vt:lpstr>Průzkum dat II.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Strojové učení na platformě Apache Spark</dc:title>
  <dc:creator>Frantisek</dc:creator>
  <cp:lastModifiedBy>Frantisek</cp:lastModifiedBy>
  <cp:revision>352</cp:revision>
  <dcterms:created xsi:type="dcterms:W3CDTF">2020-05-13T10:15:57Z</dcterms:created>
  <dcterms:modified xsi:type="dcterms:W3CDTF">2020-05-17T14:23:40Z</dcterms:modified>
</cp:coreProperties>
</file>