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c6fd4a3b2b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c6fd4a3b2b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6fd4a3b2b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6fd4a3b2b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c6fd4a3b2b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c6fd4a3b2b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c6fd4a3b2b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c6fd4a3b2b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6fd4a3b2b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6fd4a3b2b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6fd4a3b2b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6fd4a3b2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6fd4a3b2b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6fd4a3b2b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6fd4a3b2b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6fd4a3b2b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6fd4a3b2b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c6fd4a3b2b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6fd4a3b2b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c6fd4a3b2b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6fd4a3b2b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6fd4a3b2b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6fd4a3b2b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6fd4a3b2b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070725" y="600475"/>
            <a:ext cx="7875300" cy="4353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sz="1000">
                <a:latin typeface="Arial"/>
                <a:ea typeface="Arial"/>
                <a:cs typeface="Arial"/>
                <a:sym typeface="Arial"/>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58900" y="1190800"/>
            <a:ext cx="5383800" cy="198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Demand and Supply Analysis</a:t>
            </a:r>
            <a:endParaRPr/>
          </a:p>
        </p:txBody>
      </p:sp>
      <p:sp>
        <p:nvSpPr>
          <p:cNvPr id="135" name="Google Shape;135;p13"/>
          <p:cNvSpPr txBox="1">
            <a:spLocks noGrp="1"/>
          </p:cNvSpPr>
          <p:nvPr>
            <p:ph type="subTitle" idx="1"/>
          </p:nvPr>
        </p:nvSpPr>
        <p:spPr>
          <a:xfrm>
            <a:off x="4572000" y="2992025"/>
            <a:ext cx="3982800" cy="143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Montserrat"/>
                <a:ea typeface="Montserrat"/>
                <a:cs typeface="Montserrat"/>
                <a:sym typeface="Montserrat"/>
              </a:rPr>
              <a:t>2105024 - Ayush Mohapatra</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2105025 - Barenya Mohanty</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2105029 - Divya Swaroop Dash</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2105078 - Tejaswi Dalal</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21050135 - Priyanshu Gupta</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220150"/>
            <a:ext cx="7038900" cy="108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u="sng"/>
              <a:t>Calculating some terms related to Demand and Supply Analysis</a:t>
            </a:r>
            <a:endParaRPr b="1" u="sng"/>
          </a:p>
        </p:txBody>
      </p:sp>
      <p:sp>
        <p:nvSpPr>
          <p:cNvPr id="194" name="Google Shape;194;p22"/>
          <p:cNvSpPr txBox="1">
            <a:spLocks noGrp="1"/>
          </p:cNvSpPr>
          <p:nvPr>
            <p:ph type="body" idx="1"/>
          </p:nvPr>
        </p:nvSpPr>
        <p:spPr>
          <a:xfrm>
            <a:off x="1070725" y="1240850"/>
            <a:ext cx="7875300" cy="3712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5" name="Google Shape;195;p22"/>
          <p:cNvPicPr preferRelativeResize="0"/>
          <p:nvPr/>
        </p:nvPicPr>
        <p:blipFill rotWithShape="1">
          <a:blip r:embed="rId3">
            <a:alphaModFix/>
          </a:blip>
          <a:srcRect l="22468" t="17701" b="16810"/>
          <a:stretch/>
        </p:blipFill>
        <p:spPr>
          <a:xfrm>
            <a:off x="170000" y="1430974"/>
            <a:ext cx="5166423" cy="2834024"/>
          </a:xfrm>
          <a:prstGeom prst="rect">
            <a:avLst/>
          </a:prstGeom>
          <a:noFill/>
          <a:ln>
            <a:noFill/>
          </a:ln>
        </p:spPr>
      </p:pic>
      <p:pic>
        <p:nvPicPr>
          <p:cNvPr id="196" name="Google Shape;196;p22"/>
          <p:cNvPicPr preferRelativeResize="0"/>
          <p:nvPr/>
        </p:nvPicPr>
        <p:blipFill rotWithShape="1">
          <a:blip r:embed="rId4">
            <a:alphaModFix/>
          </a:blip>
          <a:srcRect l="22191" t="27483" b="38371"/>
          <a:stretch/>
        </p:blipFill>
        <p:spPr>
          <a:xfrm>
            <a:off x="4290700" y="3343287"/>
            <a:ext cx="4733199" cy="1348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297500" y="160100"/>
            <a:ext cx="7038900" cy="12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460" b="1" u="sng"/>
              <a:t>Dashboard using Tableau</a:t>
            </a:r>
            <a:endParaRPr sz="2460" b="1" u="sng"/>
          </a:p>
          <a:p>
            <a:pPr marL="0" lvl="0" indent="0" algn="ctr" rtl="0">
              <a:spcBef>
                <a:spcPts val="0"/>
              </a:spcBef>
              <a:spcAft>
                <a:spcPts val="0"/>
              </a:spcAft>
              <a:buSzPts val="990"/>
              <a:buNone/>
            </a:pPr>
            <a:r>
              <a:rPr lang="en" sz="1960"/>
              <a:t>Change in the trend of Graph for Rides completed along with the Riders Activ</a:t>
            </a:r>
            <a:r>
              <a:rPr lang="en" sz="2160"/>
              <a:t>e</a:t>
            </a:r>
            <a:endParaRPr sz="2160"/>
          </a:p>
          <a:p>
            <a:pPr marL="0" lvl="0" indent="0" algn="ctr" rtl="0">
              <a:spcBef>
                <a:spcPts val="0"/>
              </a:spcBef>
              <a:spcAft>
                <a:spcPts val="0"/>
              </a:spcAft>
              <a:buSzPts val="990"/>
              <a:buNone/>
            </a:pPr>
            <a:endParaRPr sz="2460" b="1"/>
          </a:p>
        </p:txBody>
      </p:sp>
      <p:sp>
        <p:nvSpPr>
          <p:cNvPr id="202" name="Google Shape;202;p23"/>
          <p:cNvSpPr txBox="1">
            <a:spLocks noGrp="1"/>
          </p:cNvSpPr>
          <p:nvPr>
            <p:ph type="body" idx="1"/>
          </p:nvPr>
        </p:nvSpPr>
        <p:spPr>
          <a:xfrm>
            <a:off x="4993400" y="600475"/>
            <a:ext cx="3952500" cy="435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sz="1100">
                <a:latin typeface="Montserrat"/>
                <a:ea typeface="Montserrat"/>
                <a:cs typeface="Montserrat"/>
                <a:sym typeface="Montserrat"/>
              </a:rPr>
              <a:t>From the graph, </a:t>
            </a:r>
            <a:endParaRPr sz="1100">
              <a:latin typeface="Montserrat"/>
              <a:ea typeface="Montserrat"/>
              <a:cs typeface="Montserrat"/>
              <a:sym typeface="Montserrat"/>
            </a:endParaRPr>
          </a:p>
          <a:p>
            <a:pPr marL="0" lvl="0" indent="0" algn="l" rtl="0">
              <a:spcBef>
                <a:spcPts val="1200"/>
              </a:spcBef>
              <a:spcAft>
                <a:spcPts val="0"/>
              </a:spcAft>
              <a:buNone/>
            </a:pPr>
            <a:r>
              <a:rPr lang="en" sz="1100">
                <a:latin typeface="Montserrat"/>
                <a:ea typeface="Montserrat"/>
                <a:cs typeface="Montserrat"/>
                <a:sym typeface="Montserrat"/>
              </a:rPr>
              <a:t>We can see that when the Riders active per hour are low the graph is steadily increasing</a:t>
            </a:r>
            <a:endParaRPr sz="1100">
              <a:latin typeface="Montserrat"/>
              <a:ea typeface="Montserrat"/>
              <a:cs typeface="Montserrat"/>
              <a:sym typeface="Montserrat"/>
            </a:endParaRPr>
          </a:p>
          <a:p>
            <a:pPr marL="0" lvl="0" indent="0" algn="l" rtl="0">
              <a:spcBef>
                <a:spcPts val="1200"/>
              </a:spcBef>
              <a:spcAft>
                <a:spcPts val="1200"/>
              </a:spcAft>
              <a:buNone/>
            </a:pPr>
            <a:r>
              <a:rPr lang="en" sz="1100">
                <a:latin typeface="Montserrat"/>
                <a:ea typeface="Montserrat"/>
                <a:cs typeface="Montserrat"/>
                <a:sym typeface="Montserrat"/>
              </a:rPr>
              <a:t>And, when the Riders active per hour are high the graph is remaining steady or constant. </a:t>
            </a:r>
            <a:endParaRPr sz="1100">
              <a:latin typeface="Montserrat"/>
              <a:ea typeface="Montserrat"/>
              <a:cs typeface="Montserrat"/>
              <a:sym typeface="Montserrat"/>
            </a:endParaRPr>
          </a:p>
        </p:txBody>
      </p:sp>
      <p:pic>
        <p:nvPicPr>
          <p:cNvPr id="203" name="Google Shape;203;p23"/>
          <p:cNvPicPr preferRelativeResize="0"/>
          <p:nvPr/>
        </p:nvPicPr>
        <p:blipFill>
          <a:blip r:embed="rId3">
            <a:alphaModFix/>
          </a:blip>
          <a:stretch>
            <a:fillRect/>
          </a:stretch>
        </p:blipFill>
        <p:spPr>
          <a:xfrm>
            <a:off x="202450" y="1706988"/>
            <a:ext cx="4688599" cy="28204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1297500" y="160100"/>
            <a:ext cx="7038900" cy="12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460" b="1" u="sng" dirty="0"/>
              <a:t>Dashboard using Tableau</a:t>
            </a:r>
            <a:endParaRPr sz="2460" b="1" u="sng" dirty="0"/>
          </a:p>
          <a:p>
            <a:pPr marL="0" lvl="0" indent="0" algn="ctr" rtl="0">
              <a:spcBef>
                <a:spcPts val="0"/>
              </a:spcBef>
              <a:spcAft>
                <a:spcPts val="0"/>
              </a:spcAft>
              <a:buSzPts val="990"/>
              <a:buNone/>
            </a:pPr>
            <a:r>
              <a:rPr lang="en" sz="1960" dirty="0"/>
              <a:t>Change in the trend of Graph for Rides completed along with the Drivers Activ</a:t>
            </a:r>
            <a:r>
              <a:rPr lang="en" sz="2160" dirty="0"/>
              <a:t>e</a:t>
            </a:r>
            <a:endParaRPr sz="2160" dirty="0"/>
          </a:p>
          <a:p>
            <a:pPr marL="0" lvl="0" indent="0" algn="ctr" rtl="0">
              <a:spcBef>
                <a:spcPts val="0"/>
              </a:spcBef>
              <a:spcAft>
                <a:spcPts val="0"/>
              </a:spcAft>
              <a:buSzPts val="990"/>
              <a:buNone/>
            </a:pPr>
            <a:endParaRPr sz="2460" b="1" dirty="0"/>
          </a:p>
        </p:txBody>
      </p:sp>
      <p:sp>
        <p:nvSpPr>
          <p:cNvPr id="209" name="Google Shape;209;p24"/>
          <p:cNvSpPr txBox="1">
            <a:spLocks noGrp="1"/>
          </p:cNvSpPr>
          <p:nvPr>
            <p:ph type="body" idx="1"/>
          </p:nvPr>
        </p:nvSpPr>
        <p:spPr>
          <a:xfrm>
            <a:off x="5111200" y="600475"/>
            <a:ext cx="3834600" cy="435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sz="1100" dirty="0">
                <a:latin typeface="Montserrat"/>
                <a:ea typeface="Montserrat"/>
                <a:cs typeface="Montserrat"/>
                <a:sym typeface="Montserrat"/>
              </a:rPr>
              <a:t>From the scatter plot graph, </a:t>
            </a:r>
            <a:endParaRPr sz="1100" dirty="0">
              <a:latin typeface="Montserrat"/>
              <a:ea typeface="Montserrat"/>
              <a:cs typeface="Montserrat"/>
              <a:sym typeface="Montserrat"/>
            </a:endParaRPr>
          </a:p>
          <a:p>
            <a:pPr marL="0" lvl="0" indent="0" algn="l" rtl="0">
              <a:spcBef>
                <a:spcPts val="1200"/>
              </a:spcBef>
              <a:spcAft>
                <a:spcPts val="0"/>
              </a:spcAft>
              <a:buNone/>
            </a:pPr>
            <a:r>
              <a:rPr lang="en" sz="1100" dirty="0">
                <a:latin typeface="Montserrat"/>
                <a:ea typeface="Montserrat"/>
                <a:cs typeface="Montserrat"/>
                <a:sym typeface="Montserrat"/>
              </a:rPr>
              <a:t>We can see that when the Drivers active per hour are low the graph is tightly coupled in some areas</a:t>
            </a:r>
            <a:endParaRPr sz="1100" dirty="0">
              <a:latin typeface="Montserrat"/>
              <a:ea typeface="Montserrat"/>
              <a:cs typeface="Montserrat"/>
              <a:sym typeface="Montserrat"/>
            </a:endParaRPr>
          </a:p>
          <a:p>
            <a:pPr marL="0" lvl="0" indent="0" algn="l" rtl="0">
              <a:spcBef>
                <a:spcPts val="1200"/>
              </a:spcBef>
              <a:spcAft>
                <a:spcPts val="0"/>
              </a:spcAft>
              <a:buNone/>
            </a:pPr>
            <a:r>
              <a:rPr lang="en" sz="1100" dirty="0">
                <a:latin typeface="Montserrat"/>
                <a:ea typeface="Montserrat"/>
                <a:cs typeface="Montserrat"/>
                <a:sym typeface="Montserrat"/>
              </a:rPr>
              <a:t>And, when the Drivers active per hour are high the graph is loosely coupled. </a:t>
            </a:r>
            <a:endParaRPr dirty="0">
              <a:latin typeface="Montserrat"/>
              <a:ea typeface="Montserrat"/>
              <a:cs typeface="Montserrat"/>
              <a:sym typeface="Montserrat"/>
            </a:endParaRPr>
          </a:p>
          <a:p>
            <a:pPr marL="0" lvl="0" indent="0" algn="l" rtl="0">
              <a:spcBef>
                <a:spcPts val="1200"/>
              </a:spcBef>
              <a:spcAft>
                <a:spcPts val="1200"/>
              </a:spcAft>
              <a:buNone/>
            </a:pPr>
            <a:endParaRPr sz="1100" dirty="0"/>
          </a:p>
        </p:txBody>
      </p:sp>
      <p:pic>
        <p:nvPicPr>
          <p:cNvPr id="210" name="Google Shape;210;p24"/>
          <p:cNvPicPr preferRelativeResize="0"/>
          <p:nvPr/>
        </p:nvPicPr>
        <p:blipFill rotWithShape="1">
          <a:blip r:embed="rId3">
            <a:alphaModFix/>
          </a:blip>
          <a:srcRect t="4279" b="3699"/>
          <a:stretch/>
        </p:blipFill>
        <p:spPr>
          <a:xfrm>
            <a:off x="271000" y="1741175"/>
            <a:ext cx="4840202" cy="2892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589085" y="450688"/>
            <a:ext cx="2772882" cy="170497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t>CONCLUSION</a:t>
            </a:r>
            <a:endParaRPr dirty="0"/>
          </a:p>
        </p:txBody>
      </p:sp>
      <p:sp>
        <p:nvSpPr>
          <p:cNvPr id="3" name="TextBox 2">
            <a:extLst>
              <a:ext uri="{FF2B5EF4-FFF2-40B4-BE49-F238E27FC236}">
                <a16:creationId xmlns:a16="http://schemas.microsoft.com/office/drawing/2014/main" id="{6262578C-0D1B-3867-4A93-030B46D762F8}"/>
              </a:ext>
            </a:extLst>
          </p:cNvPr>
          <p:cNvSpPr txBox="1"/>
          <p:nvPr/>
        </p:nvSpPr>
        <p:spPr>
          <a:xfrm>
            <a:off x="589085" y="1816234"/>
            <a:ext cx="4581056" cy="1333250"/>
          </a:xfrm>
          <a:prstGeom prst="rect">
            <a:avLst/>
          </a:prstGeom>
          <a:noFill/>
        </p:spPr>
        <p:txBody>
          <a:bodyPr wrap="square" rtlCol="0">
            <a:spAutoFit/>
          </a:bodyPr>
          <a:lstStyle/>
          <a:p>
            <a:pPr>
              <a:lnSpc>
                <a:spcPct val="150000"/>
              </a:lnSpc>
            </a:pPr>
            <a:r>
              <a:rPr lang="en-US" sz="1100" dirty="0">
                <a:solidFill>
                  <a:schemeClr val="bg1"/>
                </a:solidFill>
                <a:latin typeface="Montserrat" panose="00000500000000000000" pitchFamily="2" charset="0"/>
              </a:rPr>
              <a:t>Our analysis revealed a correlation between supply levels of cabs and the demand for cab rides. Python libraries like Pandas, Matplotlib facilitated efficient data cleaning and manipulation, allowing us to visualize these relationships through clear graphs and dashboards.</a:t>
            </a:r>
            <a:endParaRPr lang="en-IN" sz="1100" dirty="0">
              <a:solidFill>
                <a:schemeClr val="bg1"/>
              </a:solidFill>
              <a:latin typeface="Montserrat"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0275"/>
            <a:ext cx="7038900" cy="88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450" b="1"/>
              <a:t>What is Demand and Supply Analysis?</a:t>
            </a:r>
            <a:endParaRPr sz="2450" b="1"/>
          </a:p>
        </p:txBody>
      </p:sp>
      <p:sp>
        <p:nvSpPr>
          <p:cNvPr id="141" name="Google Shape;141;p14"/>
          <p:cNvSpPr txBox="1">
            <a:spLocks noGrp="1"/>
          </p:cNvSpPr>
          <p:nvPr>
            <p:ph type="body" idx="1"/>
          </p:nvPr>
        </p:nvSpPr>
        <p:spPr>
          <a:xfrm>
            <a:off x="360250" y="940650"/>
            <a:ext cx="8585700" cy="401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u="sng"/>
          </a:p>
          <a:p>
            <a:pPr marL="0" lvl="0" indent="0" algn="l" rtl="0">
              <a:spcBef>
                <a:spcPts val="0"/>
              </a:spcBef>
              <a:spcAft>
                <a:spcPts val="0"/>
              </a:spcAft>
              <a:buNone/>
            </a:pPr>
            <a:endParaRPr sz="1100" u="sng"/>
          </a:p>
          <a:p>
            <a:pPr marL="0" lvl="0" indent="0" algn="l" rtl="0">
              <a:spcBef>
                <a:spcPts val="0"/>
              </a:spcBef>
              <a:spcAft>
                <a:spcPts val="0"/>
              </a:spcAft>
              <a:buNone/>
            </a:pPr>
            <a:endParaRPr sz="1100" u="sng"/>
          </a:p>
          <a:p>
            <a:pPr marL="0" lvl="0" indent="0" algn="l" rtl="0">
              <a:spcBef>
                <a:spcPts val="0"/>
              </a:spcBef>
              <a:spcAft>
                <a:spcPts val="0"/>
              </a:spcAft>
              <a:buNone/>
            </a:pPr>
            <a:r>
              <a:rPr lang="en" sz="1100" u="sng">
                <a:latin typeface="Montserrat"/>
                <a:ea typeface="Montserrat"/>
                <a:cs typeface="Montserrat"/>
                <a:sym typeface="Montserrat"/>
              </a:rPr>
              <a:t>What is Demand?</a:t>
            </a:r>
            <a:endParaRPr sz="1100" u="sng">
              <a:latin typeface="Montserrat"/>
              <a:ea typeface="Montserrat"/>
              <a:cs typeface="Montserrat"/>
              <a:sym typeface="Montserrat"/>
            </a:endParaRPr>
          </a:p>
          <a:p>
            <a:pPr marL="0" lvl="0" indent="0" algn="l" rtl="0">
              <a:spcBef>
                <a:spcPts val="0"/>
              </a:spcBef>
              <a:spcAft>
                <a:spcPts val="0"/>
              </a:spcAft>
              <a:buNone/>
            </a:pPr>
            <a:r>
              <a:rPr lang="en" sz="1100">
                <a:latin typeface="Montserrat"/>
                <a:ea typeface="Montserrat"/>
                <a:cs typeface="Montserrat"/>
                <a:sym typeface="Montserrat"/>
              </a:rPr>
              <a:t>Demand refers to consumers’ need, willingness, and ability to purchase a specific product or service.</a:t>
            </a:r>
            <a:endParaRPr sz="1100">
              <a:latin typeface="Montserrat"/>
              <a:ea typeface="Montserrat"/>
              <a:cs typeface="Montserrat"/>
              <a:sym typeface="Montserrat"/>
            </a:endParaRPr>
          </a:p>
          <a:p>
            <a:pPr marL="0" lvl="0" indent="0" algn="l" rtl="0">
              <a:spcBef>
                <a:spcPts val="0"/>
              </a:spcBef>
              <a:spcAft>
                <a:spcPts val="0"/>
              </a:spcAft>
              <a:buNone/>
            </a:pPr>
            <a:endParaRPr sz="1100">
              <a:latin typeface="Montserrat"/>
              <a:ea typeface="Montserrat"/>
              <a:cs typeface="Montserrat"/>
              <a:sym typeface="Montserrat"/>
            </a:endParaRPr>
          </a:p>
          <a:p>
            <a:pPr marL="0" lvl="0" indent="0" algn="l" rtl="0">
              <a:spcBef>
                <a:spcPts val="0"/>
              </a:spcBef>
              <a:spcAft>
                <a:spcPts val="0"/>
              </a:spcAft>
              <a:buNone/>
            </a:pPr>
            <a:r>
              <a:rPr lang="en" sz="1100" u="sng">
                <a:latin typeface="Montserrat"/>
                <a:ea typeface="Montserrat"/>
                <a:cs typeface="Montserrat"/>
                <a:sym typeface="Montserrat"/>
              </a:rPr>
              <a:t>What is Supply? </a:t>
            </a:r>
            <a:endParaRPr sz="1100" u="sng">
              <a:latin typeface="Montserrat"/>
              <a:ea typeface="Montserrat"/>
              <a:cs typeface="Montserrat"/>
              <a:sym typeface="Montserrat"/>
            </a:endParaRPr>
          </a:p>
          <a:p>
            <a:pPr marL="0" lvl="0" indent="0" algn="l" rtl="0">
              <a:spcBef>
                <a:spcPts val="0"/>
              </a:spcBef>
              <a:spcAft>
                <a:spcPts val="0"/>
              </a:spcAft>
              <a:buNone/>
            </a:pPr>
            <a:r>
              <a:rPr lang="en" sz="1100">
                <a:latin typeface="Montserrat"/>
                <a:ea typeface="Montserrat"/>
                <a:cs typeface="Montserrat"/>
                <a:sym typeface="Montserrat"/>
              </a:rPr>
              <a:t>Supply represents the production capacity of manufacturers and distributors. It reflects how much of a product or service can be provided to the market.</a:t>
            </a:r>
            <a:endParaRPr sz="1100">
              <a:latin typeface="Montserrat"/>
              <a:ea typeface="Montserrat"/>
              <a:cs typeface="Montserrat"/>
              <a:sym typeface="Montserrat"/>
            </a:endParaRPr>
          </a:p>
          <a:p>
            <a:pPr marL="0" lvl="0" indent="0" algn="l" rtl="0">
              <a:spcBef>
                <a:spcPts val="0"/>
              </a:spcBef>
              <a:spcAft>
                <a:spcPts val="0"/>
              </a:spcAft>
              <a:buNone/>
            </a:pPr>
            <a:endParaRPr sz="1100">
              <a:latin typeface="Montserrat"/>
              <a:ea typeface="Montserrat"/>
              <a:cs typeface="Montserrat"/>
              <a:sym typeface="Montserrat"/>
            </a:endParaRPr>
          </a:p>
          <a:p>
            <a:pPr marL="0" lvl="0" indent="0" algn="l" rtl="0">
              <a:spcBef>
                <a:spcPts val="0"/>
              </a:spcBef>
              <a:spcAft>
                <a:spcPts val="0"/>
              </a:spcAft>
              <a:buNone/>
            </a:pPr>
            <a:r>
              <a:rPr lang="en" sz="1100" u="sng">
                <a:latin typeface="Montserrat"/>
                <a:ea typeface="Montserrat"/>
                <a:cs typeface="Montserrat"/>
                <a:sym typeface="Montserrat"/>
              </a:rPr>
              <a:t>Demand and Supply Analysis</a:t>
            </a:r>
            <a:r>
              <a:rPr lang="en" sz="1100">
                <a:latin typeface="Montserrat"/>
                <a:ea typeface="Montserrat"/>
                <a:cs typeface="Montserrat"/>
                <a:sym typeface="Montserrat"/>
              </a:rPr>
              <a:t> is a cornerstone of economics, investigating how buyers (demand) and sellers (supply) interact to establish market equilibrium, the point where the quantity demanded by consumers equals the quantity supplied by producers, determining the market price for a good or service.</a:t>
            </a:r>
            <a:endParaRPr sz="1100">
              <a:latin typeface="Montserrat"/>
              <a:ea typeface="Montserrat"/>
              <a:cs typeface="Montserrat"/>
              <a:sym typeface="Montserrat"/>
            </a:endParaRPr>
          </a:p>
          <a:p>
            <a:pPr marL="0" lvl="0" indent="0" algn="l" rtl="0">
              <a:spcBef>
                <a:spcPts val="0"/>
              </a:spcBef>
              <a:spcAft>
                <a:spcPts val="0"/>
              </a:spcAft>
              <a:buNone/>
            </a:pPr>
            <a:endParaRPr sz="1100">
              <a:latin typeface="Montserrat"/>
              <a:ea typeface="Montserrat"/>
              <a:cs typeface="Montserrat"/>
              <a:sym typeface="Montserrat"/>
            </a:endParaRPr>
          </a:p>
          <a:p>
            <a:pPr marL="0" lvl="0" indent="0" algn="l" rtl="0">
              <a:spcBef>
                <a:spcPts val="0"/>
              </a:spcBef>
              <a:spcAft>
                <a:spcPts val="0"/>
              </a:spcAft>
              <a:buNone/>
            </a:pPr>
            <a:r>
              <a:rPr lang="en" sz="1100" u="sng">
                <a:latin typeface="Montserrat"/>
                <a:ea typeface="Montserrat"/>
                <a:cs typeface="Montserrat"/>
                <a:sym typeface="Montserrat"/>
              </a:rPr>
              <a:t>Applications</a:t>
            </a:r>
            <a:endParaRPr sz="1100" u="sng">
              <a:latin typeface="Montserrat"/>
              <a:ea typeface="Montserrat"/>
              <a:cs typeface="Montserrat"/>
              <a:sym typeface="Montserrat"/>
            </a:endParaRPr>
          </a:p>
          <a:p>
            <a:pPr marL="0" lvl="0" indent="0" algn="l" rtl="0">
              <a:spcBef>
                <a:spcPts val="0"/>
              </a:spcBef>
              <a:spcAft>
                <a:spcPts val="0"/>
              </a:spcAft>
              <a:buNone/>
            </a:pPr>
            <a:r>
              <a:rPr lang="en" sz="1100" i="1">
                <a:latin typeface="Montserrat"/>
                <a:ea typeface="Montserrat"/>
                <a:cs typeface="Montserrat"/>
                <a:sym typeface="Montserrat"/>
              </a:rPr>
              <a:t>Price Determination </a:t>
            </a:r>
            <a:r>
              <a:rPr lang="en" sz="1100">
                <a:latin typeface="Montserrat"/>
                <a:ea typeface="Montserrat"/>
                <a:cs typeface="Montserrat"/>
                <a:sym typeface="Montserrat"/>
              </a:rPr>
              <a:t>: Demand and supply analysis helps determine fair prices for goods and services.</a:t>
            </a:r>
            <a:endParaRPr sz="1100">
              <a:latin typeface="Montserrat"/>
              <a:ea typeface="Montserrat"/>
              <a:cs typeface="Montserrat"/>
              <a:sym typeface="Montserrat"/>
            </a:endParaRPr>
          </a:p>
          <a:p>
            <a:pPr marL="0" lvl="0" indent="0" algn="l" rtl="0">
              <a:spcBef>
                <a:spcPts val="0"/>
              </a:spcBef>
              <a:spcAft>
                <a:spcPts val="0"/>
              </a:spcAft>
              <a:buNone/>
            </a:pPr>
            <a:r>
              <a:rPr lang="en" sz="1100" i="1">
                <a:latin typeface="Montserrat"/>
                <a:ea typeface="Montserrat"/>
                <a:cs typeface="Montserrat"/>
                <a:sym typeface="Montserrat"/>
              </a:rPr>
              <a:t>Agriculture :</a:t>
            </a:r>
            <a:r>
              <a:rPr lang="en" sz="1100">
                <a:latin typeface="Montserrat"/>
                <a:ea typeface="Montserrat"/>
                <a:cs typeface="Montserrat"/>
                <a:sym typeface="Montserrat"/>
              </a:rPr>
              <a:t> For instance, the fair price of farm yield is influenced by demand and supply dynamics.</a:t>
            </a:r>
            <a:endParaRPr sz="1100">
              <a:latin typeface="Montserrat"/>
              <a:ea typeface="Montserrat"/>
              <a:cs typeface="Montserrat"/>
              <a:sym typeface="Montserrat"/>
            </a:endParaRPr>
          </a:p>
          <a:p>
            <a:pPr marL="0" lvl="0" indent="0" algn="l" rtl="0">
              <a:spcBef>
                <a:spcPts val="0"/>
              </a:spcBef>
              <a:spcAft>
                <a:spcPts val="0"/>
              </a:spcAft>
              <a:buNone/>
            </a:pPr>
            <a:r>
              <a:rPr lang="en" sz="1100" i="1">
                <a:latin typeface="Montserrat"/>
                <a:ea typeface="Montserrat"/>
                <a:cs typeface="Montserrat"/>
                <a:sym typeface="Montserrat"/>
              </a:rPr>
              <a:t>Government Intervention :</a:t>
            </a:r>
            <a:r>
              <a:rPr lang="en" sz="1100">
                <a:latin typeface="Montserrat"/>
                <a:ea typeface="Montserrat"/>
                <a:cs typeface="Montserrat"/>
                <a:sym typeface="Montserrat"/>
              </a:rPr>
              <a:t> In perfectly competitive markets, governments may set minimum prices to protect farmers.</a:t>
            </a:r>
            <a:endParaRPr sz="1100">
              <a:latin typeface="Montserrat"/>
              <a:ea typeface="Montserrat"/>
              <a:cs typeface="Montserrat"/>
              <a:sym typeface="Montserrat"/>
            </a:endParaRPr>
          </a:p>
          <a:p>
            <a:pPr marL="0" lvl="0" indent="0" algn="l" rtl="0">
              <a:spcBef>
                <a:spcPts val="0"/>
              </a:spcBef>
              <a:spcAft>
                <a:spcPts val="0"/>
              </a:spcAft>
              <a:buNone/>
            </a:pPr>
            <a:endParaRPr sz="1200" u="sng">
              <a:solidFill>
                <a:srgbClr val="E3E3E3"/>
              </a:solidFill>
              <a:highlight>
                <a:srgbClr val="334538"/>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70250"/>
            <a:ext cx="7038900" cy="93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What we did and the Results we obtained </a:t>
            </a:r>
            <a:endParaRPr b="1"/>
          </a:p>
        </p:txBody>
      </p:sp>
      <p:sp>
        <p:nvSpPr>
          <p:cNvPr id="147" name="Google Shape;147;p15"/>
          <p:cNvSpPr txBox="1">
            <a:spLocks noGrp="1"/>
          </p:cNvSpPr>
          <p:nvPr>
            <p:ph type="body" idx="1"/>
          </p:nvPr>
        </p:nvSpPr>
        <p:spPr>
          <a:xfrm>
            <a:off x="370250" y="1308050"/>
            <a:ext cx="8575800" cy="364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100" dirty="0"/>
          </a:p>
          <a:p>
            <a:pPr marL="0" lvl="0" indent="0" algn="l" rtl="0">
              <a:spcBef>
                <a:spcPts val="1200"/>
              </a:spcBef>
              <a:spcAft>
                <a:spcPts val="0"/>
              </a:spcAft>
              <a:buNone/>
            </a:pPr>
            <a:endParaRPr sz="1100" dirty="0"/>
          </a:p>
          <a:p>
            <a:pPr marL="457200" lvl="0" indent="-298450" algn="l" rtl="0">
              <a:spcBef>
                <a:spcPts val="1200"/>
              </a:spcBef>
              <a:spcAft>
                <a:spcPts val="0"/>
              </a:spcAft>
              <a:buSzPts val="1100"/>
              <a:buFont typeface="Montserrat"/>
              <a:buAutoNum type="arabicPeriod"/>
            </a:pPr>
            <a:r>
              <a:rPr lang="en" sz="1100" u="sng" dirty="0">
                <a:latin typeface="Montserrat"/>
                <a:ea typeface="Montserrat"/>
                <a:cs typeface="Montserrat"/>
                <a:sym typeface="Montserrat"/>
              </a:rPr>
              <a:t>Data Preprocessing</a:t>
            </a:r>
            <a:r>
              <a:rPr lang="en" sz="1100" dirty="0">
                <a:latin typeface="Montserrat"/>
                <a:ea typeface="Montserrat"/>
                <a:cs typeface="Montserrat"/>
                <a:sym typeface="Montserrat"/>
              </a:rPr>
              <a:t>: We began by selecting a relevant dataset and performing the necessary preprocessing steps.</a:t>
            </a:r>
            <a:endParaRPr sz="1100" dirty="0">
              <a:latin typeface="Montserrat"/>
              <a:ea typeface="Montserrat"/>
              <a:cs typeface="Montserrat"/>
              <a:sym typeface="Montserrat"/>
            </a:endParaRPr>
          </a:p>
          <a:p>
            <a:pPr marL="0" lvl="0" indent="0" algn="l" rtl="0">
              <a:spcBef>
                <a:spcPts val="1200"/>
              </a:spcBef>
              <a:spcAft>
                <a:spcPts val="0"/>
              </a:spcAft>
              <a:buNone/>
            </a:pPr>
            <a:endParaRPr sz="1100" dirty="0">
              <a:latin typeface="Montserrat"/>
              <a:ea typeface="Montserrat"/>
              <a:cs typeface="Montserrat"/>
              <a:sym typeface="Montserrat"/>
            </a:endParaRPr>
          </a:p>
          <a:p>
            <a:pPr marL="457200" lvl="0" indent="-298450" algn="l" rtl="0">
              <a:spcBef>
                <a:spcPts val="1200"/>
              </a:spcBef>
              <a:spcAft>
                <a:spcPts val="0"/>
              </a:spcAft>
              <a:buSzPts val="1100"/>
              <a:buFont typeface="Montserrat"/>
              <a:buAutoNum type="arabicPeriod"/>
            </a:pPr>
            <a:r>
              <a:rPr lang="en" sz="1100" u="sng" dirty="0">
                <a:latin typeface="Montserrat"/>
                <a:ea typeface="Montserrat"/>
                <a:cs typeface="Montserrat"/>
                <a:sym typeface="Montserrat"/>
              </a:rPr>
              <a:t>Exploratory Data Analysis (EDA)</a:t>
            </a:r>
            <a:r>
              <a:rPr lang="en" sz="1100" dirty="0">
                <a:latin typeface="Montserrat"/>
                <a:ea typeface="Montserrat"/>
                <a:cs typeface="Montserrat"/>
                <a:sym typeface="Montserrat"/>
              </a:rPr>
              <a:t>:  After preprocessing, we conducted an Exploratory Data Analysis (EDA) to understand the data's underlying characteristics.</a:t>
            </a:r>
            <a:endParaRPr sz="1100" dirty="0">
              <a:latin typeface="Montserrat"/>
              <a:ea typeface="Montserrat"/>
              <a:cs typeface="Montserrat"/>
              <a:sym typeface="Montserrat"/>
            </a:endParaRPr>
          </a:p>
          <a:p>
            <a:pPr marL="0" lvl="0" indent="0" algn="l" rtl="0">
              <a:spcBef>
                <a:spcPts val="1200"/>
              </a:spcBef>
              <a:spcAft>
                <a:spcPts val="0"/>
              </a:spcAft>
              <a:buNone/>
            </a:pPr>
            <a:endParaRPr sz="1100" dirty="0">
              <a:latin typeface="Montserrat"/>
              <a:ea typeface="Montserrat"/>
              <a:cs typeface="Montserrat"/>
              <a:sym typeface="Montserrat"/>
            </a:endParaRPr>
          </a:p>
          <a:p>
            <a:pPr marL="457200" lvl="0" indent="-298450" algn="l" rtl="0">
              <a:spcBef>
                <a:spcPts val="1200"/>
              </a:spcBef>
              <a:spcAft>
                <a:spcPts val="0"/>
              </a:spcAft>
              <a:buSzPts val="1100"/>
              <a:buFont typeface="Montserrat"/>
              <a:buAutoNum type="arabicPeriod"/>
            </a:pPr>
            <a:r>
              <a:rPr lang="en" sz="1100" u="sng" dirty="0">
                <a:latin typeface="Montserrat"/>
                <a:ea typeface="Montserrat"/>
                <a:cs typeface="Montserrat"/>
                <a:sym typeface="Montserrat"/>
              </a:rPr>
              <a:t>Data Visualization with Tableau:</a:t>
            </a:r>
            <a:r>
              <a:rPr lang="en" sz="1100" dirty="0">
                <a:latin typeface="Montserrat"/>
                <a:ea typeface="Montserrat"/>
                <a:cs typeface="Montserrat"/>
                <a:sym typeface="Montserrat"/>
              </a:rPr>
              <a:t> Finally, we used Tableau, a data visualization tool, to create interactive dashboards.</a:t>
            </a:r>
            <a:endParaRPr sz="1100" dirty="0">
              <a:latin typeface="Montserrat"/>
              <a:ea typeface="Montserrat"/>
              <a:cs typeface="Montserrat"/>
              <a:sym typeface="Montserrat"/>
            </a:endParaRPr>
          </a:p>
          <a:p>
            <a:pPr marL="0" lvl="0" indent="0" algn="l" rtl="0">
              <a:spcBef>
                <a:spcPts val="1200"/>
              </a:spcBef>
              <a:spcAft>
                <a:spcPts val="1200"/>
              </a:spcAft>
              <a:buNone/>
            </a:pPr>
            <a:r>
              <a:rPr lang="en"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100075"/>
            <a:ext cx="7038900" cy="5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460" b="1"/>
              <a:t>Data Cleaning</a:t>
            </a:r>
            <a:endParaRPr sz="2460" b="1"/>
          </a:p>
        </p:txBody>
      </p:sp>
      <p:sp>
        <p:nvSpPr>
          <p:cNvPr id="153" name="Google Shape;153;p16"/>
          <p:cNvSpPr txBox="1">
            <a:spLocks noGrp="1"/>
          </p:cNvSpPr>
          <p:nvPr>
            <p:ph type="body" idx="1"/>
          </p:nvPr>
        </p:nvSpPr>
        <p:spPr>
          <a:xfrm>
            <a:off x="1070725" y="600475"/>
            <a:ext cx="7875300" cy="435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latin typeface="Montserrat"/>
                <a:ea typeface="Montserrat"/>
                <a:cs typeface="Montserrat"/>
                <a:sym typeface="Montserrat"/>
              </a:rPr>
              <a:t>Data cleaning, also known as data cleansing or data preprocessing, is a crucial step in the data science pipeline. Data cleaning involves identifying and correcting or removing errors, inconsistencies, and inaccuracies in a dataset. The goal is to ensure that the data is </a:t>
            </a:r>
            <a:r>
              <a:rPr lang="en" sz="1100" b="1">
                <a:latin typeface="Montserrat"/>
                <a:ea typeface="Montserrat"/>
                <a:cs typeface="Montserrat"/>
                <a:sym typeface="Montserrat"/>
              </a:rPr>
              <a:t>accurate</a:t>
            </a:r>
            <a:r>
              <a:rPr lang="en" sz="1100">
                <a:latin typeface="Montserrat"/>
                <a:ea typeface="Montserrat"/>
                <a:cs typeface="Montserrat"/>
                <a:sym typeface="Montserrat"/>
              </a:rPr>
              <a:t>, </a:t>
            </a:r>
            <a:r>
              <a:rPr lang="en" sz="1100" b="1">
                <a:latin typeface="Montserrat"/>
                <a:ea typeface="Montserrat"/>
                <a:cs typeface="Montserrat"/>
                <a:sym typeface="Montserrat"/>
              </a:rPr>
              <a:t>consistent</a:t>
            </a:r>
            <a:r>
              <a:rPr lang="en" sz="1100">
                <a:latin typeface="Montserrat"/>
                <a:ea typeface="Montserrat"/>
                <a:cs typeface="Montserrat"/>
                <a:sym typeface="Montserrat"/>
              </a:rPr>
              <a:t>, and </a:t>
            </a:r>
            <a:r>
              <a:rPr lang="en" sz="1100" b="1">
                <a:latin typeface="Montserrat"/>
                <a:ea typeface="Montserrat"/>
                <a:cs typeface="Montserrat"/>
                <a:sym typeface="Montserrat"/>
              </a:rPr>
              <a:t>free of errors</a:t>
            </a:r>
            <a:r>
              <a:rPr lang="en" sz="1100">
                <a:latin typeface="Montserrat"/>
                <a:ea typeface="Montserrat"/>
                <a:cs typeface="Montserrat"/>
                <a:sym typeface="Montserrat"/>
              </a:rPr>
              <a:t>. Incorrect or inconsistent data can negatively impact the performance of machine learning models.</a:t>
            </a:r>
            <a:endParaRPr sz="1100">
              <a:latin typeface="Montserrat"/>
              <a:ea typeface="Montserrat"/>
              <a:cs typeface="Montserrat"/>
              <a:sym typeface="Montserrat"/>
            </a:endParaRPr>
          </a:p>
          <a:p>
            <a:pPr marL="0" lvl="0" indent="0" algn="l" rtl="0">
              <a:spcBef>
                <a:spcPts val="0"/>
              </a:spcBef>
              <a:spcAft>
                <a:spcPts val="1200"/>
              </a:spcAft>
              <a:buNone/>
            </a:pPr>
            <a:endParaRPr>
              <a:solidFill>
                <a:srgbClr val="111111"/>
              </a:solidFill>
              <a:highlight>
                <a:srgbClr val="FFFFFF"/>
              </a:highlight>
            </a:endParaRPr>
          </a:p>
        </p:txBody>
      </p:sp>
      <p:pic>
        <p:nvPicPr>
          <p:cNvPr id="154" name="Google Shape;154;p16"/>
          <p:cNvPicPr preferRelativeResize="0"/>
          <p:nvPr/>
        </p:nvPicPr>
        <p:blipFill rotWithShape="1">
          <a:blip r:embed="rId3">
            <a:alphaModFix/>
          </a:blip>
          <a:srcRect l="-2532" t="-5075" r="-2542"/>
          <a:stretch/>
        </p:blipFill>
        <p:spPr>
          <a:xfrm>
            <a:off x="2390300" y="1381913"/>
            <a:ext cx="4853301" cy="3571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rot="10800000" flipH="1">
            <a:off x="1297500" y="-300225"/>
            <a:ext cx="7038900" cy="280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0" name="Google Shape;160;p17"/>
          <p:cNvSpPr txBox="1">
            <a:spLocks noGrp="1"/>
          </p:cNvSpPr>
          <p:nvPr>
            <p:ph type="body" idx="1"/>
          </p:nvPr>
        </p:nvSpPr>
        <p:spPr>
          <a:xfrm flipH="1">
            <a:off x="9496575" y="240175"/>
            <a:ext cx="320100" cy="471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1" name="Google Shape;161;p17"/>
          <p:cNvPicPr preferRelativeResize="0"/>
          <p:nvPr/>
        </p:nvPicPr>
        <p:blipFill>
          <a:blip r:embed="rId3">
            <a:alphaModFix/>
          </a:blip>
          <a:stretch>
            <a:fillRect/>
          </a:stretch>
        </p:blipFill>
        <p:spPr>
          <a:xfrm>
            <a:off x="1553250" y="427938"/>
            <a:ext cx="6037499" cy="42876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8"/>
          <p:cNvPicPr preferRelativeResize="0"/>
          <p:nvPr/>
        </p:nvPicPr>
        <p:blipFill>
          <a:blip r:embed="rId3">
            <a:alphaModFix/>
          </a:blip>
          <a:stretch>
            <a:fillRect/>
          </a:stretch>
        </p:blipFill>
        <p:spPr>
          <a:xfrm>
            <a:off x="1090750" y="768225"/>
            <a:ext cx="7184599" cy="372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body" idx="1"/>
          </p:nvPr>
        </p:nvSpPr>
        <p:spPr>
          <a:xfrm flipH="1">
            <a:off x="9576525" y="210150"/>
            <a:ext cx="310200" cy="474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2" name="Google Shape;172;p19"/>
          <p:cNvPicPr preferRelativeResize="0"/>
          <p:nvPr/>
        </p:nvPicPr>
        <p:blipFill>
          <a:blip r:embed="rId3">
            <a:alphaModFix/>
          </a:blip>
          <a:stretch>
            <a:fillRect/>
          </a:stretch>
        </p:blipFill>
        <p:spPr>
          <a:xfrm>
            <a:off x="1052600" y="1170800"/>
            <a:ext cx="7076372" cy="283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100075"/>
            <a:ext cx="7038900" cy="5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460" b="1"/>
              <a:t>Plotting Graphs</a:t>
            </a:r>
            <a:endParaRPr sz="2460" b="1"/>
          </a:p>
          <a:p>
            <a:pPr marL="0" lvl="0" indent="0" algn="ctr" rtl="0">
              <a:spcBef>
                <a:spcPts val="0"/>
              </a:spcBef>
              <a:spcAft>
                <a:spcPts val="0"/>
              </a:spcAft>
              <a:buSzPts val="990"/>
              <a:buNone/>
            </a:pPr>
            <a:endParaRPr sz="2460" b="1"/>
          </a:p>
        </p:txBody>
      </p:sp>
      <p:sp>
        <p:nvSpPr>
          <p:cNvPr id="178" name="Google Shape;178;p20"/>
          <p:cNvSpPr txBox="1">
            <a:spLocks noGrp="1"/>
          </p:cNvSpPr>
          <p:nvPr>
            <p:ph type="body" idx="1"/>
          </p:nvPr>
        </p:nvSpPr>
        <p:spPr>
          <a:xfrm flipH="1">
            <a:off x="9356450" y="600475"/>
            <a:ext cx="120000" cy="435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20"/>
          <p:cNvPicPr preferRelativeResize="0"/>
          <p:nvPr/>
        </p:nvPicPr>
        <p:blipFill>
          <a:blip r:embed="rId3">
            <a:alphaModFix/>
          </a:blip>
          <a:stretch>
            <a:fillRect/>
          </a:stretch>
        </p:blipFill>
        <p:spPr>
          <a:xfrm>
            <a:off x="192425" y="1604238"/>
            <a:ext cx="4688597" cy="2345468"/>
          </a:xfrm>
          <a:prstGeom prst="rect">
            <a:avLst/>
          </a:prstGeom>
          <a:noFill/>
          <a:ln>
            <a:noFill/>
          </a:ln>
        </p:spPr>
      </p:pic>
      <p:pic>
        <p:nvPicPr>
          <p:cNvPr id="180" name="Google Shape;180;p20"/>
          <p:cNvPicPr preferRelativeResize="0"/>
          <p:nvPr/>
        </p:nvPicPr>
        <p:blipFill>
          <a:blip r:embed="rId4">
            <a:alphaModFix/>
          </a:blip>
          <a:stretch>
            <a:fillRect/>
          </a:stretch>
        </p:blipFill>
        <p:spPr>
          <a:xfrm>
            <a:off x="5091903" y="994613"/>
            <a:ext cx="3530324" cy="3564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100075"/>
            <a:ext cx="7038900" cy="50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endParaRPr sz="2460" b="1"/>
          </a:p>
          <a:p>
            <a:pPr marL="0" lvl="0" indent="0" algn="ctr" rtl="0">
              <a:spcBef>
                <a:spcPts val="0"/>
              </a:spcBef>
              <a:spcAft>
                <a:spcPts val="0"/>
              </a:spcAft>
              <a:buSzPts val="990"/>
              <a:buNone/>
            </a:pPr>
            <a:endParaRPr sz="2460" b="1"/>
          </a:p>
        </p:txBody>
      </p:sp>
      <p:sp>
        <p:nvSpPr>
          <p:cNvPr id="186" name="Google Shape;186;p21"/>
          <p:cNvSpPr txBox="1">
            <a:spLocks noGrp="1"/>
          </p:cNvSpPr>
          <p:nvPr>
            <p:ph type="body" idx="1"/>
          </p:nvPr>
        </p:nvSpPr>
        <p:spPr>
          <a:xfrm flipH="1">
            <a:off x="9246425" y="600475"/>
            <a:ext cx="350100" cy="4353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7" name="Google Shape;187;p21"/>
          <p:cNvPicPr preferRelativeResize="0"/>
          <p:nvPr/>
        </p:nvPicPr>
        <p:blipFill rotWithShape="1">
          <a:blip r:embed="rId3">
            <a:alphaModFix/>
          </a:blip>
          <a:srcRect l="2031" r="27926"/>
          <a:stretch/>
        </p:blipFill>
        <p:spPr>
          <a:xfrm>
            <a:off x="94300" y="1602575"/>
            <a:ext cx="5167749" cy="2348801"/>
          </a:xfrm>
          <a:prstGeom prst="rect">
            <a:avLst/>
          </a:prstGeom>
          <a:noFill/>
          <a:ln>
            <a:noFill/>
          </a:ln>
        </p:spPr>
      </p:pic>
      <p:pic>
        <p:nvPicPr>
          <p:cNvPr id="188" name="Google Shape;188;p21"/>
          <p:cNvPicPr preferRelativeResize="0"/>
          <p:nvPr/>
        </p:nvPicPr>
        <p:blipFill>
          <a:blip r:embed="rId4">
            <a:alphaModFix/>
          </a:blip>
          <a:stretch>
            <a:fillRect/>
          </a:stretch>
        </p:blipFill>
        <p:spPr>
          <a:xfrm>
            <a:off x="5262049" y="924925"/>
            <a:ext cx="3881949" cy="38084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505</Words>
  <Application>Microsoft Office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Lato</vt:lpstr>
      <vt:lpstr>Montserrat</vt:lpstr>
      <vt:lpstr>Focus</vt:lpstr>
      <vt:lpstr>Demand and Supply Analysis</vt:lpstr>
      <vt:lpstr>What is Demand and Supply Analysis?</vt:lpstr>
      <vt:lpstr>What we did and the Results we obtained </vt:lpstr>
      <vt:lpstr>Data Cleaning</vt:lpstr>
      <vt:lpstr>PowerPoint Presentation</vt:lpstr>
      <vt:lpstr>PowerPoint Presentation</vt:lpstr>
      <vt:lpstr>PowerPoint Presentation</vt:lpstr>
      <vt:lpstr>Plotting Graphs </vt:lpstr>
      <vt:lpstr> </vt:lpstr>
      <vt:lpstr>Calculating some terms related to Demand and Supply Analysis</vt:lpstr>
      <vt:lpstr>Dashboard using Tableau Change in the trend of Graph for Rides completed along with the Riders Active </vt:lpstr>
      <vt:lpstr>Dashboard using Tableau Change in the trend of Graph for Rides completed along with the Drivers Active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and Supply Analysis</dc:title>
  <cp:lastModifiedBy>Ayush Mohapatra</cp:lastModifiedBy>
  <cp:revision>3</cp:revision>
  <dcterms:modified xsi:type="dcterms:W3CDTF">2024-03-28T01:20:30Z</dcterms:modified>
</cp:coreProperties>
</file>