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8229600" cx="14630400"/>
  <p:notesSz cx="6858000" cy="92964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040">
          <p15:clr>
            <a:srgbClr val="A4A3A4"/>
          </p15:clr>
        </p15:guide>
        <p15:guide id="2" orient="horz" pos="14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Bahareh Arghav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40"/>
        <p:guide pos="14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09T22:56:28.832">
    <p:pos x="6111" y="1397"/>
    <p:text>Fault: A fault happens when something in a device or system doesn’t work as it should, because one of its key parts or settings has changed unexpectedly. This could lead to a bigger problem, called a failure.
Fault detection: Fault detection means keeping an eye on a system to spot problems when they happen. It uses extra resources, like extra hardware or calculations, to detect and figure out where the problem is.
Failure prediction: Failure prediction is about guessing when a faulty part of a system might completely stop working. It also involves estimating how much time is left before the system fails, based on current information.
Anomaly detection: Anomaly detection is about finding unusual patterns or behaviors in data that don’t fit with what’s normally expected. This helps in spotting problems early.</p:text>
  </p:cm>
  <p:cm authorId="0" idx="2" dt="2024-09-09T22:59:47.912">
    <p:pos x="448" y="960"/>
    <p:text>Fault diagnosis has been studied for a long time, and many important medical devices have built-in systems that allow them to check for problems on their own. However, as these devices become more complicated and work in different conditions, predicting and preventing failures gets harder for these self-diagnosing systems.
Most medical devices contain complex parts that combine both electrical and mechanical components, and their failures are not always straightforward or easy to spot. As the electronics and software inside these devices get more advanced, ensuring their safety, reliability, and effectiveness becomes even more challenging.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9-05T18:25:08.455">
    <p:pos x="480" y="896"/>
    <p:text>Literature Review on Fault Detection in Medical Devices: This involves studying existing research on how faults or failures are detected in medical devices. It includes looking at well-known benchmarks, datasets, and tools used in the field, and analyzing how these have developed over time.
Review of Machine Learning Techniques: This includes exploring both supervised (where the model learns from labeled data) and unsupervised (where the model finds patterns without labeled data) machine learning methods used for fault detection in medical devices. The goal is to see how these approaches compare and which ones are most effective.
Review of Advanced Fault Detection Approaches: This involves studying newer techniques like deep generative models (which can create new data) and Reinforcement Learning (RL) (where a system learns by trial and error) for predicting faults. There’s also a focus on combining Generative Adversarial Networks (GANs) with RL to improve fault prediction.
Review of Koopman Operators: This includes exploring the Koopman operator method for fault detection, which is a mathematical approach to analyzing complex systems. It also includes looking at a new way of applying Koopman operators specifically to predict faults in medical devices.</p:text>
  </p:cm>
  <p:cm authorId="0" idx="4" dt="2024-09-09T23:17:06.391">
    <p:pos x="480" y="1105"/>
    <p:text>The Koopman operator is a mathematical tool used to analyze complex systems by transforming them into a higher-dimensional space. In fault detection, it helps to observe and predict how a system evolves over time by breaking down its dynamics into simpler components.
A novel formulation of Koopman operators in medical devices involves using this approach to not only detect faults but also predict future failures, which is useful for understanding and managing complex behaviors in medical equipment, such as sensors or mechanical parts. This method offers a new way to improve the accuracy of fault prediction.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9-10T12:39:21.450">
    <p:pos x="496" y="529"/>
    <p:text>In Fault Mode Identification, Knowledge-Based Systems (KBS) are widely used in fields such as medical devices for detecting faults and providing decision support. These systems rely on a knowledge database, which contains information about how the system should behave, and an inference engine, which uses that information to predict and identify potential anomalies or faults. The simplicity and reliability of these systems make them popular; however, developing a comprehensive set of rules for complex systems can be a significant challenge.
Alongside KBS, traditional model-based techniques are frequently used for testing product reliability, especially during the development phase. These model-based methods help assess how a system performs under various conditions and can identify potential failures before a product reaches the market. Both approaches play a critical role in ensuring product reliability and early fault detection.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9-10T13:55:29.766">
    <p:pos x="448" y="960"/>
    <p:text>Skewness:
Definition: Skewness measures the asymmetry of a data distribution. It indicates whether the data is skewed to the left or right.
Types:
Positive Skew (Right-Skewed): The tail on the right side of the distribution is longer or fatter. Most values are concentrated on the left, with a few larger values pulling the mean to the right.
Negative Skew (Left-Skewed): The tail on the left side of the distribution is longer or fatter. Most values are concentrated on the right, with a few smaller values pulling the mean to the left.
Zero Skewness: If the skewness is close to 0, the distribution is symmetric, meaning it is evenly balanced on both sides of the mean.
Use in Data Analysis: Skewness helps to understand the direction of extreme values in the data. It can indicate the presence of outliers or data points that affect the mean.
Example:
Positive Skew: Income distribution (few very high incomes)
Negative Skew: Exam scores (most students do well, few score very low)
2. Kurtosis:
Definition: Kurtosis measures the "tailedness" or how heavy or light the tails of the distribution are relative to a normal distribution. It describes the distribution's peak and tail characteristics.
Types:
Leptokurtic (High Kurtosis): The distribution has heavy tails and a sharp peak. There are more extreme outliers than a normal distribution.
Platykurtic (Low Kurtosis): The distribution has light tails and a flat peak, meaning fewer extreme outliers than a normal distribution.
Mesokurtic (Normal Kurtosis): The distribution has kurtosis close to 0 (or the kurtosis value for a normal distribution, which is often referenced as 3).
Use in Data Analysis: Kurtosis helps to assess the presence of outliers and how the data is distributed around the mean. High kurtosis indicates that the data has more frequent extreme deviations from the mean (outliers).
Example:
Leptokurtic: Stock market returns (occasional extreme highs and lows)
Platykurtic: Uniform distribution (less frequent extreme values)
Summary:
Skewness tells you whether the dat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09-05T15:25:01.682">
    <p:pos x="466" y="2967"/>
    <p:text>We pass a new data sample (potentially containing anomalies) through the generator.
If the sample is normal, the generator can recreate it accurately because it has learned the normal patterns.
If the sample contains an anomaly, the generator struggles to reproduce it well, leading to a higher reconstruction error (i.e., the generated sample will be noticeably different from the input).
By setting a threshold for this reconstruction error, we can classify whether a sample is normal (low error) or anomalous (high error).</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09-10T14:32:42.033">
    <p:pos x="502" y="1001"/>
    <p:text>In Hidden Markov Models (HMMs), the next state is predicted based on the current state, not directly on the observation itself. The Markov property states that the future state only depends on the present state and not on the sequence of past states. So, HMMs predict the next state by considering the current state and the state transition probabilities.</p:text>
  </p:cm>
  <p:cm authorId="0" idx="9" dt="2024-09-10T14:32:42.033">
    <p:pos x="502" y="1001"/>
    <p:text>State transitions (A): Probabilities of switching from one hidden rule (or state) to another.
Observations (B): Probabilities of seeing certain outcomes based on the hidden rules.
Initial states (π): Probabilities of starting in a particular rule or state.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4-09-05T20:52:40.661">
    <p:pos x="235" y="888"/>
    <p:text>Smoother Output: The tanh activation function outputs values between -1 and 1, which can help produce smoother outputs, especially in the generator. This is useful when generating more continuous, less "blocky" data, as ReLU outputs values from 0 to infinity, which can cause sharp jumps in the generated data.
Symmetry Around Zero: Unlike ReLU, which produces only positive outputs, tanh has outputs that are centered around zero, which can help balance the gradients and stabilize the learning process. This is particularly important for the generator, where the network aims to create smooth and balanced outputs.
Avoiding Dead Neurons: ReLU can sometimes suffer from the "dead neuron" problem, where neurons stop updating their weights if they only output 0 for certain inputs. tanh doesn't have this problem because it always outputs values between -1 and 1, making it less likely that neurons become inactive.
Specific to Generator Needs: In many GAN architectures, tanh is used in the generator’s output or hidden layers because it can help better approximate continuous and smooth real-world data, particularly when the final output layer is normalized between -1 and 1. It allows for more controlled output, which is beneficial in fine-tuning the generator’s performance.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643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66434"/>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2971800" cy="46643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1: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0: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10: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redesign the slide, bigger diagrams and summarize text to bullet points</a:t>
            </a:r>
            <a:endParaRPr/>
          </a:p>
          <a:p>
            <a:pPr indent="0" lvl="0" marL="0" rtl="0" algn="l">
              <a:lnSpc>
                <a:spcPct val="100000"/>
              </a:lnSpc>
              <a:spcBef>
                <a:spcPts val="0"/>
              </a:spcBef>
              <a:spcAft>
                <a:spcPts val="0"/>
              </a:spcAft>
              <a:buSzPts val="1400"/>
              <a:buNone/>
            </a:pPr>
            <a:r>
              <a:t/>
            </a:r>
            <a:endParaRPr/>
          </a:p>
        </p:txBody>
      </p:sp>
      <p:sp>
        <p:nvSpPr>
          <p:cNvPr id="480" name="Google Shape;480;p10: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1: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11: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11: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2: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12: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12: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4:notes"/>
          <p:cNvSpPr/>
          <p:nvPr>
            <p:ph idx="2" type="sldImg"/>
          </p:nvPr>
        </p:nvSpPr>
        <p:spPr>
          <a:xfrm>
            <a:off x="6413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p14: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benchmark based on baseline airbus and then stapler ds</a:t>
            </a:r>
            <a:endParaRPr/>
          </a:p>
        </p:txBody>
      </p:sp>
      <p:sp>
        <p:nvSpPr>
          <p:cNvPr id="544" name="Google Shape;544;p14: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5:notes"/>
          <p:cNvSpPr/>
          <p:nvPr>
            <p:ph idx="2" type="sldImg"/>
          </p:nvPr>
        </p:nvSpPr>
        <p:spPr>
          <a:xfrm>
            <a:off x="6413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p15: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benchmark based on baseline airbus and then stapler ds</a:t>
            </a:r>
            <a:endParaRPr/>
          </a:p>
        </p:txBody>
      </p:sp>
      <p:sp>
        <p:nvSpPr>
          <p:cNvPr id="563" name="Google Shape;563;p15: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6:notes"/>
          <p:cNvSpPr/>
          <p:nvPr>
            <p:ph idx="2" type="sldImg"/>
          </p:nvPr>
        </p:nvSpPr>
        <p:spPr>
          <a:xfrm>
            <a:off x="6413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16: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9" name="Google Shape;579;p16: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fc05bf817e_0_11:notes"/>
          <p:cNvSpPr/>
          <p:nvPr>
            <p:ph idx="2" type="sldImg"/>
          </p:nvPr>
        </p:nvSpPr>
        <p:spPr>
          <a:xfrm>
            <a:off x="6413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g2fc05bf817e_0_11: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6" name="Google Shape;596;g2fc05bf817e_0_11: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7: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17: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Redraw it--- change color and/or design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Unsupervised approaches requires only non-faulty data, since their operating principle is the detection of occurrences that deviate from normal</a:t>
            </a:r>
            <a:endParaRPr/>
          </a:p>
          <a:p>
            <a:pPr indent="0" lvl="0" marL="0" rtl="0" algn="l">
              <a:lnSpc>
                <a:spcPct val="100000"/>
              </a:lnSpc>
              <a:spcBef>
                <a:spcPts val="0"/>
              </a:spcBef>
              <a:spcAft>
                <a:spcPts val="0"/>
              </a:spcAft>
              <a:buSzPts val="1400"/>
              <a:buNone/>
            </a:pPr>
            <a:r>
              <a:rPr lang="en-US"/>
              <a:t>One-class support vector machine is a commonly used fault detection method among connected IOT equipment</a:t>
            </a:r>
            <a:endParaRPr/>
          </a:p>
          <a:p>
            <a:pPr indent="0" lvl="0" marL="0" rtl="0" algn="l">
              <a:lnSpc>
                <a:spcPct val="100000"/>
              </a:lnSpc>
              <a:spcBef>
                <a:spcPts val="0"/>
              </a:spcBef>
              <a:spcAft>
                <a:spcPts val="0"/>
              </a:spcAft>
              <a:buSzPts val="1400"/>
              <a:buNone/>
            </a:pPr>
            <a:r>
              <a:rPr lang="en-US"/>
              <a:t>Our study focused on Deep generative models for unsupervised fault detection</a:t>
            </a:r>
            <a:endParaRPr/>
          </a:p>
          <a:p>
            <a:pPr indent="0" lvl="0" marL="0" rtl="0" algn="l">
              <a:lnSpc>
                <a:spcPct val="100000"/>
              </a:lnSpc>
              <a:spcBef>
                <a:spcPts val="0"/>
              </a:spcBef>
              <a:spcAft>
                <a:spcPts val="0"/>
              </a:spcAft>
              <a:buSzPts val="1400"/>
              <a:buNone/>
            </a:pPr>
            <a:r>
              <a:t/>
            </a:r>
            <a:endParaRPr/>
          </a:p>
        </p:txBody>
      </p:sp>
      <p:sp>
        <p:nvSpPr>
          <p:cNvPr id="610" name="Google Shape;610;p17: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8: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p18: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redraw </a:t>
            </a:r>
            <a:endParaRPr/>
          </a:p>
        </p:txBody>
      </p:sp>
      <p:sp>
        <p:nvSpPr>
          <p:cNvPr id="628" name="Google Shape;628;p18: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19: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19: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b="1" lang="en-US" sz="1100">
                <a:latin typeface="Arial"/>
                <a:ea typeface="Arial"/>
                <a:cs typeface="Arial"/>
                <a:sym typeface="Arial"/>
              </a:rPr>
              <a:t>Avg_Velocity</a:t>
            </a:r>
            <a:r>
              <a:rPr lang="en-US" sz="1100">
                <a:latin typeface="Arial"/>
                <a:ea typeface="Arial"/>
                <a:cs typeface="Arial"/>
                <a:sym typeface="Arial"/>
              </a:rPr>
              <a:t>: Average velocity – the speed at which components of the stapler move during operation.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PWM_Output</a:t>
            </a:r>
            <a:r>
              <a:rPr lang="en-US" sz="1100">
                <a:latin typeface="Arial"/>
                <a:ea typeface="Arial"/>
                <a:cs typeface="Arial"/>
                <a:sym typeface="Arial"/>
              </a:rPr>
              <a:t>: Pulse Width Modulation Output – controls the power delivered to the motor, affecting how the device functions.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SG_NoFilter</a:t>
            </a:r>
            <a:r>
              <a:rPr lang="en-US" sz="1100">
                <a:latin typeface="Arial"/>
                <a:ea typeface="Arial"/>
                <a:cs typeface="Arial"/>
                <a:sym typeface="Arial"/>
              </a:rPr>
              <a:t>: Strain Gauge (No Filter) – raw measurement from the strain gauge, which measures force or tension in the device.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Setpoint</a:t>
            </a:r>
            <a:r>
              <a:rPr lang="en-US" sz="1100">
                <a:latin typeface="Arial"/>
                <a:ea typeface="Arial"/>
                <a:cs typeface="Arial"/>
                <a:sym typeface="Arial"/>
              </a:rPr>
              <a:t>: The target or desired value for a specific parameter, such as the force or speed, that the device is trying to achieve.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StrainGage</a:t>
            </a:r>
            <a:r>
              <a:rPr lang="en-US" sz="1100">
                <a:latin typeface="Arial"/>
                <a:ea typeface="Arial"/>
                <a:cs typeface="Arial"/>
                <a:sym typeface="Arial"/>
              </a:rPr>
              <a:t>: Strain Gauge – a sensor used to measure the strain or force exerted on a component during stapling.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avg_current</a:t>
            </a:r>
            <a:r>
              <a:rPr lang="en-US" sz="1100">
                <a:latin typeface="Arial"/>
                <a:ea typeface="Arial"/>
                <a:cs typeface="Arial"/>
                <a:sym typeface="Arial"/>
              </a:rPr>
              <a:t>: Average Current – the average electrical current drawn by the device’s motor or system during operation.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current_filter</a:t>
            </a:r>
            <a:r>
              <a:rPr lang="en-US" sz="1100">
                <a:latin typeface="Arial"/>
                <a:ea typeface="Arial"/>
                <a:cs typeface="Arial"/>
                <a:sym typeface="Arial"/>
              </a:rPr>
              <a:t>: Filtered Current – the current measured after applying a filter to remove noise or fluctuations in the data.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ticks</a:t>
            </a:r>
            <a:r>
              <a:rPr lang="en-US" sz="1100">
                <a:latin typeface="Arial"/>
                <a:ea typeface="Arial"/>
                <a:cs typeface="Arial"/>
                <a:sym typeface="Arial"/>
              </a:rPr>
              <a:t>: Encoder Ticks – signals from a rotary encoder, used to track the movement or position of components.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Articulation</a:t>
            </a:r>
            <a:r>
              <a:rPr lang="en-US" sz="1100">
                <a:latin typeface="Arial"/>
                <a:ea typeface="Arial"/>
                <a:cs typeface="Arial"/>
                <a:sym typeface="Arial"/>
              </a:rPr>
              <a:t>: Movement or bending of the stapler's end effector (the part that interacts with tissue) during operation.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Tissue</a:t>
            </a:r>
            <a:r>
              <a:rPr lang="en-US" sz="1100">
                <a:latin typeface="Arial"/>
                <a:ea typeface="Arial"/>
                <a:cs typeface="Arial"/>
                <a:sym typeface="Arial"/>
              </a:rPr>
              <a:t>: A measurement or indicator of the tissue being stapled, potentially representing its properties.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Tissue_Thickness_inch</a:t>
            </a:r>
            <a:r>
              <a:rPr lang="en-US" sz="1100">
                <a:latin typeface="Arial"/>
                <a:ea typeface="Arial"/>
                <a:cs typeface="Arial"/>
                <a:sym typeface="Arial"/>
              </a:rPr>
              <a:t>: Thickness of the tissue being stapled, measured in inches.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Firing_Type</a:t>
            </a:r>
            <a:r>
              <a:rPr lang="en-US" sz="1100">
                <a:latin typeface="Arial"/>
                <a:ea typeface="Arial"/>
                <a:cs typeface="Arial"/>
                <a:sym typeface="Arial"/>
              </a:rPr>
              <a:t>: The mode or type of firing mechanism used by the stapler, such as manual or powered firing.</a:t>
            </a:r>
            <a:endParaRPr b="1"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644" name="Google Shape;644;p19: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20: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20: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6" name="Google Shape;676;p20: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21: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9" name="Google Shape;689;p21: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LeakyReLU is used in neural networks because it addresses the problem of "dying neurons" that can occur with the standard ReLU activation function. In ReLU, if a neuron gets a negative input, it's output is zero, which can lead to situations where neurons stop participating in the data processing as they stop learning. LeakyReLU allows a small, non-zero gradient when the unit is not active (i.e., when the input is negative), which keeps the neurons alive and continues the learning process. This small gradient ensures that all the neurons in the network remain active and contribute to the learning process, leading to more effective training of the model</a:t>
            </a:r>
            <a:endParaRPr/>
          </a:p>
        </p:txBody>
      </p:sp>
      <p:sp>
        <p:nvSpPr>
          <p:cNvPr id="690" name="Google Shape;690;p21: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22:notes"/>
          <p:cNvSpPr/>
          <p:nvPr>
            <p:ph idx="2" type="sldImg"/>
          </p:nvPr>
        </p:nvSpPr>
        <p:spPr>
          <a:xfrm>
            <a:off x="6413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p22: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p22: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4: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24: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7" name="Google Shape;717;p24: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25:notes"/>
          <p:cNvSpPr/>
          <p:nvPr>
            <p:ph idx="2" type="sldImg"/>
          </p:nvPr>
        </p:nvSpPr>
        <p:spPr>
          <a:xfrm>
            <a:off x="6413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9" name="Google Shape;729;p25: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0" name="Google Shape;730;p25: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26: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p26: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add contact information - email/website/sail lab</a:t>
            </a:r>
            <a:endParaRPr/>
          </a:p>
        </p:txBody>
      </p:sp>
      <p:sp>
        <p:nvSpPr>
          <p:cNvPr id="743" name="Google Shape;743;p26: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27: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 name="Google Shape;750;p27: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1" name="Google Shape;751;p27: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28:notes"/>
          <p:cNvSpPr/>
          <p:nvPr>
            <p:ph idx="2" type="sldImg"/>
          </p:nvPr>
        </p:nvSpPr>
        <p:spPr>
          <a:xfrm>
            <a:off x="6413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p28: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1" name="Google Shape;761;p28: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3: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too much</a:t>
            </a:r>
            <a:endParaRPr/>
          </a:p>
        </p:txBody>
      </p:sp>
      <p:sp>
        <p:nvSpPr>
          <p:cNvPr id="335" name="Google Shape;335;p3: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4: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4: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5: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5: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6: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6: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6: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7: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7: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7: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8: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8:notes"/>
          <p:cNvSpPr txBox="1"/>
          <p:nvPr>
            <p:ph idx="1" type="body"/>
          </p:nvPr>
        </p:nvSpPr>
        <p:spPr>
          <a:xfrm>
            <a:off x="685800" y="4473892"/>
            <a:ext cx="5486400" cy="36604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remaining usedfyl life </a:t>
            </a:r>
            <a:endParaRPr/>
          </a:p>
        </p:txBody>
      </p:sp>
      <p:sp>
        <p:nvSpPr>
          <p:cNvPr id="442" name="Google Shape;442;p8:notes"/>
          <p:cNvSpPr txBox="1"/>
          <p:nvPr>
            <p:ph idx="12" type="sldNum"/>
          </p:nvPr>
        </p:nvSpPr>
        <p:spPr>
          <a:xfrm>
            <a:off x="3884613" y="8829967"/>
            <a:ext cx="2971800" cy="46643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9:notes"/>
          <p:cNvSpPr/>
          <p:nvPr>
            <p:ph idx="2" type="sldImg"/>
          </p:nvPr>
        </p:nvSpPr>
        <p:spPr>
          <a:xfrm>
            <a:off x="6413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9:notes"/>
          <p:cNvSpPr txBox="1"/>
          <p:nvPr>
            <p:ph idx="1" type="body"/>
          </p:nvPr>
        </p:nvSpPr>
        <p:spPr>
          <a:xfrm>
            <a:off x="685800" y="4473892"/>
            <a:ext cx="5486400" cy="36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redesign the slide, bigger diagrams and summarize text to bullet points</a:t>
            </a:r>
            <a:endParaRPr/>
          </a:p>
          <a:p>
            <a:pPr indent="0" lvl="0" marL="0" rtl="0" algn="l">
              <a:lnSpc>
                <a:spcPct val="100000"/>
              </a:lnSpc>
              <a:spcBef>
                <a:spcPts val="0"/>
              </a:spcBef>
              <a:spcAft>
                <a:spcPts val="0"/>
              </a:spcAft>
              <a:buSzPts val="1400"/>
              <a:buNone/>
            </a:pPr>
            <a:r>
              <a:t/>
            </a:r>
            <a:endParaRPr/>
          </a:p>
        </p:txBody>
      </p:sp>
      <p:sp>
        <p:nvSpPr>
          <p:cNvPr id="461" name="Google Shape;461;p9:notes"/>
          <p:cNvSpPr txBox="1"/>
          <p:nvPr>
            <p:ph idx="12" type="sldNum"/>
          </p:nvPr>
        </p:nvSpPr>
        <p:spPr>
          <a:xfrm>
            <a:off x="3884613" y="8829967"/>
            <a:ext cx="2971800" cy="466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_1" showMasterSp="0">
  <p:cSld name="Title Slide with Image_1">
    <p:spTree>
      <p:nvGrpSpPr>
        <p:cNvPr id="15" name="Shape 15"/>
        <p:cNvGrpSpPr/>
        <p:nvPr/>
      </p:nvGrpSpPr>
      <p:grpSpPr>
        <a:xfrm>
          <a:off x="0" y="0"/>
          <a:ext cx="0" cy="0"/>
          <a:chOff x="0" y="0"/>
          <a:chExt cx="0" cy="0"/>
        </a:xfrm>
      </p:grpSpPr>
      <p:sp>
        <p:nvSpPr>
          <p:cNvPr id="16" name="Google Shape;16;p2"/>
          <p:cNvSpPr/>
          <p:nvPr>
            <p:ph idx="2" type="pic"/>
          </p:nvPr>
        </p:nvSpPr>
        <p:spPr>
          <a:xfrm>
            <a:off x="7315200" y="0"/>
            <a:ext cx="7315200" cy="8229600"/>
          </a:xfrm>
          <a:prstGeom prst="rect">
            <a:avLst/>
          </a:prstGeom>
          <a:solidFill>
            <a:srgbClr val="D8D8D8"/>
          </a:solidFill>
          <a:ln>
            <a:noFill/>
          </a:ln>
        </p:spPr>
      </p:sp>
      <p:sp>
        <p:nvSpPr>
          <p:cNvPr id="17" name="Google Shape;17;p2"/>
          <p:cNvSpPr txBox="1"/>
          <p:nvPr>
            <p:ph idx="1" type="body"/>
          </p:nvPr>
        </p:nvSpPr>
        <p:spPr>
          <a:xfrm>
            <a:off x="720408" y="2353711"/>
            <a:ext cx="8714700" cy="596400"/>
          </a:xfrm>
          <a:prstGeom prst="rect">
            <a:avLst/>
          </a:prstGeom>
          <a:noFill/>
          <a:ln>
            <a:noFill/>
          </a:ln>
        </p:spPr>
        <p:txBody>
          <a:bodyPr anchorCtr="0" anchor="b" bIns="237725" lIns="0" spcFirstLastPara="1" rIns="0" wrap="square" tIns="0">
            <a:spAutoFit/>
          </a:bodyPr>
          <a:lstStyle>
            <a:lvl1pPr indent="-228600" lvl="0" marL="457200" rtl="0" algn="l">
              <a:lnSpc>
                <a:spcPct val="100000"/>
              </a:lnSpc>
              <a:spcBef>
                <a:spcPts val="1200"/>
              </a:spcBef>
              <a:spcAft>
                <a:spcPts val="0"/>
              </a:spcAft>
              <a:buClr>
                <a:schemeClr val="dk2"/>
              </a:buClr>
              <a:buSzPts val="2000"/>
              <a:buNone/>
              <a:defRPr b="0" i="0" sz="2000" u="none" cap="none" strike="noStrike">
                <a:solidFill>
                  <a:schemeClr val="dk2"/>
                </a:solidFill>
                <a:latin typeface="Avenir"/>
                <a:ea typeface="Avenir"/>
                <a:cs typeface="Avenir"/>
                <a:sym typeface="Avenir"/>
              </a:defRPr>
            </a:lvl1pPr>
            <a:lvl2pPr indent="-411480" lvl="1" marL="914400" rtl="0" algn="l">
              <a:lnSpc>
                <a:spcPct val="100000"/>
              </a:lnSpc>
              <a:spcBef>
                <a:spcPts val="600"/>
              </a:spcBef>
              <a:spcAft>
                <a:spcPts val="0"/>
              </a:spcAft>
              <a:buClr>
                <a:schemeClr val="dk1"/>
              </a:buClr>
              <a:buSzPts val="2880"/>
              <a:buChar char="•"/>
              <a:defRPr sz="2880"/>
            </a:lvl2pPr>
            <a:lvl3pPr indent="-381000" lvl="2" marL="1371600" rtl="0" algn="l">
              <a:lnSpc>
                <a:spcPct val="100000"/>
              </a:lnSpc>
              <a:spcBef>
                <a:spcPts val="600"/>
              </a:spcBef>
              <a:spcAft>
                <a:spcPts val="0"/>
              </a:spcAft>
              <a:buClr>
                <a:schemeClr val="dk1"/>
              </a:buClr>
              <a:buSzPts val="2400"/>
              <a:buChar char="–"/>
              <a:defRPr sz="2400"/>
            </a:lvl3pPr>
            <a:lvl4pPr indent="-365760" lvl="3" marL="1828800" rtl="0" algn="l">
              <a:lnSpc>
                <a:spcPct val="100000"/>
              </a:lnSpc>
              <a:spcBef>
                <a:spcPts val="600"/>
              </a:spcBef>
              <a:spcAft>
                <a:spcPts val="0"/>
              </a:spcAft>
              <a:buClr>
                <a:schemeClr val="dk1"/>
              </a:buClr>
              <a:buSzPts val="2160"/>
              <a:buChar char="•"/>
              <a:defRPr sz="2160"/>
            </a:lvl4pPr>
            <a:lvl5pPr indent="-365760" lvl="4" marL="2286000" rtl="0" algn="l">
              <a:lnSpc>
                <a:spcPct val="100000"/>
              </a:lnSpc>
              <a:spcBef>
                <a:spcPts val="600"/>
              </a:spcBef>
              <a:spcAft>
                <a:spcPts val="0"/>
              </a:spcAft>
              <a:buClr>
                <a:schemeClr val="dk1"/>
              </a:buClr>
              <a:buSzPts val="2160"/>
              <a:buChar char="–"/>
              <a:defRPr sz="2160"/>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8" name="Google Shape;18;p2"/>
          <p:cNvSpPr txBox="1"/>
          <p:nvPr>
            <p:ph type="title"/>
          </p:nvPr>
        </p:nvSpPr>
        <p:spPr>
          <a:xfrm>
            <a:off x="718310" y="2950093"/>
            <a:ext cx="8714700" cy="2022000"/>
          </a:xfrm>
          <a:prstGeom prst="rect">
            <a:avLst/>
          </a:prstGeom>
          <a:noFill/>
          <a:ln>
            <a:noFill/>
          </a:ln>
        </p:spPr>
        <p:txBody>
          <a:bodyPr anchorCtr="0" anchor="b" bIns="45700" lIns="91425" spcFirstLastPara="1" rIns="91425" wrap="square" tIns="45700">
            <a:spAutoFit/>
          </a:bodyPr>
          <a:lstStyle>
            <a:lvl1pPr lvl="0" rtl="0" algn="l">
              <a:lnSpc>
                <a:spcPct val="90000"/>
              </a:lnSpc>
              <a:spcBef>
                <a:spcPts val="0"/>
              </a:spcBef>
              <a:spcAft>
                <a:spcPts val="0"/>
              </a:spcAft>
              <a:buClr>
                <a:schemeClr val="dk2"/>
              </a:buClr>
              <a:buSzPts val="7200"/>
              <a:buFont typeface="Avenir"/>
              <a:buNone/>
              <a:defRPr sz="7200">
                <a:solidFill>
                  <a:schemeClr val="dk2"/>
                </a:solidFill>
                <a:latin typeface="Avenir"/>
                <a:ea typeface="Avenir"/>
                <a:cs typeface="Avenir"/>
                <a:sym typeface="Avenir"/>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2"/>
          <p:cNvSpPr txBox="1"/>
          <p:nvPr>
            <p:ph idx="3" type="body"/>
          </p:nvPr>
        </p:nvSpPr>
        <p:spPr>
          <a:xfrm>
            <a:off x="718310" y="4972185"/>
            <a:ext cx="8716800" cy="424800"/>
          </a:xfrm>
          <a:prstGeom prst="rect">
            <a:avLst/>
          </a:prstGeom>
          <a:noFill/>
          <a:ln>
            <a:noFill/>
          </a:ln>
        </p:spPr>
        <p:txBody>
          <a:bodyPr anchorCtr="0" anchor="t" bIns="0" lIns="0" spcFirstLastPara="1" rIns="0" wrap="square" tIns="54850">
            <a:spAutoFit/>
          </a:bodyPr>
          <a:lstStyle>
            <a:lvl1pPr indent="-228600" lvl="0" marL="457200" rtl="0" algn="l">
              <a:lnSpc>
                <a:spcPct val="100000"/>
              </a:lnSpc>
              <a:spcBef>
                <a:spcPts val="1200"/>
              </a:spcBef>
              <a:spcAft>
                <a:spcPts val="0"/>
              </a:spcAft>
              <a:buClr>
                <a:schemeClr val="dk1"/>
              </a:buClr>
              <a:buSzPts val="2400"/>
              <a:buNone/>
              <a:defRPr b="0" i="0" sz="2400" u="none" cap="none" strike="noStrike">
                <a:solidFill>
                  <a:schemeClr val="dk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0" name="Google Shape;20;p2"/>
          <p:cNvSpPr txBox="1"/>
          <p:nvPr>
            <p:ph idx="4" type="body"/>
          </p:nvPr>
        </p:nvSpPr>
        <p:spPr>
          <a:xfrm>
            <a:off x="718310" y="7110524"/>
            <a:ext cx="6466800" cy="2463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chemeClr val="dk1"/>
              </a:buClr>
              <a:buSzPts val="1600"/>
              <a:buNone/>
              <a:defRPr b="0" i="0" sz="1600" u="none" cap="none" strike="noStrike">
                <a:solidFill>
                  <a:schemeClr val="dk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 name="Google Shape;21;p2"/>
          <p:cNvSpPr txBox="1"/>
          <p:nvPr>
            <p:ph idx="5" type="body"/>
          </p:nvPr>
        </p:nvSpPr>
        <p:spPr>
          <a:xfrm>
            <a:off x="718310" y="7411879"/>
            <a:ext cx="6466800" cy="2463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chemeClr val="dk1"/>
              </a:buClr>
              <a:buSzPts val="1600"/>
              <a:buNone/>
              <a:defRPr b="0" i="0" sz="1600" u="none" cap="none" strike="noStrike">
                <a:solidFill>
                  <a:schemeClr val="dk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pic>
        <p:nvPicPr>
          <p:cNvPr id="22" name="Google Shape;22;p2"/>
          <p:cNvPicPr preferRelativeResize="0"/>
          <p:nvPr/>
        </p:nvPicPr>
        <p:blipFill rotWithShape="1">
          <a:blip r:embed="rId2">
            <a:alphaModFix/>
          </a:blip>
          <a:srcRect b="0" l="0" r="0" t="0"/>
          <a:stretch/>
        </p:blipFill>
        <p:spPr>
          <a:xfrm>
            <a:off x="720408" y="569119"/>
            <a:ext cx="2581275" cy="6804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68" name="Shape 68"/>
        <p:cNvGrpSpPr/>
        <p:nvPr/>
      </p:nvGrpSpPr>
      <p:grpSpPr>
        <a:xfrm>
          <a:off x="0" y="0"/>
          <a:ext cx="0" cy="0"/>
          <a:chOff x="0" y="0"/>
          <a:chExt cx="0" cy="0"/>
        </a:xfrm>
      </p:grpSpPr>
      <p:sp>
        <p:nvSpPr>
          <p:cNvPr id="69" name="Google Shape;69;p11"/>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11"/>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71" name="Google Shape;71;p11"/>
          <p:cNvSpPr txBox="1"/>
          <p:nvPr>
            <p:ph idx="2" type="body"/>
          </p:nvPr>
        </p:nvSpPr>
        <p:spPr>
          <a:xfrm>
            <a:off x="712788" y="1524000"/>
            <a:ext cx="132018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72" name="Google Shape;72;p11"/>
          <p:cNvSpPr txBox="1"/>
          <p:nvPr>
            <p:ph idx="3"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73" name="Google Shape;73;p11"/>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1"/>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Content">
  <p:cSld name="2 Col Content">
    <p:spTree>
      <p:nvGrpSpPr>
        <p:cNvPr id="75" name="Shape 75"/>
        <p:cNvGrpSpPr/>
        <p:nvPr/>
      </p:nvGrpSpPr>
      <p:grpSpPr>
        <a:xfrm>
          <a:off x="0" y="0"/>
          <a:ext cx="0" cy="0"/>
          <a:chOff x="0" y="0"/>
          <a:chExt cx="0" cy="0"/>
        </a:xfrm>
      </p:grpSpPr>
      <p:sp>
        <p:nvSpPr>
          <p:cNvPr id="76" name="Google Shape;76;p12"/>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2"/>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78" name="Google Shape;78;p12"/>
          <p:cNvSpPr txBox="1"/>
          <p:nvPr>
            <p:ph idx="2" type="body"/>
          </p:nvPr>
        </p:nvSpPr>
        <p:spPr>
          <a:xfrm>
            <a:off x="712788" y="1524000"/>
            <a:ext cx="64596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79" name="Google Shape;79;p12"/>
          <p:cNvSpPr txBox="1"/>
          <p:nvPr>
            <p:ph idx="3" type="body"/>
          </p:nvPr>
        </p:nvSpPr>
        <p:spPr>
          <a:xfrm>
            <a:off x="7455691" y="1524000"/>
            <a:ext cx="64596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80" name="Google Shape;80;p12"/>
          <p:cNvSpPr txBox="1"/>
          <p:nvPr>
            <p:ph idx="4"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81" name="Google Shape;81;p12"/>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Content">
  <p:cSld name="3 Col Content">
    <p:spTree>
      <p:nvGrpSpPr>
        <p:cNvPr id="83" name="Shape 83"/>
        <p:cNvGrpSpPr/>
        <p:nvPr/>
      </p:nvGrpSpPr>
      <p:grpSpPr>
        <a:xfrm>
          <a:off x="0" y="0"/>
          <a:ext cx="0" cy="0"/>
          <a:chOff x="0" y="0"/>
          <a:chExt cx="0" cy="0"/>
        </a:xfrm>
      </p:grpSpPr>
      <p:sp>
        <p:nvSpPr>
          <p:cNvPr id="84" name="Google Shape;84;p13"/>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3"/>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86" name="Google Shape;86;p13"/>
          <p:cNvSpPr txBox="1"/>
          <p:nvPr>
            <p:ph idx="2" type="body"/>
          </p:nvPr>
        </p:nvSpPr>
        <p:spPr>
          <a:xfrm>
            <a:off x="712788" y="1524000"/>
            <a:ext cx="42084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87" name="Google Shape;87;p13"/>
          <p:cNvSpPr txBox="1"/>
          <p:nvPr>
            <p:ph idx="3" type="body"/>
          </p:nvPr>
        </p:nvSpPr>
        <p:spPr>
          <a:xfrm>
            <a:off x="5214939" y="1524000"/>
            <a:ext cx="42084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88" name="Google Shape;88;p13"/>
          <p:cNvSpPr txBox="1"/>
          <p:nvPr>
            <p:ph idx="4" type="body"/>
          </p:nvPr>
        </p:nvSpPr>
        <p:spPr>
          <a:xfrm>
            <a:off x="9707563" y="1524000"/>
            <a:ext cx="42084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89" name="Google Shape;89;p13"/>
          <p:cNvSpPr txBox="1"/>
          <p:nvPr>
            <p:ph idx="5"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90" name="Google Shape;90;p13"/>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p13"/>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 Content">
  <p:cSld name="4 Col Content">
    <p:spTree>
      <p:nvGrpSpPr>
        <p:cNvPr id="92" name="Shape 92"/>
        <p:cNvGrpSpPr/>
        <p:nvPr/>
      </p:nvGrpSpPr>
      <p:grpSpPr>
        <a:xfrm>
          <a:off x="0" y="0"/>
          <a:ext cx="0" cy="0"/>
          <a:chOff x="0" y="0"/>
          <a:chExt cx="0" cy="0"/>
        </a:xfrm>
      </p:grpSpPr>
      <p:sp>
        <p:nvSpPr>
          <p:cNvPr id="93" name="Google Shape;93;p14"/>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4"/>
          <p:cNvSpPr txBox="1"/>
          <p:nvPr>
            <p:ph idx="1" type="body"/>
          </p:nvPr>
        </p:nvSpPr>
        <p:spPr>
          <a:xfrm>
            <a:off x="712393" y="868680"/>
            <a:ext cx="132027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95" name="Google Shape;95;p14"/>
          <p:cNvSpPr txBox="1"/>
          <p:nvPr>
            <p:ph idx="2" type="body"/>
          </p:nvPr>
        </p:nvSpPr>
        <p:spPr>
          <a:xfrm>
            <a:off x="712788" y="1524000"/>
            <a:ext cx="30846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96" name="Google Shape;96;p14"/>
          <p:cNvSpPr txBox="1"/>
          <p:nvPr>
            <p:ph idx="3" type="body"/>
          </p:nvPr>
        </p:nvSpPr>
        <p:spPr>
          <a:xfrm>
            <a:off x="4083050" y="1524000"/>
            <a:ext cx="30846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97" name="Google Shape;97;p14"/>
          <p:cNvSpPr txBox="1"/>
          <p:nvPr>
            <p:ph idx="4" type="body"/>
          </p:nvPr>
        </p:nvSpPr>
        <p:spPr>
          <a:xfrm>
            <a:off x="7456488" y="1524000"/>
            <a:ext cx="30846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98" name="Google Shape;98;p14"/>
          <p:cNvSpPr txBox="1"/>
          <p:nvPr>
            <p:ph idx="5" type="body"/>
          </p:nvPr>
        </p:nvSpPr>
        <p:spPr>
          <a:xfrm>
            <a:off x="10826750" y="1524000"/>
            <a:ext cx="3084600" cy="56721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99" name="Google Shape;99;p14"/>
          <p:cNvSpPr txBox="1"/>
          <p:nvPr>
            <p:ph idx="6"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00" name="Google Shape;100;p14"/>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 Content">
  <p:cSld name="5 Col Content">
    <p:spTree>
      <p:nvGrpSpPr>
        <p:cNvPr id="102" name="Shape 102"/>
        <p:cNvGrpSpPr/>
        <p:nvPr/>
      </p:nvGrpSpPr>
      <p:grpSpPr>
        <a:xfrm>
          <a:off x="0" y="0"/>
          <a:ext cx="0" cy="0"/>
          <a:chOff x="0" y="0"/>
          <a:chExt cx="0" cy="0"/>
        </a:xfrm>
      </p:grpSpPr>
      <p:sp>
        <p:nvSpPr>
          <p:cNvPr id="103" name="Google Shape;103;p15"/>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05" name="Google Shape;105;p15"/>
          <p:cNvSpPr txBox="1"/>
          <p:nvPr>
            <p:ph idx="2" type="body"/>
          </p:nvPr>
        </p:nvSpPr>
        <p:spPr>
          <a:xfrm>
            <a:off x="712788" y="1524000"/>
            <a:ext cx="2392500" cy="5673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06" name="Google Shape;106;p15"/>
          <p:cNvSpPr txBox="1"/>
          <p:nvPr>
            <p:ph idx="3" type="body"/>
          </p:nvPr>
        </p:nvSpPr>
        <p:spPr>
          <a:xfrm>
            <a:off x="3415507" y="1524000"/>
            <a:ext cx="2392500" cy="5673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07" name="Google Shape;107;p15"/>
          <p:cNvSpPr txBox="1"/>
          <p:nvPr>
            <p:ph idx="4" type="body"/>
          </p:nvPr>
        </p:nvSpPr>
        <p:spPr>
          <a:xfrm>
            <a:off x="6118226" y="1524000"/>
            <a:ext cx="2392500" cy="5673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08" name="Google Shape;108;p15"/>
          <p:cNvSpPr txBox="1"/>
          <p:nvPr>
            <p:ph idx="5" type="body"/>
          </p:nvPr>
        </p:nvSpPr>
        <p:spPr>
          <a:xfrm>
            <a:off x="8820945" y="1524000"/>
            <a:ext cx="2392500" cy="5673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09" name="Google Shape;109;p15"/>
          <p:cNvSpPr txBox="1"/>
          <p:nvPr>
            <p:ph idx="6" type="body"/>
          </p:nvPr>
        </p:nvSpPr>
        <p:spPr>
          <a:xfrm>
            <a:off x="11523663" y="1524000"/>
            <a:ext cx="2392500" cy="5673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10" name="Google Shape;110;p15"/>
          <p:cNvSpPr txBox="1"/>
          <p:nvPr>
            <p:ph idx="7"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11" name="Google Shape;111;p15"/>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Intro Content">
  <p:cSld name="2 Col Intro Content">
    <p:spTree>
      <p:nvGrpSpPr>
        <p:cNvPr id="113" name="Shape 113"/>
        <p:cNvGrpSpPr/>
        <p:nvPr/>
      </p:nvGrpSpPr>
      <p:grpSpPr>
        <a:xfrm>
          <a:off x="0" y="0"/>
          <a:ext cx="0" cy="0"/>
          <a:chOff x="0" y="0"/>
          <a:chExt cx="0" cy="0"/>
        </a:xfrm>
      </p:grpSpPr>
      <p:sp>
        <p:nvSpPr>
          <p:cNvPr id="114" name="Google Shape;114;p16"/>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2800"/>
              <a:buFont typeface="Avenir"/>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16" name="Google Shape;116;p16"/>
          <p:cNvSpPr txBox="1"/>
          <p:nvPr>
            <p:ph idx="2" type="body"/>
          </p:nvPr>
        </p:nvSpPr>
        <p:spPr>
          <a:xfrm>
            <a:off x="721475" y="1550184"/>
            <a:ext cx="13185900" cy="7386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2400"/>
              <a:buNone/>
              <a:defRPr b="0" sz="24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17" name="Google Shape;117;p16"/>
          <p:cNvSpPr txBox="1"/>
          <p:nvPr>
            <p:ph idx="3" type="body"/>
          </p:nvPr>
        </p:nvSpPr>
        <p:spPr>
          <a:xfrm>
            <a:off x="712788" y="2443018"/>
            <a:ext cx="6459600" cy="4752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18" name="Google Shape;118;p16"/>
          <p:cNvSpPr txBox="1"/>
          <p:nvPr>
            <p:ph idx="4" type="body"/>
          </p:nvPr>
        </p:nvSpPr>
        <p:spPr>
          <a:xfrm>
            <a:off x="7455691" y="2443018"/>
            <a:ext cx="6459600" cy="4752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19" name="Google Shape;119;p16"/>
          <p:cNvSpPr txBox="1"/>
          <p:nvPr>
            <p:ph idx="5"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20" name="Google Shape;120;p16"/>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6"/>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Header and Content">
  <p:cSld name="2 Col Header and Content">
    <p:spTree>
      <p:nvGrpSpPr>
        <p:cNvPr id="122" name="Shape 122"/>
        <p:cNvGrpSpPr/>
        <p:nvPr/>
      </p:nvGrpSpPr>
      <p:grpSpPr>
        <a:xfrm>
          <a:off x="0" y="0"/>
          <a:ext cx="0" cy="0"/>
          <a:chOff x="0" y="0"/>
          <a:chExt cx="0" cy="0"/>
        </a:xfrm>
      </p:grpSpPr>
      <p:sp>
        <p:nvSpPr>
          <p:cNvPr id="123" name="Google Shape;123;p17"/>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17"/>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25" name="Google Shape;125;p17"/>
          <p:cNvSpPr txBox="1"/>
          <p:nvPr>
            <p:ph idx="2" type="body"/>
          </p:nvPr>
        </p:nvSpPr>
        <p:spPr>
          <a:xfrm>
            <a:off x="712788" y="1524000"/>
            <a:ext cx="6459600" cy="554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26" name="Google Shape;126;p17"/>
          <p:cNvSpPr txBox="1"/>
          <p:nvPr>
            <p:ph idx="3" type="body"/>
          </p:nvPr>
        </p:nvSpPr>
        <p:spPr>
          <a:xfrm>
            <a:off x="712788" y="2232168"/>
            <a:ext cx="6459600" cy="49638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27" name="Google Shape;127;p17"/>
          <p:cNvSpPr txBox="1"/>
          <p:nvPr>
            <p:ph idx="4" type="body"/>
          </p:nvPr>
        </p:nvSpPr>
        <p:spPr>
          <a:xfrm>
            <a:off x="7456489" y="1524000"/>
            <a:ext cx="6458700" cy="554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28" name="Google Shape;128;p17"/>
          <p:cNvSpPr txBox="1"/>
          <p:nvPr>
            <p:ph idx="5" type="body"/>
          </p:nvPr>
        </p:nvSpPr>
        <p:spPr>
          <a:xfrm>
            <a:off x="7455691" y="2232168"/>
            <a:ext cx="6459600" cy="49638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29" name="Google Shape;129;p17"/>
          <p:cNvSpPr txBox="1"/>
          <p:nvPr>
            <p:ph idx="6"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30" name="Google Shape;130;p17"/>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17"/>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Header and Content">
  <p:cSld name="3 Col Header and Content">
    <p:spTree>
      <p:nvGrpSpPr>
        <p:cNvPr id="132" name="Shape 132"/>
        <p:cNvGrpSpPr/>
        <p:nvPr/>
      </p:nvGrpSpPr>
      <p:grpSpPr>
        <a:xfrm>
          <a:off x="0" y="0"/>
          <a:ext cx="0" cy="0"/>
          <a:chOff x="0" y="0"/>
          <a:chExt cx="0" cy="0"/>
        </a:xfrm>
      </p:grpSpPr>
      <p:sp>
        <p:nvSpPr>
          <p:cNvPr id="133" name="Google Shape;133;p18"/>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18"/>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35" name="Google Shape;135;p18"/>
          <p:cNvSpPr txBox="1"/>
          <p:nvPr>
            <p:ph idx="2" type="body"/>
          </p:nvPr>
        </p:nvSpPr>
        <p:spPr>
          <a:xfrm>
            <a:off x="712788" y="1524000"/>
            <a:ext cx="4211700" cy="5541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36" name="Google Shape;136;p18"/>
          <p:cNvSpPr txBox="1"/>
          <p:nvPr>
            <p:ph idx="3" type="body"/>
          </p:nvPr>
        </p:nvSpPr>
        <p:spPr>
          <a:xfrm>
            <a:off x="712788" y="2232169"/>
            <a:ext cx="4208400" cy="49638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37" name="Google Shape;137;p18"/>
          <p:cNvSpPr txBox="1"/>
          <p:nvPr>
            <p:ph idx="4" type="body"/>
          </p:nvPr>
        </p:nvSpPr>
        <p:spPr>
          <a:xfrm>
            <a:off x="5208588" y="1524000"/>
            <a:ext cx="4214700" cy="5541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38" name="Google Shape;138;p18"/>
          <p:cNvSpPr txBox="1"/>
          <p:nvPr>
            <p:ph idx="5" type="body"/>
          </p:nvPr>
        </p:nvSpPr>
        <p:spPr>
          <a:xfrm>
            <a:off x="5214939" y="2232169"/>
            <a:ext cx="4208400" cy="49638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39" name="Google Shape;139;p18"/>
          <p:cNvSpPr txBox="1"/>
          <p:nvPr>
            <p:ph idx="6" type="body"/>
          </p:nvPr>
        </p:nvSpPr>
        <p:spPr>
          <a:xfrm>
            <a:off x="9707565" y="1524000"/>
            <a:ext cx="4207800" cy="5541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40" name="Google Shape;140;p18"/>
          <p:cNvSpPr txBox="1"/>
          <p:nvPr>
            <p:ph idx="7" type="body"/>
          </p:nvPr>
        </p:nvSpPr>
        <p:spPr>
          <a:xfrm>
            <a:off x="9707563" y="2232169"/>
            <a:ext cx="4208400" cy="49638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41" name="Google Shape;141;p18"/>
          <p:cNvSpPr txBox="1"/>
          <p:nvPr>
            <p:ph idx="8"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42" name="Google Shape;142;p18"/>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18"/>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 Header and Content">
  <p:cSld name="4 Col Header and Content">
    <p:spTree>
      <p:nvGrpSpPr>
        <p:cNvPr id="144" name="Shape 144"/>
        <p:cNvGrpSpPr/>
        <p:nvPr/>
      </p:nvGrpSpPr>
      <p:grpSpPr>
        <a:xfrm>
          <a:off x="0" y="0"/>
          <a:ext cx="0" cy="0"/>
          <a:chOff x="0" y="0"/>
          <a:chExt cx="0" cy="0"/>
        </a:xfrm>
      </p:grpSpPr>
      <p:sp>
        <p:nvSpPr>
          <p:cNvPr id="145" name="Google Shape;145;p19"/>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19"/>
          <p:cNvSpPr txBox="1"/>
          <p:nvPr>
            <p:ph idx="1" type="body"/>
          </p:nvPr>
        </p:nvSpPr>
        <p:spPr>
          <a:xfrm>
            <a:off x="712393" y="868680"/>
            <a:ext cx="132027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47" name="Google Shape;147;p19"/>
          <p:cNvSpPr txBox="1"/>
          <p:nvPr>
            <p:ph idx="2" type="body"/>
          </p:nvPr>
        </p:nvSpPr>
        <p:spPr>
          <a:xfrm>
            <a:off x="712788" y="1524000"/>
            <a:ext cx="3092100" cy="554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48" name="Google Shape;148;p19"/>
          <p:cNvSpPr txBox="1"/>
          <p:nvPr>
            <p:ph idx="3" type="body"/>
          </p:nvPr>
        </p:nvSpPr>
        <p:spPr>
          <a:xfrm>
            <a:off x="712788" y="2232169"/>
            <a:ext cx="3084600" cy="49638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49" name="Google Shape;149;p19"/>
          <p:cNvSpPr txBox="1"/>
          <p:nvPr>
            <p:ph idx="4" type="body"/>
          </p:nvPr>
        </p:nvSpPr>
        <p:spPr>
          <a:xfrm>
            <a:off x="4067175" y="1524000"/>
            <a:ext cx="3105300" cy="554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50" name="Google Shape;150;p19"/>
          <p:cNvSpPr txBox="1"/>
          <p:nvPr>
            <p:ph idx="5" type="body"/>
          </p:nvPr>
        </p:nvSpPr>
        <p:spPr>
          <a:xfrm>
            <a:off x="4083050" y="2232169"/>
            <a:ext cx="3084600" cy="49638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51" name="Google Shape;151;p19"/>
          <p:cNvSpPr txBox="1"/>
          <p:nvPr>
            <p:ph idx="6" type="body"/>
          </p:nvPr>
        </p:nvSpPr>
        <p:spPr>
          <a:xfrm>
            <a:off x="7458583" y="1524000"/>
            <a:ext cx="3076200" cy="554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52" name="Google Shape;152;p19"/>
          <p:cNvSpPr txBox="1"/>
          <p:nvPr>
            <p:ph idx="7" type="body"/>
          </p:nvPr>
        </p:nvSpPr>
        <p:spPr>
          <a:xfrm>
            <a:off x="7456488" y="2232169"/>
            <a:ext cx="3084600" cy="49638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53" name="Google Shape;153;p19"/>
          <p:cNvSpPr txBox="1"/>
          <p:nvPr>
            <p:ph idx="8" type="body"/>
          </p:nvPr>
        </p:nvSpPr>
        <p:spPr>
          <a:xfrm>
            <a:off x="10834785" y="1524000"/>
            <a:ext cx="3080400" cy="554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54" name="Google Shape;154;p19"/>
          <p:cNvSpPr txBox="1"/>
          <p:nvPr>
            <p:ph idx="9" type="body"/>
          </p:nvPr>
        </p:nvSpPr>
        <p:spPr>
          <a:xfrm>
            <a:off x="10826750" y="2232169"/>
            <a:ext cx="3084600" cy="49638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55" name="Google Shape;155;p19"/>
          <p:cNvSpPr txBox="1"/>
          <p:nvPr>
            <p:ph idx="13"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56" name="Google Shape;156;p19"/>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19"/>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 Header and Content">
  <p:cSld name="5 Col Header and Content">
    <p:spTree>
      <p:nvGrpSpPr>
        <p:cNvPr id="158" name="Shape 158"/>
        <p:cNvGrpSpPr/>
        <p:nvPr/>
      </p:nvGrpSpPr>
      <p:grpSpPr>
        <a:xfrm>
          <a:off x="0" y="0"/>
          <a:ext cx="0" cy="0"/>
          <a:chOff x="0" y="0"/>
          <a:chExt cx="0" cy="0"/>
        </a:xfrm>
      </p:grpSpPr>
      <p:sp>
        <p:nvSpPr>
          <p:cNvPr id="159" name="Google Shape;159;p20"/>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0"/>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61" name="Google Shape;161;p20"/>
          <p:cNvSpPr txBox="1"/>
          <p:nvPr>
            <p:ph idx="2" type="body"/>
          </p:nvPr>
        </p:nvSpPr>
        <p:spPr>
          <a:xfrm>
            <a:off x="712789" y="1524000"/>
            <a:ext cx="2393700" cy="492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200"/>
              <a:buNone/>
              <a:defRPr b="0" sz="32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62" name="Google Shape;162;p20"/>
          <p:cNvSpPr txBox="1"/>
          <p:nvPr>
            <p:ph idx="3" type="body"/>
          </p:nvPr>
        </p:nvSpPr>
        <p:spPr>
          <a:xfrm>
            <a:off x="712788" y="2170612"/>
            <a:ext cx="2392500" cy="50274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63" name="Google Shape;163;p20"/>
          <p:cNvSpPr txBox="1"/>
          <p:nvPr>
            <p:ph idx="4" type="body"/>
          </p:nvPr>
        </p:nvSpPr>
        <p:spPr>
          <a:xfrm>
            <a:off x="3415175" y="1530040"/>
            <a:ext cx="2393700" cy="492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200"/>
              <a:buNone/>
              <a:defRPr b="0" sz="32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64" name="Google Shape;164;p20"/>
          <p:cNvSpPr txBox="1"/>
          <p:nvPr>
            <p:ph idx="5" type="body"/>
          </p:nvPr>
        </p:nvSpPr>
        <p:spPr>
          <a:xfrm>
            <a:off x="3415507" y="2170612"/>
            <a:ext cx="2392500" cy="50274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65" name="Google Shape;165;p20"/>
          <p:cNvSpPr txBox="1"/>
          <p:nvPr>
            <p:ph idx="6" type="body"/>
          </p:nvPr>
        </p:nvSpPr>
        <p:spPr>
          <a:xfrm>
            <a:off x="6117561" y="1524000"/>
            <a:ext cx="2393700" cy="492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200"/>
              <a:buNone/>
              <a:defRPr b="0" sz="32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66" name="Google Shape;166;p20"/>
          <p:cNvSpPr txBox="1"/>
          <p:nvPr>
            <p:ph idx="7" type="body"/>
          </p:nvPr>
        </p:nvSpPr>
        <p:spPr>
          <a:xfrm>
            <a:off x="6118226" y="2170612"/>
            <a:ext cx="2392500" cy="50274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67" name="Google Shape;167;p20"/>
          <p:cNvSpPr txBox="1"/>
          <p:nvPr>
            <p:ph idx="8" type="body"/>
          </p:nvPr>
        </p:nvSpPr>
        <p:spPr>
          <a:xfrm>
            <a:off x="8819947" y="1524000"/>
            <a:ext cx="2393700" cy="492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200"/>
              <a:buNone/>
              <a:defRPr b="0" sz="32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68" name="Google Shape;168;p20"/>
          <p:cNvSpPr txBox="1"/>
          <p:nvPr>
            <p:ph idx="9" type="body"/>
          </p:nvPr>
        </p:nvSpPr>
        <p:spPr>
          <a:xfrm>
            <a:off x="8820945" y="2170612"/>
            <a:ext cx="2392500" cy="50274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69" name="Google Shape;169;p20"/>
          <p:cNvSpPr txBox="1"/>
          <p:nvPr>
            <p:ph idx="13" type="body"/>
          </p:nvPr>
        </p:nvSpPr>
        <p:spPr>
          <a:xfrm>
            <a:off x="11522332" y="1524000"/>
            <a:ext cx="2393700" cy="492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200"/>
              <a:buNone/>
              <a:defRPr b="0" sz="32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70" name="Google Shape;170;p20"/>
          <p:cNvSpPr txBox="1"/>
          <p:nvPr>
            <p:ph idx="14" type="body"/>
          </p:nvPr>
        </p:nvSpPr>
        <p:spPr>
          <a:xfrm>
            <a:off x="11523663" y="2170612"/>
            <a:ext cx="2392500" cy="50274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71" name="Google Shape;171;p20"/>
          <p:cNvSpPr txBox="1"/>
          <p:nvPr>
            <p:ph idx="15"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72" name="Google Shape;172;p20"/>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20"/>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3"/>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2800"/>
              <a:buFont typeface="Avenir"/>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6" name="Google Shape;26;p3"/>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tems">
  <p:cSld name="4 Items">
    <p:spTree>
      <p:nvGrpSpPr>
        <p:cNvPr id="174" name="Shape 174"/>
        <p:cNvGrpSpPr/>
        <p:nvPr/>
      </p:nvGrpSpPr>
      <p:grpSpPr>
        <a:xfrm>
          <a:off x="0" y="0"/>
          <a:ext cx="0" cy="0"/>
          <a:chOff x="0" y="0"/>
          <a:chExt cx="0" cy="0"/>
        </a:xfrm>
      </p:grpSpPr>
      <p:sp>
        <p:nvSpPr>
          <p:cNvPr id="175" name="Google Shape;175;p21"/>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6" name="Google Shape;176;p21"/>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77" name="Google Shape;177;p21"/>
          <p:cNvSpPr txBox="1"/>
          <p:nvPr>
            <p:ph idx="2" type="body"/>
          </p:nvPr>
        </p:nvSpPr>
        <p:spPr>
          <a:xfrm>
            <a:off x="712788" y="1536616"/>
            <a:ext cx="64581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78" name="Google Shape;178;p21"/>
          <p:cNvSpPr txBox="1"/>
          <p:nvPr>
            <p:ph idx="3" type="body"/>
          </p:nvPr>
        </p:nvSpPr>
        <p:spPr>
          <a:xfrm>
            <a:off x="712788" y="2295525"/>
            <a:ext cx="64596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79" name="Google Shape;179;p21"/>
          <p:cNvSpPr txBox="1"/>
          <p:nvPr>
            <p:ph idx="4" type="body"/>
          </p:nvPr>
        </p:nvSpPr>
        <p:spPr>
          <a:xfrm>
            <a:off x="712788" y="4488260"/>
            <a:ext cx="64581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80" name="Google Shape;180;p21"/>
          <p:cNvSpPr txBox="1"/>
          <p:nvPr>
            <p:ph idx="5" type="body"/>
          </p:nvPr>
        </p:nvSpPr>
        <p:spPr>
          <a:xfrm>
            <a:off x="712788" y="5245000"/>
            <a:ext cx="64596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81" name="Google Shape;181;p21"/>
          <p:cNvSpPr txBox="1"/>
          <p:nvPr>
            <p:ph idx="6" type="body"/>
          </p:nvPr>
        </p:nvSpPr>
        <p:spPr>
          <a:xfrm>
            <a:off x="7456489" y="1536616"/>
            <a:ext cx="64581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82" name="Google Shape;182;p21"/>
          <p:cNvSpPr txBox="1"/>
          <p:nvPr>
            <p:ph idx="7" type="body"/>
          </p:nvPr>
        </p:nvSpPr>
        <p:spPr>
          <a:xfrm>
            <a:off x="7456488" y="2295525"/>
            <a:ext cx="64596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83" name="Google Shape;183;p21"/>
          <p:cNvSpPr txBox="1"/>
          <p:nvPr>
            <p:ph idx="8" type="body"/>
          </p:nvPr>
        </p:nvSpPr>
        <p:spPr>
          <a:xfrm>
            <a:off x="7456489" y="4488260"/>
            <a:ext cx="64581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84" name="Google Shape;184;p21"/>
          <p:cNvSpPr txBox="1"/>
          <p:nvPr>
            <p:ph idx="9" type="body"/>
          </p:nvPr>
        </p:nvSpPr>
        <p:spPr>
          <a:xfrm>
            <a:off x="7456488" y="5245000"/>
            <a:ext cx="64596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85" name="Google Shape;185;p21"/>
          <p:cNvSpPr txBox="1"/>
          <p:nvPr>
            <p:ph idx="13"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86" name="Google Shape;186;p21"/>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21"/>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tems with Feature Headers">
  <p:cSld name="4 Items with Feature Headers">
    <p:spTree>
      <p:nvGrpSpPr>
        <p:cNvPr id="188" name="Shape 188"/>
        <p:cNvGrpSpPr/>
        <p:nvPr/>
      </p:nvGrpSpPr>
      <p:grpSpPr>
        <a:xfrm>
          <a:off x="0" y="0"/>
          <a:ext cx="0" cy="0"/>
          <a:chOff x="0" y="0"/>
          <a:chExt cx="0" cy="0"/>
        </a:xfrm>
      </p:grpSpPr>
      <p:sp>
        <p:nvSpPr>
          <p:cNvPr id="189" name="Google Shape;189;p22"/>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0" name="Google Shape;190;p22"/>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91" name="Google Shape;191;p22"/>
          <p:cNvSpPr txBox="1"/>
          <p:nvPr>
            <p:ph idx="2" type="body"/>
          </p:nvPr>
        </p:nvSpPr>
        <p:spPr>
          <a:xfrm>
            <a:off x="712788" y="2042746"/>
            <a:ext cx="6459600" cy="1107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92" name="Google Shape;192;p22"/>
          <p:cNvSpPr txBox="1"/>
          <p:nvPr>
            <p:ph idx="3" type="body"/>
          </p:nvPr>
        </p:nvSpPr>
        <p:spPr>
          <a:xfrm>
            <a:off x="712788" y="3300211"/>
            <a:ext cx="6446700" cy="7797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22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93" name="Google Shape;193;p22"/>
          <p:cNvSpPr txBox="1"/>
          <p:nvPr>
            <p:ph idx="4" type="body"/>
          </p:nvPr>
        </p:nvSpPr>
        <p:spPr>
          <a:xfrm>
            <a:off x="712788" y="4913962"/>
            <a:ext cx="6459600" cy="1107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94" name="Google Shape;194;p22"/>
          <p:cNvSpPr txBox="1"/>
          <p:nvPr>
            <p:ph idx="5" type="body"/>
          </p:nvPr>
        </p:nvSpPr>
        <p:spPr>
          <a:xfrm>
            <a:off x="712788" y="6181344"/>
            <a:ext cx="6446700" cy="7797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22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95" name="Google Shape;195;p22"/>
          <p:cNvSpPr txBox="1"/>
          <p:nvPr>
            <p:ph idx="6" type="body"/>
          </p:nvPr>
        </p:nvSpPr>
        <p:spPr>
          <a:xfrm>
            <a:off x="7467604" y="2042746"/>
            <a:ext cx="6447600" cy="1107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96" name="Google Shape;196;p22"/>
          <p:cNvSpPr txBox="1"/>
          <p:nvPr>
            <p:ph idx="7" type="body"/>
          </p:nvPr>
        </p:nvSpPr>
        <p:spPr>
          <a:xfrm>
            <a:off x="7469188" y="3300211"/>
            <a:ext cx="6446700" cy="7797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22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97" name="Google Shape;197;p22"/>
          <p:cNvSpPr txBox="1"/>
          <p:nvPr>
            <p:ph idx="8" type="body"/>
          </p:nvPr>
        </p:nvSpPr>
        <p:spPr>
          <a:xfrm>
            <a:off x="7467604" y="4913962"/>
            <a:ext cx="6447600" cy="1107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98" name="Google Shape;198;p22"/>
          <p:cNvSpPr txBox="1"/>
          <p:nvPr>
            <p:ph idx="9" type="body"/>
          </p:nvPr>
        </p:nvSpPr>
        <p:spPr>
          <a:xfrm>
            <a:off x="7469188" y="6181344"/>
            <a:ext cx="6446700" cy="7797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22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199" name="Google Shape;199;p22"/>
          <p:cNvSpPr txBox="1"/>
          <p:nvPr>
            <p:ph idx="13"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00" name="Google Shape;200;p22"/>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p22"/>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cxnSp>
        <p:nvCxnSpPr>
          <p:cNvPr id="202" name="Google Shape;202;p22"/>
          <p:cNvCxnSpPr/>
          <p:nvPr/>
        </p:nvCxnSpPr>
        <p:spPr>
          <a:xfrm>
            <a:off x="695325" y="4417423"/>
            <a:ext cx="4367100" cy="0"/>
          </a:xfrm>
          <a:prstGeom prst="straightConnector1">
            <a:avLst/>
          </a:prstGeom>
          <a:noFill/>
          <a:ln cap="rnd" cmpd="sng" w="31750">
            <a:solidFill>
              <a:srgbClr val="100FEB"/>
            </a:solidFill>
            <a:prstDash val="dot"/>
            <a:miter lim="800000"/>
            <a:headEnd len="sm" w="sm" type="none"/>
            <a:tailEnd len="sm" w="sm" type="none"/>
          </a:ln>
        </p:spPr>
      </p:cxnSp>
      <p:cxnSp>
        <p:nvCxnSpPr>
          <p:cNvPr id="203" name="Google Shape;203;p22"/>
          <p:cNvCxnSpPr/>
          <p:nvPr/>
        </p:nvCxnSpPr>
        <p:spPr>
          <a:xfrm>
            <a:off x="7448550" y="4417423"/>
            <a:ext cx="4367100" cy="0"/>
          </a:xfrm>
          <a:prstGeom prst="straightConnector1">
            <a:avLst/>
          </a:prstGeom>
          <a:noFill/>
          <a:ln cap="rnd" cmpd="sng" w="31750">
            <a:solidFill>
              <a:srgbClr val="100FEB"/>
            </a:solidFill>
            <a:prstDash val="dot"/>
            <a:miter lim="800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Items">
  <p:cSld name="6 Items">
    <p:spTree>
      <p:nvGrpSpPr>
        <p:cNvPr id="204" name="Shape 204"/>
        <p:cNvGrpSpPr/>
        <p:nvPr/>
      </p:nvGrpSpPr>
      <p:grpSpPr>
        <a:xfrm>
          <a:off x="0" y="0"/>
          <a:ext cx="0" cy="0"/>
          <a:chOff x="0" y="0"/>
          <a:chExt cx="0" cy="0"/>
        </a:xfrm>
      </p:grpSpPr>
      <p:sp>
        <p:nvSpPr>
          <p:cNvPr id="205" name="Google Shape;205;p23"/>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p23"/>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07" name="Google Shape;207;p23"/>
          <p:cNvSpPr txBox="1"/>
          <p:nvPr>
            <p:ph idx="2" type="body"/>
          </p:nvPr>
        </p:nvSpPr>
        <p:spPr>
          <a:xfrm>
            <a:off x="712788" y="1536616"/>
            <a:ext cx="42117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08" name="Google Shape;208;p23"/>
          <p:cNvSpPr txBox="1"/>
          <p:nvPr>
            <p:ph idx="3" type="body"/>
          </p:nvPr>
        </p:nvSpPr>
        <p:spPr>
          <a:xfrm>
            <a:off x="712788" y="2295568"/>
            <a:ext cx="42117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09" name="Google Shape;209;p23"/>
          <p:cNvSpPr txBox="1"/>
          <p:nvPr>
            <p:ph idx="4" type="body"/>
          </p:nvPr>
        </p:nvSpPr>
        <p:spPr>
          <a:xfrm>
            <a:off x="5208629" y="1536616"/>
            <a:ext cx="42243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0" name="Google Shape;210;p23"/>
          <p:cNvSpPr txBox="1"/>
          <p:nvPr>
            <p:ph idx="5" type="body"/>
          </p:nvPr>
        </p:nvSpPr>
        <p:spPr>
          <a:xfrm>
            <a:off x="5207991" y="2295568"/>
            <a:ext cx="42117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1" name="Google Shape;211;p23"/>
          <p:cNvSpPr txBox="1"/>
          <p:nvPr>
            <p:ph idx="6" type="body"/>
          </p:nvPr>
        </p:nvSpPr>
        <p:spPr>
          <a:xfrm>
            <a:off x="9690932" y="1536616"/>
            <a:ext cx="42243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2" name="Google Shape;212;p23"/>
          <p:cNvSpPr txBox="1"/>
          <p:nvPr>
            <p:ph idx="7" type="body"/>
          </p:nvPr>
        </p:nvSpPr>
        <p:spPr>
          <a:xfrm>
            <a:off x="9705181" y="2295568"/>
            <a:ext cx="42117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3" name="Google Shape;213;p23"/>
          <p:cNvSpPr txBox="1"/>
          <p:nvPr>
            <p:ph idx="8" type="body"/>
          </p:nvPr>
        </p:nvSpPr>
        <p:spPr>
          <a:xfrm>
            <a:off x="712788" y="4488260"/>
            <a:ext cx="42117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4" name="Google Shape;214;p23"/>
          <p:cNvSpPr txBox="1"/>
          <p:nvPr>
            <p:ph idx="9" type="body"/>
          </p:nvPr>
        </p:nvSpPr>
        <p:spPr>
          <a:xfrm>
            <a:off x="712788" y="5247017"/>
            <a:ext cx="42117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5" name="Google Shape;215;p23"/>
          <p:cNvSpPr txBox="1"/>
          <p:nvPr>
            <p:ph idx="13" type="body"/>
          </p:nvPr>
        </p:nvSpPr>
        <p:spPr>
          <a:xfrm>
            <a:off x="5208587" y="4488260"/>
            <a:ext cx="42147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6" name="Google Shape;216;p23"/>
          <p:cNvSpPr txBox="1"/>
          <p:nvPr>
            <p:ph idx="14" type="body"/>
          </p:nvPr>
        </p:nvSpPr>
        <p:spPr>
          <a:xfrm>
            <a:off x="5207991" y="5247017"/>
            <a:ext cx="42117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7" name="Google Shape;217;p23"/>
          <p:cNvSpPr txBox="1"/>
          <p:nvPr>
            <p:ph idx="15" type="body"/>
          </p:nvPr>
        </p:nvSpPr>
        <p:spPr>
          <a:xfrm>
            <a:off x="9704180" y="4488260"/>
            <a:ext cx="42111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8" name="Google Shape;218;p23"/>
          <p:cNvSpPr txBox="1"/>
          <p:nvPr>
            <p:ph idx="16" type="body"/>
          </p:nvPr>
        </p:nvSpPr>
        <p:spPr>
          <a:xfrm>
            <a:off x="9705181" y="5247017"/>
            <a:ext cx="4211700" cy="1950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19" name="Google Shape;219;p23"/>
          <p:cNvSpPr txBox="1"/>
          <p:nvPr>
            <p:ph idx="17"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20" name="Google Shape;220;p23"/>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221" name="Google Shape;221;p23"/>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chor Right Image Content">
  <p:cSld name="Anchor Right Image Content">
    <p:spTree>
      <p:nvGrpSpPr>
        <p:cNvPr id="222" name="Shape 222"/>
        <p:cNvGrpSpPr/>
        <p:nvPr/>
      </p:nvGrpSpPr>
      <p:grpSpPr>
        <a:xfrm>
          <a:off x="0" y="0"/>
          <a:ext cx="0" cy="0"/>
          <a:chOff x="0" y="0"/>
          <a:chExt cx="0" cy="0"/>
        </a:xfrm>
      </p:grpSpPr>
      <p:sp>
        <p:nvSpPr>
          <p:cNvPr id="223" name="Google Shape;223;p24"/>
          <p:cNvSpPr/>
          <p:nvPr>
            <p:ph idx="2" type="pic"/>
          </p:nvPr>
        </p:nvSpPr>
        <p:spPr>
          <a:xfrm>
            <a:off x="7456488" y="-1"/>
            <a:ext cx="7173900" cy="7362900"/>
          </a:xfrm>
          <a:prstGeom prst="rect">
            <a:avLst/>
          </a:prstGeom>
          <a:solidFill>
            <a:srgbClr val="D8D8D8"/>
          </a:solidFill>
          <a:ln>
            <a:noFill/>
          </a:ln>
        </p:spPr>
      </p:sp>
      <p:sp>
        <p:nvSpPr>
          <p:cNvPr id="224" name="Google Shape;224;p24"/>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5" name="Google Shape;225;p24"/>
          <p:cNvSpPr txBox="1"/>
          <p:nvPr>
            <p:ph idx="1" type="body"/>
          </p:nvPr>
        </p:nvSpPr>
        <p:spPr>
          <a:xfrm>
            <a:off x="712393" y="868680"/>
            <a:ext cx="64599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26" name="Google Shape;226;p24"/>
          <p:cNvSpPr txBox="1"/>
          <p:nvPr>
            <p:ph idx="3" type="body"/>
          </p:nvPr>
        </p:nvSpPr>
        <p:spPr>
          <a:xfrm>
            <a:off x="712788" y="1524001"/>
            <a:ext cx="6446700" cy="5673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27" name="Google Shape;227;p24"/>
          <p:cNvSpPr txBox="1"/>
          <p:nvPr>
            <p:ph idx="4"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28" name="Google Shape;228;p24"/>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9" name="Google Shape;229;p24"/>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chor Left Image Content">
  <p:cSld name="Anchor Left Image Content">
    <p:spTree>
      <p:nvGrpSpPr>
        <p:cNvPr id="230" name="Shape 230"/>
        <p:cNvGrpSpPr/>
        <p:nvPr/>
      </p:nvGrpSpPr>
      <p:grpSpPr>
        <a:xfrm>
          <a:off x="0" y="0"/>
          <a:ext cx="0" cy="0"/>
          <a:chOff x="0" y="0"/>
          <a:chExt cx="0" cy="0"/>
        </a:xfrm>
      </p:grpSpPr>
      <p:sp>
        <p:nvSpPr>
          <p:cNvPr id="231" name="Google Shape;231;p25"/>
          <p:cNvSpPr/>
          <p:nvPr>
            <p:ph idx="2" type="pic"/>
          </p:nvPr>
        </p:nvSpPr>
        <p:spPr>
          <a:xfrm>
            <a:off x="0" y="1524000"/>
            <a:ext cx="4924500" cy="5838900"/>
          </a:xfrm>
          <a:prstGeom prst="rect">
            <a:avLst/>
          </a:prstGeom>
          <a:solidFill>
            <a:srgbClr val="D8D8D8"/>
          </a:solidFill>
          <a:ln>
            <a:noFill/>
          </a:ln>
        </p:spPr>
      </p:sp>
      <p:sp>
        <p:nvSpPr>
          <p:cNvPr id="232" name="Google Shape;232;p25"/>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3" name="Google Shape;233;p25"/>
          <p:cNvSpPr txBox="1"/>
          <p:nvPr>
            <p:ph idx="1" type="body"/>
          </p:nvPr>
        </p:nvSpPr>
        <p:spPr>
          <a:xfrm>
            <a:off x="712393" y="868680"/>
            <a:ext cx="64599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34" name="Google Shape;234;p25"/>
          <p:cNvSpPr txBox="1"/>
          <p:nvPr>
            <p:ph idx="3" type="body"/>
          </p:nvPr>
        </p:nvSpPr>
        <p:spPr>
          <a:xfrm>
            <a:off x="5208589" y="1524001"/>
            <a:ext cx="8694000" cy="5673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35" name="Google Shape;235;p25"/>
          <p:cNvSpPr txBox="1"/>
          <p:nvPr>
            <p:ph idx="4"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36" name="Google Shape;236;p25"/>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7" name="Google Shape;237;p25"/>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loating Image Content">
  <p:cSld name="Floating Image Content">
    <p:spTree>
      <p:nvGrpSpPr>
        <p:cNvPr id="238" name="Shape 238"/>
        <p:cNvGrpSpPr/>
        <p:nvPr/>
      </p:nvGrpSpPr>
      <p:grpSpPr>
        <a:xfrm>
          <a:off x="0" y="0"/>
          <a:ext cx="0" cy="0"/>
          <a:chOff x="0" y="0"/>
          <a:chExt cx="0" cy="0"/>
        </a:xfrm>
      </p:grpSpPr>
      <p:sp>
        <p:nvSpPr>
          <p:cNvPr id="239" name="Google Shape;239;p26"/>
          <p:cNvSpPr/>
          <p:nvPr>
            <p:ph idx="2" type="pic"/>
          </p:nvPr>
        </p:nvSpPr>
        <p:spPr>
          <a:xfrm>
            <a:off x="7456488" y="279400"/>
            <a:ext cx="6897600" cy="6961200"/>
          </a:xfrm>
          <a:prstGeom prst="rect">
            <a:avLst/>
          </a:prstGeom>
          <a:solidFill>
            <a:srgbClr val="D8D8D8"/>
          </a:solidFill>
          <a:ln>
            <a:noFill/>
          </a:ln>
        </p:spPr>
      </p:sp>
      <p:sp>
        <p:nvSpPr>
          <p:cNvPr id="240" name="Google Shape;240;p26"/>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1" name="Google Shape;241;p26"/>
          <p:cNvSpPr txBox="1"/>
          <p:nvPr>
            <p:ph idx="1" type="body"/>
          </p:nvPr>
        </p:nvSpPr>
        <p:spPr>
          <a:xfrm>
            <a:off x="712393" y="868680"/>
            <a:ext cx="64599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42" name="Google Shape;242;p26"/>
          <p:cNvSpPr txBox="1"/>
          <p:nvPr>
            <p:ph idx="3" type="body"/>
          </p:nvPr>
        </p:nvSpPr>
        <p:spPr>
          <a:xfrm>
            <a:off x="712788" y="1524001"/>
            <a:ext cx="6446700" cy="5673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43" name="Google Shape;243;p26"/>
          <p:cNvSpPr txBox="1"/>
          <p:nvPr>
            <p:ph idx="4"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44" name="Google Shape;244;p26"/>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5" name="Google Shape;245;p26"/>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rcular Image Content">
  <p:cSld name="Circular Image Content">
    <p:spTree>
      <p:nvGrpSpPr>
        <p:cNvPr id="246" name="Shape 246"/>
        <p:cNvGrpSpPr/>
        <p:nvPr/>
      </p:nvGrpSpPr>
      <p:grpSpPr>
        <a:xfrm>
          <a:off x="0" y="0"/>
          <a:ext cx="0" cy="0"/>
          <a:chOff x="0" y="0"/>
          <a:chExt cx="0" cy="0"/>
        </a:xfrm>
      </p:grpSpPr>
      <p:sp>
        <p:nvSpPr>
          <p:cNvPr id="247" name="Google Shape;247;p27"/>
          <p:cNvSpPr/>
          <p:nvPr>
            <p:ph idx="2" type="pic"/>
          </p:nvPr>
        </p:nvSpPr>
        <p:spPr>
          <a:xfrm>
            <a:off x="7470777" y="785570"/>
            <a:ext cx="6596700" cy="6484800"/>
          </a:xfrm>
          <a:prstGeom prst="ellipse">
            <a:avLst/>
          </a:prstGeom>
          <a:solidFill>
            <a:srgbClr val="D8D8D8"/>
          </a:solidFill>
          <a:ln>
            <a:noFill/>
          </a:ln>
        </p:spPr>
      </p:sp>
      <p:sp>
        <p:nvSpPr>
          <p:cNvPr id="248" name="Google Shape;248;p27"/>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9" name="Google Shape;249;p27"/>
          <p:cNvSpPr txBox="1"/>
          <p:nvPr>
            <p:ph idx="1" type="body"/>
          </p:nvPr>
        </p:nvSpPr>
        <p:spPr>
          <a:xfrm>
            <a:off x="712394" y="868680"/>
            <a:ext cx="64599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50" name="Google Shape;250;p27"/>
          <p:cNvSpPr txBox="1"/>
          <p:nvPr>
            <p:ph idx="3" type="body"/>
          </p:nvPr>
        </p:nvSpPr>
        <p:spPr>
          <a:xfrm>
            <a:off x="712788" y="1524001"/>
            <a:ext cx="6446700" cy="56739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51" name="Google Shape;251;p27"/>
          <p:cNvSpPr txBox="1"/>
          <p:nvPr>
            <p:ph idx="4"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52" name="Google Shape;252;p27"/>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3" name="Google Shape;253;p27"/>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chor Right Image Header and Content">
  <p:cSld name="Anchor Right Image Header and Content">
    <p:spTree>
      <p:nvGrpSpPr>
        <p:cNvPr id="254" name="Shape 254"/>
        <p:cNvGrpSpPr/>
        <p:nvPr/>
      </p:nvGrpSpPr>
      <p:grpSpPr>
        <a:xfrm>
          <a:off x="0" y="0"/>
          <a:ext cx="0" cy="0"/>
          <a:chOff x="0" y="0"/>
          <a:chExt cx="0" cy="0"/>
        </a:xfrm>
      </p:grpSpPr>
      <p:sp>
        <p:nvSpPr>
          <p:cNvPr id="255" name="Google Shape;255;p28"/>
          <p:cNvSpPr/>
          <p:nvPr>
            <p:ph idx="2" type="pic"/>
          </p:nvPr>
        </p:nvSpPr>
        <p:spPr>
          <a:xfrm>
            <a:off x="7456488" y="-1"/>
            <a:ext cx="7173900" cy="7362900"/>
          </a:xfrm>
          <a:prstGeom prst="rect">
            <a:avLst/>
          </a:prstGeom>
          <a:solidFill>
            <a:srgbClr val="D8D8D8"/>
          </a:solidFill>
          <a:ln>
            <a:noFill/>
          </a:ln>
        </p:spPr>
      </p:sp>
      <p:sp>
        <p:nvSpPr>
          <p:cNvPr id="256" name="Google Shape;256;p28"/>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7" name="Google Shape;257;p28"/>
          <p:cNvSpPr txBox="1"/>
          <p:nvPr>
            <p:ph idx="1" type="body"/>
          </p:nvPr>
        </p:nvSpPr>
        <p:spPr>
          <a:xfrm>
            <a:off x="712393" y="868680"/>
            <a:ext cx="64599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58" name="Google Shape;258;p28"/>
          <p:cNvSpPr txBox="1"/>
          <p:nvPr>
            <p:ph idx="3" type="body"/>
          </p:nvPr>
        </p:nvSpPr>
        <p:spPr>
          <a:xfrm>
            <a:off x="725093" y="1524000"/>
            <a:ext cx="64473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59" name="Google Shape;259;p28"/>
          <p:cNvSpPr txBox="1"/>
          <p:nvPr>
            <p:ph idx="4" type="body"/>
          </p:nvPr>
        </p:nvSpPr>
        <p:spPr>
          <a:xfrm>
            <a:off x="712788" y="2282951"/>
            <a:ext cx="6446700" cy="4915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60" name="Google Shape;260;p28"/>
          <p:cNvSpPr txBox="1"/>
          <p:nvPr>
            <p:ph idx="5"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61" name="Google Shape;261;p28"/>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2" name="Google Shape;262;p28"/>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chor Left Image Header and Content">
  <p:cSld name="Anchor Left Image Header and Content">
    <p:spTree>
      <p:nvGrpSpPr>
        <p:cNvPr id="263" name="Shape 263"/>
        <p:cNvGrpSpPr/>
        <p:nvPr/>
      </p:nvGrpSpPr>
      <p:grpSpPr>
        <a:xfrm>
          <a:off x="0" y="0"/>
          <a:ext cx="0" cy="0"/>
          <a:chOff x="0" y="0"/>
          <a:chExt cx="0" cy="0"/>
        </a:xfrm>
      </p:grpSpPr>
      <p:sp>
        <p:nvSpPr>
          <p:cNvPr id="264" name="Google Shape;264;p29"/>
          <p:cNvSpPr/>
          <p:nvPr>
            <p:ph idx="2" type="pic"/>
          </p:nvPr>
        </p:nvSpPr>
        <p:spPr>
          <a:xfrm>
            <a:off x="0" y="1524000"/>
            <a:ext cx="4924500" cy="5838900"/>
          </a:xfrm>
          <a:prstGeom prst="rect">
            <a:avLst/>
          </a:prstGeom>
          <a:solidFill>
            <a:srgbClr val="D8D8D8"/>
          </a:solidFill>
          <a:ln>
            <a:noFill/>
          </a:ln>
        </p:spPr>
      </p:sp>
      <p:sp>
        <p:nvSpPr>
          <p:cNvPr id="265" name="Google Shape;265;p29"/>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6" name="Google Shape;266;p29"/>
          <p:cNvSpPr txBox="1"/>
          <p:nvPr>
            <p:ph idx="1" type="body"/>
          </p:nvPr>
        </p:nvSpPr>
        <p:spPr>
          <a:xfrm>
            <a:off x="712393" y="868680"/>
            <a:ext cx="64599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67" name="Google Shape;267;p29"/>
          <p:cNvSpPr txBox="1"/>
          <p:nvPr>
            <p:ph idx="3" type="body"/>
          </p:nvPr>
        </p:nvSpPr>
        <p:spPr>
          <a:xfrm>
            <a:off x="5220755" y="1524000"/>
            <a:ext cx="86946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68" name="Google Shape;268;p29"/>
          <p:cNvSpPr txBox="1"/>
          <p:nvPr>
            <p:ph idx="4" type="body"/>
          </p:nvPr>
        </p:nvSpPr>
        <p:spPr>
          <a:xfrm>
            <a:off x="5208589" y="2282951"/>
            <a:ext cx="8694000" cy="4915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69" name="Google Shape;269;p29"/>
          <p:cNvSpPr txBox="1"/>
          <p:nvPr>
            <p:ph idx="5"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70" name="Google Shape;270;p29"/>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1" name="Google Shape;271;p29"/>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loating Image Header and Content">
  <p:cSld name="Floating Image Header and Content">
    <p:spTree>
      <p:nvGrpSpPr>
        <p:cNvPr id="272" name="Shape 272"/>
        <p:cNvGrpSpPr/>
        <p:nvPr/>
      </p:nvGrpSpPr>
      <p:grpSpPr>
        <a:xfrm>
          <a:off x="0" y="0"/>
          <a:ext cx="0" cy="0"/>
          <a:chOff x="0" y="0"/>
          <a:chExt cx="0" cy="0"/>
        </a:xfrm>
      </p:grpSpPr>
      <p:sp>
        <p:nvSpPr>
          <p:cNvPr id="273" name="Google Shape;273;p30"/>
          <p:cNvSpPr/>
          <p:nvPr>
            <p:ph idx="2" type="pic"/>
          </p:nvPr>
        </p:nvSpPr>
        <p:spPr>
          <a:xfrm>
            <a:off x="7456488" y="279400"/>
            <a:ext cx="6897600" cy="6961200"/>
          </a:xfrm>
          <a:prstGeom prst="rect">
            <a:avLst/>
          </a:prstGeom>
          <a:solidFill>
            <a:srgbClr val="D8D8D8"/>
          </a:solidFill>
          <a:ln>
            <a:noFill/>
          </a:ln>
        </p:spPr>
      </p:sp>
      <p:sp>
        <p:nvSpPr>
          <p:cNvPr id="274" name="Google Shape;274;p30"/>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5" name="Google Shape;275;p30"/>
          <p:cNvSpPr txBox="1"/>
          <p:nvPr>
            <p:ph idx="1" type="body"/>
          </p:nvPr>
        </p:nvSpPr>
        <p:spPr>
          <a:xfrm>
            <a:off x="712393" y="868680"/>
            <a:ext cx="64599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76" name="Google Shape;276;p30"/>
          <p:cNvSpPr txBox="1"/>
          <p:nvPr>
            <p:ph idx="3" type="body"/>
          </p:nvPr>
        </p:nvSpPr>
        <p:spPr>
          <a:xfrm>
            <a:off x="725093" y="1524000"/>
            <a:ext cx="64473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77" name="Google Shape;277;p30"/>
          <p:cNvSpPr txBox="1"/>
          <p:nvPr>
            <p:ph idx="4" type="body"/>
          </p:nvPr>
        </p:nvSpPr>
        <p:spPr>
          <a:xfrm>
            <a:off x="712788" y="2282951"/>
            <a:ext cx="6446700" cy="4915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78" name="Google Shape;278;p30"/>
          <p:cNvSpPr txBox="1"/>
          <p:nvPr>
            <p:ph idx="5"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79" name="Google Shape;279;p30"/>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0" name="Google Shape;280;p30"/>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ubtitle">
  <p:cSld name="Title with Subtitle">
    <p:spTree>
      <p:nvGrpSpPr>
        <p:cNvPr id="28" name="Shape 28"/>
        <p:cNvGrpSpPr/>
        <p:nvPr/>
      </p:nvGrpSpPr>
      <p:grpSpPr>
        <a:xfrm>
          <a:off x="0" y="0"/>
          <a:ext cx="0" cy="0"/>
          <a:chOff x="0" y="0"/>
          <a:chExt cx="0" cy="0"/>
        </a:xfrm>
      </p:grpSpPr>
      <p:sp>
        <p:nvSpPr>
          <p:cNvPr id="29" name="Google Shape;29;p4"/>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31" name="Google Shape;31;p4"/>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2"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33" name="Google Shape;33;p4"/>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rcular Image Header and Content">
  <p:cSld name="Circular Image Header and Content">
    <p:spTree>
      <p:nvGrpSpPr>
        <p:cNvPr id="281" name="Shape 281"/>
        <p:cNvGrpSpPr/>
        <p:nvPr/>
      </p:nvGrpSpPr>
      <p:grpSpPr>
        <a:xfrm>
          <a:off x="0" y="0"/>
          <a:ext cx="0" cy="0"/>
          <a:chOff x="0" y="0"/>
          <a:chExt cx="0" cy="0"/>
        </a:xfrm>
      </p:grpSpPr>
      <p:sp>
        <p:nvSpPr>
          <p:cNvPr id="282" name="Google Shape;282;p31"/>
          <p:cNvSpPr/>
          <p:nvPr>
            <p:ph idx="2" type="pic"/>
          </p:nvPr>
        </p:nvSpPr>
        <p:spPr>
          <a:xfrm>
            <a:off x="7470777" y="785570"/>
            <a:ext cx="6596700" cy="6484800"/>
          </a:xfrm>
          <a:prstGeom prst="ellipse">
            <a:avLst/>
          </a:prstGeom>
          <a:solidFill>
            <a:srgbClr val="D8D8D8"/>
          </a:solidFill>
          <a:ln>
            <a:noFill/>
          </a:ln>
        </p:spPr>
      </p:sp>
      <p:sp>
        <p:nvSpPr>
          <p:cNvPr id="283" name="Google Shape;283;p31"/>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4" name="Google Shape;284;p31"/>
          <p:cNvSpPr txBox="1"/>
          <p:nvPr>
            <p:ph idx="1" type="body"/>
          </p:nvPr>
        </p:nvSpPr>
        <p:spPr>
          <a:xfrm>
            <a:off x="712394" y="868680"/>
            <a:ext cx="64599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85" name="Google Shape;285;p31"/>
          <p:cNvSpPr txBox="1"/>
          <p:nvPr>
            <p:ph idx="3" type="body"/>
          </p:nvPr>
        </p:nvSpPr>
        <p:spPr>
          <a:xfrm>
            <a:off x="725093" y="1524000"/>
            <a:ext cx="6447300" cy="6048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200"/>
              </a:spcBef>
              <a:spcAft>
                <a:spcPts val="0"/>
              </a:spcAft>
              <a:buClr>
                <a:schemeClr val="dk2"/>
              </a:buClr>
              <a:buSzPts val="3600"/>
              <a:buNone/>
              <a:defRPr b="0" sz="3600">
                <a:solidFill>
                  <a:schemeClr val="dk2"/>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86" name="Google Shape;286;p31"/>
          <p:cNvSpPr txBox="1"/>
          <p:nvPr>
            <p:ph idx="4" type="body"/>
          </p:nvPr>
        </p:nvSpPr>
        <p:spPr>
          <a:xfrm>
            <a:off x="712788" y="2282951"/>
            <a:ext cx="6446700" cy="4915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1200"/>
              </a:spcBef>
              <a:spcAft>
                <a:spcPts val="0"/>
              </a:spcAft>
              <a:buClr>
                <a:schemeClr val="dk1"/>
              </a:buClr>
              <a:buSzPts val="1800"/>
              <a:buNone/>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87" name="Google Shape;287;p31"/>
          <p:cNvSpPr txBox="1"/>
          <p:nvPr>
            <p:ph idx="5"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88" name="Google Shape;288;p31"/>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9" name="Google Shape;289;p31"/>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Image">
  <p:cSld name="Full Width Image">
    <p:spTree>
      <p:nvGrpSpPr>
        <p:cNvPr id="290" name="Shape 290"/>
        <p:cNvGrpSpPr/>
        <p:nvPr/>
      </p:nvGrpSpPr>
      <p:grpSpPr>
        <a:xfrm>
          <a:off x="0" y="0"/>
          <a:ext cx="0" cy="0"/>
          <a:chOff x="0" y="0"/>
          <a:chExt cx="0" cy="0"/>
        </a:xfrm>
      </p:grpSpPr>
      <p:sp>
        <p:nvSpPr>
          <p:cNvPr id="291" name="Google Shape;291;p32"/>
          <p:cNvSpPr txBox="1"/>
          <p:nvPr>
            <p:ph type="title"/>
          </p:nvPr>
        </p:nvSpPr>
        <p:spPr>
          <a:xfrm>
            <a:off x="712393" y="437624"/>
            <a:ext cx="13202700" cy="39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2" name="Google Shape;292;p32"/>
          <p:cNvSpPr txBox="1"/>
          <p:nvPr>
            <p:ph idx="1" type="body"/>
          </p:nvPr>
        </p:nvSpPr>
        <p:spPr>
          <a:xfrm>
            <a:off x="712393" y="868680"/>
            <a:ext cx="13203600" cy="369300"/>
          </a:xfrm>
          <a:prstGeom prst="rect">
            <a:avLst/>
          </a:prstGeom>
          <a:noFill/>
          <a:ln>
            <a:noFill/>
          </a:ln>
        </p:spPr>
        <p:txBody>
          <a:bodyPr anchorCtr="0" anchor="t" bIns="45700" lIns="0" spcFirstLastPara="1" rIns="0" wrap="square" tIns="45700">
            <a:spAutoFit/>
          </a:bodyPr>
          <a:lstStyle>
            <a:lvl1pPr indent="-228600" lvl="0" marL="457200" rtl="0" algn="l">
              <a:lnSpc>
                <a:spcPct val="100000"/>
              </a:lnSpc>
              <a:spcBef>
                <a:spcPts val="1200"/>
              </a:spcBef>
              <a:spcAft>
                <a:spcPts val="0"/>
              </a:spcAft>
              <a:buClr>
                <a:schemeClr val="lt2"/>
              </a:buClr>
              <a:buSzPts val="1800"/>
              <a:buNone/>
              <a:defRPr b="0" sz="1800">
                <a:solidFill>
                  <a:schemeClr val="lt2"/>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93" name="Google Shape;293;p32"/>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 name="Google Shape;294;p32"/>
          <p:cNvSpPr txBox="1"/>
          <p:nvPr>
            <p:ph idx="2"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295" name="Google Shape;295;p32"/>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296" name="Google Shape;296;p32"/>
          <p:cNvSpPr/>
          <p:nvPr>
            <p:ph idx="3" type="pic"/>
          </p:nvPr>
        </p:nvSpPr>
        <p:spPr>
          <a:xfrm>
            <a:off x="0" y="1524000"/>
            <a:ext cx="14630400" cy="5837100"/>
          </a:xfrm>
          <a:prstGeom prst="rect">
            <a:avLst/>
          </a:prstGeom>
          <a:solidFill>
            <a:srgbClr val="D8D8D8"/>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p:cSld name="Full Bleed Image">
    <p:spTree>
      <p:nvGrpSpPr>
        <p:cNvPr id="297" name="Shape 297"/>
        <p:cNvGrpSpPr/>
        <p:nvPr/>
      </p:nvGrpSpPr>
      <p:grpSpPr>
        <a:xfrm>
          <a:off x="0" y="0"/>
          <a:ext cx="0" cy="0"/>
          <a:chOff x="0" y="0"/>
          <a:chExt cx="0" cy="0"/>
        </a:xfrm>
      </p:grpSpPr>
      <p:sp>
        <p:nvSpPr>
          <p:cNvPr id="298" name="Google Shape;298;p33"/>
          <p:cNvSpPr/>
          <p:nvPr>
            <p:ph idx="2" type="pic"/>
          </p:nvPr>
        </p:nvSpPr>
        <p:spPr>
          <a:xfrm>
            <a:off x="0" y="0"/>
            <a:ext cx="14630400" cy="8229600"/>
          </a:xfrm>
          <a:prstGeom prst="rect">
            <a:avLst/>
          </a:prstGeom>
          <a:solidFill>
            <a:srgbClr val="D8D8D8"/>
          </a:solidFill>
          <a:ln>
            <a:noFill/>
          </a:ln>
        </p:spPr>
      </p:sp>
      <p:sp>
        <p:nvSpPr>
          <p:cNvPr id="299" name="Google Shape;299;p33"/>
          <p:cNvSpPr txBox="1"/>
          <p:nvPr>
            <p:ph idx="1"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chemeClr val="lt1"/>
              </a:buClr>
              <a:buSzPts val="900"/>
              <a:buNone/>
              <a:defRPr b="0" sz="900">
                <a:solidFill>
                  <a:schemeClr val="lt1"/>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300" name="Google Shape;300;p33"/>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33"/>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pic>
        <p:nvPicPr>
          <p:cNvPr id="302" name="Google Shape;302;p33"/>
          <p:cNvPicPr preferRelativeResize="0"/>
          <p:nvPr/>
        </p:nvPicPr>
        <p:blipFill rotWithShape="1">
          <a:blip r:embed="rId2">
            <a:alphaModFix/>
          </a:blip>
          <a:srcRect b="0" l="0" r="0" t="0"/>
          <a:stretch/>
        </p:blipFill>
        <p:spPr>
          <a:xfrm>
            <a:off x="12514202" y="7595561"/>
            <a:ext cx="1401824" cy="230088"/>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03" name="Shape 303"/>
        <p:cNvGrpSpPr/>
        <p:nvPr/>
      </p:nvGrpSpPr>
      <p:grpSpPr>
        <a:xfrm>
          <a:off x="0" y="0"/>
          <a:ext cx="0" cy="0"/>
          <a:chOff x="0" y="0"/>
          <a:chExt cx="0" cy="0"/>
        </a:xfrm>
      </p:grpSpPr>
      <p:sp>
        <p:nvSpPr>
          <p:cNvPr id="304" name="Google Shape;304;p34"/>
          <p:cNvSpPr txBox="1"/>
          <p:nvPr>
            <p:ph idx="1" type="body"/>
          </p:nvPr>
        </p:nvSpPr>
        <p:spPr>
          <a:xfrm>
            <a:off x="712788" y="7362825"/>
            <a:ext cx="10968000" cy="1386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rgbClr val="767676"/>
              </a:buClr>
              <a:buSzPts val="900"/>
              <a:buNone/>
              <a:defRPr b="0" sz="900">
                <a:solidFill>
                  <a:srgbClr val="767676"/>
                </a:solidFill>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305" name="Google Shape;305;p34"/>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6" name="Google Shape;306;p34"/>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_Electric Blue_Text Only" showMasterSp="0">
  <p:cSld name="Divider Slide_Electric Blue_Text Only">
    <p:bg>
      <p:bgPr>
        <a:solidFill>
          <a:schemeClr val="dk2"/>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712788" y="2796770"/>
            <a:ext cx="13203300" cy="2696100"/>
          </a:xfrm>
          <a:prstGeom prst="rect">
            <a:avLst/>
          </a:prstGeom>
          <a:noFill/>
          <a:ln>
            <a:noFill/>
          </a:ln>
        </p:spPr>
        <p:txBody>
          <a:bodyPr anchorCtr="0" anchor="b" bIns="45700" lIns="91425" spcFirstLastPara="1" rIns="91425" wrap="square" tIns="45700">
            <a:spAutoFit/>
          </a:bodyPr>
          <a:lstStyle>
            <a:lvl1pPr lvl="0" rtl="0" algn="l">
              <a:lnSpc>
                <a:spcPct val="90000"/>
              </a:lnSpc>
              <a:spcBef>
                <a:spcPts val="0"/>
              </a:spcBef>
              <a:spcAft>
                <a:spcPts val="0"/>
              </a:spcAft>
              <a:buClr>
                <a:schemeClr val="lt1"/>
              </a:buClr>
              <a:buSzPts val="9600"/>
              <a:buFont typeface="Avenir"/>
              <a:buNone/>
              <a:defRPr sz="9600">
                <a:solidFill>
                  <a:schemeClr val="lt1"/>
                </a:solidFill>
                <a:latin typeface="Avenir"/>
                <a:ea typeface="Avenir"/>
                <a:cs typeface="Avenir"/>
                <a:sym typeface="Avenir"/>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712788" y="5492893"/>
            <a:ext cx="10968000" cy="507900"/>
          </a:xfrm>
          <a:prstGeom prst="rect">
            <a:avLst/>
          </a:prstGeom>
          <a:noFill/>
          <a:ln>
            <a:noFill/>
          </a:ln>
        </p:spPr>
        <p:txBody>
          <a:bodyPr anchorCtr="0" anchor="t" bIns="0" lIns="0" spcFirstLastPara="1" rIns="0" wrap="square" tIns="45700">
            <a:spAutoFit/>
          </a:bodyPr>
          <a:lstStyle>
            <a:lvl1pPr indent="-228600" lvl="0" marL="457200" rtl="0" algn="l">
              <a:lnSpc>
                <a:spcPct val="100000"/>
              </a:lnSpc>
              <a:spcBef>
                <a:spcPts val="1200"/>
              </a:spcBef>
              <a:spcAft>
                <a:spcPts val="0"/>
              </a:spcAft>
              <a:buClr>
                <a:schemeClr val="lt1"/>
              </a:buClr>
              <a:buSzPts val="3000"/>
              <a:buNone/>
              <a:defRPr b="0" i="0" sz="3000" u="none" cap="none" strike="noStrike">
                <a:solidFill>
                  <a:schemeClr val="lt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pic>
        <p:nvPicPr>
          <p:cNvPr id="37" name="Google Shape;37;p5"/>
          <p:cNvPicPr preferRelativeResize="0"/>
          <p:nvPr/>
        </p:nvPicPr>
        <p:blipFill rotWithShape="1">
          <a:blip r:embed="rId2">
            <a:alphaModFix/>
          </a:blip>
          <a:srcRect b="0" l="0" r="0" t="0"/>
          <a:stretch/>
        </p:blipFill>
        <p:spPr>
          <a:xfrm>
            <a:off x="12514202" y="7595561"/>
            <a:ext cx="1401824" cy="23008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White_Text Only" showMasterSp="0">
  <p:cSld name="Title Slide_White_Text Only">
    <p:spTree>
      <p:nvGrpSpPr>
        <p:cNvPr id="38" name="Shape 38"/>
        <p:cNvGrpSpPr/>
        <p:nvPr/>
      </p:nvGrpSpPr>
      <p:grpSpPr>
        <a:xfrm>
          <a:off x="0" y="0"/>
          <a:ext cx="0" cy="0"/>
          <a:chOff x="0" y="0"/>
          <a:chExt cx="0" cy="0"/>
        </a:xfrm>
      </p:grpSpPr>
      <p:sp>
        <p:nvSpPr>
          <p:cNvPr id="39" name="Google Shape;39;p6"/>
          <p:cNvSpPr txBox="1"/>
          <p:nvPr>
            <p:ph idx="1" type="body"/>
          </p:nvPr>
        </p:nvSpPr>
        <p:spPr>
          <a:xfrm>
            <a:off x="712788" y="2381841"/>
            <a:ext cx="10968000" cy="557100"/>
          </a:xfrm>
          <a:prstGeom prst="rect">
            <a:avLst/>
          </a:prstGeom>
          <a:noFill/>
          <a:ln>
            <a:noFill/>
          </a:ln>
        </p:spPr>
        <p:txBody>
          <a:bodyPr anchorCtr="0" anchor="b" bIns="182875" lIns="0" spcFirstLastPara="1" rIns="0" wrap="square" tIns="0">
            <a:spAutoFit/>
          </a:bodyPr>
          <a:lstStyle>
            <a:lvl1pPr indent="-228600" lvl="0" marL="457200" rtl="0" algn="l">
              <a:lnSpc>
                <a:spcPct val="100000"/>
              </a:lnSpc>
              <a:spcBef>
                <a:spcPts val="1200"/>
              </a:spcBef>
              <a:spcAft>
                <a:spcPts val="0"/>
              </a:spcAft>
              <a:buClr>
                <a:schemeClr val="dk2"/>
              </a:buClr>
              <a:buSzPts val="2200"/>
              <a:buNone/>
              <a:defRPr b="0" i="0" sz="2200" u="none" cap="none" strike="noStrike">
                <a:solidFill>
                  <a:schemeClr val="dk2"/>
                </a:solidFill>
                <a:latin typeface="Avenir"/>
                <a:ea typeface="Avenir"/>
                <a:cs typeface="Avenir"/>
                <a:sym typeface="Avenir"/>
              </a:defRPr>
            </a:lvl1pPr>
            <a:lvl2pPr indent="-411480" lvl="1" marL="914400" rtl="0" algn="l">
              <a:lnSpc>
                <a:spcPct val="100000"/>
              </a:lnSpc>
              <a:spcBef>
                <a:spcPts val="600"/>
              </a:spcBef>
              <a:spcAft>
                <a:spcPts val="0"/>
              </a:spcAft>
              <a:buClr>
                <a:schemeClr val="dk1"/>
              </a:buClr>
              <a:buSzPts val="2880"/>
              <a:buChar char="•"/>
              <a:defRPr sz="2880"/>
            </a:lvl2pPr>
            <a:lvl3pPr indent="-381000" lvl="2" marL="1371600" rtl="0" algn="l">
              <a:lnSpc>
                <a:spcPct val="100000"/>
              </a:lnSpc>
              <a:spcBef>
                <a:spcPts val="600"/>
              </a:spcBef>
              <a:spcAft>
                <a:spcPts val="0"/>
              </a:spcAft>
              <a:buClr>
                <a:schemeClr val="dk1"/>
              </a:buClr>
              <a:buSzPts val="2400"/>
              <a:buChar char="–"/>
              <a:defRPr sz="2400"/>
            </a:lvl3pPr>
            <a:lvl4pPr indent="-365760" lvl="3" marL="1828800" rtl="0" algn="l">
              <a:lnSpc>
                <a:spcPct val="100000"/>
              </a:lnSpc>
              <a:spcBef>
                <a:spcPts val="600"/>
              </a:spcBef>
              <a:spcAft>
                <a:spcPts val="0"/>
              </a:spcAft>
              <a:buClr>
                <a:schemeClr val="dk1"/>
              </a:buClr>
              <a:buSzPts val="2160"/>
              <a:buChar char="•"/>
              <a:defRPr sz="2160"/>
            </a:lvl4pPr>
            <a:lvl5pPr indent="-365760" lvl="4" marL="2286000" rtl="0" algn="l">
              <a:lnSpc>
                <a:spcPct val="100000"/>
              </a:lnSpc>
              <a:spcBef>
                <a:spcPts val="600"/>
              </a:spcBef>
              <a:spcAft>
                <a:spcPts val="0"/>
              </a:spcAft>
              <a:buClr>
                <a:schemeClr val="dk1"/>
              </a:buClr>
              <a:buSzPts val="2160"/>
              <a:buChar char="–"/>
              <a:defRPr sz="2160"/>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40" name="Google Shape;40;p6"/>
          <p:cNvSpPr txBox="1"/>
          <p:nvPr>
            <p:ph type="title"/>
          </p:nvPr>
        </p:nvSpPr>
        <p:spPr>
          <a:xfrm>
            <a:off x="712788" y="2950093"/>
            <a:ext cx="13203300" cy="2563800"/>
          </a:xfrm>
          <a:prstGeom prst="rect">
            <a:avLst/>
          </a:prstGeom>
          <a:noFill/>
          <a:ln>
            <a:noFill/>
          </a:ln>
        </p:spPr>
        <p:txBody>
          <a:bodyPr anchorCtr="0" anchor="b" bIns="0" lIns="0" spcFirstLastPara="1" rIns="91425" wrap="square" tIns="45700">
            <a:spAutoFit/>
          </a:bodyPr>
          <a:lstStyle>
            <a:lvl1pPr lvl="0" rtl="0" algn="l">
              <a:lnSpc>
                <a:spcPct val="90000"/>
              </a:lnSpc>
              <a:spcBef>
                <a:spcPts val="0"/>
              </a:spcBef>
              <a:spcAft>
                <a:spcPts val="0"/>
              </a:spcAft>
              <a:buClr>
                <a:schemeClr val="dk2"/>
              </a:buClr>
              <a:buSzPts val="8800"/>
              <a:buFont typeface="Avenir"/>
              <a:buNone/>
              <a:defRPr sz="8800">
                <a:solidFill>
                  <a:schemeClr val="dk2"/>
                </a:solidFill>
                <a:latin typeface="Avenir"/>
                <a:ea typeface="Avenir"/>
                <a:cs typeface="Avenir"/>
                <a:sym typeface="Avenir"/>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6"/>
          <p:cNvSpPr txBox="1"/>
          <p:nvPr>
            <p:ph idx="2" type="body"/>
          </p:nvPr>
        </p:nvSpPr>
        <p:spPr>
          <a:xfrm>
            <a:off x="712788" y="5525047"/>
            <a:ext cx="13203300" cy="467700"/>
          </a:xfrm>
          <a:prstGeom prst="rect">
            <a:avLst/>
          </a:prstGeom>
          <a:noFill/>
          <a:ln>
            <a:noFill/>
          </a:ln>
        </p:spPr>
        <p:txBody>
          <a:bodyPr anchorCtr="0" anchor="t" bIns="0" lIns="0" spcFirstLastPara="1" rIns="0" wrap="square" tIns="36575">
            <a:spAutoFit/>
          </a:bodyPr>
          <a:lstStyle>
            <a:lvl1pPr indent="-228600" lvl="0" marL="457200" rtl="0" algn="l">
              <a:lnSpc>
                <a:spcPct val="100000"/>
              </a:lnSpc>
              <a:spcBef>
                <a:spcPts val="0"/>
              </a:spcBef>
              <a:spcAft>
                <a:spcPts val="0"/>
              </a:spcAft>
              <a:buClr>
                <a:schemeClr val="dk1"/>
              </a:buClr>
              <a:buSzPts val="2800"/>
              <a:buNone/>
              <a:defRPr b="0" i="0" sz="2800" u="none" cap="none" strike="noStrike">
                <a:solidFill>
                  <a:schemeClr val="dk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42" name="Google Shape;42;p6"/>
          <p:cNvSpPr txBox="1"/>
          <p:nvPr>
            <p:ph idx="3" type="body"/>
          </p:nvPr>
        </p:nvSpPr>
        <p:spPr>
          <a:xfrm>
            <a:off x="712788" y="7116604"/>
            <a:ext cx="6459600" cy="246300"/>
          </a:xfrm>
          <a:prstGeom prst="rect">
            <a:avLst/>
          </a:prstGeom>
          <a:noFill/>
          <a:ln>
            <a:noFill/>
          </a:ln>
        </p:spPr>
        <p:txBody>
          <a:bodyPr anchorCtr="0" anchor="b" bIns="0" lIns="0" spcFirstLastPara="1" rIns="137150" wrap="square" tIns="0">
            <a:spAutoFit/>
          </a:bodyPr>
          <a:lstStyle>
            <a:lvl1pPr indent="-228600" lvl="0" marL="457200" rtl="0" algn="l">
              <a:lnSpc>
                <a:spcPct val="100000"/>
              </a:lnSpc>
              <a:spcBef>
                <a:spcPts val="1200"/>
              </a:spcBef>
              <a:spcAft>
                <a:spcPts val="0"/>
              </a:spcAft>
              <a:buClr>
                <a:schemeClr val="dk1"/>
              </a:buClr>
              <a:buSzPts val="1600"/>
              <a:buNone/>
              <a:defRPr b="0" i="0" sz="1600" u="none" cap="none" strike="noStrike">
                <a:solidFill>
                  <a:schemeClr val="dk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43" name="Google Shape;43;p6"/>
          <p:cNvSpPr txBox="1"/>
          <p:nvPr>
            <p:ph idx="4" type="body"/>
          </p:nvPr>
        </p:nvSpPr>
        <p:spPr>
          <a:xfrm>
            <a:off x="712788" y="7411430"/>
            <a:ext cx="6459600" cy="246300"/>
          </a:xfrm>
          <a:prstGeom prst="rect">
            <a:avLst/>
          </a:prstGeom>
          <a:noFill/>
          <a:ln>
            <a:noFill/>
          </a:ln>
        </p:spPr>
        <p:txBody>
          <a:bodyPr anchorCtr="0" anchor="b" bIns="0" lIns="0" spcFirstLastPara="1" rIns="137150" wrap="square" tIns="0">
            <a:spAutoFit/>
          </a:bodyPr>
          <a:lstStyle>
            <a:lvl1pPr indent="-228600" lvl="0" marL="457200" rtl="0" algn="l">
              <a:lnSpc>
                <a:spcPct val="100000"/>
              </a:lnSpc>
              <a:spcBef>
                <a:spcPts val="1200"/>
              </a:spcBef>
              <a:spcAft>
                <a:spcPts val="0"/>
              </a:spcAft>
              <a:buClr>
                <a:schemeClr val="dk1"/>
              </a:buClr>
              <a:buSzPts val="1600"/>
              <a:buNone/>
              <a:defRPr b="0" i="0" sz="1600" u="none" cap="none" strike="noStrike">
                <a:solidFill>
                  <a:schemeClr val="dk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pic>
        <p:nvPicPr>
          <p:cNvPr id="44" name="Google Shape;44;p6"/>
          <p:cNvPicPr preferRelativeResize="0"/>
          <p:nvPr/>
        </p:nvPicPr>
        <p:blipFill rotWithShape="1">
          <a:blip r:embed="rId2">
            <a:alphaModFix/>
          </a:blip>
          <a:srcRect b="0" l="0" r="0" t="0"/>
          <a:stretch/>
        </p:blipFill>
        <p:spPr>
          <a:xfrm>
            <a:off x="720408" y="569119"/>
            <a:ext cx="2581275" cy="68043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Electric Blue_Text Only" showMasterSp="0">
  <p:cSld name="Title Slide_Electric Blue_Text Only">
    <p:bg>
      <p:bgPr>
        <a:solidFill>
          <a:schemeClr val="dk2"/>
        </a:solidFill>
      </p:bgPr>
    </p:bg>
    <p:spTree>
      <p:nvGrpSpPr>
        <p:cNvPr id="45" name="Shape 45"/>
        <p:cNvGrpSpPr/>
        <p:nvPr/>
      </p:nvGrpSpPr>
      <p:grpSpPr>
        <a:xfrm>
          <a:off x="0" y="0"/>
          <a:ext cx="0" cy="0"/>
          <a:chOff x="0" y="0"/>
          <a:chExt cx="0" cy="0"/>
        </a:xfrm>
      </p:grpSpPr>
      <p:sp>
        <p:nvSpPr>
          <p:cNvPr id="46" name="Google Shape;46;p7"/>
          <p:cNvSpPr txBox="1"/>
          <p:nvPr>
            <p:ph idx="1" type="body"/>
          </p:nvPr>
        </p:nvSpPr>
        <p:spPr>
          <a:xfrm>
            <a:off x="712788" y="2381841"/>
            <a:ext cx="10955400" cy="557100"/>
          </a:xfrm>
          <a:prstGeom prst="rect">
            <a:avLst/>
          </a:prstGeom>
          <a:noFill/>
          <a:ln>
            <a:noFill/>
          </a:ln>
        </p:spPr>
        <p:txBody>
          <a:bodyPr anchorCtr="0" anchor="b" bIns="182875" lIns="0" spcFirstLastPara="1" rIns="0" wrap="square" tIns="0">
            <a:spAutoFit/>
          </a:bodyPr>
          <a:lstStyle>
            <a:lvl1pPr indent="-228600" lvl="0" marL="457200" rtl="0" algn="l">
              <a:lnSpc>
                <a:spcPct val="100000"/>
              </a:lnSpc>
              <a:spcBef>
                <a:spcPts val="1200"/>
              </a:spcBef>
              <a:spcAft>
                <a:spcPts val="0"/>
              </a:spcAft>
              <a:buClr>
                <a:schemeClr val="lt1"/>
              </a:buClr>
              <a:buSzPts val="2200"/>
              <a:buNone/>
              <a:defRPr b="0" i="0" sz="2200" u="none" cap="none" strike="noStrike">
                <a:solidFill>
                  <a:schemeClr val="lt1"/>
                </a:solidFill>
                <a:latin typeface="Avenir"/>
                <a:ea typeface="Avenir"/>
                <a:cs typeface="Avenir"/>
                <a:sym typeface="Avenir"/>
              </a:defRPr>
            </a:lvl1pPr>
            <a:lvl2pPr indent="-411480" lvl="1" marL="914400" rtl="0" algn="l">
              <a:lnSpc>
                <a:spcPct val="100000"/>
              </a:lnSpc>
              <a:spcBef>
                <a:spcPts val="600"/>
              </a:spcBef>
              <a:spcAft>
                <a:spcPts val="0"/>
              </a:spcAft>
              <a:buClr>
                <a:schemeClr val="dk1"/>
              </a:buClr>
              <a:buSzPts val="2880"/>
              <a:buChar char="•"/>
              <a:defRPr sz="2880"/>
            </a:lvl2pPr>
            <a:lvl3pPr indent="-381000" lvl="2" marL="1371600" rtl="0" algn="l">
              <a:lnSpc>
                <a:spcPct val="100000"/>
              </a:lnSpc>
              <a:spcBef>
                <a:spcPts val="600"/>
              </a:spcBef>
              <a:spcAft>
                <a:spcPts val="0"/>
              </a:spcAft>
              <a:buClr>
                <a:schemeClr val="dk1"/>
              </a:buClr>
              <a:buSzPts val="2400"/>
              <a:buChar char="–"/>
              <a:defRPr sz="2400"/>
            </a:lvl3pPr>
            <a:lvl4pPr indent="-365760" lvl="3" marL="1828800" rtl="0" algn="l">
              <a:lnSpc>
                <a:spcPct val="100000"/>
              </a:lnSpc>
              <a:spcBef>
                <a:spcPts val="600"/>
              </a:spcBef>
              <a:spcAft>
                <a:spcPts val="0"/>
              </a:spcAft>
              <a:buClr>
                <a:schemeClr val="dk1"/>
              </a:buClr>
              <a:buSzPts val="2160"/>
              <a:buChar char="•"/>
              <a:defRPr sz="2160"/>
            </a:lvl4pPr>
            <a:lvl5pPr indent="-365760" lvl="4" marL="2286000" rtl="0" algn="l">
              <a:lnSpc>
                <a:spcPct val="100000"/>
              </a:lnSpc>
              <a:spcBef>
                <a:spcPts val="600"/>
              </a:spcBef>
              <a:spcAft>
                <a:spcPts val="0"/>
              </a:spcAft>
              <a:buClr>
                <a:schemeClr val="dk1"/>
              </a:buClr>
              <a:buSzPts val="2160"/>
              <a:buChar char="–"/>
              <a:defRPr sz="2160"/>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47" name="Google Shape;47;p7"/>
          <p:cNvSpPr txBox="1"/>
          <p:nvPr>
            <p:ph type="title"/>
          </p:nvPr>
        </p:nvSpPr>
        <p:spPr>
          <a:xfrm>
            <a:off x="712788" y="2950093"/>
            <a:ext cx="13203300" cy="2563800"/>
          </a:xfrm>
          <a:prstGeom prst="rect">
            <a:avLst/>
          </a:prstGeom>
          <a:noFill/>
          <a:ln>
            <a:noFill/>
          </a:ln>
        </p:spPr>
        <p:txBody>
          <a:bodyPr anchorCtr="0" anchor="b" bIns="0" lIns="0" spcFirstLastPara="1" rIns="91425" wrap="square" tIns="45700">
            <a:spAutoFit/>
          </a:bodyPr>
          <a:lstStyle>
            <a:lvl1pPr lvl="0" rtl="0" algn="l">
              <a:lnSpc>
                <a:spcPct val="90000"/>
              </a:lnSpc>
              <a:spcBef>
                <a:spcPts val="0"/>
              </a:spcBef>
              <a:spcAft>
                <a:spcPts val="0"/>
              </a:spcAft>
              <a:buClr>
                <a:schemeClr val="lt1"/>
              </a:buClr>
              <a:buSzPts val="8800"/>
              <a:buFont typeface="Avenir"/>
              <a:buNone/>
              <a:defRPr sz="8800">
                <a:solidFill>
                  <a:schemeClr val="lt1"/>
                </a:solidFill>
                <a:latin typeface="Avenir"/>
                <a:ea typeface="Avenir"/>
                <a:cs typeface="Avenir"/>
                <a:sym typeface="Avenir"/>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7"/>
          <p:cNvSpPr txBox="1"/>
          <p:nvPr>
            <p:ph idx="2" type="body"/>
          </p:nvPr>
        </p:nvSpPr>
        <p:spPr>
          <a:xfrm>
            <a:off x="712789" y="5525047"/>
            <a:ext cx="13203300" cy="467700"/>
          </a:xfrm>
          <a:prstGeom prst="rect">
            <a:avLst/>
          </a:prstGeom>
          <a:noFill/>
          <a:ln>
            <a:noFill/>
          </a:ln>
        </p:spPr>
        <p:txBody>
          <a:bodyPr anchorCtr="0" anchor="t" bIns="0" lIns="0" spcFirstLastPara="1" rIns="0" wrap="square" tIns="36575">
            <a:spAutoFit/>
          </a:bodyPr>
          <a:lstStyle>
            <a:lvl1pPr indent="-228600" lvl="0" marL="457200" rtl="0" algn="l">
              <a:lnSpc>
                <a:spcPct val="100000"/>
              </a:lnSpc>
              <a:spcBef>
                <a:spcPts val="0"/>
              </a:spcBef>
              <a:spcAft>
                <a:spcPts val="0"/>
              </a:spcAft>
              <a:buClr>
                <a:schemeClr val="lt1"/>
              </a:buClr>
              <a:buSzPts val="2800"/>
              <a:buNone/>
              <a:defRPr b="0" i="0" sz="2800" u="none" cap="none" strike="noStrike">
                <a:solidFill>
                  <a:schemeClr val="lt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49" name="Google Shape;49;p7"/>
          <p:cNvSpPr txBox="1"/>
          <p:nvPr>
            <p:ph idx="3" type="body"/>
          </p:nvPr>
        </p:nvSpPr>
        <p:spPr>
          <a:xfrm>
            <a:off x="712789" y="7116604"/>
            <a:ext cx="6472200" cy="246300"/>
          </a:xfrm>
          <a:prstGeom prst="rect">
            <a:avLst/>
          </a:prstGeom>
          <a:noFill/>
          <a:ln>
            <a:noFill/>
          </a:ln>
        </p:spPr>
        <p:txBody>
          <a:bodyPr anchorCtr="0" anchor="b" bIns="0" lIns="0" spcFirstLastPara="1" rIns="137150" wrap="square" tIns="0">
            <a:spAutoFit/>
          </a:bodyPr>
          <a:lstStyle>
            <a:lvl1pPr indent="-228600" lvl="0" marL="457200" rtl="0" algn="l">
              <a:lnSpc>
                <a:spcPct val="100000"/>
              </a:lnSpc>
              <a:spcBef>
                <a:spcPts val="1200"/>
              </a:spcBef>
              <a:spcAft>
                <a:spcPts val="0"/>
              </a:spcAft>
              <a:buClr>
                <a:schemeClr val="lt1"/>
              </a:buClr>
              <a:buSzPts val="1600"/>
              <a:buNone/>
              <a:defRPr b="0" i="0" sz="1600" u="none" cap="none" strike="noStrike">
                <a:solidFill>
                  <a:schemeClr val="lt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50" name="Google Shape;50;p7"/>
          <p:cNvSpPr txBox="1"/>
          <p:nvPr>
            <p:ph idx="4" type="body"/>
          </p:nvPr>
        </p:nvSpPr>
        <p:spPr>
          <a:xfrm>
            <a:off x="723105" y="7411430"/>
            <a:ext cx="6472200" cy="246300"/>
          </a:xfrm>
          <a:prstGeom prst="rect">
            <a:avLst/>
          </a:prstGeom>
          <a:noFill/>
          <a:ln>
            <a:noFill/>
          </a:ln>
        </p:spPr>
        <p:txBody>
          <a:bodyPr anchorCtr="0" anchor="b" bIns="0" lIns="0" spcFirstLastPara="1" rIns="137150" wrap="square" tIns="0">
            <a:spAutoFit/>
          </a:bodyPr>
          <a:lstStyle>
            <a:lvl1pPr indent="-228600" lvl="0" marL="457200" rtl="0" algn="l">
              <a:lnSpc>
                <a:spcPct val="100000"/>
              </a:lnSpc>
              <a:spcBef>
                <a:spcPts val="1200"/>
              </a:spcBef>
              <a:spcAft>
                <a:spcPts val="0"/>
              </a:spcAft>
              <a:buClr>
                <a:schemeClr val="lt1"/>
              </a:buClr>
              <a:buSzPts val="1600"/>
              <a:buNone/>
              <a:defRPr b="0" i="0" sz="1600" u="none" cap="none" strike="noStrike">
                <a:solidFill>
                  <a:schemeClr val="lt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pic>
        <p:nvPicPr>
          <p:cNvPr id="51" name="Google Shape;51;p7"/>
          <p:cNvPicPr preferRelativeResize="0"/>
          <p:nvPr/>
        </p:nvPicPr>
        <p:blipFill rotWithShape="1">
          <a:blip r:embed="rId2">
            <a:alphaModFix/>
          </a:blip>
          <a:srcRect b="0" l="0" r="0" t="0"/>
          <a:stretch/>
        </p:blipFill>
        <p:spPr>
          <a:xfrm>
            <a:off x="720408" y="569119"/>
            <a:ext cx="2581275" cy="68043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_3" showMasterSp="0">
  <p:cSld name="Title Slide with Image_3">
    <p:spTree>
      <p:nvGrpSpPr>
        <p:cNvPr id="52" name="Shape 52"/>
        <p:cNvGrpSpPr/>
        <p:nvPr/>
      </p:nvGrpSpPr>
      <p:grpSpPr>
        <a:xfrm>
          <a:off x="0" y="0"/>
          <a:ext cx="0" cy="0"/>
          <a:chOff x="0" y="0"/>
          <a:chExt cx="0" cy="0"/>
        </a:xfrm>
      </p:grpSpPr>
      <p:sp>
        <p:nvSpPr>
          <p:cNvPr id="53" name="Google Shape;53;p8"/>
          <p:cNvSpPr/>
          <p:nvPr>
            <p:ph idx="2" type="pic"/>
          </p:nvPr>
        </p:nvSpPr>
        <p:spPr>
          <a:xfrm>
            <a:off x="0" y="0"/>
            <a:ext cx="14630400" cy="8229600"/>
          </a:xfrm>
          <a:prstGeom prst="rect">
            <a:avLst/>
          </a:prstGeom>
          <a:solidFill>
            <a:srgbClr val="D8D8D8"/>
          </a:solidFill>
          <a:ln>
            <a:noFill/>
          </a:ln>
        </p:spPr>
      </p:sp>
      <p:sp>
        <p:nvSpPr>
          <p:cNvPr id="54" name="Google Shape;54;p8"/>
          <p:cNvSpPr txBox="1"/>
          <p:nvPr>
            <p:ph idx="1" type="body"/>
          </p:nvPr>
        </p:nvSpPr>
        <p:spPr>
          <a:xfrm>
            <a:off x="720408" y="2353711"/>
            <a:ext cx="8714700" cy="596400"/>
          </a:xfrm>
          <a:prstGeom prst="rect">
            <a:avLst/>
          </a:prstGeom>
          <a:noFill/>
          <a:ln>
            <a:noFill/>
          </a:ln>
        </p:spPr>
        <p:txBody>
          <a:bodyPr anchorCtr="0" anchor="b" bIns="237725" lIns="0" spcFirstLastPara="1" rIns="0" wrap="square" tIns="0">
            <a:spAutoFit/>
          </a:bodyPr>
          <a:lstStyle>
            <a:lvl1pPr indent="-228600" lvl="0" marL="457200" rtl="0" algn="l">
              <a:lnSpc>
                <a:spcPct val="100000"/>
              </a:lnSpc>
              <a:spcBef>
                <a:spcPts val="1200"/>
              </a:spcBef>
              <a:spcAft>
                <a:spcPts val="0"/>
              </a:spcAft>
              <a:buClr>
                <a:schemeClr val="lt1"/>
              </a:buClr>
              <a:buSzPts val="2000"/>
              <a:buNone/>
              <a:defRPr b="0" i="0" sz="2000" u="none" cap="none" strike="noStrike">
                <a:solidFill>
                  <a:schemeClr val="lt1"/>
                </a:solidFill>
                <a:latin typeface="Avenir"/>
                <a:ea typeface="Avenir"/>
                <a:cs typeface="Avenir"/>
                <a:sym typeface="Avenir"/>
              </a:defRPr>
            </a:lvl1pPr>
            <a:lvl2pPr indent="-411480" lvl="1" marL="914400" rtl="0" algn="l">
              <a:lnSpc>
                <a:spcPct val="100000"/>
              </a:lnSpc>
              <a:spcBef>
                <a:spcPts val="600"/>
              </a:spcBef>
              <a:spcAft>
                <a:spcPts val="0"/>
              </a:spcAft>
              <a:buClr>
                <a:schemeClr val="dk1"/>
              </a:buClr>
              <a:buSzPts val="2880"/>
              <a:buChar char="•"/>
              <a:defRPr sz="2880"/>
            </a:lvl2pPr>
            <a:lvl3pPr indent="-381000" lvl="2" marL="1371600" rtl="0" algn="l">
              <a:lnSpc>
                <a:spcPct val="100000"/>
              </a:lnSpc>
              <a:spcBef>
                <a:spcPts val="600"/>
              </a:spcBef>
              <a:spcAft>
                <a:spcPts val="0"/>
              </a:spcAft>
              <a:buClr>
                <a:schemeClr val="dk1"/>
              </a:buClr>
              <a:buSzPts val="2400"/>
              <a:buChar char="–"/>
              <a:defRPr sz="2400"/>
            </a:lvl3pPr>
            <a:lvl4pPr indent="-365760" lvl="3" marL="1828800" rtl="0" algn="l">
              <a:lnSpc>
                <a:spcPct val="100000"/>
              </a:lnSpc>
              <a:spcBef>
                <a:spcPts val="600"/>
              </a:spcBef>
              <a:spcAft>
                <a:spcPts val="0"/>
              </a:spcAft>
              <a:buClr>
                <a:schemeClr val="dk1"/>
              </a:buClr>
              <a:buSzPts val="2160"/>
              <a:buChar char="•"/>
              <a:defRPr sz="2160"/>
            </a:lvl4pPr>
            <a:lvl5pPr indent="-365760" lvl="4" marL="2286000" rtl="0" algn="l">
              <a:lnSpc>
                <a:spcPct val="100000"/>
              </a:lnSpc>
              <a:spcBef>
                <a:spcPts val="600"/>
              </a:spcBef>
              <a:spcAft>
                <a:spcPts val="0"/>
              </a:spcAft>
              <a:buClr>
                <a:schemeClr val="dk1"/>
              </a:buClr>
              <a:buSzPts val="2160"/>
              <a:buChar char="–"/>
              <a:defRPr sz="2160"/>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55" name="Google Shape;55;p8"/>
          <p:cNvSpPr txBox="1"/>
          <p:nvPr>
            <p:ph type="title"/>
          </p:nvPr>
        </p:nvSpPr>
        <p:spPr>
          <a:xfrm>
            <a:off x="718310" y="2950093"/>
            <a:ext cx="8714700" cy="2022000"/>
          </a:xfrm>
          <a:prstGeom prst="rect">
            <a:avLst/>
          </a:prstGeom>
          <a:noFill/>
          <a:ln>
            <a:noFill/>
          </a:ln>
        </p:spPr>
        <p:txBody>
          <a:bodyPr anchorCtr="0" anchor="b" bIns="45700" lIns="91425" spcFirstLastPara="1" rIns="91425" wrap="square" tIns="45700">
            <a:spAutoFit/>
          </a:bodyPr>
          <a:lstStyle>
            <a:lvl1pPr lvl="0" rtl="0" algn="l">
              <a:lnSpc>
                <a:spcPct val="90000"/>
              </a:lnSpc>
              <a:spcBef>
                <a:spcPts val="0"/>
              </a:spcBef>
              <a:spcAft>
                <a:spcPts val="0"/>
              </a:spcAft>
              <a:buClr>
                <a:schemeClr val="lt1"/>
              </a:buClr>
              <a:buSzPts val="7200"/>
              <a:buFont typeface="Avenir"/>
              <a:buNone/>
              <a:defRPr sz="7200">
                <a:solidFill>
                  <a:schemeClr val="lt1"/>
                </a:solidFill>
                <a:latin typeface="Avenir"/>
                <a:ea typeface="Avenir"/>
                <a:cs typeface="Avenir"/>
                <a:sym typeface="Avenir"/>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8"/>
          <p:cNvSpPr txBox="1"/>
          <p:nvPr>
            <p:ph idx="3" type="body"/>
          </p:nvPr>
        </p:nvSpPr>
        <p:spPr>
          <a:xfrm>
            <a:off x="718310" y="4972185"/>
            <a:ext cx="8716800" cy="424800"/>
          </a:xfrm>
          <a:prstGeom prst="rect">
            <a:avLst/>
          </a:prstGeom>
          <a:noFill/>
          <a:ln>
            <a:noFill/>
          </a:ln>
        </p:spPr>
        <p:txBody>
          <a:bodyPr anchorCtr="0" anchor="t" bIns="0" lIns="0" spcFirstLastPara="1" rIns="0" wrap="square" tIns="54850">
            <a:spAutoFit/>
          </a:bodyPr>
          <a:lstStyle>
            <a:lvl1pPr indent="-228600" lvl="0" marL="457200" rtl="0" algn="l">
              <a:lnSpc>
                <a:spcPct val="100000"/>
              </a:lnSpc>
              <a:spcBef>
                <a:spcPts val="1200"/>
              </a:spcBef>
              <a:spcAft>
                <a:spcPts val="0"/>
              </a:spcAft>
              <a:buClr>
                <a:schemeClr val="lt1"/>
              </a:buClr>
              <a:buSzPts val="2400"/>
              <a:buNone/>
              <a:defRPr b="0" i="0" sz="2400" u="none" cap="none" strike="noStrike">
                <a:solidFill>
                  <a:schemeClr val="lt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57" name="Google Shape;57;p8"/>
          <p:cNvSpPr txBox="1"/>
          <p:nvPr>
            <p:ph idx="4" type="body"/>
          </p:nvPr>
        </p:nvSpPr>
        <p:spPr>
          <a:xfrm>
            <a:off x="718310" y="7110524"/>
            <a:ext cx="6466800" cy="2463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chemeClr val="lt1"/>
              </a:buClr>
              <a:buSzPts val="1600"/>
              <a:buNone/>
              <a:defRPr b="0" i="0" sz="1600" u="none" cap="none" strike="noStrike">
                <a:solidFill>
                  <a:schemeClr val="lt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
        <p:nvSpPr>
          <p:cNvPr id="58" name="Google Shape;58;p8"/>
          <p:cNvSpPr txBox="1"/>
          <p:nvPr>
            <p:ph idx="5" type="body"/>
          </p:nvPr>
        </p:nvSpPr>
        <p:spPr>
          <a:xfrm>
            <a:off x="718310" y="7411879"/>
            <a:ext cx="6466800" cy="246300"/>
          </a:xfrm>
          <a:prstGeom prst="rect">
            <a:avLst/>
          </a:prstGeom>
          <a:noFill/>
          <a:ln>
            <a:noFill/>
          </a:ln>
        </p:spPr>
        <p:txBody>
          <a:bodyPr anchorCtr="0" anchor="b" bIns="0" lIns="0" spcFirstLastPara="1" rIns="0" wrap="square" tIns="0">
            <a:spAutoFit/>
          </a:bodyPr>
          <a:lstStyle>
            <a:lvl1pPr indent="-228600" lvl="0" marL="457200" rtl="0" algn="l">
              <a:lnSpc>
                <a:spcPct val="100000"/>
              </a:lnSpc>
              <a:spcBef>
                <a:spcPts val="1200"/>
              </a:spcBef>
              <a:spcAft>
                <a:spcPts val="0"/>
              </a:spcAft>
              <a:buClr>
                <a:schemeClr val="lt1"/>
              </a:buClr>
              <a:buSzPts val="1600"/>
              <a:buNone/>
              <a:defRPr b="0" i="0" sz="1600" u="none" cap="none" strike="noStrike">
                <a:solidFill>
                  <a:schemeClr val="lt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pic>
        <p:nvPicPr>
          <p:cNvPr id="59" name="Google Shape;59;p8"/>
          <p:cNvPicPr preferRelativeResize="0"/>
          <p:nvPr/>
        </p:nvPicPr>
        <p:blipFill rotWithShape="1">
          <a:blip r:embed="rId2">
            <a:alphaModFix/>
          </a:blip>
          <a:srcRect b="0" l="0" r="0" t="0"/>
          <a:stretch/>
        </p:blipFill>
        <p:spPr>
          <a:xfrm>
            <a:off x="720408" y="569119"/>
            <a:ext cx="2581275" cy="68043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_White_Text Only">
  <p:cSld name="Divider Slide_White_Text Only">
    <p:spTree>
      <p:nvGrpSpPr>
        <p:cNvPr id="60" name="Shape 60"/>
        <p:cNvGrpSpPr/>
        <p:nvPr/>
      </p:nvGrpSpPr>
      <p:grpSpPr>
        <a:xfrm>
          <a:off x="0" y="0"/>
          <a:ext cx="0" cy="0"/>
          <a:chOff x="0" y="0"/>
          <a:chExt cx="0" cy="0"/>
        </a:xfrm>
      </p:grpSpPr>
      <p:sp>
        <p:nvSpPr>
          <p:cNvPr id="61" name="Google Shape;61;p9"/>
          <p:cNvSpPr txBox="1"/>
          <p:nvPr>
            <p:ph type="title"/>
          </p:nvPr>
        </p:nvSpPr>
        <p:spPr>
          <a:xfrm>
            <a:off x="712788" y="2796770"/>
            <a:ext cx="13203300" cy="2696100"/>
          </a:xfrm>
          <a:prstGeom prst="rect">
            <a:avLst/>
          </a:prstGeom>
          <a:noFill/>
          <a:ln>
            <a:noFill/>
          </a:ln>
        </p:spPr>
        <p:txBody>
          <a:bodyPr anchorCtr="0" anchor="b" bIns="45700" lIns="91425" spcFirstLastPara="1" rIns="91425" wrap="square" tIns="45700">
            <a:spAutoFit/>
          </a:bodyPr>
          <a:lstStyle>
            <a:lvl1pPr lvl="0" rtl="0" algn="l">
              <a:lnSpc>
                <a:spcPct val="90000"/>
              </a:lnSpc>
              <a:spcBef>
                <a:spcPts val="0"/>
              </a:spcBef>
              <a:spcAft>
                <a:spcPts val="0"/>
              </a:spcAft>
              <a:buClr>
                <a:schemeClr val="dk2"/>
              </a:buClr>
              <a:buSzPts val="9600"/>
              <a:buFont typeface="Avenir"/>
              <a:buNone/>
              <a:defRPr sz="9600">
                <a:solidFill>
                  <a:schemeClr val="dk2"/>
                </a:solidFill>
                <a:latin typeface="Avenir"/>
                <a:ea typeface="Avenir"/>
                <a:cs typeface="Avenir"/>
                <a:sym typeface="Avenir"/>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712788" y="5492893"/>
            <a:ext cx="10968000" cy="507900"/>
          </a:xfrm>
          <a:prstGeom prst="rect">
            <a:avLst/>
          </a:prstGeom>
          <a:noFill/>
          <a:ln>
            <a:noFill/>
          </a:ln>
        </p:spPr>
        <p:txBody>
          <a:bodyPr anchorCtr="0" anchor="t" bIns="0" lIns="0" spcFirstLastPara="1" rIns="0" wrap="square" tIns="45700">
            <a:spAutoFit/>
          </a:bodyPr>
          <a:lstStyle>
            <a:lvl1pPr indent="-228600" lvl="0" marL="457200" rtl="0" algn="l">
              <a:lnSpc>
                <a:spcPct val="100000"/>
              </a:lnSpc>
              <a:spcBef>
                <a:spcPts val="1200"/>
              </a:spcBef>
              <a:spcAft>
                <a:spcPts val="0"/>
              </a:spcAft>
              <a:buClr>
                <a:schemeClr val="dk1"/>
              </a:buClr>
              <a:buSzPts val="3000"/>
              <a:buNone/>
              <a:defRPr b="0" i="0" sz="3000" u="none" cap="none" strike="noStrike">
                <a:solidFill>
                  <a:schemeClr val="dk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Image_1" showMasterSp="0">
  <p:cSld name="Divider Slide with Image_1">
    <p:bg>
      <p:bgPr>
        <a:solidFill>
          <a:schemeClr val="lt1"/>
        </a:solidFill>
      </p:bgPr>
    </p:bg>
    <p:spTree>
      <p:nvGrpSpPr>
        <p:cNvPr id="63" name="Shape 63"/>
        <p:cNvGrpSpPr/>
        <p:nvPr/>
      </p:nvGrpSpPr>
      <p:grpSpPr>
        <a:xfrm>
          <a:off x="0" y="0"/>
          <a:ext cx="0" cy="0"/>
          <a:chOff x="0" y="0"/>
          <a:chExt cx="0" cy="0"/>
        </a:xfrm>
      </p:grpSpPr>
      <p:sp>
        <p:nvSpPr>
          <p:cNvPr id="64" name="Google Shape;64;p10"/>
          <p:cNvSpPr/>
          <p:nvPr>
            <p:ph idx="2" type="pic"/>
          </p:nvPr>
        </p:nvSpPr>
        <p:spPr>
          <a:xfrm>
            <a:off x="0" y="0"/>
            <a:ext cx="14630400" cy="8229600"/>
          </a:xfrm>
          <a:prstGeom prst="rect">
            <a:avLst/>
          </a:prstGeom>
          <a:solidFill>
            <a:srgbClr val="D8D8D8"/>
          </a:solidFill>
          <a:ln>
            <a:noFill/>
          </a:ln>
        </p:spPr>
      </p:sp>
      <p:sp>
        <p:nvSpPr>
          <p:cNvPr id="65" name="Google Shape;65;p10"/>
          <p:cNvSpPr txBox="1"/>
          <p:nvPr>
            <p:ph type="title"/>
          </p:nvPr>
        </p:nvSpPr>
        <p:spPr>
          <a:xfrm>
            <a:off x="712788" y="2796770"/>
            <a:ext cx="13203300" cy="2696100"/>
          </a:xfrm>
          <a:prstGeom prst="rect">
            <a:avLst/>
          </a:prstGeom>
          <a:noFill/>
          <a:ln>
            <a:noFill/>
          </a:ln>
        </p:spPr>
        <p:txBody>
          <a:bodyPr anchorCtr="0" anchor="b" bIns="45700" lIns="91425" spcFirstLastPara="1" rIns="91425" wrap="square" tIns="45700">
            <a:spAutoFit/>
          </a:bodyPr>
          <a:lstStyle>
            <a:lvl1pPr lvl="0" rtl="0" algn="l">
              <a:lnSpc>
                <a:spcPct val="90000"/>
              </a:lnSpc>
              <a:spcBef>
                <a:spcPts val="0"/>
              </a:spcBef>
              <a:spcAft>
                <a:spcPts val="0"/>
              </a:spcAft>
              <a:buClr>
                <a:schemeClr val="lt1"/>
              </a:buClr>
              <a:buSzPts val="9600"/>
              <a:buFont typeface="Avenir"/>
              <a:buNone/>
              <a:defRPr sz="9600">
                <a:solidFill>
                  <a:schemeClr val="lt1"/>
                </a:solidFill>
                <a:latin typeface="Avenir"/>
                <a:ea typeface="Avenir"/>
                <a:cs typeface="Avenir"/>
                <a:sym typeface="Avenir"/>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0"/>
          <p:cNvSpPr txBox="1"/>
          <p:nvPr>
            <p:ph idx="1" type="body"/>
          </p:nvPr>
        </p:nvSpPr>
        <p:spPr>
          <a:xfrm>
            <a:off x="712788" y="5492893"/>
            <a:ext cx="10968000" cy="507900"/>
          </a:xfrm>
          <a:prstGeom prst="rect">
            <a:avLst/>
          </a:prstGeom>
          <a:noFill/>
          <a:ln>
            <a:noFill/>
          </a:ln>
        </p:spPr>
        <p:txBody>
          <a:bodyPr anchorCtr="0" anchor="t" bIns="0" lIns="0" spcFirstLastPara="1" rIns="0" wrap="square" tIns="45700">
            <a:spAutoFit/>
          </a:bodyPr>
          <a:lstStyle>
            <a:lvl1pPr indent="-228600" lvl="0" marL="457200" rtl="0" algn="l">
              <a:lnSpc>
                <a:spcPct val="100000"/>
              </a:lnSpc>
              <a:spcBef>
                <a:spcPts val="1200"/>
              </a:spcBef>
              <a:spcAft>
                <a:spcPts val="0"/>
              </a:spcAft>
              <a:buClr>
                <a:schemeClr val="lt1"/>
              </a:buClr>
              <a:buSzPts val="3000"/>
              <a:buNone/>
              <a:defRPr b="0" i="0" sz="3000" u="none" cap="none" strike="noStrike">
                <a:solidFill>
                  <a:schemeClr val="lt1"/>
                </a:solidFill>
                <a:latin typeface="Avenir"/>
                <a:ea typeface="Avenir"/>
                <a:cs typeface="Avenir"/>
                <a:sym typeface="Avenir"/>
              </a:defRPr>
            </a:lvl1pPr>
            <a:lvl2pPr indent="-342900" lvl="1" marL="914400" rtl="0" algn="l">
              <a:lnSpc>
                <a:spcPct val="100000"/>
              </a:lnSpc>
              <a:spcBef>
                <a:spcPts val="600"/>
              </a:spcBef>
              <a:spcAft>
                <a:spcPts val="0"/>
              </a:spcAft>
              <a:buClr>
                <a:schemeClr val="dk1"/>
              </a:buClr>
              <a:buSzPts val="1800"/>
              <a:buChar char="•"/>
              <a:defRPr/>
            </a:lvl2pPr>
            <a:lvl3pPr indent="-342900" lvl="2" marL="1371600" rtl="0" algn="l">
              <a:lnSpc>
                <a:spcPct val="100000"/>
              </a:lnSpc>
              <a:spcBef>
                <a:spcPts val="600"/>
              </a:spcBef>
              <a:spcAft>
                <a:spcPts val="0"/>
              </a:spcAft>
              <a:buClr>
                <a:schemeClr val="dk1"/>
              </a:buClr>
              <a:buSzPts val="1800"/>
              <a:buChar char="–"/>
              <a:defRPr/>
            </a:lvl3pPr>
            <a:lvl4pPr indent="-342900" lvl="3" marL="1828800" rtl="0" algn="l">
              <a:lnSpc>
                <a:spcPct val="100000"/>
              </a:lnSpc>
              <a:spcBef>
                <a:spcPts val="600"/>
              </a:spcBef>
              <a:spcAft>
                <a:spcPts val="0"/>
              </a:spcAft>
              <a:buClr>
                <a:schemeClr val="dk1"/>
              </a:buClr>
              <a:buSzPts val="1800"/>
              <a:buChar char="•"/>
              <a:defRPr/>
            </a:lvl4pPr>
            <a:lvl5pPr indent="-342900" lvl="4" marL="2286000" rtl="0" algn="l">
              <a:lnSpc>
                <a:spcPct val="100000"/>
              </a:lnSpc>
              <a:spcBef>
                <a:spcPts val="600"/>
              </a:spcBef>
              <a:spcAft>
                <a:spcPts val="0"/>
              </a:spcAft>
              <a:buClr>
                <a:schemeClr val="dk1"/>
              </a:buClr>
              <a:buSzPts val="1800"/>
              <a:buChar char="–"/>
              <a:defRPr/>
            </a:lvl5pPr>
            <a:lvl6pPr indent="-342900" lvl="5" marL="2743200" rtl="0" algn="l">
              <a:lnSpc>
                <a:spcPct val="90000"/>
              </a:lnSpc>
              <a:spcBef>
                <a:spcPts val="600"/>
              </a:spcBef>
              <a:spcAft>
                <a:spcPts val="0"/>
              </a:spcAft>
              <a:buClr>
                <a:schemeClr val="dk1"/>
              </a:buClr>
              <a:buSzPts val="1800"/>
              <a:buChar char="•"/>
              <a:defRPr/>
            </a:lvl6pPr>
            <a:lvl7pPr indent="-342900" lvl="6" marL="3200400" rtl="0" algn="l">
              <a:lnSpc>
                <a:spcPct val="90000"/>
              </a:lnSpc>
              <a:spcBef>
                <a:spcPts val="600"/>
              </a:spcBef>
              <a:spcAft>
                <a:spcPts val="0"/>
              </a:spcAft>
              <a:buClr>
                <a:schemeClr val="dk1"/>
              </a:buClr>
              <a:buSzPts val="1800"/>
              <a:buChar char="•"/>
              <a:defRPr/>
            </a:lvl7pPr>
            <a:lvl8pPr indent="-342900" lvl="7" marL="3657600" rtl="0" algn="l">
              <a:lnSpc>
                <a:spcPct val="90000"/>
              </a:lnSpc>
              <a:spcBef>
                <a:spcPts val="600"/>
              </a:spcBef>
              <a:spcAft>
                <a:spcPts val="0"/>
              </a:spcAft>
              <a:buClr>
                <a:schemeClr val="dk1"/>
              </a:buClr>
              <a:buSzPts val="1800"/>
              <a:buChar char="•"/>
              <a:defRPr/>
            </a:lvl8pPr>
            <a:lvl9pPr indent="-342900" lvl="8" marL="4114800" rtl="0" algn="l">
              <a:lnSpc>
                <a:spcPct val="90000"/>
              </a:lnSpc>
              <a:spcBef>
                <a:spcPts val="600"/>
              </a:spcBef>
              <a:spcAft>
                <a:spcPts val="0"/>
              </a:spcAft>
              <a:buClr>
                <a:schemeClr val="dk1"/>
              </a:buClr>
              <a:buSzPts val="1800"/>
              <a:buChar char="•"/>
              <a:defRPr/>
            </a:lvl9pPr>
          </a:lstStyle>
          <a:p/>
        </p:txBody>
      </p:sp>
      <p:pic>
        <p:nvPicPr>
          <p:cNvPr id="67" name="Google Shape;67;p10"/>
          <p:cNvPicPr preferRelativeResize="0"/>
          <p:nvPr/>
        </p:nvPicPr>
        <p:blipFill rotWithShape="1">
          <a:blip r:embed="rId2">
            <a:alphaModFix/>
          </a:blip>
          <a:srcRect b="0" l="0" r="0" t="0"/>
          <a:stretch/>
        </p:blipFill>
        <p:spPr>
          <a:xfrm>
            <a:off x="12514202" y="7595561"/>
            <a:ext cx="1401824" cy="23008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1.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712788" y="1219201"/>
            <a:ext cx="13202400" cy="597690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1200"/>
              </a:spcBef>
              <a:spcAft>
                <a:spcPts val="0"/>
              </a:spcAft>
              <a:buClr>
                <a:schemeClr val="dk1"/>
              </a:buClr>
              <a:buSzPts val="2200"/>
              <a:buFont typeface="Arial"/>
              <a:buNone/>
              <a:defRPr b="0" i="0" sz="2200" u="none" cap="none" strike="noStrike">
                <a:solidFill>
                  <a:schemeClr val="dk1"/>
                </a:solidFill>
                <a:latin typeface="Avenir"/>
                <a:ea typeface="Avenir"/>
                <a:cs typeface="Avenir"/>
                <a:sym typeface="Avenir"/>
              </a:defRPr>
            </a:lvl1pPr>
            <a:lvl2pPr indent="-355600" lvl="1" marL="914400" marR="0" rtl="0" algn="l">
              <a:lnSpc>
                <a:spcPct val="100000"/>
              </a:lnSpc>
              <a:spcBef>
                <a:spcPts val="6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2pPr>
            <a:lvl3pPr indent="-342900" lvl="2" marL="1371600" marR="0" rtl="0" algn="l">
              <a:lnSpc>
                <a:spcPct val="100000"/>
              </a:lnSpc>
              <a:spcBef>
                <a:spcPts val="6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venir"/>
                <a:ea typeface="Avenir"/>
                <a:cs typeface="Avenir"/>
                <a:sym typeface="Avenir"/>
              </a:defRPr>
            </a:lvl4pPr>
            <a:lvl5pPr indent="-317500" lvl="4" marL="2286000" marR="0" rtl="0" algn="l">
              <a:lnSpc>
                <a:spcPct val="100000"/>
              </a:lnSpc>
              <a:spcBef>
                <a:spcPts val="6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5pPr>
            <a:lvl6pPr indent="-365760" lvl="5" marL="27432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Avenir"/>
                <a:ea typeface="Avenir"/>
                <a:cs typeface="Avenir"/>
                <a:sym typeface="Avenir"/>
              </a:defRPr>
            </a:lvl6pPr>
            <a:lvl7pPr indent="-365760" lvl="6" marL="32004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Avenir"/>
                <a:ea typeface="Avenir"/>
                <a:cs typeface="Avenir"/>
                <a:sym typeface="Avenir"/>
              </a:defRPr>
            </a:lvl7pPr>
            <a:lvl8pPr indent="-365759" lvl="7" marL="36576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Avenir"/>
                <a:ea typeface="Avenir"/>
                <a:cs typeface="Avenir"/>
                <a:sym typeface="Avenir"/>
              </a:defRPr>
            </a:lvl8pPr>
            <a:lvl9pPr indent="-365759" lvl="8" marL="41148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Avenir"/>
                <a:ea typeface="Avenir"/>
                <a:cs typeface="Avenir"/>
                <a:sym typeface="Avenir"/>
              </a:defRPr>
            </a:lvl9pPr>
          </a:lstStyle>
          <a:p/>
        </p:txBody>
      </p:sp>
      <p:sp>
        <p:nvSpPr>
          <p:cNvPr id="11" name="Google Shape;11;p1"/>
          <p:cNvSpPr txBox="1"/>
          <p:nvPr>
            <p:ph idx="11" type="ftr"/>
          </p:nvPr>
        </p:nvSpPr>
        <p:spPr>
          <a:xfrm>
            <a:off x="1155699" y="7666137"/>
            <a:ext cx="10525200" cy="153900"/>
          </a:xfrm>
          <a:prstGeom prst="rect">
            <a:avLst/>
          </a:prstGeom>
          <a:noFill/>
          <a:ln>
            <a:noFill/>
          </a:ln>
        </p:spPr>
        <p:txBody>
          <a:bodyPr anchorCtr="0" anchor="b"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2" name="Google Shape;12;p1"/>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1">
            <a:alphaModFix/>
          </a:blip>
          <a:srcRect b="0" l="0" r="0" t="0"/>
          <a:stretch/>
        </p:blipFill>
        <p:spPr>
          <a:xfrm>
            <a:off x="12514202" y="7595561"/>
            <a:ext cx="1401824" cy="230088"/>
          </a:xfrm>
          <a:prstGeom prst="rect">
            <a:avLst/>
          </a:prstGeom>
          <a:noFill/>
          <a:ln>
            <a:noFill/>
          </a:ln>
        </p:spPr>
      </p:pic>
      <p:sp>
        <p:nvSpPr>
          <p:cNvPr id="14" name="Google Shape;14;p1"/>
          <p:cNvSpPr txBox="1"/>
          <p:nvPr>
            <p:ph type="title"/>
          </p:nvPr>
        </p:nvSpPr>
        <p:spPr>
          <a:xfrm>
            <a:off x="865187" y="243190"/>
            <a:ext cx="12617400" cy="576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2"/>
              </a:buClr>
              <a:buSzPts val="2800"/>
              <a:buFont typeface="Avenir"/>
              <a:buNone/>
              <a:defRPr b="0" i="0" sz="2800" u="none" cap="none" strike="noStrike">
                <a:solidFill>
                  <a:schemeClr val="lt2"/>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608">
          <p15:clr>
            <a:srgbClr val="A4A3A4"/>
          </p15:clr>
        </p15:guide>
        <p15:guide id="2" pos="360">
          <p15:clr>
            <a:srgbClr val="A4A3A4"/>
          </p15:clr>
        </p15:guide>
        <p15:guide id="3" pos="1776">
          <p15:clr>
            <a:srgbClr val="A4A3A4"/>
          </p15:clr>
        </p15:guide>
        <p15:guide id="4" pos="3192">
          <p15:clr>
            <a:srgbClr val="A4A3A4"/>
          </p15:clr>
        </p15:guide>
        <p15:guide id="5" pos="6024">
          <p15:clr>
            <a:srgbClr val="A4A3A4"/>
          </p15:clr>
        </p15:guide>
        <p15:guide id="6" pos="7440">
          <p15:clr>
            <a:srgbClr val="A4A3A4"/>
          </p15:clr>
        </p15:guide>
        <p15:guide id="7" pos="449">
          <p15:clr>
            <a:srgbClr val="5ACBF0"/>
          </p15:clr>
        </p15:guide>
        <p15:guide id="8" pos="8766">
          <p15:clr>
            <a:srgbClr val="5ACBF0"/>
          </p15:clr>
        </p15:guide>
        <p15:guide id="9" orient="horz" pos="960">
          <p15:clr>
            <a:srgbClr val="A4A3A4"/>
          </p15:clr>
        </p15:guide>
        <p15:guide id="10" orient="horz" pos="768">
          <p15:clr>
            <a:srgbClr val="A4A3A4"/>
          </p15:clr>
        </p15:guide>
        <p15:guide id="11" orient="horz" pos="4638">
          <p15:clr>
            <a:srgbClr val="A4A3A4"/>
          </p15:clr>
        </p15:guide>
        <p15:guide id="12" orient="horz" pos="264">
          <p15:clr>
            <a:srgbClr val="A4A3A4"/>
          </p15:clr>
        </p15:guide>
        <p15:guide id="13" orient="horz" pos="4926">
          <p15:clr>
            <a:srgbClr val="A4A3A4"/>
          </p15:clr>
        </p15:guide>
        <p15:guide id="14" pos="1688">
          <p15:clr>
            <a:srgbClr val="5ACBF0"/>
          </p15:clr>
        </p15:guide>
        <p15:guide id="15" pos="1863">
          <p15:clr>
            <a:srgbClr val="5ACBF0"/>
          </p15:clr>
        </p15:guide>
        <p15:guide id="16" pos="3102">
          <p15:clr>
            <a:srgbClr val="5ACBF0"/>
          </p15:clr>
        </p15:guide>
        <p15:guide id="17" pos="3281">
          <p15:clr>
            <a:srgbClr val="5ACBF0"/>
          </p15:clr>
        </p15:guide>
        <p15:guide id="18" pos="4697">
          <p15:clr>
            <a:srgbClr val="5ACBF0"/>
          </p15:clr>
        </p15:guide>
        <p15:guide id="19" pos="4518">
          <p15:clr>
            <a:srgbClr val="5ACBF0"/>
          </p15:clr>
        </p15:guide>
        <p15:guide id="20" pos="6111">
          <p15:clr>
            <a:srgbClr val="5ACBF0"/>
          </p15:clr>
        </p15:guide>
        <p15:guide id="21" pos="5936">
          <p15:clr>
            <a:srgbClr val="5ACBF0"/>
          </p15:clr>
        </p15:guide>
        <p15:guide id="22" pos="7350">
          <p15:clr>
            <a:srgbClr val="5ACBF0"/>
          </p15:clr>
        </p15:guide>
        <p15:guide id="23" pos="7526">
          <p15:clr>
            <a:srgbClr val="5ACBF0"/>
          </p15:clr>
        </p15:guide>
        <p15:guide id="24" pos="8856">
          <p15:clr>
            <a:srgbClr val="A4A3A4"/>
          </p15:clr>
        </p15:guide>
        <p15:guide id="25" pos="2397">
          <p15:clr>
            <a:srgbClr val="FBAE40"/>
          </p15:clr>
        </p15:guide>
        <p15:guide id="26" pos="2561">
          <p15:clr>
            <a:srgbClr val="FBAE40"/>
          </p15:clr>
        </p15:guide>
        <p15:guide id="27" pos="6645">
          <p15:clr>
            <a:srgbClr val="FBAE40"/>
          </p15:clr>
        </p15:guide>
        <p15:guide id="28" pos="6820">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4.xml"/><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5.xml"/><Relationship Id="rId4" Type="http://schemas.openxmlformats.org/officeDocument/2006/relationships/image" Target="../media/image25.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8.png"/><Relationship Id="rId8"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6.xml"/><Relationship Id="rId4" Type="http://schemas.openxmlformats.org/officeDocument/2006/relationships/image" Target="../media/image7.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7.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7.xml"/><Relationship Id="rId4" Type="http://schemas.openxmlformats.org/officeDocument/2006/relationships/image" Target="../media/image7.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research-collection.ethz.ch/handle/20.500.11850/415151" TargetMode="External"/><Relationship Id="rId4" Type="http://schemas.openxmlformats.org/officeDocument/2006/relationships/hyperlink" Target="https://github.com/UNHSAILLab/Fault-Detection-on-Surgical-Stapler-" TargetMode="External"/><Relationship Id="rId5" Type="http://schemas.openxmlformats.org/officeDocument/2006/relationships/image" Target="../media/image7.png"/><Relationship Id="rId6"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sail-lab.org/portfolio/fault-detection-and-prognosis-in-medical-devices/" TargetMode="External"/><Relationship Id="rId4" Type="http://schemas.openxmlformats.org/officeDocument/2006/relationships/hyperlink" Target="https://barghavanii.github.i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7.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p:nvPr>
            <p:ph idx="2" type="pic"/>
          </p:nvPr>
        </p:nvSpPr>
        <p:spPr>
          <a:xfrm>
            <a:off x="7711806" y="0"/>
            <a:ext cx="6918593" cy="8229600"/>
          </a:xfrm>
          <a:prstGeom prst="rect">
            <a:avLst/>
          </a:prstGeom>
          <a:solidFill>
            <a:srgbClr val="D8D8D8"/>
          </a:solidFill>
          <a:ln>
            <a:noFill/>
          </a:ln>
        </p:spPr>
      </p:sp>
      <p:sp>
        <p:nvSpPr>
          <p:cNvPr id="313" name="Google Shape;313;p35"/>
          <p:cNvSpPr txBox="1"/>
          <p:nvPr>
            <p:ph type="title"/>
          </p:nvPr>
        </p:nvSpPr>
        <p:spPr>
          <a:xfrm>
            <a:off x="407900" y="1523994"/>
            <a:ext cx="7087500" cy="37635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6600"/>
              <a:buFont typeface="Avenir"/>
              <a:buNone/>
            </a:pPr>
            <a:r>
              <a:rPr lang="en-US" sz="5300"/>
              <a:t>Comparative Study of Generative Models for Early Detection of Failures in Medical Devices</a:t>
            </a:r>
            <a:endParaRPr sz="5900"/>
          </a:p>
        </p:txBody>
      </p:sp>
      <p:sp>
        <p:nvSpPr>
          <p:cNvPr id="314" name="Google Shape;314;p35"/>
          <p:cNvSpPr txBox="1"/>
          <p:nvPr>
            <p:ph idx="3" type="body"/>
          </p:nvPr>
        </p:nvSpPr>
        <p:spPr>
          <a:xfrm>
            <a:off x="571500" y="5287500"/>
            <a:ext cx="6304800" cy="732600"/>
          </a:xfrm>
          <a:prstGeom prst="rect">
            <a:avLst/>
          </a:prstGeom>
          <a:noFill/>
          <a:ln>
            <a:noFill/>
          </a:ln>
        </p:spPr>
        <p:txBody>
          <a:bodyPr anchorCtr="0" anchor="t" bIns="0" lIns="0" spcFirstLastPara="1" rIns="0" wrap="square" tIns="54850">
            <a:spAutoFit/>
          </a:bodyPr>
          <a:lstStyle/>
          <a:p>
            <a:pPr indent="0" lvl="0" marL="0" rtl="0" algn="l">
              <a:lnSpc>
                <a:spcPct val="100000"/>
              </a:lnSpc>
              <a:spcBef>
                <a:spcPts val="0"/>
              </a:spcBef>
              <a:spcAft>
                <a:spcPts val="0"/>
              </a:spcAft>
              <a:buClr>
                <a:schemeClr val="dk1"/>
              </a:buClr>
              <a:buSzPts val="2400"/>
              <a:buNone/>
            </a:pPr>
            <a:r>
              <a:rPr lang="en-US" sz="2200"/>
              <a:t>First International Medical Device Safety Risk Management Conference</a:t>
            </a:r>
            <a:endParaRPr sz="2200"/>
          </a:p>
        </p:txBody>
      </p:sp>
      <p:sp>
        <p:nvSpPr>
          <p:cNvPr id="315" name="Google Shape;315;p35"/>
          <p:cNvSpPr txBox="1"/>
          <p:nvPr>
            <p:ph idx="4" type="body"/>
          </p:nvPr>
        </p:nvSpPr>
        <p:spPr>
          <a:xfrm>
            <a:off x="571860" y="6135427"/>
            <a:ext cx="6466800" cy="2463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chemeClr val="dk1"/>
              </a:buClr>
              <a:buSzPts val="1600"/>
              <a:buNone/>
            </a:pPr>
            <a:r>
              <a:rPr lang="en-US"/>
              <a:t>April  2024</a:t>
            </a:r>
            <a:endParaRPr/>
          </a:p>
        </p:txBody>
      </p:sp>
      <p:sp>
        <p:nvSpPr>
          <p:cNvPr id="316" name="Google Shape;316;p35"/>
          <p:cNvSpPr txBox="1"/>
          <p:nvPr>
            <p:ph idx="5" type="body"/>
          </p:nvPr>
        </p:nvSpPr>
        <p:spPr>
          <a:xfrm>
            <a:off x="571898" y="6634054"/>
            <a:ext cx="6466800" cy="738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chemeClr val="dk1"/>
              </a:buClr>
              <a:buSzPts val="1600"/>
              <a:buNone/>
            </a:pPr>
            <a:r>
              <a:rPr lang="en-US"/>
              <a:t>Binesh Kumar*, Sr. Principal R&amp;D Engineer, Medtronic</a:t>
            </a:r>
            <a:endParaRPr/>
          </a:p>
          <a:p>
            <a:pPr indent="0" lvl="0" marL="0" rtl="0" algn="l">
              <a:lnSpc>
                <a:spcPct val="100000"/>
              </a:lnSpc>
              <a:spcBef>
                <a:spcPts val="0"/>
              </a:spcBef>
              <a:spcAft>
                <a:spcPts val="0"/>
              </a:spcAft>
              <a:buClr>
                <a:schemeClr val="dk1"/>
              </a:buClr>
              <a:buSzPts val="1600"/>
              <a:buNone/>
            </a:pPr>
            <a:r>
              <a:rPr lang="en-US"/>
              <a:t>Bahareh Arghavani Nobar, Graduate Research Assistant, SAIL Lab</a:t>
            </a:r>
            <a:endParaRPr/>
          </a:p>
          <a:p>
            <a:pPr indent="0" lvl="0" marL="0" rtl="0" algn="l">
              <a:lnSpc>
                <a:spcPct val="100000"/>
              </a:lnSpc>
              <a:spcBef>
                <a:spcPts val="0"/>
              </a:spcBef>
              <a:spcAft>
                <a:spcPts val="0"/>
              </a:spcAft>
              <a:buClr>
                <a:schemeClr val="dk1"/>
              </a:buClr>
              <a:buSzPts val="1600"/>
              <a:buNone/>
            </a:pPr>
            <a:r>
              <a:rPr lang="en-US"/>
              <a:t>Dr. Vahid Behzadan, Director, SAIL Lab, University of New Haven</a:t>
            </a:r>
            <a:endParaRPr/>
          </a:p>
        </p:txBody>
      </p:sp>
      <p:pic>
        <p:nvPicPr>
          <p:cNvPr id="317" name="Google Shape;317;p35"/>
          <p:cNvPicPr preferRelativeResize="0"/>
          <p:nvPr/>
        </p:nvPicPr>
        <p:blipFill rotWithShape="1">
          <a:blip r:embed="rId3">
            <a:alphaModFix/>
          </a:blip>
          <a:srcRect b="1339" l="45783" r="0" t="9509"/>
          <a:stretch/>
        </p:blipFill>
        <p:spPr>
          <a:xfrm>
            <a:off x="7389525" y="0"/>
            <a:ext cx="7240872" cy="8229600"/>
          </a:xfrm>
          <a:prstGeom prst="rect">
            <a:avLst/>
          </a:prstGeom>
          <a:noFill/>
          <a:ln>
            <a:noFill/>
          </a:ln>
        </p:spPr>
      </p:pic>
      <p:pic>
        <p:nvPicPr>
          <p:cNvPr descr="Icon&#10;&#10;Description automatically generated" id="318" name="Google Shape;318;p35"/>
          <p:cNvPicPr preferRelativeResize="0"/>
          <p:nvPr/>
        </p:nvPicPr>
        <p:blipFill rotWithShape="1">
          <a:blip r:embed="rId4">
            <a:alphaModFix/>
          </a:blip>
          <a:srcRect b="0" l="0" r="0" t="0"/>
          <a:stretch/>
        </p:blipFill>
        <p:spPr>
          <a:xfrm>
            <a:off x="5509534" y="1000921"/>
            <a:ext cx="1662794" cy="523069"/>
          </a:xfrm>
          <a:prstGeom prst="rect">
            <a:avLst/>
          </a:prstGeom>
          <a:noFill/>
          <a:ln>
            <a:noFill/>
          </a:ln>
        </p:spPr>
      </p:pic>
      <p:pic>
        <p:nvPicPr>
          <p:cNvPr descr="University of New Haven - Wikipedia" id="319" name="Google Shape;319;p35"/>
          <p:cNvPicPr preferRelativeResize="0"/>
          <p:nvPr/>
        </p:nvPicPr>
        <p:blipFill rotWithShape="1">
          <a:blip r:embed="rId5">
            <a:alphaModFix/>
          </a:blip>
          <a:srcRect b="0" l="0" r="0" t="0"/>
          <a:stretch/>
        </p:blipFill>
        <p:spPr>
          <a:xfrm>
            <a:off x="5911371" y="173905"/>
            <a:ext cx="748113" cy="7478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4"/>
          <p:cNvSpPr txBox="1"/>
          <p:nvPr>
            <p:ph type="title"/>
          </p:nvPr>
        </p:nvSpPr>
        <p:spPr>
          <a:xfrm>
            <a:off x="712393" y="441802"/>
            <a:ext cx="13202835" cy="3985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Literature Review</a:t>
            </a:r>
            <a:endParaRPr/>
          </a:p>
        </p:txBody>
      </p:sp>
      <p:sp>
        <p:nvSpPr>
          <p:cNvPr id="483" name="Google Shape;483;p44"/>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Fault Mode Identification - Observer Methods</a:t>
            </a:r>
            <a:endParaRPr/>
          </a:p>
        </p:txBody>
      </p:sp>
      <p:sp>
        <p:nvSpPr>
          <p:cNvPr id="484" name="Google Shape;484;p44"/>
          <p:cNvSpPr txBox="1"/>
          <p:nvPr>
            <p:ph idx="2" type="body"/>
          </p:nvPr>
        </p:nvSpPr>
        <p:spPr>
          <a:xfrm>
            <a:off x="934243" y="7389227"/>
            <a:ext cx="10968037" cy="138499"/>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767676"/>
              </a:buClr>
              <a:buSzPts val="900"/>
              <a:buNone/>
            </a:pPr>
            <a:r>
              <a:t/>
            </a:r>
            <a:endParaRPr/>
          </a:p>
        </p:txBody>
      </p:sp>
      <p:sp>
        <p:nvSpPr>
          <p:cNvPr id="485" name="Google Shape;485;p44"/>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486" name="Google Shape;486;p44"/>
          <p:cNvSpPr/>
          <p:nvPr/>
        </p:nvSpPr>
        <p:spPr>
          <a:xfrm>
            <a:off x="571500" y="1523998"/>
            <a:ext cx="8555400" cy="3738300"/>
          </a:xfrm>
          <a:prstGeom prst="rect">
            <a:avLst/>
          </a:prstGeom>
          <a:solidFill>
            <a:schemeClr val="lt1"/>
          </a:solidFill>
          <a:ln>
            <a:noFill/>
          </a:ln>
        </p:spPr>
        <p:txBody>
          <a:bodyPr anchorCtr="0" anchor="t" bIns="137150" lIns="137150" spcFirstLastPara="1" rIns="137150" wrap="square" tIns="137150">
            <a:noAutofit/>
          </a:bodyPr>
          <a:lstStyle/>
          <a:p>
            <a:pPr indent="-285750" lvl="0" marL="285750" marR="0" rtl="0" algn="just">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venir"/>
                <a:ea typeface="Avenir"/>
                <a:cs typeface="Avenir"/>
                <a:sym typeface="Avenir"/>
              </a:rPr>
              <a:t>Sensor-reliant critical devices often use observer-based methods, calculating residuals from system outputs and observer estimates.</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0"/>
              </a:spcAft>
              <a:buClr>
                <a:schemeClr val="dk1"/>
              </a:buClr>
              <a:buSzPts val="2200"/>
              <a:buFont typeface="Arial"/>
              <a:buChar char="➔"/>
            </a:pPr>
            <a:r>
              <a:rPr b="0" i="0" lang="en-US" sz="2200" u="none" cap="none" strike="noStrike">
                <a:solidFill>
                  <a:schemeClr val="dk1"/>
                </a:solidFill>
                <a:latin typeface="Avenir"/>
                <a:ea typeface="Avenir"/>
                <a:cs typeface="Avenir"/>
                <a:sym typeface="Avenir"/>
              </a:rPr>
              <a:t>Common approaches include dedicated observer schemes and robust sliding mode observers, both closed loop and multiple open-loop types.</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1000"/>
              </a:spcAft>
              <a:buClr>
                <a:schemeClr val="dk1"/>
              </a:buClr>
              <a:buSzPts val="2200"/>
              <a:buFont typeface="Arial"/>
              <a:buChar char="➔"/>
            </a:pPr>
            <a:r>
              <a:rPr b="0" i="0" lang="en-US" sz="2200" u="none" cap="none" strike="noStrike">
                <a:solidFill>
                  <a:schemeClr val="dk1"/>
                </a:solidFill>
                <a:latin typeface="Avenir"/>
                <a:ea typeface="Avenir"/>
                <a:cs typeface="Avenir"/>
                <a:sym typeface="Avenir"/>
              </a:rPr>
              <a:t>There's a balance between estimation accuracy and fault detection capability in these methods.</a:t>
            </a:r>
            <a:endParaRPr b="0" i="0" sz="2200" u="none" cap="none" strike="noStrike">
              <a:solidFill>
                <a:schemeClr val="dk1"/>
              </a:solidFill>
              <a:latin typeface="Avenir"/>
              <a:ea typeface="Avenir"/>
              <a:cs typeface="Avenir"/>
              <a:sym typeface="Avenir"/>
            </a:endParaRPr>
          </a:p>
        </p:txBody>
      </p:sp>
      <p:grpSp>
        <p:nvGrpSpPr>
          <p:cNvPr id="487" name="Google Shape;487;p44"/>
          <p:cNvGrpSpPr/>
          <p:nvPr/>
        </p:nvGrpSpPr>
        <p:grpSpPr>
          <a:xfrm>
            <a:off x="9712425" y="1915955"/>
            <a:ext cx="4842327" cy="2170260"/>
            <a:chOff x="9919157" y="5017996"/>
            <a:chExt cx="4602535" cy="1662016"/>
          </a:xfrm>
        </p:grpSpPr>
        <p:sp>
          <p:nvSpPr>
            <p:cNvPr id="488" name="Google Shape;488;p44"/>
            <p:cNvSpPr/>
            <p:nvPr/>
          </p:nvSpPr>
          <p:spPr>
            <a:xfrm>
              <a:off x="10134599" y="5017996"/>
              <a:ext cx="859971" cy="576943"/>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Avenir"/>
                  <a:ea typeface="Avenir"/>
                  <a:cs typeface="Avenir"/>
                  <a:sym typeface="Avenir"/>
                </a:rPr>
                <a:t>Physical system x</a:t>
              </a:r>
              <a:endParaRPr b="0" i="0" sz="1400" u="none" cap="none" strike="noStrike">
                <a:solidFill>
                  <a:srgbClr val="000000"/>
                </a:solidFill>
                <a:latin typeface="Arial"/>
                <a:ea typeface="Arial"/>
                <a:cs typeface="Arial"/>
                <a:sym typeface="Arial"/>
              </a:endParaRPr>
            </a:p>
          </p:txBody>
        </p:sp>
        <p:sp>
          <p:nvSpPr>
            <p:cNvPr id="489" name="Google Shape;489;p44"/>
            <p:cNvSpPr/>
            <p:nvPr/>
          </p:nvSpPr>
          <p:spPr>
            <a:xfrm>
              <a:off x="10759624" y="5915138"/>
              <a:ext cx="859971" cy="576943"/>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Avenir"/>
                  <a:ea typeface="Avenir"/>
                  <a:cs typeface="Avenir"/>
                  <a:sym typeface="Avenir"/>
                </a:rPr>
                <a:t>Closed Loop Observer</a:t>
              </a:r>
              <a:endParaRPr b="0" i="0" sz="1400" u="none" cap="none" strike="noStrike">
                <a:solidFill>
                  <a:srgbClr val="000000"/>
                </a:solidFill>
                <a:latin typeface="Arial"/>
                <a:ea typeface="Arial"/>
                <a:cs typeface="Arial"/>
                <a:sym typeface="Arial"/>
              </a:endParaRPr>
            </a:p>
          </p:txBody>
        </p:sp>
        <p:cxnSp>
          <p:nvCxnSpPr>
            <p:cNvPr id="490" name="Google Shape;490;p44"/>
            <p:cNvCxnSpPr>
              <a:stCxn id="488" idx="3"/>
              <a:endCxn id="489" idx="0"/>
            </p:cNvCxnSpPr>
            <p:nvPr/>
          </p:nvCxnSpPr>
          <p:spPr>
            <a:xfrm>
              <a:off x="10994570" y="5306468"/>
              <a:ext cx="195000" cy="608700"/>
            </a:xfrm>
            <a:prstGeom prst="bentConnector2">
              <a:avLst/>
            </a:prstGeom>
            <a:noFill/>
            <a:ln cap="flat" cmpd="sng" w="9525">
              <a:solidFill>
                <a:schemeClr val="accent1"/>
              </a:solidFill>
              <a:prstDash val="solid"/>
              <a:miter lim="800000"/>
              <a:headEnd len="sm" w="sm" type="none"/>
              <a:tailEnd len="med" w="med" type="stealth"/>
            </a:ln>
          </p:spPr>
        </p:cxnSp>
        <p:sp>
          <p:nvSpPr>
            <p:cNvPr id="491" name="Google Shape;491;p44"/>
            <p:cNvSpPr txBox="1"/>
            <p:nvPr/>
          </p:nvSpPr>
          <p:spPr>
            <a:xfrm>
              <a:off x="9919157" y="5395366"/>
              <a:ext cx="279300" cy="16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venir"/>
                  <a:ea typeface="Avenir"/>
                  <a:cs typeface="Avenir"/>
                  <a:sym typeface="Avenir"/>
                </a:rPr>
                <a:t>u</a:t>
              </a:r>
              <a:endParaRPr b="0" i="0" sz="1400" u="none" cap="none" strike="noStrike">
                <a:solidFill>
                  <a:srgbClr val="000000"/>
                </a:solidFill>
                <a:latin typeface="Arial"/>
                <a:ea typeface="Arial"/>
                <a:cs typeface="Arial"/>
                <a:sym typeface="Arial"/>
              </a:endParaRPr>
            </a:p>
          </p:txBody>
        </p:sp>
        <p:cxnSp>
          <p:nvCxnSpPr>
            <p:cNvPr id="492" name="Google Shape;492;p44"/>
            <p:cNvCxnSpPr>
              <a:stCxn id="489" idx="3"/>
            </p:cNvCxnSpPr>
            <p:nvPr/>
          </p:nvCxnSpPr>
          <p:spPr>
            <a:xfrm>
              <a:off x="11619595" y="6203610"/>
              <a:ext cx="282600" cy="0"/>
            </a:xfrm>
            <a:prstGeom prst="straightConnector1">
              <a:avLst/>
            </a:prstGeom>
            <a:noFill/>
            <a:ln cap="flat" cmpd="sng" w="9525">
              <a:solidFill>
                <a:schemeClr val="accent1"/>
              </a:solidFill>
              <a:prstDash val="solid"/>
              <a:miter lim="800000"/>
              <a:headEnd len="sm" w="sm" type="none"/>
              <a:tailEnd len="med" w="med" type="triangle"/>
            </a:ln>
          </p:spPr>
        </p:cxnSp>
        <p:sp>
          <p:nvSpPr>
            <p:cNvPr id="493" name="Google Shape;493;p44"/>
            <p:cNvSpPr txBox="1"/>
            <p:nvPr/>
          </p:nvSpPr>
          <p:spPr>
            <a:xfrm>
              <a:off x="14422992" y="5198745"/>
              <a:ext cx="98700" cy="16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venir"/>
                  <a:ea typeface="Avenir"/>
                  <a:cs typeface="Avenir"/>
                  <a:sym typeface="Avenir"/>
                </a:rPr>
                <a:t>y</a:t>
              </a:r>
              <a:endParaRPr b="0" i="0" sz="1400" u="none" cap="none" strike="noStrike">
                <a:solidFill>
                  <a:srgbClr val="000000"/>
                </a:solidFill>
                <a:latin typeface="Arial"/>
                <a:ea typeface="Arial"/>
                <a:cs typeface="Arial"/>
                <a:sym typeface="Arial"/>
              </a:endParaRPr>
            </a:p>
          </p:txBody>
        </p:sp>
        <p:sp>
          <p:nvSpPr>
            <p:cNvPr id="494" name="Google Shape;494;p44"/>
            <p:cNvSpPr txBox="1"/>
            <p:nvPr/>
          </p:nvSpPr>
          <p:spPr>
            <a:xfrm>
              <a:off x="11827617" y="6255512"/>
              <a:ext cx="74700" cy="424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venir"/>
                  <a:ea typeface="Avenir"/>
                  <a:cs typeface="Avenir"/>
                  <a:sym typeface="Avenir"/>
                </a:rPr>
                <a:t>x̄  </a:t>
              </a:r>
              <a:endParaRPr b="0" i="0" sz="1050" u="none" cap="none" strike="noStrike">
                <a:solidFill>
                  <a:schemeClr val="dk1"/>
                </a:solidFill>
                <a:latin typeface="Avenir"/>
                <a:ea typeface="Avenir"/>
                <a:cs typeface="Avenir"/>
                <a:sym typeface="Avenir"/>
              </a:endParaRPr>
            </a:p>
          </p:txBody>
        </p:sp>
        <p:sp>
          <p:nvSpPr>
            <p:cNvPr id="495" name="Google Shape;495;p44"/>
            <p:cNvSpPr/>
            <p:nvPr/>
          </p:nvSpPr>
          <p:spPr>
            <a:xfrm>
              <a:off x="13229986" y="5033860"/>
              <a:ext cx="859971" cy="576943"/>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Avenir"/>
                  <a:ea typeface="Avenir"/>
                  <a:cs typeface="Avenir"/>
                  <a:sym typeface="Avenir"/>
                </a:rPr>
                <a:t>Physical system x</a:t>
              </a:r>
              <a:endParaRPr b="0" i="0" sz="1400" u="none" cap="none" strike="noStrike">
                <a:solidFill>
                  <a:srgbClr val="000000"/>
                </a:solidFill>
                <a:latin typeface="Arial"/>
                <a:ea typeface="Arial"/>
                <a:cs typeface="Arial"/>
                <a:sym typeface="Arial"/>
              </a:endParaRPr>
            </a:p>
          </p:txBody>
        </p:sp>
        <p:sp>
          <p:nvSpPr>
            <p:cNvPr id="496" name="Google Shape;496;p44"/>
            <p:cNvSpPr/>
            <p:nvPr/>
          </p:nvSpPr>
          <p:spPr>
            <a:xfrm>
              <a:off x="13229985" y="5967040"/>
              <a:ext cx="859971" cy="576943"/>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Avenir"/>
                  <a:ea typeface="Avenir"/>
                  <a:cs typeface="Avenir"/>
                  <a:sym typeface="Avenir"/>
                </a:rPr>
                <a:t>Open-Loop Observer</a:t>
              </a:r>
              <a:endParaRPr b="0" i="0" sz="1400" u="none" cap="none" strike="noStrike">
                <a:solidFill>
                  <a:srgbClr val="000000"/>
                </a:solidFill>
                <a:latin typeface="Arial"/>
                <a:ea typeface="Arial"/>
                <a:cs typeface="Arial"/>
                <a:sym typeface="Arial"/>
              </a:endParaRPr>
            </a:p>
          </p:txBody>
        </p:sp>
        <p:cxnSp>
          <p:nvCxnSpPr>
            <p:cNvPr id="497" name="Google Shape;497;p44"/>
            <p:cNvCxnSpPr>
              <a:stCxn id="495" idx="1"/>
              <a:endCxn id="496" idx="1"/>
            </p:cNvCxnSpPr>
            <p:nvPr/>
          </p:nvCxnSpPr>
          <p:spPr>
            <a:xfrm>
              <a:off x="13229986" y="5322332"/>
              <a:ext cx="600" cy="933300"/>
            </a:xfrm>
            <a:prstGeom prst="bentConnector3">
              <a:avLst>
                <a:gd fmla="val -28668103" name="adj1"/>
              </a:avLst>
            </a:prstGeom>
            <a:noFill/>
            <a:ln cap="flat" cmpd="sng" w="9525">
              <a:solidFill>
                <a:schemeClr val="accent1"/>
              </a:solidFill>
              <a:prstDash val="solid"/>
              <a:miter lim="800000"/>
              <a:headEnd len="med" w="med" type="triangle"/>
              <a:tailEnd len="med" w="med" type="triangle"/>
            </a:ln>
          </p:spPr>
        </p:cxnSp>
        <p:sp>
          <p:nvSpPr>
            <p:cNvPr id="498" name="Google Shape;498;p44"/>
            <p:cNvSpPr txBox="1"/>
            <p:nvPr/>
          </p:nvSpPr>
          <p:spPr>
            <a:xfrm>
              <a:off x="12853525" y="5184624"/>
              <a:ext cx="282900" cy="16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venir"/>
                  <a:ea typeface="Avenir"/>
                  <a:cs typeface="Avenir"/>
                  <a:sym typeface="Avenir"/>
                </a:rPr>
                <a:t>u</a:t>
              </a:r>
              <a:endParaRPr b="0" i="0" sz="1400" u="none" cap="none" strike="noStrike">
                <a:solidFill>
                  <a:srgbClr val="000000"/>
                </a:solidFill>
                <a:latin typeface="Arial"/>
                <a:ea typeface="Arial"/>
                <a:cs typeface="Arial"/>
                <a:sym typeface="Arial"/>
              </a:endParaRPr>
            </a:p>
          </p:txBody>
        </p:sp>
        <p:cxnSp>
          <p:nvCxnSpPr>
            <p:cNvPr id="499" name="Google Shape;499;p44"/>
            <p:cNvCxnSpPr>
              <a:stCxn id="495" idx="3"/>
            </p:cNvCxnSpPr>
            <p:nvPr/>
          </p:nvCxnSpPr>
          <p:spPr>
            <a:xfrm>
              <a:off x="14089957" y="5322332"/>
              <a:ext cx="2793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500" name="Google Shape;500;p44"/>
            <p:cNvCxnSpPr>
              <a:stCxn id="496" idx="3"/>
            </p:cNvCxnSpPr>
            <p:nvPr/>
          </p:nvCxnSpPr>
          <p:spPr>
            <a:xfrm>
              <a:off x="14089956" y="6255512"/>
              <a:ext cx="290400" cy="0"/>
            </a:xfrm>
            <a:prstGeom prst="straightConnector1">
              <a:avLst/>
            </a:prstGeom>
            <a:noFill/>
            <a:ln cap="flat" cmpd="sng" w="9525">
              <a:solidFill>
                <a:schemeClr val="accent1"/>
              </a:solidFill>
              <a:prstDash val="solid"/>
              <a:miter lim="800000"/>
              <a:headEnd len="sm" w="sm" type="none"/>
              <a:tailEnd len="med" w="med" type="triangle"/>
            </a:ln>
          </p:spPr>
        </p:cxnSp>
        <p:sp>
          <p:nvSpPr>
            <p:cNvPr id="501" name="Google Shape;501;p44"/>
            <p:cNvSpPr txBox="1"/>
            <p:nvPr/>
          </p:nvSpPr>
          <p:spPr>
            <a:xfrm>
              <a:off x="11381916" y="5367008"/>
              <a:ext cx="282900" cy="16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venir"/>
                  <a:ea typeface="Avenir"/>
                  <a:cs typeface="Avenir"/>
                  <a:sym typeface="Avenir"/>
                </a:rPr>
                <a:t>y</a:t>
              </a:r>
              <a:endParaRPr b="0" i="0" sz="1400" u="none" cap="none" strike="noStrike">
                <a:solidFill>
                  <a:srgbClr val="000000"/>
                </a:solidFill>
                <a:latin typeface="Arial"/>
                <a:ea typeface="Arial"/>
                <a:cs typeface="Arial"/>
                <a:sym typeface="Arial"/>
              </a:endParaRPr>
            </a:p>
          </p:txBody>
        </p:sp>
        <p:sp>
          <p:nvSpPr>
            <p:cNvPr id="502" name="Google Shape;502;p44"/>
            <p:cNvSpPr txBox="1"/>
            <p:nvPr/>
          </p:nvSpPr>
          <p:spPr>
            <a:xfrm>
              <a:off x="14434936" y="6172621"/>
              <a:ext cx="74700" cy="424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venir"/>
                  <a:ea typeface="Avenir"/>
                  <a:cs typeface="Avenir"/>
                  <a:sym typeface="Avenir"/>
                </a:rPr>
                <a:t>x̄  </a:t>
              </a:r>
              <a:endParaRPr b="0" i="0" sz="1050" u="none" cap="none" strike="noStrike">
                <a:solidFill>
                  <a:schemeClr val="dk1"/>
                </a:solidFill>
                <a:latin typeface="Avenir"/>
                <a:ea typeface="Avenir"/>
                <a:cs typeface="Avenir"/>
                <a:sym typeface="Avenir"/>
              </a:endParaRPr>
            </a:p>
          </p:txBody>
        </p:sp>
      </p:grpSp>
      <p:sp>
        <p:nvSpPr>
          <p:cNvPr id="503" name="Google Shape;503;p44"/>
          <p:cNvSpPr txBox="1"/>
          <p:nvPr>
            <p:ph idx="2" type="body"/>
          </p:nvPr>
        </p:nvSpPr>
        <p:spPr>
          <a:xfrm>
            <a:off x="934256" y="7646152"/>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grpSp>
        <p:nvGrpSpPr>
          <p:cNvPr id="504" name="Google Shape;504;p44"/>
          <p:cNvGrpSpPr/>
          <p:nvPr/>
        </p:nvGrpSpPr>
        <p:grpSpPr>
          <a:xfrm>
            <a:off x="12778809" y="76580"/>
            <a:ext cx="1662794" cy="1129147"/>
            <a:chOff x="5555349" y="6710418"/>
            <a:chExt cx="1992086" cy="1372990"/>
          </a:xfrm>
        </p:grpSpPr>
        <p:pic>
          <p:nvPicPr>
            <p:cNvPr descr="Icon&#10;&#10;Description automatically generated" id="505" name="Google Shape;505;p44"/>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506" name="Google Shape;506;p44"/>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cxnSp>
        <p:nvCxnSpPr>
          <p:cNvPr id="507" name="Google Shape;507;p44"/>
          <p:cNvCxnSpPr>
            <a:stCxn id="491" idx="0"/>
            <a:endCxn id="489" idx="1"/>
          </p:cNvCxnSpPr>
          <p:nvPr/>
        </p:nvCxnSpPr>
        <p:spPr>
          <a:xfrm flipH="1" rot="-5400000">
            <a:off x="9700351" y="2567725"/>
            <a:ext cx="1055400" cy="737400"/>
          </a:xfrm>
          <a:prstGeom prst="bentConnector4">
            <a:avLst>
              <a:gd fmla="val 1608" name="adj1"/>
              <a:gd fmla="val -43620" name="adj2"/>
            </a:avLst>
          </a:prstGeom>
          <a:noFill/>
          <a:ln cap="flat" cmpd="sng" w="9525">
            <a:solidFill>
              <a:schemeClr val="accent1"/>
            </a:solidFill>
            <a:prstDash val="solid"/>
            <a:miter lim="800000"/>
            <a:headEnd len="med" w="med" type="triangl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5"/>
          <p:cNvSpPr txBox="1"/>
          <p:nvPr>
            <p:ph type="title"/>
          </p:nvPr>
        </p:nvSpPr>
        <p:spPr>
          <a:xfrm>
            <a:off x="712393" y="441802"/>
            <a:ext cx="13202835" cy="3985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Literature Review</a:t>
            </a:r>
            <a:endParaRPr/>
          </a:p>
        </p:txBody>
      </p:sp>
      <p:sp>
        <p:nvSpPr>
          <p:cNvPr id="514" name="Google Shape;514;p45"/>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Supervised Fault Detection</a:t>
            </a:r>
            <a:endParaRPr/>
          </a:p>
        </p:txBody>
      </p:sp>
      <p:sp>
        <p:nvSpPr>
          <p:cNvPr id="515" name="Google Shape;515;p45"/>
          <p:cNvSpPr txBox="1"/>
          <p:nvPr>
            <p:ph idx="2" type="body"/>
          </p:nvPr>
        </p:nvSpPr>
        <p:spPr>
          <a:xfrm>
            <a:off x="934243" y="7389227"/>
            <a:ext cx="10968037" cy="138499"/>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767676"/>
              </a:buClr>
              <a:buSzPts val="900"/>
              <a:buNone/>
            </a:pPr>
            <a:r>
              <a:t/>
            </a:r>
            <a:endParaRPr/>
          </a:p>
        </p:txBody>
      </p:sp>
      <p:sp>
        <p:nvSpPr>
          <p:cNvPr id="516" name="Google Shape;516;p45"/>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517" name="Google Shape;517;p45"/>
          <p:cNvSpPr/>
          <p:nvPr/>
        </p:nvSpPr>
        <p:spPr>
          <a:xfrm>
            <a:off x="712401" y="1529527"/>
            <a:ext cx="9409800" cy="4190700"/>
          </a:xfrm>
          <a:prstGeom prst="rect">
            <a:avLst/>
          </a:prstGeom>
          <a:solidFill>
            <a:schemeClr val="lt1"/>
          </a:solid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Fault detection using supervised learning technique involves feature extraction, selection and fault classification</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Feature extraction improves the information density – kernel based PCA is very commonly used in fault detection, </a:t>
            </a:r>
            <a:r>
              <a:rPr lang="en-US" sz="2200">
                <a:solidFill>
                  <a:schemeClr val="dk1"/>
                </a:solidFill>
                <a:latin typeface="Avenir"/>
                <a:ea typeface="Avenir"/>
                <a:cs typeface="Avenir"/>
                <a:sym typeface="Avenir"/>
              </a:rPr>
              <a:t>FFT (Fast Fourier Transform)</a:t>
            </a:r>
            <a:r>
              <a:rPr b="0" i="0" lang="en-US" sz="2200" u="none" cap="none" strike="noStrike">
                <a:solidFill>
                  <a:schemeClr val="dk1"/>
                </a:solidFill>
                <a:latin typeface="Avenir"/>
                <a:ea typeface="Avenir"/>
                <a:cs typeface="Avenir"/>
                <a:sym typeface="Avenir"/>
              </a:rPr>
              <a:t> is often used  for time series  [DSJN19]</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Feature selection methods aims to improve the quality of data, supervised methods such as Correlation Based Feature Selection and Fast Correlation Filter are widely used [YuL03]. </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100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Popular feature selection methods  for time series are mean, variance, kurtosis and for sequences  distance-based entropy is employed [TsimpirisA12]</a:t>
            </a:r>
            <a:endParaRPr b="0" i="0" sz="1400" u="none" cap="none" strike="noStrike">
              <a:solidFill>
                <a:srgbClr val="000000"/>
              </a:solidFill>
              <a:latin typeface="Arial"/>
              <a:ea typeface="Arial"/>
              <a:cs typeface="Arial"/>
              <a:sym typeface="Arial"/>
            </a:endParaRPr>
          </a:p>
        </p:txBody>
      </p:sp>
      <p:sp>
        <p:nvSpPr>
          <p:cNvPr id="518" name="Google Shape;518;p45"/>
          <p:cNvSpPr/>
          <p:nvPr/>
        </p:nvSpPr>
        <p:spPr>
          <a:xfrm>
            <a:off x="11239225" y="1752476"/>
            <a:ext cx="2819700" cy="713700"/>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venir"/>
                <a:ea typeface="Avenir"/>
                <a:cs typeface="Avenir"/>
                <a:sym typeface="Avenir"/>
              </a:rPr>
              <a:t>Data Pre-processing</a:t>
            </a:r>
            <a:endParaRPr b="0" i="0" sz="1000" u="none" cap="none" strike="noStrike">
              <a:solidFill>
                <a:srgbClr val="000000"/>
              </a:solidFill>
              <a:latin typeface="Arial"/>
              <a:ea typeface="Arial"/>
              <a:cs typeface="Arial"/>
              <a:sym typeface="Arial"/>
            </a:endParaRPr>
          </a:p>
        </p:txBody>
      </p:sp>
      <p:sp>
        <p:nvSpPr>
          <p:cNvPr id="519" name="Google Shape;519;p45"/>
          <p:cNvSpPr/>
          <p:nvPr/>
        </p:nvSpPr>
        <p:spPr>
          <a:xfrm>
            <a:off x="11239225" y="2979703"/>
            <a:ext cx="2819700" cy="713700"/>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venir"/>
                <a:ea typeface="Avenir"/>
                <a:cs typeface="Avenir"/>
                <a:sym typeface="Avenir"/>
              </a:rPr>
              <a:t>Feature Extraction and Selection</a:t>
            </a:r>
            <a:endParaRPr b="0" i="0" sz="1000" u="none" cap="none" strike="noStrike">
              <a:solidFill>
                <a:srgbClr val="000000"/>
              </a:solidFill>
              <a:latin typeface="Arial"/>
              <a:ea typeface="Arial"/>
              <a:cs typeface="Arial"/>
              <a:sym typeface="Arial"/>
            </a:endParaRPr>
          </a:p>
        </p:txBody>
      </p:sp>
      <p:sp>
        <p:nvSpPr>
          <p:cNvPr id="520" name="Google Shape;520;p45"/>
          <p:cNvSpPr/>
          <p:nvPr/>
        </p:nvSpPr>
        <p:spPr>
          <a:xfrm>
            <a:off x="11239225" y="4206929"/>
            <a:ext cx="2819700" cy="713700"/>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venir"/>
                <a:ea typeface="Avenir"/>
                <a:cs typeface="Avenir"/>
                <a:sym typeface="Avenir"/>
              </a:rPr>
              <a:t>Classification model training</a:t>
            </a:r>
            <a:endParaRPr b="0" i="0" sz="1000" u="none" cap="none" strike="noStrike">
              <a:solidFill>
                <a:srgbClr val="000000"/>
              </a:solidFill>
              <a:latin typeface="Arial"/>
              <a:ea typeface="Arial"/>
              <a:cs typeface="Arial"/>
              <a:sym typeface="Arial"/>
            </a:endParaRPr>
          </a:p>
        </p:txBody>
      </p:sp>
      <p:cxnSp>
        <p:nvCxnSpPr>
          <p:cNvPr id="521" name="Google Shape;521;p45"/>
          <p:cNvCxnSpPr>
            <a:stCxn id="518" idx="2"/>
            <a:endCxn id="519" idx="0"/>
          </p:cNvCxnSpPr>
          <p:nvPr/>
        </p:nvCxnSpPr>
        <p:spPr>
          <a:xfrm>
            <a:off x="12649075" y="2466176"/>
            <a:ext cx="0" cy="513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22" name="Google Shape;522;p45"/>
          <p:cNvCxnSpPr>
            <a:stCxn id="519" idx="2"/>
            <a:endCxn id="520" idx="0"/>
          </p:cNvCxnSpPr>
          <p:nvPr/>
        </p:nvCxnSpPr>
        <p:spPr>
          <a:xfrm>
            <a:off x="12649075" y="3693403"/>
            <a:ext cx="0" cy="513600"/>
          </a:xfrm>
          <a:prstGeom prst="straightConnector1">
            <a:avLst/>
          </a:prstGeom>
          <a:noFill/>
          <a:ln cap="flat" cmpd="sng" w="9525">
            <a:solidFill>
              <a:schemeClr val="accent1"/>
            </a:solidFill>
            <a:prstDash val="solid"/>
            <a:miter lim="800000"/>
            <a:headEnd len="sm" w="sm" type="none"/>
            <a:tailEnd len="med" w="med" type="triangle"/>
          </a:ln>
        </p:spPr>
      </p:cxnSp>
      <p:grpSp>
        <p:nvGrpSpPr>
          <p:cNvPr id="523" name="Google Shape;523;p45"/>
          <p:cNvGrpSpPr/>
          <p:nvPr/>
        </p:nvGrpSpPr>
        <p:grpSpPr>
          <a:xfrm>
            <a:off x="12778809" y="76580"/>
            <a:ext cx="1662794" cy="1129147"/>
            <a:chOff x="5555349" y="6710418"/>
            <a:chExt cx="1992086" cy="1372990"/>
          </a:xfrm>
        </p:grpSpPr>
        <p:pic>
          <p:nvPicPr>
            <p:cNvPr descr="Icon&#10;&#10;Description automatically generated" id="524" name="Google Shape;524;p45"/>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525" name="Google Shape;525;p45"/>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sp>
        <p:nvSpPr>
          <p:cNvPr id="526" name="Google Shape;526;p45"/>
          <p:cNvSpPr txBox="1"/>
          <p:nvPr>
            <p:ph idx="2" type="body"/>
          </p:nvPr>
        </p:nvSpPr>
        <p:spPr>
          <a:xfrm>
            <a:off x="934256" y="7646152"/>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6"/>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Literature Review</a:t>
            </a:r>
            <a:endParaRPr/>
          </a:p>
        </p:txBody>
      </p:sp>
      <p:sp>
        <p:nvSpPr>
          <p:cNvPr id="533" name="Google Shape;533;p46"/>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Supervised Fault Detection</a:t>
            </a:r>
            <a:endParaRPr/>
          </a:p>
        </p:txBody>
      </p:sp>
      <p:sp>
        <p:nvSpPr>
          <p:cNvPr id="534" name="Google Shape;534;p46"/>
          <p:cNvSpPr txBox="1"/>
          <p:nvPr>
            <p:ph idx="2" type="body"/>
          </p:nvPr>
        </p:nvSpPr>
        <p:spPr>
          <a:xfrm>
            <a:off x="934243" y="7389227"/>
            <a:ext cx="10968000" cy="1386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767676"/>
              </a:buClr>
              <a:buSzPts val="900"/>
              <a:buNone/>
            </a:pPr>
            <a:r>
              <a:t/>
            </a:r>
            <a:endParaRPr/>
          </a:p>
        </p:txBody>
      </p:sp>
      <p:sp>
        <p:nvSpPr>
          <p:cNvPr id="535" name="Google Shape;535;p46"/>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536" name="Google Shape;536;p46"/>
          <p:cNvSpPr/>
          <p:nvPr/>
        </p:nvSpPr>
        <p:spPr>
          <a:xfrm>
            <a:off x="680552" y="1638052"/>
            <a:ext cx="13551900" cy="2932500"/>
          </a:xfrm>
          <a:prstGeom prst="rect">
            <a:avLst/>
          </a:prstGeom>
          <a:solidFill>
            <a:schemeClr val="lt1"/>
          </a:solid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Popular supervised learning techniques for fault detection are linear and logistic regression models, support vector machines, decision tree, clustering techniques and  Naïve Bayes [HaTMP19]</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SVM is a popular choice among researchers for time series classification [HaTMP19]</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Multi-class approach using SVM is computationally expensive and is often challenging for online classification based on a study by Cheng Jing et. Al</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100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In real-world there is scarce of of labeled anomalous training samples often leads to class imbalance</a:t>
            </a:r>
            <a:endParaRPr b="0" i="0" sz="1400" u="none" cap="none" strike="noStrike">
              <a:solidFill>
                <a:srgbClr val="000000"/>
              </a:solidFill>
              <a:latin typeface="Arial"/>
              <a:ea typeface="Arial"/>
              <a:cs typeface="Arial"/>
              <a:sym typeface="Arial"/>
            </a:endParaRPr>
          </a:p>
        </p:txBody>
      </p:sp>
      <p:grpSp>
        <p:nvGrpSpPr>
          <p:cNvPr id="537" name="Google Shape;537;p46"/>
          <p:cNvGrpSpPr/>
          <p:nvPr/>
        </p:nvGrpSpPr>
        <p:grpSpPr>
          <a:xfrm>
            <a:off x="12778809" y="76580"/>
            <a:ext cx="1662794" cy="1129147"/>
            <a:chOff x="5555349" y="6710418"/>
            <a:chExt cx="1992086" cy="1372990"/>
          </a:xfrm>
        </p:grpSpPr>
        <p:pic>
          <p:nvPicPr>
            <p:cNvPr descr="Icon&#10;&#10;Description automatically generated" id="538" name="Google Shape;538;p46"/>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539" name="Google Shape;539;p46"/>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sp>
        <p:nvSpPr>
          <p:cNvPr id="540" name="Google Shape;540;p46"/>
          <p:cNvSpPr txBox="1"/>
          <p:nvPr>
            <p:ph idx="2" type="body"/>
          </p:nvPr>
        </p:nvSpPr>
        <p:spPr>
          <a:xfrm>
            <a:off x="934256" y="7646152"/>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7"/>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Research Methodology</a:t>
            </a:r>
            <a:endParaRPr/>
          </a:p>
        </p:txBody>
      </p:sp>
      <p:sp>
        <p:nvSpPr>
          <p:cNvPr id="547" name="Google Shape;547;p47"/>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548" name="Google Shape;548;p47"/>
          <p:cNvSpPr txBox="1"/>
          <p:nvPr/>
        </p:nvSpPr>
        <p:spPr>
          <a:xfrm>
            <a:off x="934243" y="7743087"/>
            <a:ext cx="10525200" cy="153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venir"/>
              <a:ea typeface="Avenir"/>
              <a:cs typeface="Avenir"/>
              <a:sym typeface="Avenir"/>
            </a:endParaRPr>
          </a:p>
        </p:txBody>
      </p:sp>
      <p:grpSp>
        <p:nvGrpSpPr>
          <p:cNvPr id="549" name="Google Shape;549;p47"/>
          <p:cNvGrpSpPr/>
          <p:nvPr/>
        </p:nvGrpSpPr>
        <p:grpSpPr>
          <a:xfrm>
            <a:off x="12717759" y="90055"/>
            <a:ext cx="1662794" cy="1129147"/>
            <a:chOff x="5555349" y="6710418"/>
            <a:chExt cx="1992086" cy="1372990"/>
          </a:xfrm>
        </p:grpSpPr>
        <p:pic>
          <p:nvPicPr>
            <p:cNvPr descr="Icon&#10;&#10;Description automatically generated" id="550" name="Google Shape;550;p47"/>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551" name="Google Shape;551;p47"/>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sp>
        <p:nvSpPr>
          <p:cNvPr id="552" name="Google Shape;552;p47"/>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grpSp>
        <p:nvGrpSpPr>
          <p:cNvPr id="553" name="Google Shape;553;p47"/>
          <p:cNvGrpSpPr/>
          <p:nvPr/>
        </p:nvGrpSpPr>
        <p:grpSpPr>
          <a:xfrm>
            <a:off x="7801959" y="1524119"/>
            <a:ext cx="6578332" cy="3705498"/>
            <a:chOff x="865175" y="3712815"/>
            <a:chExt cx="4517775" cy="3831160"/>
          </a:xfrm>
        </p:grpSpPr>
        <p:pic>
          <p:nvPicPr>
            <p:cNvPr id="554" name="Google Shape;554;p47"/>
            <p:cNvPicPr preferRelativeResize="0"/>
            <p:nvPr/>
          </p:nvPicPr>
          <p:blipFill rotWithShape="1">
            <a:blip r:embed="rId5">
              <a:alphaModFix/>
            </a:blip>
            <a:srcRect b="0" l="0" r="0" t="0"/>
            <a:stretch/>
          </p:blipFill>
          <p:spPr>
            <a:xfrm>
              <a:off x="865179" y="4008332"/>
              <a:ext cx="4517771" cy="1564481"/>
            </a:xfrm>
            <a:prstGeom prst="rect">
              <a:avLst/>
            </a:prstGeom>
            <a:noFill/>
            <a:ln>
              <a:noFill/>
            </a:ln>
          </p:spPr>
        </p:pic>
        <p:pic>
          <p:nvPicPr>
            <p:cNvPr id="555" name="Google Shape;555;p47"/>
            <p:cNvPicPr preferRelativeResize="0"/>
            <p:nvPr/>
          </p:nvPicPr>
          <p:blipFill rotWithShape="1">
            <a:blip r:embed="rId6">
              <a:alphaModFix/>
            </a:blip>
            <a:srcRect b="0" l="0" r="0" t="0"/>
            <a:stretch/>
          </p:blipFill>
          <p:spPr>
            <a:xfrm>
              <a:off x="865175" y="5979500"/>
              <a:ext cx="4517775" cy="1564475"/>
            </a:xfrm>
            <a:prstGeom prst="rect">
              <a:avLst/>
            </a:prstGeom>
            <a:noFill/>
            <a:ln>
              <a:noFill/>
            </a:ln>
          </p:spPr>
        </p:pic>
        <p:sp>
          <p:nvSpPr>
            <p:cNvPr id="556" name="Google Shape;556;p47"/>
            <p:cNvSpPr txBox="1"/>
            <p:nvPr/>
          </p:nvSpPr>
          <p:spPr>
            <a:xfrm>
              <a:off x="865238" y="3712815"/>
              <a:ext cx="4517700" cy="295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venir"/>
                  <a:ea typeface="Avenir"/>
                  <a:cs typeface="Avenir"/>
                  <a:sym typeface="Avenir"/>
                </a:rPr>
                <a:t>Fig:2  Staple Motor Current Data - Normal</a:t>
              </a:r>
              <a:endParaRPr b="0" i="0" sz="1100" u="none" cap="none" strike="noStrike">
                <a:solidFill>
                  <a:schemeClr val="lt1"/>
                </a:solidFill>
                <a:latin typeface="Avenir"/>
                <a:ea typeface="Avenir"/>
                <a:cs typeface="Avenir"/>
                <a:sym typeface="Avenir"/>
              </a:endParaRPr>
            </a:p>
          </p:txBody>
        </p:sp>
        <p:sp>
          <p:nvSpPr>
            <p:cNvPr id="557" name="Google Shape;557;p47"/>
            <p:cNvSpPr txBox="1"/>
            <p:nvPr/>
          </p:nvSpPr>
          <p:spPr>
            <a:xfrm>
              <a:off x="865200" y="5684000"/>
              <a:ext cx="4517700" cy="295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venir"/>
                  <a:ea typeface="Avenir"/>
                  <a:cs typeface="Avenir"/>
                  <a:sym typeface="Avenir"/>
                </a:rPr>
                <a:t>Fig:3  Staple Motor Current Data - Faulty</a:t>
              </a:r>
              <a:endParaRPr b="0" i="0" sz="1100" u="none" cap="none" strike="noStrike">
                <a:solidFill>
                  <a:schemeClr val="lt1"/>
                </a:solidFill>
                <a:latin typeface="Avenir"/>
                <a:ea typeface="Avenir"/>
                <a:cs typeface="Avenir"/>
                <a:sym typeface="Avenir"/>
              </a:endParaRPr>
            </a:p>
          </p:txBody>
        </p:sp>
      </p:grpSp>
      <p:sp>
        <p:nvSpPr>
          <p:cNvPr id="558" name="Google Shape;558;p47"/>
          <p:cNvSpPr txBox="1"/>
          <p:nvPr/>
        </p:nvSpPr>
        <p:spPr>
          <a:xfrm>
            <a:off x="712800" y="1636125"/>
            <a:ext cx="6661500" cy="3150300"/>
          </a:xfrm>
          <a:prstGeom prst="rect">
            <a:avLst/>
          </a:prstGeom>
          <a:solidFill>
            <a:schemeClr val="lt1"/>
          </a:solidFill>
          <a:ln>
            <a:noFill/>
          </a:ln>
        </p:spPr>
        <p:txBody>
          <a:bodyPr anchorCtr="0" anchor="t" bIns="91425" lIns="91425" spcFirstLastPara="1" rIns="91425" wrap="square" tIns="91425">
            <a:spAutoFit/>
          </a:bodyPr>
          <a:lstStyle/>
          <a:p>
            <a:pPr indent="-368300" lvl="0" marL="457200" marR="0" rtl="0" algn="just">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The Surgical Stapler Dataset includes time series signals from a motorized laparoscopic stapler, with 3000 samples per instance.</a:t>
            </a:r>
            <a:endParaRPr b="0" i="0" sz="2200" u="none" cap="none" strike="noStrike">
              <a:solidFill>
                <a:schemeClr val="dk1"/>
              </a:solidFill>
              <a:latin typeface="Avenir"/>
              <a:ea typeface="Avenir"/>
              <a:cs typeface="Avenir"/>
              <a:sym typeface="Avenir"/>
            </a:endParaRPr>
          </a:p>
          <a:p>
            <a:pPr indent="-368300" lvl="0" marL="457200" marR="0" rtl="0" algn="just">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Captures three distinct features at a 1 kHz sampling rate in benchtop settings.</a:t>
            </a:r>
            <a:endParaRPr b="0" i="0" sz="2200" u="none" cap="none" strike="noStrike">
              <a:solidFill>
                <a:schemeClr val="dk1"/>
              </a:solidFill>
              <a:latin typeface="Avenir"/>
              <a:ea typeface="Avenir"/>
              <a:cs typeface="Avenir"/>
              <a:sym typeface="Avenir"/>
            </a:endParaRPr>
          </a:p>
          <a:p>
            <a:pPr indent="-368300" lvl="0" marL="457200" marR="0" rtl="0" algn="just">
              <a:lnSpc>
                <a:spcPct val="100000"/>
              </a:lnSpc>
              <a:spcBef>
                <a:spcPts val="1000"/>
              </a:spcBef>
              <a:spcAft>
                <a:spcPts val="100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Uses high-speed camera data to accurately mark anomalies and faults for precise fault detection analysis.</a:t>
            </a:r>
            <a:endParaRPr b="0" i="0" sz="2200" u="none" cap="none" strike="noStrike">
              <a:solidFill>
                <a:schemeClr val="dk1"/>
              </a:solidFill>
              <a:latin typeface="Avenir"/>
              <a:ea typeface="Avenir"/>
              <a:cs typeface="Avenir"/>
              <a:sym typeface="Avenir"/>
            </a:endParaRPr>
          </a:p>
        </p:txBody>
      </p:sp>
      <p:sp>
        <p:nvSpPr>
          <p:cNvPr id="559" name="Google Shape;559;p47"/>
          <p:cNvSpPr txBox="1"/>
          <p:nvPr>
            <p:ph idx="1" type="body"/>
          </p:nvPr>
        </p:nvSpPr>
        <p:spPr>
          <a:xfrm>
            <a:off x="788981" y="840375"/>
            <a:ext cx="69219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Stapler 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8"/>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Research Methodology</a:t>
            </a:r>
            <a:endParaRPr/>
          </a:p>
        </p:txBody>
      </p:sp>
      <p:sp>
        <p:nvSpPr>
          <p:cNvPr id="566" name="Google Shape;566;p48"/>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567" name="Google Shape;567;p48"/>
          <p:cNvSpPr txBox="1"/>
          <p:nvPr/>
        </p:nvSpPr>
        <p:spPr>
          <a:xfrm>
            <a:off x="934243" y="7743087"/>
            <a:ext cx="10525200" cy="153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venir"/>
              <a:ea typeface="Avenir"/>
              <a:cs typeface="Avenir"/>
              <a:sym typeface="Avenir"/>
            </a:endParaRPr>
          </a:p>
        </p:txBody>
      </p:sp>
      <p:grpSp>
        <p:nvGrpSpPr>
          <p:cNvPr id="568" name="Google Shape;568;p48"/>
          <p:cNvGrpSpPr/>
          <p:nvPr/>
        </p:nvGrpSpPr>
        <p:grpSpPr>
          <a:xfrm>
            <a:off x="12717759" y="90055"/>
            <a:ext cx="1662794" cy="1129147"/>
            <a:chOff x="5555349" y="6710418"/>
            <a:chExt cx="1992086" cy="1372990"/>
          </a:xfrm>
        </p:grpSpPr>
        <p:pic>
          <p:nvPicPr>
            <p:cNvPr descr="Icon&#10;&#10;Description automatically generated" id="569" name="Google Shape;569;p48"/>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570" name="Google Shape;570;p48"/>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sp>
        <p:nvSpPr>
          <p:cNvPr id="571" name="Google Shape;571;p48"/>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
        <p:nvSpPr>
          <p:cNvPr id="572" name="Google Shape;572;p48"/>
          <p:cNvSpPr txBox="1"/>
          <p:nvPr/>
        </p:nvSpPr>
        <p:spPr>
          <a:xfrm>
            <a:off x="8986675" y="1887525"/>
            <a:ext cx="4822800" cy="295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venir"/>
                <a:ea typeface="Avenir"/>
                <a:cs typeface="Avenir"/>
                <a:sym typeface="Avenir"/>
              </a:rPr>
              <a:t>Fig:4  Airbus Helicopter  Vibration Data - Mix</a:t>
            </a:r>
            <a:endParaRPr b="0" i="0" sz="1100" u="none" cap="none" strike="noStrike">
              <a:solidFill>
                <a:schemeClr val="lt1"/>
              </a:solidFill>
              <a:latin typeface="Avenir"/>
              <a:ea typeface="Avenir"/>
              <a:cs typeface="Avenir"/>
              <a:sym typeface="Avenir"/>
            </a:endParaRPr>
          </a:p>
        </p:txBody>
      </p:sp>
      <p:sp>
        <p:nvSpPr>
          <p:cNvPr id="573" name="Google Shape;573;p48"/>
          <p:cNvSpPr txBox="1"/>
          <p:nvPr/>
        </p:nvSpPr>
        <p:spPr>
          <a:xfrm>
            <a:off x="565550" y="1807525"/>
            <a:ext cx="7579800" cy="3489000"/>
          </a:xfrm>
          <a:prstGeom prst="rect">
            <a:avLst/>
          </a:prstGeom>
          <a:solidFill>
            <a:schemeClr val="lt1"/>
          </a:solidFill>
          <a:ln>
            <a:noFill/>
          </a:ln>
        </p:spPr>
        <p:txBody>
          <a:bodyPr anchorCtr="0" anchor="t" bIns="91425" lIns="91425" spcFirstLastPara="1" rIns="91425" wrap="square" tIns="91425">
            <a:spAutoFit/>
          </a:bodyPr>
          <a:lstStyle/>
          <a:p>
            <a:pPr indent="-368300" lvl="0" marL="457200" marR="0" rtl="0" algn="just">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The dataset serves as a baseline for fault detection, capturing vibrations from real helicopter flight tests using accelerometers placed at various positions.</a:t>
            </a:r>
            <a:endParaRPr b="0" i="0" sz="2200" u="none" cap="none" strike="noStrike">
              <a:solidFill>
                <a:schemeClr val="dk1"/>
              </a:solidFill>
              <a:latin typeface="Avenir"/>
              <a:ea typeface="Avenir"/>
              <a:cs typeface="Avenir"/>
              <a:sym typeface="Avenir"/>
            </a:endParaRPr>
          </a:p>
          <a:p>
            <a:pPr indent="-368300" lvl="0" marL="457200" marR="0" rtl="0" algn="just">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Includes 1,677 sequences of normal flights for training, which are essential for understanding standard vibration patterns.</a:t>
            </a:r>
            <a:endParaRPr b="0" i="0" sz="2200" u="none" cap="none" strike="noStrike">
              <a:solidFill>
                <a:schemeClr val="dk1"/>
              </a:solidFill>
              <a:latin typeface="Avenir"/>
              <a:ea typeface="Avenir"/>
              <a:cs typeface="Avenir"/>
              <a:sym typeface="Avenir"/>
            </a:endParaRPr>
          </a:p>
          <a:p>
            <a:pPr indent="-368300" lvl="0" marL="457200" marR="0" rtl="0" algn="just">
              <a:lnSpc>
                <a:spcPct val="100000"/>
              </a:lnSpc>
              <a:spcBef>
                <a:spcPts val="1000"/>
              </a:spcBef>
              <a:spcAft>
                <a:spcPts val="100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For testing anomaly detection, it provides a balanced test set with 594 sequences, encompassing both normal and abnormal flight conditions.</a:t>
            </a:r>
            <a:endParaRPr b="0" i="0" sz="2200" u="none" cap="none" strike="noStrike">
              <a:solidFill>
                <a:schemeClr val="dk1"/>
              </a:solidFill>
              <a:latin typeface="Avenir"/>
              <a:ea typeface="Avenir"/>
              <a:cs typeface="Avenir"/>
              <a:sym typeface="Avenir"/>
            </a:endParaRPr>
          </a:p>
        </p:txBody>
      </p:sp>
      <p:pic>
        <p:nvPicPr>
          <p:cNvPr id="574" name="Google Shape;574;p48"/>
          <p:cNvPicPr preferRelativeResize="0"/>
          <p:nvPr/>
        </p:nvPicPr>
        <p:blipFill rotWithShape="1">
          <a:blip r:embed="rId5">
            <a:alphaModFix/>
          </a:blip>
          <a:srcRect b="0" l="0" r="0" t="0"/>
          <a:stretch/>
        </p:blipFill>
        <p:spPr>
          <a:xfrm>
            <a:off x="8418475" y="2183025"/>
            <a:ext cx="5496636" cy="3113500"/>
          </a:xfrm>
          <a:prstGeom prst="rect">
            <a:avLst/>
          </a:prstGeom>
          <a:noFill/>
          <a:ln>
            <a:noFill/>
          </a:ln>
        </p:spPr>
      </p:pic>
      <p:sp>
        <p:nvSpPr>
          <p:cNvPr id="575" name="Google Shape;575;p48"/>
          <p:cNvSpPr txBox="1"/>
          <p:nvPr>
            <p:ph idx="1" type="body"/>
          </p:nvPr>
        </p:nvSpPr>
        <p:spPr>
          <a:xfrm>
            <a:off x="854712" y="840498"/>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Airbus  Dataset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9"/>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Research Methodology</a:t>
            </a:r>
            <a:endParaRPr/>
          </a:p>
        </p:txBody>
      </p:sp>
      <p:sp>
        <p:nvSpPr>
          <p:cNvPr id="582" name="Google Shape;582;p49"/>
          <p:cNvSpPr txBox="1"/>
          <p:nvPr>
            <p:ph idx="1" type="body"/>
          </p:nvPr>
        </p:nvSpPr>
        <p:spPr>
          <a:xfrm>
            <a:off x="8651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Data Pre-Processing</a:t>
            </a:r>
            <a:endParaRPr/>
          </a:p>
        </p:txBody>
      </p:sp>
      <p:sp>
        <p:nvSpPr>
          <p:cNvPr id="583" name="Google Shape;583;p49"/>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584" name="Google Shape;584;p49"/>
          <p:cNvSpPr txBox="1"/>
          <p:nvPr/>
        </p:nvSpPr>
        <p:spPr>
          <a:xfrm>
            <a:off x="934243" y="7743087"/>
            <a:ext cx="10525200" cy="153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venir"/>
              <a:ea typeface="Avenir"/>
              <a:cs typeface="Avenir"/>
              <a:sym typeface="Avenir"/>
            </a:endParaRPr>
          </a:p>
        </p:txBody>
      </p:sp>
      <p:grpSp>
        <p:nvGrpSpPr>
          <p:cNvPr id="585" name="Google Shape;585;p49"/>
          <p:cNvGrpSpPr/>
          <p:nvPr/>
        </p:nvGrpSpPr>
        <p:grpSpPr>
          <a:xfrm>
            <a:off x="12717759" y="90055"/>
            <a:ext cx="1662794" cy="1129147"/>
            <a:chOff x="5555349" y="6710418"/>
            <a:chExt cx="1992086" cy="1372990"/>
          </a:xfrm>
        </p:grpSpPr>
        <p:pic>
          <p:nvPicPr>
            <p:cNvPr descr="Icon&#10;&#10;Description automatically generated" id="586" name="Google Shape;586;p49"/>
            <p:cNvPicPr preferRelativeResize="0"/>
            <p:nvPr/>
          </p:nvPicPr>
          <p:blipFill rotWithShape="1">
            <a:blip r:embed="rId4">
              <a:alphaModFix/>
            </a:blip>
            <a:srcRect b="0" l="0" r="0" t="0"/>
            <a:stretch/>
          </p:blipFill>
          <p:spPr>
            <a:xfrm>
              <a:off x="5555349" y="7447381"/>
              <a:ext cx="1992086" cy="636027"/>
            </a:xfrm>
            <a:prstGeom prst="rect">
              <a:avLst/>
            </a:prstGeom>
            <a:noFill/>
            <a:ln>
              <a:noFill/>
            </a:ln>
          </p:spPr>
        </p:pic>
        <p:pic>
          <p:nvPicPr>
            <p:cNvPr descr="University of New Haven - Wikipedia" id="587" name="Google Shape;587;p49"/>
            <p:cNvPicPr preferRelativeResize="0"/>
            <p:nvPr/>
          </p:nvPicPr>
          <p:blipFill rotWithShape="1">
            <a:blip r:embed="rId5">
              <a:alphaModFix/>
            </a:blip>
            <a:srcRect b="0" l="0" r="0" t="0"/>
            <a:stretch/>
          </p:blipFill>
          <p:spPr>
            <a:xfrm>
              <a:off x="6106131" y="6710418"/>
              <a:ext cx="896266" cy="909329"/>
            </a:xfrm>
            <a:prstGeom prst="rect">
              <a:avLst/>
            </a:prstGeom>
            <a:noFill/>
            <a:ln>
              <a:noFill/>
            </a:ln>
          </p:spPr>
        </p:pic>
      </p:grpSp>
      <p:sp>
        <p:nvSpPr>
          <p:cNvPr id="588" name="Google Shape;588;p49"/>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pic>
        <p:nvPicPr>
          <p:cNvPr id="589" name="Google Shape;589;p49"/>
          <p:cNvPicPr preferRelativeResize="0"/>
          <p:nvPr/>
        </p:nvPicPr>
        <p:blipFill rotWithShape="1">
          <a:blip r:embed="rId6">
            <a:alphaModFix/>
          </a:blip>
          <a:srcRect b="0" l="0" r="0" t="0"/>
          <a:stretch/>
        </p:blipFill>
        <p:spPr>
          <a:xfrm>
            <a:off x="7950225" y="2176125"/>
            <a:ext cx="5964875" cy="3227225"/>
          </a:xfrm>
          <a:prstGeom prst="rect">
            <a:avLst/>
          </a:prstGeom>
          <a:noFill/>
          <a:ln>
            <a:noFill/>
          </a:ln>
        </p:spPr>
      </p:pic>
      <p:sp>
        <p:nvSpPr>
          <p:cNvPr id="590" name="Google Shape;590;p49"/>
          <p:cNvSpPr txBox="1"/>
          <p:nvPr/>
        </p:nvSpPr>
        <p:spPr>
          <a:xfrm>
            <a:off x="6812775" y="167235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91" name="Google Shape;591;p49"/>
          <p:cNvSpPr txBox="1"/>
          <p:nvPr/>
        </p:nvSpPr>
        <p:spPr>
          <a:xfrm>
            <a:off x="8502200" y="1880625"/>
            <a:ext cx="5412900" cy="295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venir"/>
                <a:ea typeface="Avenir"/>
                <a:cs typeface="Avenir"/>
                <a:sym typeface="Avenir"/>
              </a:rPr>
              <a:t>Fig:6   Windowing Approach In Pre-Processing</a:t>
            </a:r>
            <a:endParaRPr b="0" i="0" sz="1100" u="none" cap="none" strike="noStrike">
              <a:solidFill>
                <a:schemeClr val="lt1"/>
              </a:solidFill>
              <a:latin typeface="Avenir"/>
              <a:ea typeface="Avenir"/>
              <a:cs typeface="Avenir"/>
              <a:sym typeface="Avenir"/>
            </a:endParaRPr>
          </a:p>
        </p:txBody>
      </p:sp>
      <p:sp>
        <p:nvSpPr>
          <p:cNvPr id="592" name="Google Shape;592;p49"/>
          <p:cNvSpPr txBox="1"/>
          <p:nvPr/>
        </p:nvSpPr>
        <p:spPr>
          <a:xfrm>
            <a:off x="712400" y="1524000"/>
            <a:ext cx="7065000" cy="51000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Sequence Padding: Standardized sequence lengths with padding, creating a uniform input for model training.</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Windowing: Segmented continuous data into fixed-size windows for localized analysis.</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Feature Extraction: Computed statistical features (mean, median, </a:t>
            </a:r>
            <a:r>
              <a:rPr b="0" i="0" lang="en-US" sz="2200" u="none" cap="none" strike="noStrike">
                <a:solidFill>
                  <a:schemeClr val="dk1"/>
                </a:solidFill>
                <a:latin typeface="Avenir"/>
                <a:ea typeface="Avenir"/>
                <a:cs typeface="Avenir"/>
                <a:sym typeface="Avenir"/>
              </a:rPr>
              <a:t>skewness, kurtosis</a:t>
            </a:r>
            <a:r>
              <a:rPr b="0" i="0" lang="en-US" sz="2200" u="none" cap="none" strike="noStrike">
                <a:solidFill>
                  <a:schemeClr val="dk1"/>
                </a:solidFill>
                <a:latin typeface="Avenir"/>
                <a:ea typeface="Avenir"/>
                <a:cs typeface="Avenir"/>
                <a:sym typeface="Avenir"/>
              </a:rPr>
              <a:t>) within each window to capture data characteristics.</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Data Splitting: Divided data into training (80% normal samples) and testing sets (remaining normal and all faulty samples).</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100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Data Scaling: Implemented standardization using </a:t>
            </a:r>
            <a:r>
              <a:rPr lang="en-US" sz="2200">
                <a:solidFill>
                  <a:schemeClr val="dk1"/>
                </a:solidFill>
                <a:latin typeface="Avenir"/>
                <a:ea typeface="Avenir"/>
                <a:cs typeface="Avenir"/>
                <a:sym typeface="Avenir"/>
              </a:rPr>
              <a:t>MinMax</a:t>
            </a:r>
            <a:r>
              <a:rPr b="0" i="0" lang="en-US" sz="2200" u="none" cap="none" strike="noStrike">
                <a:solidFill>
                  <a:schemeClr val="dk1"/>
                </a:solidFill>
                <a:latin typeface="Avenir"/>
                <a:ea typeface="Avenir"/>
                <a:cs typeface="Avenir"/>
                <a:sym typeface="Avenir"/>
              </a:rPr>
              <a:t> for stable and efficient model training.</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0"/>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2"/>
              </a:buClr>
              <a:buSzPct val="100000"/>
              <a:buFont typeface="Avenir"/>
              <a:buNone/>
            </a:pPr>
            <a:r>
              <a:rPr lang="en-US"/>
              <a:t>Deep Generative Model Approaches</a:t>
            </a:r>
            <a:endParaRPr/>
          </a:p>
        </p:txBody>
      </p:sp>
      <p:sp>
        <p:nvSpPr>
          <p:cNvPr id="599" name="Google Shape;599;p50"/>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600" name="Google Shape;600;p50"/>
          <p:cNvSpPr txBox="1"/>
          <p:nvPr/>
        </p:nvSpPr>
        <p:spPr>
          <a:xfrm>
            <a:off x="934243" y="7743087"/>
            <a:ext cx="10525200" cy="153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venir"/>
              <a:ea typeface="Avenir"/>
              <a:cs typeface="Avenir"/>
              <a:sym typeface="Avenir"/>
            </a:endParaRPr>
          </a:p>
        </p:txBody>
      </p:sp>
      <p:grpSp>
        <p:nvGrpSpPr>
          <p:cNvPr id="601" name="Google Shape;601;p50"/>
          <p:cNvGrpSpPr/>
          <p:nvPr/>
        </p:nvGrpSpPr>
        <p:grpSpPr>
          <a:xfrm>
            <a:off x="12717760" y="90055"/>
            <a:ext cx="1662794" cy="1129147"/>
            <a:chOff x="5555349" y="6710418"/>
            <a:chExt cx="1992086" cy="1372990"/>
          </a:xfrm>
        </p:grpSpPr>
        <p:pic>
          <p:nvPicPr>
            <p:cNvPr descr="Icon&#10;&#10;Description automatically generated" id="602" name="Google Shape;602;p50"/>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603" name="Google Shape;603;p50"/>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sp>
        <p:nvSpPr>
          <p:cNvPr id="604" name="Google Shape;604;p50"/>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
        <p:nvSpPr>
          <p:cNvPr id="605" name="Google Shape;605;p50"/>
          <p:cNvSpPr txBox="1"/>
          <p:nvPr/>
        </p:nvSpPr>
        <p:spPr>
          <a:xfrm>
            <a:off x="6812775" y="167235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606" name="Google Shape;606;p50"/>
          <p:cNvPicPr preferRelativeResize="0"/>
          <p:nvPr/>
        </p:nvPicPr>
        <p:blipFill>
          <a:blip r:embed="rId5">
            <a:alphaModFix/>
          </a:blip>
          <a:stretch>
            <a:fillRect/>
          </a:stretch>
        </p:blipFill>
        <p:spPr>
          <a:xfrm>
            <a:off x="2120525" y="1753513"/>
            <a:ext cx="9690463" cy="499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1"/>
          <p:cNvSpPr txBox="1"/>
          <p:nvPr>
            <p:ph type="title"/>
          </p:nvPr>
        </p:nvSpPr>
        <p:spPr>
          <a:xfrm>
            <a:off x="712393" y="441802"/>
            <a:ext cx="13202835" cy="3985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Deep Generative Model Approaches</a:t>
            </a:r>
            <a:endParaRPr/>
          </a:p>
        </p:txBody>
      </p:sp>
      <p:sp>
        <p:nvSpPr>
          <p:cNvPr id="613" name="Google Shape;613;p51"/>
          <p:cNvSpPr txBox="1"/>
          <p:nvPr>
            <p:ph idx="1" type="body"/>
          </p:nvPr>
        </p:nvSpPr>
        <p:spPr>
          <a:xfrm>
            <a:off x="788987" y="840373"/>
            <a:ext cx="13203632" cy="369332"/>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Unsupervised Learning</a:t>
            </a:r>
            <a:endParaRPr/>
          </a:p>
        </p:txBody>
      </p:sp>
      <p:sp>
        <p:nvSpPr>
          <p:cNvPr id="614" name="Google Shape;614;p51"/>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615" name="Google Shape;615;p51"/>
          <p:cNvSpPr/>
          <p:nvPr/>
        </p:nvSpPr>
        <p:spPr>
          <a:xfrm>
            <a:off x="741150" y="4710225"/>
            <a:ext cx="13430700" cy="2663400"/>
          </a:xfrm>
          <a:prstGeom prst="rect">
            <a:avLst/>
          </a:prstGeom>
          <a:solidFill>
            <a:schemeClr val="lt1"/>
          </a:solidFill>
          <a:ln>
            <a:noFill/>
          </a:ln>
        </p:spPr>
        <p:txBody>
          <a:bodyPr anchorCtr="0" anchor="t" bIns="45700" lIns="91425" spcFirstLastPara="1" rIns="91425" wrap="square" tIns="45700">
            <a:noAutofit/>
          </a:bodyPr>
          <a:lstStyle/>
          <a:p>
            <a:pPr indent="-368300" lvl="0" marL="457200" marR="0" rtl="0" algn="just">
              <a:lnSpc>
                <a:spcPct val="100000"/>
              </a:lnSpc>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GANs operate on an adversarial process involving two models: a discriminator (D) and a generator (G), trained simultaneously in a zero-sum game.</a:t>
            </a:r>
            <a:endParaRPr b="0" i="0" sz="2200" u="none" cap="none" strike="noStrike">
              <a:solidFill>
                <a:schemeClr val="dk1"/>
              </a:solidFill>
              <a:latin typeface="Avenir"/>
              <a:ea typeface="Avenir"/>
              <a:cs typeface="Avenir"/>
              <a:sym typeface="Avenir"/>
            </a:endParaRPr>
          </a:p>
          <a:p>
            <a:pPr indent="-368300" lvl="0" marL="457200" marR="0" rtl="0" algn="just">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The generator's goal is to capture the data distribution, while the discriminator evaluates whether a sample is from the training data or the generator.</a:t>
            </a:r>
            <a:endParaRPr b="0" i="0" sz="2200" u="none" cap="none" strike="noStrike">
              <a:solidFill>
                <a:schemeClr val="dk1"/>
              </a:solidFill>
              <a:latin typeface="Avenir"/>
              <a:ea typeface="Avenir"/>
              <a:cs typeface="Avenir"/>
              <a:sym typeface="Avenir"/>
            </a:endParaRPr>
          </a:p>
          <a:p>
            <a:pPr indent="-368300" lvl="0" marL="457200" marR="0" rtl="0" algn="just">
              <a:lnSpc>
                <a:spcPct val="100000"/>
              </a:lnSpc>
              <a:spcBef>
                <a:spcPts val="1000"/>
              </a:spcBef>
              <a:spcAft>
                <a:spcPts val="100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Training GANs only on normal samples enables the generator to learn normal data patterns, leading to increased reconstruction error for anomalous samples</a:t>
            </a:r>
            <a:endParaRPr b="0" i="0" sz="2200" u="none" cap="none" strike="noStrike">
              <a:solidFill>
                <a:schemeClr val="dk1"/>
              </a:solidFill>
              <a:latin typeface="Avenir"/>
              <a:ea typeface="Avenir"/>
              <a:cs typeface="Avenir"/>
              <a:sym typeface="Avenir"/>
            </a:endParaRPr>
          </a:p>
        </p:txBody>
      </p:sp>
      <p:pic>
        <p:nvPicPr>
          <p:cNvPr descr="Text&#10;&#10;Description automatically generated" id="616" name="Google Shape;616;p51"/>
          <p:cNvPicPr preferRelativeResize="0"/>
          <p:nvPr/>
        </p:nvPicPr>
        <p:blipFill rotWithShape="1">
          <a:blip r:embed="rId4">
            <a:alphaModFix/>
          </a:blip>
          <a:srcRect b="0" l="0" r="0" t="0"/>
          <a:stretch/>
        </p:blipFill>
        <p:spPr>
          <a:xfrm>
            <a:off x="9008762" y="3056107"/>
            <a:ext cx="3229429" cy="767172"/>
          </a:xfrm>
          <a:prstGeom prst="rect">
            <a:avLst/>
          </a:prstGeom>
          <a:noFill/>
          <a:ln>
            <a:noFill/>
          </a:ln>
        </p:spPr>
      </p:pic>
      <p:grpSp>
        <p:nvGrpSpPr>
          <p:cNvPr id="617" name="Google Shape;617;p51"/>
          <p:cNvGrpSpPr/>
          <p:nvPr/>
        </p:nvGrpSpPr>
        <p:grpSpPr>
          <a:xfrm>
            <a:off x="12778809" y="76580"/>
            <a:ext cx="1662794" cy="1129147"/>
            <a:chOff x="5555349" y="6710418"/>
            <a:chExt cx="1992086" cy="1372990"/>
          </a:xfrm>
        </p:grpSpPr>
        <p:pic>
          <p:nvPicPr>
            <p:cNvPr descr="Icon&#10;&#10;Description automatically generated" id="618" name="Google Shape;618;p51"/>
            <p:cNvPicPr preferRelativeResize="0"/>
            <p:nvPr/>
          </p:nvPicPr>
          <p:blipFill rotWithShape="1">
            <a:blip r:embed="rId5">
              <a:alphaModFix/>
            </a:blip>
            <a:srcRect b="0" l="0" r="0" t="0"/>
            <a:stretch/>
          </p:blipFill>
          <p:spPr>
            <a:xfrm>
              <a:off x="5555349" y="7447381"/>
              <a:ext cx="1992086" cy="636027"/>
            </a:xfrm>
            <a:prstGeom prst="rect">
              <a:avLst/>
            </a:prstGeom>
            <a:noFill/>
            <a:ln>
              <a:noFill/>
            </a:ln>
          </p:spPr>
        </p:pic>
        <p:pic>
          <p:nvPicPr>
            <p:cNvPr descr="University of New Haven - Wikipedia" id="619" name="Google Shape;619;p51"/>
            <p:cNvPicPr preferRelativeResize="0"/>
            <p:nvPr/>
          </p:nvPicPr>
          <p:blipFill rotWithShape="1">
            <a:blip r:embed="rId6">
              <a:alphaModFix/>
            </a:blip>
            <a:srcRect b="0" l="0" r="0" t="0"/>
            <a:stretch/>
          </p:blipFill>
          <p:spPr>
            <a:xfrm>
              <a:off x="6106131" y="6710418"/>
              <a:ext cx="896266" cy="909329"/>
            </a:xfrm>
            <a:prstGeom prst="rect">
              <a:avLst/>
            </a:prstGeom>
            <a:noFill/>
            <a:ln>
              <a:noFill/>
            </a:ln>
          </p:spPr>
        </p:pic>
      </p:grpSp>
      <p:sp>
        <p:nvSpPr>
          <p:cNvPr id="620" name="Google Shape;620;p51"/>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
        <p:nvSpPr>
          <p:cNvPr id="621" name="Google Shape;621;p51"/>
          <p:cNvSpPr txBox="1"/>
          <p:nvPr/>
        </p:nvSpPr>
        <p:spPr>
          <a:xfrm>
            <a:off x="1429725" y="3893975"/>
            <a:ext cx="5742600" cy="295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venir"/>
                <a:ea typeface="Avenir"/>
                <a:cs typeface="Avenir"/>
                <a:sym typeface="Avenir"/>
              </a:rPr>
              <a:t>Fig:7.a    GAN Architecture</a:t>
            </a:r>
            <a:endParaRPr b="0" i="0" sz="1100" u="none" cap="none" strike="noStrike">
              <a:solidFill>
                <a:schemeClr val="lt1"/>
              </a:solidFill>
              <a:latin typeface="Avenir"/>
              <a:ea typeface="Avenir"/>
              <a:cs typeface="Avenir"/>
              <a:sym typeface="Avenir"/>
            </a:endParaRPr>
          </a:p>
        </p:txBody>
      </p:sp>
      <p:pic>
        <p:nvPicPr>
          <p:cNvPr id="622" name="Google Shape;622;p51"/>
          <p:cNvPicPr preferRelativeResize="0"/>
          <p:nvPr/>
        </p:nvPicPr>
        <p:blipFill rotWithShape="1">
          <a:blip r:embed="rId7">
            <a:alphaModFix/>
          </a:blip>
          <a:srcRect b="0" l="0" r="0" t="0"/>
          <a:stretch/>
        </p:blipFill>
        <p:spPr>
          <a:xfrm>
            <a:off x="1129275" y="1707675"/>
            <a:ext cx="6463795" cy="2186300"/>
          </a:xfrm>
          <a:prstGeom prst="rect">
            <a:avLst/>
          </a:prstGeom>
          <a:noFill/>
          <a:ln>
            <a:noFill/>
          </a:ln>
        </p:spPr>
      </p:pic>
      <p:pic>
        <p:nvPicPr>
          <p:cNvPr id="623" name="Google Shape;623;p51"/>
          <p:cNvPicPr preferRelativeResize="0"/>
          <p:nvPr/>
        </p:nvPicPr>
        <p:blipFill rotWithShape="1">
          <a:blip r:embed="rId8">
            <a:alphaModFix/>
          </a:blip>
          <a:srcRect b="0" l="0" r="0" t="0"/>
          <a:stretch/>
        </p:blipFill>
        <p:spPr>
          <a:xfrm>
            <a:off x="8384191" y="1144675"/>
            <a:ext cx="4723472" cy="1840725"/>
          </a:xfrm>
          <a:prstGeom prst="rect">
            <a:avLst/>
          </a:prstGeom>
          <a:noFill/>
          <a:ln>
            <a:noFill/>
          </a:ln>
        </p:spPr>
      </p:pic>
      <p:sp>
        <p:nvSpPr>
          <p:cNvPr id="624" name="Google Shape;624;p51"/>
          <p:cNvSpPr txBox="1"/>
          <p:nvPr/>
        </p:nvSpPr>
        <p:spPr>
          <a:xfrm>
            <a:off x="8078599" y="3893963"/>
            <a:ext cx="5496300" cy="295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venir"/>
                <a:ea typeface="Avenir"/>
                <a:cs typeface="Avenir"/>
                <a:sym typeface="Avenir"/>
              </a:rPr>
              <a:t>Fig:7.b   GAN Architecture</a:t>
            </a:r>
            <a:endParaRPr b="0" i="0" sz="1100" u="none" cap="none" strike="noStrike">
              <a:solidFill>
                <a:schemeClr val="lt1"/>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2"/>
          <p:cNvSpPr txBox="1"/>
          <p:nvPr>
            <p:ph type="title"/>
          </p:nvPr>
        </p:nvSpPr>
        <p:spPr>
          <a:xfrm>
            <a:off x="712393" y="441802"/>
            <a:ext cx="13202835" cy="3985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Deep Generative Model Approaches</a:t>
            </a:r>
            <a:endParaRPr/>
          </a:p>
        </p:txBody>
      </p:sp>
      <p:sp>
        <p:nvSpPr>
          <p:cNvPr id="631" name="Google Shape;631;p52"/>
          <p:cNvSpPr txBox="1"/>
          <p:nvPr>
            <p:ph idx="1" type="body"/>
          </p:nvPr>
        </p:nvSpPr>
        <p:spPr>
          <a:xfrm>
            <a:off x="788987" y="840373"/>
            <a:ext cx="13203632" cy="369332"/>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Unsupervised Learning</a:t>
            </a:r>
            <a:endParaRPr/>
          </a:p>
        </p:txBody>
      </p:sp>
      <p:sp>
        <p:nvSpPr>
          <p:cNvPr id="632" name="Google Shape;632;p52"/>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633" name="Google Shape;633;p52"/>
          <p:cNvSpPr/>
          <p:nvPr/>
        </p:nvSpPr>
        <p:spPr>
          <a:xfrm>
            <a:off x="712393" y="1625537"/>
            <a:ext cx="8540100" cy="3416400"/>
          </a:xfrm>
          <a:prstGeom prst="rect">
            <a:avLst/>
          </a:prstGeom>
          <a:solidFill>
            <a:schemeClr val="lt1"/>
          </a:solid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VAEs are likelihood-based generative models that maximize the training data likelihood using the model pθ(Data).</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They use latent variables z to compute pθ(x), integrating over pθ(x|z)p(z)dz.</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VAEs are trained efficiently via an inference distribution qφ(z|x).</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Anomalies in VAEs are identified by high reconstruction error or low probability, as they represent deviations from the learned distribution.</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The best threshold for anomaly detection is set by evaluating different thresholds and choosing the one that maximizes the F1 score which is (6.92), balancing precision and recall.</a:t>
            </a:r>
            <a:endParaRPr sz="2200">
              <a:solidFill>
                <a:schemeClr val="dk1"/>
              </a:solidFill>
              <a:latin typeface="Avenir"/>
              <a:ea typeface="Avenir"/>
              <a:cs typeface="Avenir"/>
              <a:sym typeface="Avenir"/>
            </a:endParaRPr>
          </a:p>
          <a:p>
            <a:pPr indent="0" lvl="0" marL="457200" marR="0" rtl="0" algn="l">
              <a:lnSpc>
                <a:spcPct val="100000"/>
              </a:lnSpc>
              <a:spcBef>
                <a:spcPts val="1000"/>
              </a:spcBef>
              <a:spcAft>
                <a:spcPts val="1000"/>
              </a:spcAft>
              <a:buNone/>
            </a:pPr>
            <a:r>
              <a:t/>
            </a:r>
            <a:endParaRPr sz="2200">
              <a:solidFill>
                <a:schemeClr val="dk1"/>
              </a:solidFill>
              <a:latin typeface="Avenir"/>
              <a:ea typeface="Avenir"/>
              <a:cs typeface="Avenir"/>
              <a:sym typeface="Avenir"/>
            </a:endParaRPr>
          </a:p>
        </p:txBody>
      </p:sp>
      <p:sp>
        <p:nvSpPr>
          <p:cNvPr id="634" name="Google Shape;634;p52"/>
          <p:cNvSpPr txBox="1"/>
          <p:nvPr/>
        </p:nvSpPr>
        <p:spPr>
          <a:xfrm>
            <a:off x="9701225" y="1376250"/>
            <a:ext cx="4357800" cy="295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venir"/>
                <a:ea typeface="Avenir"/>
                <a:cs typeface="Avenir"/>
                <a:sym typeface="Avenir"/>
              </a:rPr>
              <a:t>Fig:8   VAE Architecture</a:t>
            </a:r>
            <a:endParaRPr b="0" i="0" sz="1100" u="none" cap="none" strike="noStrike">
              <a:solidFill>
                <a:schemeClr val="lt1"/>
              </a:solidFill>
              <a:latin typeface="Avenir"/>
              <a:ea typeface="Avenir"/>
              <a:cs typeface="Avenir"/>
              <a:sym typeface="Avenir"/>
            </a:endParaRPr>
          </a:p>
        </p:txBody>
      </p:sp>
      <p:sp>
        <p:nvSpPr>
          <p:cNvPr id="635" name="Google Shape;635;p52"/>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grpSp>
        <p:nvGrpSpPr>
          <p:cNvPr id="636" name="Google Shape;636;p52"/>
          <p:cNvGrpSpPr/>
          <p:nvPr/>
        </p:nvGrpSpPr>
        <p:grpSpPr>
          <a:xfrm>
            <a:off x="12778809" y="76580"/>
            <a:ext cx="1662794" cy="1129147"/>
            <a:chOff x="5555349" y="6710418"/>
            <a:chExt cx="1992086" cy="1372990"/>
          </a:xfrm>
        </p:grpSpPr>
        <p:pic>
          <p:nvPicPr>
            <p:cNvPr descr="Icon&#10;&#10;Description automatically generated" id="637" name="Google Shape;637;p52"/>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638" name="Google Shape;638;p52"/>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pic>
        <p:nvPicPr>
          <p:cNvPr id="639" name="Google Shape;639;p52"/>
          <p:cNvPicPr preferRelativeResize="0"/>
          <p:nvPr/>
        </p:nvPicPr>
        <p:blipFill rotWithShape="1">
          <a:blip r:embed="rId5">
            <a:alphaModFix/>
          </a:blip>
          <a:srcRect b="0" l="0" r="0" t="0"/>
          <a:stretch/>
        </p:blipFill>
        <p:spPr>
          <a:xfrm>
            <a:off x="9116114" y="1927275"/>
            <a:ext cx="5389774" cy="3114650"/>
          </a:xfrm>
          <a:prstGeom prst="rect">
            <a:avLst/>
          </a:prstGeom>
          <a:noFill/>
          <a:ln>
            <a:noFill/>
          </a:ln>
        </p:spPr>
      </p:pic>
      <p:pic>
        <p:nvPicPr>
          <p:cNvPr id="640" name="Google Shape;640;p52"/>
          <p:cNvPicPr preferRelativeResize="0"/>
          <p:nvPr/>
        </p:nvPicPr>
        <p:blipFill>
          <a:blip r:embed="rId6">
            <a:alphaModFix/>
          </a:blip>
          <a:stretch>
            <a:fillRect/>
          </a:stretch>
        </p:blipFill>
        <p:spPr>
          <a:xfrm>
            <a:off x="10003700" y="5041923"/>
            <a:ext cx="3905250" cy="39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3"/>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Classic Generative Model Approaches</a:t>
            </a:r>
            <a:endParaRPr/>
          </a:p>
        </p:txBody>
      </p:sp>
      <p:sp>
        <p:nvSpPr>
          <p:cNvPr id="647" name="Google Shape;647;p53"/>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Unsupervised Learning</a:t>
            </a:r>
            <a:endParaRPr/>
          </a:p>
        </p:txBody>
      </p:sp>
      <p:sp>
        <p:nvSpPr>
          <p:cNvPr id="648" name="Google Shape;648;p53"/>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649" name="Google Shape;649;p53"/>
          <p:cNvSpPr/>
          <p:nvPr/>
        </p:nvSpPr>
        <p:spPr>
          <a:xfrm>
            <a:off x="797250" y="1590298"/>
            <a:ext cx="7933500" cy="4586100"/>
          </a:xfrm>
          <a:prstGeom prst="rect">
            <a:avLst/>
          </a:prstGeom>
          <a:solidFill>
            <a:schemeClr val="lt1"/>
          </a:solidFill>
          <a:ln>
            <a:noFill/>
          </a:ln>
        </p:spPr>
        <p:txBody>
          <a:bodyPr anchorCtr="0" anchor="t" bIns="45700" lIns="91425" spcFirstLastPara="1" rIns="91425" wrap="square" tIns="45700">
            <a:noAutofit/>
          </a:bodyPr>
          <a:lstStyle/>
          <a:p>
            <a:pPr indent="-368300" lvl="0" marL="457200" marR="0" rtl="0" algn="just">
              <a:lnSpc>
                <a:spcPct val="100000"/>
              </a:lnSpc>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HMMs </a:t>
            </a:r>
            <a:r>
              <a:rPr b="0" i="0" lang="en-US" sz="2200" u="none" cap="none" strike="noStrike">
                <a:solidFill>
                  <a:schemeClr val="dk1"/>
                </a:solidFill>
                <a:latin typeface="Avenir"/>
                <a:ea typeface="Avenir"/>
                <a:cs typeface="Avenir"/>
                <a:sym typeface="Avenir"/>
              </a:rPr>
              <a:t>are preferred for statistically modeling linear time series or sequence problems.</a:t>
            </a:r>
            <a:endParaRPr b="0" i="0" sz="2200" u="none" cap="none" strike="noStrike">
              <a:solidFill>
                <a:schemeClr val="dk1"/>
              </a:solidFill>
              <a:latin typeface="Avenir"/>
              <a:ea typeface="Avenir"/>
              <a:cs typeface="Avenir"/>
              <a:sym typeface="Avenir"/>
            </a:endParaRPr>
          </a:p>
          <a:p>
            <a:pPr indent="-368300" lvl="0" marL="457200" marR="0" rtl="0" algn="just">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They consist of an unobservable stochastic process, inferred through a sequence of observable symbols.</a:t>
            </a:r>
            <a:endParaRPr b="0" i="0" sz="2200" u="none" cap="none" strike="noStrike">
              <a:solidFill>
                <a:schemeClr val="dk1"/>
              </a:solidFill>
              <a:latin typeface="Avenir"/>
              <a:ea typeface="Avenir"/>
              <a:cs typeface="Avenir"/>
              <a:sym typeface="Avenir"/>
            </a:endParaRPr>
          </a:p>
          <a:p>
            <a:pPr indent="-368300" lvl="0" marL="457200" marR="0" rtl="0" algn="just">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Defined by λ = (A, B, π), where A is the state transition probability matrix, B the observation symbol probability matrix, and π the initial state probability vector.</a:t>
            </a:r>
            <a:endParaRPr b="0" i="0" sz="2200" u="none" cap="none" strike="noStrike">
              <a:solidFill>
                <a:schemeClr val="dk1"/>
              </a:solidFill>
              <a:latin typeface="Avenir"/>
              <a:ea typeface="Avenir"/>
              <a:cs typeface="Avenir"/>
              <a:sym typeface="Avenir"/>
            </a:endParaRPr>
          </a:p>
          <a:p>
            <a:pPr indent="-368300" lvl="0" marL="457200" marR="0" rtl="0" algn="just">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HMM-based anomaly detection involves training on normal observations, calculating normal behavior states, and comparing these to states from new data for anomaly identification.</a:t>
            </a:r>
            <a:endParaRPr b="0" i="0" sz="2200" u="none" cap="none" strike="noStrike">
              <a:solidFill>
                <a:schemeClr val="dk1"/>
              </a:solidFill>
              <a:latin typeface="Avenir"/>
              <a:ea typeface="Avenir"/>
              <a:cs typeface="Avenir"/>
              <a:sym typeface="Avenir"/>
            </a:endParaRPr>
          </a:p>
          <a:p>
            <a:pPr indent="-368300" lvl="0" marL="457200" rtl="0" algn="just">
              <a:spcBef>
                <a:spcPts val="100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The best threshold is found by trying different percentiles of log-likelihood values and evaluating which one gives the highest F1 score which is 21 percentile, ensuring a good balance between detecting anomalies (recall) and avoiding false alarms (precision) </a:t>
            </a:r>
            <a:endParaRPr sz="2200">
              <a:solidFill>
                <a:schemeClr val="dk1"/>
              </a:solidFill>
              <a:latin typeface="Avenir"/>
              <a:ea typeface="Avenir"/>
              <a:cs typeface="Avenir"/>
              <a:sym typeface="Avenir"/>
            </a:endParaRPr>
          </a:p>
          <a:p>
            <a:pPr indent="-171450" lvl="0" marL="285750" marR="0" rtl="0" algn="just">
              <a:lnSpc>
                <a:spcPct val="100000"/>
              </a:lnSpc>
              <a:spcBef>
                <a:spcPts val="1000"/>
              </a:spcBef>
              <a:spcAft>
                <a:spcPts val="0"/>
              </a:spcAft>
              <a:buClr>
                <a:schemeClr val="dk1"/>
              </a:buClr>
              <a:buSzPts val="1800"/>
              <a:buFont typeface="Arial"/>
              <a:buNone/>
            </a:pPr>
            <a:r>
              <a:t/>
            </a:r>
            <a:endParaRPr b="0" i="0" sz="2200" u="none" cap="none" strike="noStrike">
              <a:solidFill>
                <a:schemeClr val="dk1"/>
              </a:solidFill>
              <a:latin typeface="Avenir"/>
              <a:ea typeface="Avenir"/>
              <a:cs typeface="Avenir"/>
              <a:sym typeface="Avenir"/>
            </a:endParaRPr>
          </a:p>
          <a:p>
            <a:pPr indent="-171450" lvl="0" marL="285750" marR="0" rtl="0" algn="l">
              <a:lnSpc>
                <a:spcPct val="100000"/>
              </a:lnSpc>
              <a:spcBef>
                <a:spcPts val="1000"/>
              </a:spcBef>
              <a:spcAft>
                <a:spcPts val="1000"/>
              </a:spcAft>
              <a:buClr>
                <a:schemeClr val="dk1"/>
              </a:buClr>
              <a:buSzPts val="1800"/>
              <a:buFont typeface="Arial"/>
              <a:buNone/>
            </a:pPr>
            <a:r>
              <a:t/>
            </a:r>
            <a:endParaRPr b="0" i="0" sz="2200" u="none" cap="none" strike="noStrike">
              <a:solidFill>
                <a:schemeClr val="dk1"/>
              </a:solidFill>
              <a:latin typeface="Avenir"/>
              <a:ea typeface="Avenir"/>
              <a:cs typeface="Avenir"/>
              <a:sym typeface="Avenir"/>
            </a:endParaRPr>
          </a:p>
        </p:txBody>
      </p:sp>
      <p:grpSp>
        <p:nvGrpSpPr>
          <p:cNvPr id="650" name="Google Shape;650;p53"/>
          <p:cNvGrpSpPr/>
          <p:nvPr/>
        </p:nvGrpSpPr>
        <p:grpSpPr>
          <a:xfrm>
            <a:off x="9252463" y="1618977"/>
            <a:ext cx="5399871" cy="4047520"/>
            <a:chOff x="9219818" y="1147900"/>
            <a:chExt cx="5399871" cy="4047520"/>
          </a:xfrm>
        </p:grpSpPr>
        <p:sp>
          <p:nvSpPr>
            <p:cNvPr id="651" name="Google Shape;651;p53"/>
            <p:cNvSpPr/>
            <p:nvPr/>
          </p:nvSpPr>
          <p:spPr>
            <a:xfrm>
              <a:off x="10077061" y="1796143"/>
              <a:ext cx="781439" cy="711459"/>
            </a:xfrm>
            <a:prstGeom prst="ellipse">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Y</a:t>
              </a:r>
              <a:r>
                <a:rPr b="0" baseline="-25000" i="0" lang="en-US" sz="1200" u="none" cap="none" strike="noStrike">
                  <a:solidFill>
                    <a:schemeClr val="lt1"/>
                  </a:solidFill>
                  <a:latin typeface="Avenir"/>
                  <a:ea typeface="Avenir"/>
                  <a:cs typeface="Avenir"/>
                  <a:sym typeface="Avenir"/>
                </a:rPr>
                <a:t>1</a:t>
              </a:r>
              <a:endParaRPr b="0" i="0" sz="1400" u="none" cap="none" strike="noStrike">
                <a:solidFill>
                  <a:srgbClr val="000000"/>
                </a:solidFill>
                <a:latin typeface="Arial"/>
                <a:ea typeface="Arial"/>
                <a:cs typeface="Arial"/>
                <a:sym typeface="Arial"/>
              </a:endParaRPr>
            </a:p>
          </p:txBody>
        </p:sp>
        <p:sp>
          <p:nvSpPr>
            <p:cNvPr id="652" name="Google Shape;652;p53"/>
            <p:cNvSpPr/>
            <p:nvPr/>
          </p:nvSpPr>
          <p:spPr>
            <a:xfrm>
              <a:off x="11683098" y="1745739"/>
              <a:ext cx="781439" cy="711459"/>
            </a:xfrm>
            <a:prstGeom prst="ellipse">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Y</a:t>
              </a:r>
              <a:r>
                <a:rPr b="0" baseline="-25000" i="0" lang="en-US" sz="1200" u="none" cap="none" strike="noStrike">
                  <a:solidFill>
                    <a:schemeClr val="lt1"/>
                  </a:solidFill>
                  <a:latin typeface="Avenir"/>
                  <a:ea typeface="Avenir"/>
                  <a:cs typeface="Avenir"/>
                  <a:sym typeface="Avenir"/>
                </a:rPr>
                <a:t>2</a:t>
              </a:r>
              <a:endParaRPr b="0" i="0" sz="1400" u="none" cap="none" strike="noStrike">
                <a:solidFill>
                  <a:srgbClr val="000000"/>
                </a:solidFill>
                <a:latin typeface="Arial"/>
                <a:ea typeface="Arial"/>
                <a:cs typeface="Arial"/>
                <a:sym typeface="Arial"/>
              </a:endParaRPr>
            </a:p>
          </p:txBody>
        </p:sp>
        <p:sp>
          <p:nvSpPr>
            <p:cNvPr id="653" name="Google Shape;653;p53"/>
            <p:cNvSpPr/>
            <p:nvPr/>
          </p:nvSpPr>
          <p:spPr>
            <a:xfrm>
              <a:off x="13034650" y="1745738"/>
              <a:ext cx="781439" cy="711459"/>
            </a:xfrm>
            <a:prstGeom prst="ellipse">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Y</a:t>
              </a:r>
              <a:r>
                <a:rPr b="0" baseline="-25000" i="0" lang="en-US" sz="1200" u="none" cap="none" strike="noStrike">
                  <a:solidFill>
                    <a:schemeClr val="lt1"/>
                  </a:solidFill>
                  <a:latin typeface="Avenir"/>
                  <a:ea typeface="Avenir"/>
                  <a:cs typeface="Avenir"/>
                  <a:sym typeface="Avenir"/>
                </a:rPr>
                <a:t>3</a:t>
              </a:r>
              <a:endParaRPr b="0" i="0" sz="1400" u="none" cap="none" strike="noStrike">
                <a:solidFill>
                  <a:srgbClr val="000000"/>
                </a:solidFill>
                <a:latin typeface="Arial"/>
                <a:ea typeface="Arial"/>
                <a:cs typeface="Arial"/>
                <a:sym typeface="Arial"/>
              </a:endParaRPr>
            </a:p>
          </p:txBody>
        </p:sp>
        <p:sp>
          <p:nvSpPr>
            <p:cNvPr id="654" name="Google Shape;654;p53"/>
            <p:cNvSpPr/>
            <p:nvPr/>
          </p:nvSpPr>
          <p:spPr>
            <a:xfrm>
              <a:off x="10077061" y="3357129"/>
              <a:ext cx="781439" cy="711459"/>
            </a:xfrm>
            <a:prstGeom prst="ellipse">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X</a:t>
              </a:r>
              <a:r>
                <a:rPr b="0" baseline="-25000" i="0" lang="en-US" sz="1200" u="none" cap="none" strike="noStrike">
                  <a:solidFill>
                    <a:schemeClr val="lt1"/>
                  </a:solidFill>
                  <a:latin typeface="Avenir"/>
                  <a:ea typeface="Avenir"/>
                  <a:cs typeface="Avenir"/>
                  <a:sym typeface="Avenir"/>
                </a:rPr>
                <a:t>1</a:t>
              </a:r>
              <a:endParaRPr b="0" i="0" sz="1400" u="none" cap="none" strike="noStrike">
                <a:solidFill>
                  <a:srgbClr val="000000"/>
                </a:solidFill>
                <a:latin typeface="Arial"/>
                <a:ea typeface="Arial"/>
                <a:cs typeface="Arial"/>
                <a:sym typeface="Arial"/>
              </a:endParaRPr>
            </a:p>
          </p:txBody>
        </p:sp>
        <p:sp>
          <p:nvSpPr>
            <p:cNvPr id="655" name="Google Shape;655;p53"/>
            <p:cNvSpPr/>
            <p:nvPr/>
          </p:nvSpPr>
          <p:spPr>
            <a:xfrm>
              <a:off x="11683098" y="3357129"/>
              <a:ext cx="781439" cy="711459"/>
            </a:xfrm>
            <a:prstGeom prst="ellipse">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X</a:t>
              </a:r>
              <a:r>
                <a:rPr b="0" baseline="-25000" i="0" lang="en-US" sz="1200" u="none" cap="none" strike="noStrike">
                  <a:solidFill>
                    <a:schemeClr val="lt1"/>
                  </a:solidFill>
                  <a:latin typeface="Avenir"/>
                  <a:ea typeface="Avenir"/>
                  <a:cs typeface="Avenir"/>
                  <a:sym typeface="Avenir"/>
                </a:rPr>
                <a:t>2</a:t>
              </a:r>
              <a:endParaRPr b="0" i="0" sz="1400" u="none" cap="none" strike="noStrike">
                <a:solidFill>
                  <a:srgbClr val="000000"/>
                </a:solidFill>
                <a:latin typeface="Arial"/>
                <a:ea typeface="Arial"/>
                <a:cs typeface="Arial"/>
                <a:sym typeface="Arial"/>
              </a:endParaRPr>
            </a:p>
          </p:txBody>
        </p:sp>
        <p:sp>
          <p:nvSpPr>
            <p:cNvPr id="656" name="Google Shape;656;p53"/>
            <p:cNvSpPr/>
            <p:nvPr/>
          </p:nvSpPr>
          <p:spPr>
            <a:xfrm>
              <a:off x="13037182" y="3357128"/>
              <a:ext cx="781439" cy="711459"/>
            </a:xfrm>
            <a:prstGeom prst="ellipse">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X</a:t>
              </a:r>
              <a:r>
                <a:rPr b="0" baseline="-25000" i="0" lang="en-US" sz="1200" u="none" cap="none" strike="noStrike">
                  <a:solidFill>
                    <a:schemeClr val="lt1"/>
                  </a:solidFill>
                  <a:latin typeface="Avenir"/>
                  <a:ea typeface="Avenir"/>
                  <a:cs typeface="Avenir"/>
                  <a:sym typeface="Avenir"/>
                </a:rPr>
                <a:t>2</a:t>
              </a:r>
              <a:endParaRPr b="0" i="0" sz="1400" u="none" cap="none" strike="noStrike">
                <a:solidFill>
                  <a:srgbClr val="000000"/>
                </a:solidFill>
                <a:latin typeface="Arial"/>
                <a:ea typeface="Arial"/>
                <a:cs typeface="Arial"/>
                <a:sym typeface="Arial"/>
              </a:endParaRPr>
            </a:p>
          </p:txBody>
        </p:sp>
        <p:cxnSp>
          <p:nvCxnSpPr>
            <p:cNvPr id="657" name="Google Shape;657;p53"/>
            <p:cNvCxnSpPr>
              <a:endCxn id="654" idx="2"/>
            </p:cNvCxnSpPr>
            <p:nvPr/>
          </p:nvCxnSpPr>
          <p:spPr>
            <a:xfrm>
              <a:off x="9598861" y="3712859"/>
              <a:ext cx="4782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658" name="Google Shape;658;p53"/>
            <p:cNvCxnSpPr>
              <a:stCxn id="654" idx="6"/>
              <a:endCxn id="655" idx="2"/>
            </p:cNvCxnSpPr>
            <p:nvPr/>
          </p:nvCxnSpPr>
          <p:spPr>
            <a:xfrm>
              <a:off x="10858500" y="3712859"/>
              <a:ext cx="8247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659" name="Google Shape;659;p53"/>
            <p:cNvCxnSpPr>
              <a:stCxn id="655" idx="6"/>
              <a:endCxn id="656" idx="2"/>
            </p:cNvCxnSpPr>
            <p:nvPr/>
          </p:nvCxnSpPr>
          <p:spPr>
            <a:xfrm>
              <a:off x="12464537" y="3712859"/>
              <a:ext cx="572700" cy="0"/>
            </a:xfrm>
            <a:prstGeom prst="straightConnector1">
              <a:avLst/>
            </a:prstGeom>
            <a:noFill/>
            <a:ln cap="flat" cmpd="sng" w="9525">
              <a:solidFill>
                <a:schemeClr val="accent1"/>
              </a:solidFill>
              <a:prstDash val="solid"/>
              <a:miter lim="800000"/>
              <a:headEnd len="sm" w="sm" type="none"/>
              <a:tailEnd len="med" w="med" type="triangle"/>
            </a:ln>
          </p:spPr>
        </p:cxnSp>
        <p:sp>
          <p:nvSpPr>
            <p:cNvPr id="660" name="Google Shape;660;p53"/>
            <p:cNvSpPr/>
            <p:nvPr/>
          </p:nvSpPr>
          <p:spPr>
            <a:xfrm rot="5400000">
              <a:off x="11736039" y="2309619"/>
              <a:ext cx="367431" cy="3739029"/>
            </a:xfrm>
            <a:prstGeom prst="rightBrace">
              <a:avLst>
                <a:gd fmla="val 8333" name="adj1"/>
                <a:gd fmla="val 46148"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cxnSp>
          <p:nvCxnSpPr>
            <p:cNvPr id="661" name="Google Shape;661;p53"/>
            <p:cNvCxnSpPr>
              <a:stCxn id="654" idx="0"/>
              <a:endCxn id="651" idx="4"/>
            </p:cNvCxnSpPr>
            <p:nvPr/>
          </p:nvCxnSpPr>
          <p:spPr>
            <a:xfrm rot="10800000">
              <a:off x="10467781" y="2507529"/>
              <a:ext cx="0" cy="849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62" name="Google Shape;662;p53"/>
            <p:cNvCxnSpPr>
              <a:stCxn id="655" idx="0"/>
              <a:endCxn id="652" idx="4"/>
            </p:cNvCxnSpPr>
            <p:nvPr/>
          </p:nvCxnSpPr>
          <p:spPr>
            <a:xfrm rot="10800000">
              <a:off x="12073818" y="2457129"/>
              <a:ext cx="0" cy="900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63" name="Google Shape;663;p53"/>
            <p:cNvCxnSpPr>
              <a:stCxn id="656" idx="0"/>
              <a:endCxn id="653" idx="4"/>
            </p:cNvCxnSpPr>
            <p:nvPr/>
          </p:nvCxnSpPr>
          <p:spPr>
            <a:xfrm rot="10800000">
              <a:off x="13425502" y="2457128"/>
              <a:ext cx="2400" cy="900000"/>
            </a:xfrm>
            <a:prstGeom prst="straightConnector1">
              <a:avLst/>
            </a:prstGeom>
            <a:noFill/>
            <a:ln cap="flat" cmpd="sng" w="9525">
              <a:solidFill>
                <a:schemeClr val="accent1"/>
              </a:solidFill>
              <a:prstDash val="solid"/>
              <a:miter lim="800000"/>
              <a:headEnd len="sm" w="sm" type="none"/>
              <a:tailEnd len="med" w="med" type="triangle"/>
            </a:ln>
          </p:spPr>
        </p:cxnSp>
        <p:sp>
          <p:nvSpPr>
            <p:cNvPr id="664" name="Google Shape;664;p53"/>
            <p:cNvSpPr txBox="1"/>
            <p:nvPr/>
          </p:nvSpPr>
          <p:spPr>
            <a:xfrm>
              <a:off x="11106345" y="4480348"/>
              <a:ext cx="2319024"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venir"/>
                  <a:ea typeface="Avenir"/>
                  <a:cs typeface="Avenir"/>
                  <a:sym typeface="Avenir"/>
                </a:rPr>
                <a:t>Hidden State(Unobserved)</a:t>
              </a:r>
              <a:endParaRPr b="0" i="0" sz="1400" u="none" cap="none" strike="noStrike">
                <a:solidFill>
                  <a:srgbClr val="000000"/>
                </a:solidFill>
                <a:latin typeface="Arial"/>
                <a:ea typeface="Arial"/>
                <a:cs typeface="Arial"/>
                <a:sym typeface="Arial"/>
              </a:endParaRPr>
            </a:p>
          </p:txBody>
        </p:sp>
        <p:sp>
          <p:nvSpPr>
            <p:cNvPr id="665" name="Google Shape;665;p53"/>
            <p:cNvSpPr/>
            <p:nvPr/>
          </p:nvSpPr>
          <p:spPr>
            <a:xfrm rot="-5400000">
              <a:off x="11784590" y="-314973"/>
              <a:ext cx="270331" cy="3739029"/>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666" name="Google Shape;666;p53"/>
            <p:cNvSpPr txBox="1"/>
            <p:nvPr/>
          </p:nvSpPr>
          <p:spPr>
            <a:xfrm>
              <a:off x="11352628" y="1147900"/>
              <a:ext cx="1442377"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venir"/>
                  <a:ea typeface="Avenir"/>
                  <a:cs typeface="Avenir"/>
                  <a:sym typeface="Avenir"/>
                </a:rPr>
                <a:t>Observations</a:t>
              </a:r>
              <a:endParaRPr b="0" i="0" sz="1400" u="none" cap="none" strike="noStrike">
                <a:solidFill>
                  <a:srgbClr val="000000"/>
                </a:solidFill>
                <a:latin typeface="Arial"/>
                <a:ea typeface="Arial"/>
                <a:cs typeface="Arial"/>
                <a:sym typeface="Arial"/>
              </a:endParaRPr>
            </a:p>
          </p:txBody>
        </p:sp>
        <p:sp>
          <p:nvSpPr>
            <p:cNvPr id="667" name="Google Shape;667;p53"/>
            <p:cNvSpPr txBox="1"/>
            <p:nvPr/>
          </p:nvSpPr>
          <p:spPr>
            <a:xfrm>
              <a:off x="9219818" y="4826088"/>
              <a:ext cx="539987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venir"/>
                  <a:ea typeface="Avenir"/>
                  <a:cs typeface="Avenir"/>
                  <a:sym typeface="Avenir"/>
                </a:rPr>
                <a:t>P(X</a:t>
              </a:r>
              <a:r>
                <a:rPr b="0" baseline="-25000" i="0" lang="en-US" sz="1800" u="none" cap="none" strike="noStrike">
                  <a:solidFill>
                    <a:schemeClr val="dk1"/>
                  </a:solidFill>
                  <a:latin typeface="Avenir"/>
                  <a:ea typeface="Avenir"/>
                  <a:cs typeface="Avenir"/>
                  <a:sym typeface="Avenir"/>
                </a:rPr>
                <a:t>1:T </a:t>
              </a:r>
              <a:r>
                <a:rPr b="0" i="0" lang="en-US" sz="1800" u="none" cap="none" strike="noStrike">
                  <a:solidFill>
                    <a:schemeClr val="dk1"/>
                  </a:solidFill>
                  <a:latin typeface="Avenir"/>
                  <a:ea typeface="Avenir"/>
                  <a:cs typeface="Avenir"/>
                  <a:sym typeface="Avenir"/>
                </a:rPr>
                <a:t>, Y</a:t>
              </a:r>
              <a:r>
                <a:rPr b="0" baseline="-25000" i="0" lang="en-US" sz="1800" u="none" cap="none" strike="noStrike">
                  <a:solidFill>
                    <a:schemeClr val="dk1"/>
                  </a:solidFill>
                  <a:latin typeface="Avenir"/>
                  <a:ea typeface="Avenir"/>
                  <a:cs typeface="Avenir"/>
                  <a:sym typeface="Avenir"/>
                </a:rPr>
                <a:t>1:T </a:t>
              </a:r>
              <a:r>
                <a:rPr b="0" i="0" lang="en-US" sz="1800" u="none" cap="none" strike="noStrike">
                  <a:solidFill>
                    <a:schemeClr val="dk1"/>
                  </a:solidFill>
                  <a:latin typeface="Avenir"/>
                  <a:ea typeface="Avenir"/>
                  <a:cs typeface="Avenir"/>
                  <a:sym typeface="Avenir"/>
                </a:rPr>
                <a:t>) = P(X</a:t>
              </a:r>
              <a:r>
                <a:rPr b="0" baseline="-25000" i="0" lang="en-US" sz="1800" u="none" cap="none" strike="noStrike">
                  <a:solidFill>
                    <a:schemeClr val="dk1"/>
                  </a:solidFill>
                  <a:latin typeface="Avenir"/>
                  <a:ea typeface="Avenir"/>
                  <a:cs typeface="Avenir"/>
                  <a:sym typeface="Avenir"/>
                </a:rPr>
                <a:t>1</a:t>
              </a:r>
              <a:r>
                <a:rPr b="0" i="0" lang="en-US" sz="1800" u="none" cap="none" strike="noStrike">
                  <a:solidFill>
                    <a:schemeClr val="dk1"/>
                  </a:solidFill>
                  <a:latin typeface="Avenir"/>
                  <a:ea typeface="Avenir"/>
                  <a:cs typeface="Avenir"/>
                  <a:sym typeface="Avenir"/>
                </a:rPr>
                <a:t>)P(Y</a:t>
              </a:r>
              <a:r>
                <a:rPr b="0" baseline="-25000" i="0" lang="en-US" sz="1800" u="none" cap="none" strike="noStrike">
                  <a:solidFill>
                    <a:schemeClr val="dk1"/>
                  </a:solidFill>
                  <a:latin typeface="Avenir"/>
                  <a:ea typeface="Avenir"/>
                  <a:cs typeface="Avenir"/>
                  <a:sym typeface="Avenir"/>
                </a:rPr>
                <a:t>1</a:t>
              </a:r>
              <a:r>
                <a:rPr b="0" i="0" lang="en-US" sz="1800" u="none" cap="none" strike="noStrike">
                  <a:solidFill>
                    <a:schemeClr val="dk1"/>
                  </a:solidFill>
                  <a:latin typeface="Avenir"/>
                  <a:ea typeface="Avenir"/>
                  <a:cs typeface="Avenir"/>
                  <a:sym typeface="Avenir"/>
                </a:rPr>
                <a:t>|X</a:t>
              </a:r>
              <a:r>
                <a:rPr b="0" baseline="-25000" i="0" lang="en-US" sz="1800" u="none" cap="none" strike="noStrike">
                  <a:solidFill>
                    <a:schemeClr val="dk1"/>
                  </a:solidFill>
                  <a:latin typeface="Avenir"/>
                  <a:ea typeface="Avenir"/>
                  <a:cs typeface="Avenir"/>
                  <a:sym typeface="Avenir"/>
                </a:rPr>
                <a:t>1</a:t>
              </a:r>
              <a:r>
                <a:rPr b="0" i="0" lang="en-US" sz="1800" u="none" cap="none" strike="noStrike">
                  <a:solidFill>
                    <a:schemeClr val="dk1"/>
                  </a:solidFill>
                  <a:latin typeface="Avenir"/>
                  <a:ea typeface="Avenir"/>
                  <a:cs typeface="Avenir"/>
                  <a:sym typeface="Avenir"/>
                </a:rPr>
                <a:t>) ∏ </a:t>
              </a:r>
              <a:r>
                <a:rPr b="0" baseline="30000" i="0" lang="en-US" sz="1800" u="none" cap="none" strike="noStrike">
                  <a:solidFill>
                    <a:schemeClr val="dk1"/>
                  </a:solidFill>
                  <a:latin typeface="Avenir"/>
                  <a:ea typeface="Avenir"/>
                  <a:cs typeface="Avenir"/>
                  <a:sym typeface="Avenir"/>
                </a:rPr>
                <a:t>T</a:t>
              </a:r>
              <a:r>
                <a:rPr b="0" i="0" lang="en-US" sz="1800" u="none" cap="none" strike="noStrike">
                  <a:solidFill>
                    <a:schemeClr val="dk1"/>
                  </a:solidFill>
                  <a:latin typeface="Avenir"/>
                  <a:ea typeface="Avenir"/>
                  <a:cs typeface="Avenir"/>
                  <a:sym typeface="Avenir"/>
                </a:rPr>
                <a:t> </a:t>
              </a:r>
              <a:r>
                <a:rPr b="0" baseline="-25000" i="0" lang="en-US" sz="1800" u="none" cap="none" strike="noStrike">
                  <a:solidFill>
                    <a:schemeClr val="dk1"/>
                  </a:solidFill>
                  <a:latin typeface="Avenir"/>
                  <a:ea typeface="Avenir"/>
                  <a:cs typeface="Avenir"/>
                  <a:sym typeface="Avenir"/>
                </a:rPr>
                <a:t>t=2 </a:t>
              </a:r>
              <a:r>
                <a:rPr b="0" i="0" lang="en-US" sz="1800" u="none" cap="none" strike="noStrike">
                  <a:solidFill>
                    <a:schemeClr val="dk1"/>
                  </a:solidFill>
                  <a:latin typeface="Avenir"/>
                  <a:ea typeface="Avenir"/>
                  <a:cs typeface="Avenir"/>
                  <a:sym typeface="Avenir"/>
                </a:rPr>
                <a:t>P(X</a:t>
              </a:r>
              <a:r>
                <a:rPr b="0" baseline="-25000" i="0" lang="en-US" sz="1800" u="none" cap="none" strike="noStrike">
                  <a:solidFill>
                    <a:schemeClr val="dk1"/>
                  </a:solidFill>
                  <a:latin typeface="Avenir"/>
                  <a:ea typeface="Avenir"/>
                  <a:cs typeface="Avenir"/>
                  <a:sym typeface="Avenir"/>
                </a:rPr>
                <a:t>t</a:t>
              </a:r>
              <a:r>
                <a:rPr b="0" i="0" lang="en-US" sz="1800" u="none" cap="none" strike="noStrike">
                  <a:solidFill>
                    <a:schemeClr val="dk1"/>
                  </a:solidFill>
                  <a:latin typeface="Avenir"/>
                  <a:ea typeface="Avenir"/>
                  <a:cs typeface="Avenir"/>
                  <a:sym typeface="Avenir"/>
                </a:rPr>
                <a:t>|X</a:t>
              </a:r>
              <a:r>
                <a:rPr b="0" baseline="-25000" i="0" lang="en-US" sz="1800" u="none" cap="none" strike="noStrike">
                  <a:solidFill>
                    <a:schemeClr val="dk1"/>
                  </a:solidFill>
                  <a:latin typeface="Avenir"/>
                  <a:ea typeface="Avenir"/>
                  <a:cs typeface="Avenir"/>
                  <a:sym typeface="Avenir"/>
                </a:rPr>
                <a:t>t−1</a:t>
              </a:r>
              <a:r>
                <a:rPr b="0" i="0" lang="en-US" sz="1800" u="none" cap="none" strike="noStrike">
                  <a:solidFill>
                    <a:schemeClr val="dk1"/>
                  </a:solidFill>
                  <a:latin typeface="Avenir"/>
                  <a:ea typeface="Avenir"/>
                  <a:cs typeface="Avenir"/>
                  <a:sym typeface="Avenir"/>
                </a:rPr>
                <a:t>)P(Y</a:t>
              </a:r>
              <a:r>
                <a:rPr b="0" baseline="-25000" i="0" lang="en-US" sz="1800" u="none" cap="none" strike="noStrike">
                  <a:solidFill>
                    <a:schemeClr val="dk1"/>
                  </a:solidFill>
                  <a:latin typeface="Avenir"/>
                  <a:ea typeface="Avenir"/>
                  <a:cs typeface="Avenir"/>
                  <a:sym typeface="Avenir"/>
                </a:rPr>
                <a:t>t</a:t>
              </a:r>
              <a:r>
                <a:rPr b="0" i="0" lang="en-US" sz="1800" u="none" cap="none" strike="noStrike">
                  <a:solidFill>
                    <a:schemeClr val="dk1"/>
                  </a:solidFill>
                  <a:latin typeface="Avenir"/>
                  <a:ea typeface="Avenir"/>
                  <a:cs typeface="Avenir"/>
                  <a:sym typeface="Avenir"/>
                </a:rPr>
                <a:t>|X</a:t>
              </a:r>
              <a:r>
                <a:rPr b="0" baseline="-25000" i="0" lang="en-US" sz="1800" u="none" cap="none" strike="noStrike">
                  <a:solidFill>
                    <a:schemeClr val="dk1"/>
                  </a:solidFill>
                  <a:latin typeface="Avenir"/>
                  <a:ea typeface="Avenir"/>
                  <a:cs typeface="Avenir"/>
                  <a:sym typeface="Avenir"/>
                </a:rPr>
                <a:t>t</a:t>
              </a:r>
              <a:r>
                <a:rPr b="0" i="0" lang="en-US" sz="1800" u="none" cap="none" strike="noStrike">
                  <a:solidFill>
                    <a:schemeClr val="dk1"/>
                  </a:solidFill>
                  <a:latin typeface="Avenir"/>
                  <a:ea typeface="Avenir"/>
                  <a:cs typeface="Avenir"/>
                  <a:sym typeface="Avenir"/>
                </a:rPr>
                <a:t>)</a:t>
              </a:r>
              <a:endParaRPr b="0" i="0" sz="1800" u="none" cap="none" strike="noStrike">
                <a:solidFill>
                  <a:schemeClr val="dk1"/>
                </a:solidFill>
                <a:latin typeface="Avenir"/>
                <a:ea typeface="Avenir"/>
                <a:cs typeface="Avenir"/>
                <a:sym typeface="Avenir"/>
              </a:endParaRPr>
            </a:p>
          </p:txBody>
        </p:sp>
      </p:grpSp>
      <p:sp>
        <p:nvSpPr>
          <p:cNvPr id="668" name="Google Shape;668;p53"/>
          <p:cNvSpPr txBox="1"/>
          <p:nvPr/>
        </p:nvSpPr>
        <p:spPr>
          <a:xfrm>
            <a:off x="9701225" y="1294800"/>
            <a:ext cx="4357800" cy="295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venir"/>
                <a:ea typeface="Avenir"/>
                <a:cs typeface="Avenir"/>
                <a:sym typeface="Avenir"/>
              </a:rPr>
              <a:t>Fig:9   HMM Architecture</a:t>
            </a:r>
            <a:endParaRPr b="0" i="0" sz="1100" u="none" cap="none" strike="noStrike">
              <a:solidFill>
                <a:schemeClr val="lt1"/>
              </a:solidFill>
              <a:latin typeface="Avenir"/>
              <a:ea typeface="Avenir"/>
              <a:cs typeface="Avenir"/>
              <a:sym typeface="Avenir"/>
            </a:endParaRPr>
          </a:p>
        </p:txBody>
      </p:sp>
      <p:grpSp>
        <p:nvGrpSpPr>
          <p:cNvPr id="669" name="Google Shape;669;p53"/>
          <p:cNvGrpSpPr/>
          <p:nvPr/>
        </p:nvGrpSpPr>
        <p:grpSpPr>
          <a:xfrm>
            <a:off x="12778809" y="76580"/>
            <a:ext cx="1662794" cy="1129147"/>
            <a:chOff x="5555349" y="6710418"/>
            <a:chExt cx="1992086" cy="1372990"/>
          </a:xfrm>
        </p:grpSpPr>
        <p:pic>
          <p:nvPicPr>
            <p:cNvPr descr="Icon&#10;&#10;Description automatically generated" id="670" name="Google Shape;670;p53"/>
            <p:cNvPicPr preferRelativeResize="0"/>
            <p:nvPr/>
          </p:nvPicPr>
          <p:blipFill rotWithShape="1">
            <a:blip r:embed="rId4">
              <a:alphaModFix/>
            </a:blip>
            <a:srcRect b="0" l="0" r="0" t="0"/>
            <a:stretch/>
          </p:blipFill>
          <p:spPr>
            <a:xfrm>
              <a:off x="5555349" y="7447381"/>
              <a:ext cx="1992086" cy="636027"/>
            </a:xfrm>
            <a:prstGeom prst="rect">
              <a:avLst/>
            </a:prstGeom>
            <a:noFill/>
            <a:ln>
              <a:noFill/>
            </a:ln>
          </p:spPr>
        </p:pic>
        <p:pic>
          <p:nvPicPr>
            <p:cNvPr descr="University of New Haven - Wikipedia" id="671" name="Google Shape;671;p53"/>
            <p:cNvPicPr preferRelativeResize="0"/>
            <p:nvPr/>
          </p:nvPicPr>
          <p:blipFill rotWithShape="1">
            <a:blip r:embed="rId5">
              <a:alphaModFix/>
            </a:blip>
            <a:srcRect b="0" l="0" r="0" t="0"/>
            <a:stretch/>
          </p:blipFill>
          <p:spPr>
            <a:xfrm>
              <a:off x="6106131" y="6710418"/>
              <a:ext cx="896266" cy="909329"/>
            </a:xfrm>
            <a:prstGeom prst="rect">
              <a:avLst/>
            </a:prstGeom>
            <a:noFill/>
            <a:ln>
              <a:noFill/>
            </a:ln>
          </p:spPr>
        </p:pic>
      </p:grpSp>
      <p:sp>
        <p:nvSpPr>
          <p:cNvPr id="672" name="Google Shape;672;p53"/>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326" name="Google Shape;326;p36"/>
          <p:cNvSpPr txBox="1"/>
          <p:nvPr>
            <p:ph type="title"/>
          </p:nvPr>
        </p:nvSpPr>
        <p:spPr>
          <a:xfrm>
            <a:off x="1005840" y="817244"/>
            <a:ext cx="12618720" cy="76867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C3C3C"/>
              </a:buClr>
              <a:buSzPct val="100000"/>
              <a:buFont typeface="Avenir"/>
              <a:buNone/>
            </a:pPr>
            <a:r>
              <a:rPr lang="en-US" sz="5400">
                <a:solidFill>
                  <a:srgbClr val="3C3C3C"/>
                </a:solidFill>
              </a:rPr>
              <a:t>Agenda</a:t>
            </a:r>
            <a:endParaRPr/>
          </a:p>
        </p:txBody>
      </p:sp>
      <p:sp>
        <p:nvSpPr>
          <p:cNvPr id="327" name="Google Shape;327;p36"/>
          <p:cNvSpPr txBox="1"/>
          <p:nvPr/>
        </p:nvSpPr>
        <p:spPr>
          <a:xfrm>
            <a:off x="1005840" y="1934817"/>
            <a:ext cx="10575300" cy="4433100"/>
          </a:xfrm>
          <a:prstGeom prst="rect">
            <a:avLst/>
          </a:prstGeom>
          <a:noFill/>
          <a:ln>
            <a:noFill/>
          </a:ln>
        </p:spPr>
        <p:txBody>
          <a:bodyPr anchorCtr="0" anchor="t" bIns="0" lIns="0" spcFirstLastPara="1" rIns="0" wrap="square" tIns="0">
            <a:spAutoFit/>
          </a:bodyPr>
          <a:lstStyle/>
          <a:p>
            <a:pPr indent="-514350" lvl="0" marL="514350" marR="0" rtl="0" algn="l">
              <a:lnSpc>
                <a:spcPct val="100000"/>
              </a:lnSpc>
              <a:spcBef>
                <a:spcPts val="0"/>
              </a:spcBef>
              <a:spcAft>
                <a:spcPts val="0"/>
              </a:spcAft>
              <a:buClr>
                <a:schemeClr val="dk2"/>
              </a:buClr>
              <a:buSzPts val="3200"/>
              <a:buFont typeface="Avenir"/>
              <a:buAutoNum type="arabicPeriod"/>
            </a:pPr>
            <a:r>
              <a:rPr b="0" i="0" lang="en-US" sz="3200" u="none" cap="none" strike="noStrike">
                <a:solidFill>
                  <a:schemeClr val="dk2"/>
                </a:solidFill>
                <a:latin typeface="Avenir"/>
                <a:ea typeface="Avenir"/>
                <a:cs typeface="Avenir"/>
                <a:sym typeface="Avenir"/>
              </a:rPr>
              <a:t>Introduction</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0"/>
              </a:spcBef>
              <a:spcAft>
                <a:spcPts val="0"/>
              </a:spcAft>
              <a:buClr>
                <a:schemeClr val="dk2"/>
              </a:buClr>
              <a:buSzPts val="3200"/>
              <a:buFont typeface="Avenir"/>
              <a:buAutoNum type="arabicPeriod"/>
            </a:pPr>
            <a:r>
              <a:rPr b="0" i="0" lang="en-US" sz="3200" u="none" cap="none" strike="noStrike">
                <a:solidFill>
                  <a:schemeClr val="dk2"/>
                </a:solidFill>
                <a:latin typeface="Avenir"/>
                <a:ea typeface="Avenir"/>
                <a:cs typeface="Avenir"/>
                <a:sym typeface="Avenir"/>
              </a:rPr>
              <a:t>Research Problem </a:t>
            </a:r>
            <a:endParaRPr b="0" i="0" sz="3200" u="none" cap="none" strike="noStrike">
              <a:solidFill>
                <a:schemeClr val="dk2"/>
              </a:solidFill>
              <a:latin typeface="Avenir"/>
              <a:ea typeface="Avenir"/>
              <a:cs typeface="Avenir"/>
              <a:sym typeface="Avenir"/>
            </a:endParaRPr>
          </a:p>
          <a:p>
            <a:pPr indent="-514350" lvl="0" marL="514350" marR="0" rtl="0" algn="l">
              <a:lnSpc>
                <a:spcPct val="100000"/>
              </a:lnSpc>
              <a:spcBef>
                <a:spcPts val="0"/>
              </a:spcBef>
              <a:spcAft>
                <a:spcPts val="0"/>
              </a:spcAft>
              <a:buClr>
                <a:schemeClr val="dk2"/>
              </a:buClr>
              <a:buSzPts val="3200"/>
              <a:buFont typeface="Avenir"/>
              <a:buAutoNum type="arabicPeriod"/>
            </a:pPr>
            <a:r>
              <a:rPr b="0" i="0" lang="en-US" sz="3200" u="none" cap="none" strike="noStrike">
                <a:solidFill>
                  <a:schemeClr val="dk2"/>
                </a:solidFill>
                <a:latin typeface="Avenir"/>
                <a:ea typeface="Avenir"/>
                <a:cs typeface="Avenir"/>
                <a:sym typeface="Avenir"/>
              </a:rPr>
              <a:t>Research Methodology</a:t>
            </a:r>
            <a:endParaRPr b="0" i="0" sz="3200" u="none" cap="none" strike="noStrike">
              <a:solidFill>
                <a:schemeClr val="dk2"/>
              </a:solidFill>
              <a:latin typeface="Avenir"/>
              <a:ea typeface="Avenir"/>
              <a:cs typeface="Avenir"/>
              <a:sym typeface="Avenir"/>
            </a:endParaRPr>
          </a:p>
          <a:p>
            <a:pPr indent="-514350" lvl="0" marL="514350" marR="0" rtl="0" algn="l">
              <a:lnSpc>
                <a:spcPct val="100000"/>
              </a:lnSpc>
              <a:spcBef>
                <a:spcPts val="0"/>
              </a:spcBef>
              <a:spcAft>
                <a:spcPts val="0"/>
              </a:spcAft>
              <a:buClr>
                <a:schemeClr val="dk2"/>
              </a:buClr>
              <a:buSzPts val="3200"/>
              <a:buFont typeface="Avenir"/>
              <a:buAutoNum type="arabicPeriod"/>
            </a:pPr>
            <a:r>
              <a:rPr b="0" i="0" lang="en-US" sz="3200" u="none" cap="none" strike="noStrike">
                <a:solidFill>
                  <a:schemeClr val="dk2"/>
                </a:solidFill>
                <a:latin typeface="Avenir"/>
                <a:ea typeface="Avenir"/>
                <a:cs typeface="Avenir"/>
                <a:sym typeface="Avenir"/>
              </a:rPr>
              <a:t>Review of the state of the art</a:t>
            </a:r>
            <a:endParaRPr b="0" i="0" sz="3200" u="none" cap="none" strike="noStrike">
              <a:solidFill>
                <a:schemeClr val="dk2"/>
              </a:solidFill>
              <a:latin typeface="Avenir"/>
              <a:ea typeface="Avenir"/>
              <a:cs typeface="Avenir"/>
              <a:sym typeface="Avenir"/>
            </a:endParaRPr>
          </a:p>
          <a:p>
            <a:pPr indent="-514350" lvl="0" marL="514350" marR="0" rtl="0" algn="l">
              <a:lnSpc>
                <a:spcPct val="100000"/>
              </a:lnSpc>
              <a:spcBef>
                <a:spcPts val="0"/>
              </a:spcBef>
              <a:spcAft>
                <a:spcPts val="0"/>
              </a:spcAft>
              <a:buClr>
                <a:schemeClr val="dk2"/>
              </a:buClr>
              <a:buSzPts val="3200"/>
              <a:buFont typeface="Avenir"/>
              <a:buAutoNum type="arabicPeriod"/>
            </a:pPr>
            <a:r>
              <a:rPr b="0" i="0" lang="en-US" sz="3200" u="none" cap="none" strike="noStrike">
                <a:solidFill>
                  <a:schemeClr val="dk2"/>
                </a:solidFill>
                <a:latin typeface="Avenir"/>
                <a:ea typeface="Avenir"/>
                <a:cs typeface="Avenir"/>
                <a:sym typeface="Avenir"/>
              </a:rPr>
              <a:t>Study Setup</a:t>
            </a:r>
            <a:endParaRPr b="0" i="0" sz="3200" u="none" cap="none" strike="noStrike">
              <a:solidFill>
                <a:schemeClr val="dk2"/>
              </a:solidFill>
              <a:latin typeface="Avenir"/>
              <a:ea typeface="Avenir"/>
              <a:cs typeface="Avenir"/>
              <a:sym typeface="Avenir"/>
            </a:endParaRPr>
          </a:p>
          <a:p>
            <a:pPr indent="-514350" lvl="0" marL="514350" marR="0" rtl="0" algn="l">
              <a:lnSpc>
                <a:spcPct val="100000"/>
              </a:lnSpc>
              <a:spcBef>
                <a:spcPts val="0"/>
              </a:spcBef>
              <a:spcAft>
                <a:spcPts val="0"/>
              </a:spcAft>
              <a:buClr>
                <a:schemeClr val="dk2"/>
              </a:buClr>
              <a:buSzPts val="3200"/>
              <a:buFont typeface="Avenir"/>
              <a:buAutoNum type="arabicPeriod"/>
            </a:pPr>
            <a:r>
              <a:rPr b="0" i="0" lang="en-US" sz="3200" u="none" cap="none" strike="noStrike">
                <a:solidFill>
                  <a:schemeClr val="dk2"/>
                </a:solidFill>
                <a:latin typeface="Avenir"/>
                <a:ea typeface="Avenir"/>
                <a:cs typeface="Avenir"/>
                <a:sym typeface="Avenir"/>
              </a:rPr>
              <a:t>Study Results</a:t>
            </a:r>
            <a:endParaRPr b="0" i="0" sz="3200" u="none" cap="none" strike="noStrike">
              <a:solidFill>
                <a:schemeClr val="dk2"/>
              </a:solidFill>
              <a:latin typeface="Avenir"/>
              <a:ea typeface="Avenir"/>
              <a:cs typeface="Avenir"/>
              <a:sym typeface="Avenir"/>
            </a:endParaRPr>
          </a:p>
          <a:p>
            <a:pPr indent="-514350" lvl="0" marL="514350" marR="0" rtl="0" algn="l">
              <a:lnSpc>
                <a:spcPct val="100000"/>
              </a:lnSpc>
              <a:spcBef>
                <a:spcPts val="0"/>
              </a:spcBef>
              <a:spcAft>
                <a:spcPts val="0"/>
              </a:spcAft>
              <a:buClr>
                <a:schemeClr val="dk2"/>
              </a:buClr>
              <a:buSzPts val="3200"/>
              <a:buFont typeface="Avenir"/>
              <a:buAutoNum type="arabicPeriod"/>
            </a:pPr>
            <a:r>
              <a:rPr b="0" i="0" lang="en-US" sz="3200" u="none" cap="none" strike="noStrike">
                <a:solidFill>
                  <a:schemeClr val="dk2"/>
                </a:solidFill>
                <a:latin typeface="Avenir"/>
                <a:ea typeface="Avenir"/>
                <a:cs typeface="Avenir"/>
                <a:sym typeface="Avenir"/>
              </a:rPr>
              <a:t>Conclusion &amp; Next Steps</a:t>
            </a:r>
            <a:endParaRPr b="0" i="0" sz="3200" u="none" cap="none" strike="noStrike">
              <a:solidFill>
                <a:schemeClr val="dk2"/>
              </a:solidFill>
              <a:latin typeface="Avenir"/>
              <a:ea typeface="Avenir"/>
              <a:cs typeface="Avenir"/>
              <a:sym typeface="Avenir"/>
            </a:endParaRPr>
          </a:p>
          <a:p>
            <a:pPr indent="-311150" lvl="0" marL="514350" marR="0" rtl="0" algn="l">
              <a:lnSpc>
                <a:spcPct val="100000"/>
              </a:lnSpc>
              <a:spcBef>
                <a:spcPts val="0"/>
              </a:spcBef>
              <a:spcAft>
                <a:spcPts val="0"/>
              </a:spcAft>
              <a:buClr>
                <a:schemeClr val="dk1"/>
              </a:buClr>
              <a:buSzPts val="3200"/>
              <a:buFont typeface="Avenir"/>
              <a:buNone/>
            </a:pPr>
            <a:r>
              <a:t/>
            </a:r>
            <a:endParaRPr b="0" i="0" sz="3200" u="none" cap="none" strike="noStrike">
              <a:solidFill>
                <a:schemeClr val="dk2"/>
              </a:solidFill>
              <a:latin typeface="Avenir"/>
              <a:ea typeface="Avenir"/>
              <a:cs typeface="Avenir"/>
              <a:sym typeface="Avenir"/>
            </a:endParaRPr>
          </a:p>
          <a:p>
            <a:pPr indent="-311150" lvl="0" marL="514350" marR="0" rtl="0" algn="l">
              <a:lnSpc>
                <a:spcPct val="100000"/>
              </a:lnSpc>
              <a:spcBef>
                <a:spcPts val="0"/>
              </a:spcBef>
              <a:spcAft>
                <a:spcPts val="0"/>
              </a:spcAft>
              <a:buClr>
                <a:schemeClr val="dk1"/>
              </a:buClr>
              <a:buSzPts val="3200"/>
              <a:buFont typeface="Avenir"/>
              <a:buNone/>
            </a:pPr>
            <a:r>
              <a:t/>
            </a:r>
            <a:endParaRPr b="0" i="0" sz="3200" u="none" cap="none" strike="noStrike">
              <a:solidFill>
                <a:schemeClr val="dk2"/>
              </a:solidFill>
              <a:latin typeface="Avenir"/>
              <a:ea typeface="Avenir"/>
              <a:cs typeface="Avenir"/>
              <a:sym typeface="Avenir"/>
            </a:endParaRPr>
          </a:p>
        </p:txBody>
      </p:sp>
      <p:sp>
        <p:nvSpPr>
          <p:cNvPr id="328" name="Google Shape;328;p36"/>
          <p:cNvSpPr txBox="1"/>
          <p:nvPr/>
        </p:nvSpPr>
        <p:spPr>
          <a:xfrm>
            <a:off x="1005840" y="7666137"/>
            <a:ext cx="10525125" cy="153888"/>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venir"/>
                <a:ea typeface="Avenir"/>
                <a:cs typeface="Avenir"/>
                <a:sym typeface="Avenir"/>
              </a:rPr>
              <a:t>First International Medical Device Safety Risk Management Conference | Generative Models for Fault Detection | April 2024</a:t>
            </a:r>
            <a:endParaRPr b="0" i="0" sz="1000" u="none" cap="none" strike="noStrike">
              <a:solidFill>
                <a:schemeClr val="dk1"/>
              </a:solidFill>
              <a:latin typeface="Avenir"/>
              <a:ea typeface="Avenir"/>
              <a:cs typeface="Avenir"/>
              <a:sym typeface="Avenir"/>
            </a:endParaRPr>
          </a:p>
        </p:txBody>
      </p:sp>
      <p:grpSp>
        <p:nvGrpSpPr>
          <p:cNvPr id="329" name="Google Shape;329;p36"/>
          <p:cNvGrpSpPr/>
          <p:nvPr/>
        </p:nvGrpSpPr>
        <p:grpSpPr>
          <a:xfrm>
            <a:off x="12656684" y="90055"/>
            <a:ext cx="1662794" cy="1129147"/>
            <a:chOff x="5555349" y="6710418"/>
            <a:chExt cx="1992086" cy="1372990"/>
          </a:xfrm>
        </p:grpSpPr>
        <p:pic>
          <p:nvPicPr>
            <p:cNvPr descr="Icon&#10;&#10;Description automatically generated" id="330" name="Google Shape;330;p36"/>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331" name="Google Shape;331;p36"/>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4"/>
          <p:cNvSpPr txBox="1"/>
          <p:nvPr>
            <p:ph type="title"/>
          </p:nvPr>
        </p:nvSpPr>
        <p:spPr>
          <a:xfrm>
            <a:off x="570905" y="27525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Generative Model Approaches</a:t>
            </a:r>
            <a:endParaRPr/>
          </a:p>
        </p:txBody>
      </p:sp>
      <p:sp>
        <p:nvSpPr>
          <p:cNvPr id="679" name="Google Shape;679;p54"/>
          <p:cNvSpPr txBox="1"/>
          <p:nvPr>
            <p:ph idx="1" type="body"/>
          </p:nvPr>
        </p:nvSpPr>
        <p:spPr>
          <a:xfrm>
            <a:off x="713387" y="673948"/>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Comparison</a:t>
            </a:r>
            <a:endParaRPr/>
          </a:p>
        </p:txBody>
      </p:sp>
      <p:sp>
        <p:nvSpPr>
          <p:cNvPr id="680" name="Google Shape;680;p54"/>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681" name="Google Shape;681;p54"/>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pic>
        <p:nvPicPr>
          <p:cNvPr id="682" name="Google Shape;682;p54"/>
          <p:cNvPicPr preferRelativeResize="0"/>
          <p:nvPr/>
        </p:nvPicPr>
        <p:blipFill rotWithShape="1">
          <a:blip r:embed="rId3">
            <a:alphaModFix/>
          </a:blip>
          <a:srcRect b="0" l="0" r="0" t="0"/>
          <a:stretch/>
        </p:blipFill>
        <p:spPr>
          <a:xfrm>
            <a:off x="1425676" y="1554625"/>
            <a:ext cx="12056494" cy="5616162"/>
          </a:xfrm>
          <a:prstGeom prst="rect">
            <a:avLst/>
          </a:prstGeom>
          <a:noFill/>
          <a:ln>
            <a:noFill/>
          </a:ln>
        </p:spPr>
      </p:pic>
      <p:sp>
        <p:nvSpPr>
          <p:cNvPr id="683" name="Google Shape;683;p54"/>
          <p:cNvSpPr txBox="1"/>
          <p:nvPr/>
        </p:nvSpPr>
        <p:spPr>
          <a:xfrm>
            <a:off x="1536125" y="1376250"/>
            <a:ext cx="11737800" cy="295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venir"/>
                <a:ea typeface="Avenir"/>
                <a:cs typeface="Avenir"/>
                <a:sym typeface="Avenir"/>
              </a:rPr>
              <a:t>Fig:10   Generative Model Approaches - Comparison</a:t>
            </a:r>
            <a:endParaRPr b="0" i="0" sz="1100" u="none" cap="none" strike="noStrike">
              <a:solidFill>
                <a:schemeClr val="lt1"/>
              </a:solidFill>
              <a:latin typeface="Avenir"/>
              <a:ea typeface="Avenir"/>
              <a:cs typeface="Avenir"/>
              <a:sym typeface="Avenir"/>
            </a:endParaRPr>
          </a:p>
        </p:txBody>
      </p:sp>
      <p:grpSp>
        <p:nvGrpSpPr>
          <p:cNvPr id="684" name="Google Shape;684;p54"/>
          <p:cNvGrpSpPr/>
          <p:nvPr/>
        </p:nvGrpSpPr>
        <p:grpSpPr>
          <a:xfrm>
            <a:off x="12778809" y="76580"/>
            <a:ext cx="1662794" cy="1129147"/>
            <a:chOff x="5555349" y="6710418"/>
            <a:chExt cx="1992086" cy="1372990"/>
          </a:xfrm>
        </p:grpSpPr>
        <p:pic>
          <p:nvPicPr>
            <p:cNvPr descr="Icon&#10;&#10;Description automatically generated" id="685" name="Google Shape;685;p54"/>
            <p:cNvPicPr preferRelativeResize="0"/>
            <p:nvPr/>
          </p:nvPicPr>
          <p:blipFill rotWithShape="1">
            <a:blip r:embed="rId4">
              <a:alphaModFix/>
            </a:blip>
            <a:srcRect b="0" l="0" r="0" t="0"/>
            <a:stretch/>
          </p:blipFill>
          <p:spPr>
            <a:xfrm>
              <a:off x="5555349" y="7447381"/>
              <a:ext cx="1992086" cy="636027"/>
            </a:xfrm>
            <a:prstGeom prst="rect">
              <a:avLst/>
            </a:prstGeom>
            <a:noFill/>
            <a:ln>
              <a:noFill/>
            </a:ln>
          </p:spPr>
        </p:pic>
        <p:pic>
          <p:nvPicPr>
            <p:cNvPr descr="University of New Haven - Wikipedia" id="686" name="Google Shape;686;p54"/>
            <p:cNvPicPr preferRelativeResize="0"/>
            <p:nvPr/>
          </p:nvPicPr>
          <p:blipFill rotWithShape="1">
            <a:blip r:embed="rId5">
              <a:alphaModFix/>
            </a:blip>
            <a:srcRect b="0" l="0" r="0" t="0"/>
            <a:stretch/>
          </p:blipFill>
          <p:spPr>
            <a:xfrm>
              <a:off x="6106131" y="6710418"/>
              <a:ext cx="896266" cy="909329"/>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5"/>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Deep Generative Model Approaches</a:t>
            </a:r>
            <a:endParaRPr/>
          </a:p>
        </p:txBody>
      </p:sp>
      <p:sp>
        <p:nvSpPr>
          <p:cNvPr id="693" name="Google Shape;693;p55"/>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Model Training</a:t>
            </a:r>
            <a:endParaRPr/>
          </a:p>
        </p:txBody>
      </p:sp>
      <p:sp>
        <p:nvSpPr>
          <p:cNvPr id="694" name="Google Shape;694;p55"/>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695" name="Google Shape;695;p55"/>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
        <p:nvSpPr>
          <p:cNvPr id="696" name="Google Shape;696;p55"/>
          <p:cNvSpPr txBox="1"/>
          <p:nvPr/>
        </p:nvSpPr>
        <p:spPr>
          <a:xfrm>
            <a:off x="374525" y="1410825"/>
            <a:ext cx="13998900" cy="71574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1000"/>
              </a:spcBef>
              <a:spcAft>
                <a:spcPts val="0"/>
              </a:spcAft>
              <a:buClr>
                <a:schemeClr val="dk1"/>
              </a:buClr>
              <a:buSzPts val="2100"/>
              <a:buFont typeface="Avenir"/>
              <a:buChar char="➔"/>
            </a:pPr>
            <a:r>
              <a:rPr b="0" i="0" lang="en-US" sz="2100" u="none" cap="none" strike="noStrike">
                <a:solidFill>
                  <a:schemeClr val="dk1"/>
                </a:solidFill>
                <a:latin typeface="Avenir"/>
                <a:ea typeface="Avenir"/>
                <a:cs typeface="Avenir"/>
                <a:sym typeface="Avenir"/>
              </a:rPr>
              <a:t>HMM:</a:t>
            </a:r>
            <a:endParaRPr b="0" i="0" sz="2100" u="none" cap="none" strike="noStrike">
              <a:solidFill>
                <a:schemeClr val="dk1"/>
              </a:solidFill>
              <a:latin typeface="Avenir"/>
              <a:ea typeface="Avenir"/>
              <a:cs typeface="Avenir"/>
              <a:sym typeface="Avenir"/>
            </a:endParaRPr>
          </a:p>
          <a:p>
            <a:pPr indent="-361950" lvl="1" marL="914400" marR="0" rtl="0" algn="l">
              <a:lnSpc>
                <a:spcPct val="100000"/>
              </a:lnSpc>
              <a:spcBef>
                <a:spcPts val="1000"/>
              </a:spcBef>
              <a:spcAft>
                <a:spcPts val="0"/>
              </a:spcAft>
              <a:buClr>
                <a:schemeClr val="dk1"/>
              </a:buClr>
              <a:buSzPts val="2100"/>
              <a:buFont typeface="Avenir"/>
              <a:buChar char="◆"/>
            </a:pPr>
            <a:r>
              <a:rPr b="0" i="0" lang="en-US" sz="2100" u="none" cap="none" strike="noStrike">
                <a:solidFill>
                  <a:schemeClr val="dk1"/>
                </a:solidFill>
                <a:latin typeface="Avenir"/>
                <a:ea typeface="Avenir"/>
                <a:cs typeface="Avenir"/>
                <a:sym typeface="Avenir"/>
              </a:rPr>
              <a:t>Utilized a binary state model with 'normal' and 'anomalous' states for simplicity and real-time efficiency.</a:t>
            </a:r>
            <a:endParaRPr b="0" i="0" sz="2100" u="none" cap="none" strike="noStrike">
              <a:solidFill>
                <a:schemeClr val="dk1"/>
              </a:solidFill>
              <a:latin typeface="Avenir"/>
              <a:ea typeface="Avenir"/>
              <a:cs typeface="Avenir"/>
              <a:sym typeface="Avenir"/>
            </a:endParaRPr>
          </a:p>
          <a:p>
            <a:pPr indent="-361950" lvl="1" marL="914400" marR="0" rtl="0" algn="l">
              <a:lnSpc>
                <a:spcPct val="100000"/>
              </a:lnSpc>
              <a:spcBef>
                <a:spcPts val="1000"/>
              </a:spcBef>
              <a:spcAft>
                <a:spcPts val="0"/>
              </a:spcAft>
              <a:buClr>
                <a:schemeClr val="dk1"/>
              </a:buClr>
              <a:buSzPts val="2100"/>
              <a:buFont typeface="Avenir"/>
              <a:buChar char="◆"/>
            </a:pPr>
            <a:r>
              <a:rPr lang="en-US" sz="2100">
                <a:solidFill>
                  <a:schemeClr val="dk1"/>
                </a:solidFill>
                <a:latin typeface="Avenir"/>
                <a:ea typeface="Avenir"/>
                <a:cs typeface="Avenir"/>
                <a:sym typeface="Avenir"/>
              </a:rPr>
              <a:t>We experimented with different thresholds by testing various percentiles of log-likelihood values. The best threshold was found at the 21st percentile of log-likelihood, which yielded the highest F1 score, effectively balancing the detection of anomalies (recall) while minimizing false alarms (precision). This approach ensured a robust and efficient anomaly detection system, tuned to perform well in real-time scenarios.</a:t>
            </a:r>
            <a:endParaRPr sz="2100">
              <a:solidFill>
                <a:schemeClr val="dk1"/>
              </a:solidFill>
              <a:latin typeface="Avenir"/>
              <a:ea typeface="Avenir"/>
              <a:cs typeface="Avenir"/>
              <a:sym typeface="Avenir"/>
            </a:endParaRPr>
          </a:p>
          <a:p>
            <a:pPr indent="-361950" lvl="0" marL="457200" marR="0" rtl="0" algn="l">
              <a:lnSpc>
                <a:spcPct val="100000"/>
              </a:lnSpc>
              <a:spcBef>
                <a:spcPts val="0"/>
              </a:spcBef>
              <a:spcAft>
                <a:spcPts val="0"/>
              </a:spcAft>
              <a:buClr>
                <a:schemeClr val="dk1"/>
              </a:buClr>
              <a:buSzPts val="2100"/>
              <a:buFont typeface="Avenir"/>
              <a:buChar char="➔"/>
            </a:pPr>
            <a:r>
              <a:rPr b="0" i="0" lang="en-US" sz="2100" u="none" cap="none" strike="noStrike">
                <a:solidFill>
                  <a:schemeClr val="dk1"/>
                </a:solidFill>
                <a:latin typeface="Avenir"/>
                <a:ea typeface="Avenir"/>
                <a:cs typeface="Avenir"/>
                <a:sym typeface="Avenir"/>
              </a:rPr>
              <a:t>VAE:</a:t>
            </a:r>
            <a:endParaRPr b="0" i="0" sz="2100" u="none" cap="none" strike="noStrike">
              <a:solidFill>
                <a:schemeClr val="dk1"/>
              </a:solidFill>
              <a:latin typeface="Avenir"/>
              <a:ea typeface="Avenir"/>
              <a:cs typeface="Avenir"/>
              <a:sym typeface="Avenir"/>
            </a:endParaRPr>
          </a:p>
          <a:p>
            <a:pPr indent="-361950" lvl="1" marL="914400" marR="0" rtl="0" algn="l">
              <a:lnSpc>
                <a:spcPct val="100000"/>
              </a:lnSpc>
              <a:spcBef>
                <a:spcPts val="1000"/>
              </a:spcBef>
              <a:spcAft>
                <a:spcPts val="0"/>
              </a:spcAft>
              <a:buClr>
                <a:schemeClr val="dk1"/>
              </a:buClr>
              <a:buSzPts val="2100"/>
              <a:buFont typeface="Avenir"/>
              <a:buChar char="◆"/>
            </a:pPr>
            <a:r>
              <a:rPr b="0" i="0" lang="en-US" sz="2100" u="none" cap="none" strike="noStrike">
                <a:solidFill>
                  <a:schemeClr val="dk1"/>
                </a:solidFill>
                <a:latin typeface="Avenir"/>
                <a:ea typeface="Avenir"/>
                <a:cs typeface="Avenir"/>
                <a:sym typeface="Avenir"/>
              </a:rPr>
              <a:t>Architecture includes an encoder and decoder with ReLU and sigmoid activations and </a:t>
            </a:r>
            <a:r>
              <a:rPr lang="en-US" sz="2100">
                <a:solidFill>
                  <a:schemeClr val="dk1"/>
                </a:solidFill>
                <a:latin typeface="Avenir"/>
                <a:ea typeface="Avenir"/>
                <a:cs typeface="Avenir"/>
                <a:sym typeface="Avenir"/>
              </a:rPr>
              <a:t> Dropout </a:t>
            </a:r>
            <a:r>
              <a:rPr b="0" i="0" lang="en-US" sz="2100" u="none" cap="none" strike="noStrike">
                <a:solidFill>
                  <a:schemeClr val="dk1"/>
                </a:solidFill>
                <a:latin typeface="Avenir"/>
                <a:ea typeface="Avenir"/>
                <a:cs typeface="Avenir"/>
                <a:sym typeface="Avenir"/>
              </a:rPr>
              <a:t>to prevent overfitting.</a:t>
            </a:r>
            <a:endParaRPr b="0" i="0" sz="2100" u="none" cap="none" strike="noStrike">
              <a:solidFill>
                <a:schemeClr val="dk1"/>
              </a:solidFill>
              <a:latin typeface="Avenir"/>
              <a:ea typeface="Avenir"/>
              <a:cs typeface="Avenir"/>
              <a:sym typeface="Avenir"/>
            </a:endParaRPr>
          </a:p>
          <a:p>
            <a:pPr indent="-361950" lvl="1" marL="914400" marR="0" rtl="0" algn="l">
              <a:lnSpc>
                <a:spcPct val="100000"/>
              </a:lnSpc>
              <a:spcBef>
                <a:spcPts val="1000"/>
              </a:spcBef>
              <a:spcAft>
                <a:spcPts val="0"/>
              </a:spcAft>
              <a:buClr>
                <a:schemeClr val="dk1"/>
              </a:buClr>
              <a:buSzPts val="2100"/>
              <a:buFont typeface="Avenir"/>
              <a:buChar char="◆"/>
            </a:pPr>
            <a:r>
              <a:rPr b="0" i="0" lang="en-US" sz="2100" u="none" cap="none" strike="noStrike">
                <a:solidFill>
                  <a:schemeClr val="dk1"/>
                </a:solidFill>
                <a:latin typeface="Avenir"/>
                <a:ea typeface="Avenir"/>
                <a:cs typeface="Avenir"/>
                <a:sym typeface="Avenir"/>
              </a:rPr>
              <a:t>Optimized using a composite loss function (reconstruction loss + KL divergence) for enhanced data reconstruction.</a:t>
            </a:r>
            <a:endParaRPr b="0" i="0" sz="2100" u="none" cap="none" strike="noStrike">
              <a:solidFill>
                <a:schemeClr val="dk1"/>
              </a:solidFill>
              <a:latin typeface="Avenir"/>
              <a:ea typeface="Avenir"/>
              <a:cs typeface="Avenir"/>
              <a:sym typeface="Avenir"/>
            </a:endParaRPr>
          </a:p>
          <a:p>
            <a:pPr indent="-361950" lvl="0" marL="457200" marR="0" rtl="0" algn="l">
              <a:lnSpc>
                <a:spcPct val="100000"/>
              </a:lnSpc>
              <a:spcBef>
                <a:spcPts val="1000"/>
              </a:spcBef>
              <a:spcAft>
                <a:spcPts val="0"/>
              </a:spcAft>
              <a:buClr>
                <a:schemeClr val="dk1"/>
              </a:buClr>
              <a:buSzPts val="2100"/>
              <a:buFont typeface="Avenir"/>
              <a:buChar char="➔"/>
            </a:pPr>
            <a:r>
              <a:rPr b="0" i="0" lang="en-US" sz="2100" u="none" cap="none" strike="noStrike">
                <a:solidFill>
                  <a:schemeClr val="dk1"/>
                </a:solidFill>
                <a:latin typeface="Avenir"/>
                <a:ea typeface="Avenir"/>
                <a:cs typeface="Avenir"/>
                <a:sym typeface="Avenir"/>
              </a:rPr>
              <a:t>GAN:</a:t>
            </a:r>
            <a:endParaRPr b="0" i="0" sz="2100" u="none" cap="none" strike="noStrike">
              <a:solidFill>
                <a:schemeClr val="dk1"/>
              </a:solidFill>
              <a:latin typeface="Avenir"/>
              <a:ea typeface="Avenir"/>
              <a:cs typeface="Avenir"/>
              <a:sym typeface="Avenir"/>
            </a:endParaRPr>
          </a:p>
          <a:p>
            <a:pPr indent="-361950" lvl="1" marL="914400" marR="0" rtl="0" algn="l">
              <a:lnSpc>
                <a:spcPct val="100000"/>
              </a:lnSpc>
              <a:spcBef>
                <a:spcPts val="1000"/>
              </a:spcBef>
              <a:spcAft>
                <a:spcPts val="0"/>
              </a:spcAft>
              <a:buClr>
                <a:schemeClr val="dk1"/>
              </a:buClr>
              <a:buSzPts val="2100"/>
              <a:buFont typeface="Avenir"/>
              <a:buChar char="◆"/>
            </a:pPr>
            <a:r>
              <a:rPr lang="en-US" sz="2100">
                <a:solidFill>
                  <a:schemeClr val="dk1"/>
                </a:solidFill>
                <a:latin typeface="Avenir"/>
                <a:ea typeface="Avenir"/>
                <a:cs typeface="Avenir"/>
                <a:sym typeface="Avenir"/>
              </a:rPr>
              <a:t>Consists of a generator and discriminator with layered architectures using Relue and Tanh activations in the generator and LeakyReLU activations in the discriminator, along with sigmoid in the final layer for binary classification. BatchNormolizer in generator and Dropout is used for regularization in the discriminator.</a:t>
            </a:r>
            <a:endParaRPr b="0" i="0" sz="2100" u="none" cap="none" strike="noStrike">
              <a:solidFill>
                <a:schemeClr val="dk1"/>
              </a:solidFill>
              <a:latin typeface="Avenir"/>
              <a:ea typeface="Avenir"/>
              <a:cs typeface="Avenir"/>
              <a:sym typeface="Avenir"/>
            </a:endParaRPr>
          </a:p>
          <a:p>
            <a:pPr indent="-361950" lvl="1" marL="914400" marR="0" rtl="0" algn="l">
              <a:lnSpc>
                <a:spcPct val="100000"/>
              </a:lnSpc>
              <a:spcBef>
                <a:spcPts val="1000"/>
              </a:spcBef>
              <a:spcAft>
                <a:spcPts val="0"/>
              </a:spcAft>
              <a:buClr>
                <a:schemeClr val="dk1"/>
              </a:buClr>
              <a:buSzPts val="2100"/>
              <a:buFont typeface="Avenir"/>
              <a:buChar char="◆"/>
            </a:pPr>
            <a:r>
              <a:rPr lang="en-US" sz="2100">
                <a:solidFill>
                  <a:schemeClr val="dk1"/>
                </a:solidFill>
                <a:latin typeface="Avenir"/>
                <a:ea typeface="Avenir"/>
                <a:cs typeface="Avenir"/>
                <a:sym typeface="Avenir"/>
              </a:rPr>
              <a:t>Both are optimized using the Adam optimizer, and the loss function used is binary_crossentropy.</a:t>
            </a:r>
            <a:endParaRPr b="0" i="0" sz="2100" u="none" cap="none" strike="noStrike">
              <a:solidFill>
                <a:schemeClr val="dk1"/>
              </a:solidFill>
              <a:latin typeface="Avenir"/>
              <a:ea typeface="Avenir"/>
              <a:cs typeface="Avenir"/>
              <a:sym typeface="Avenir"/>
            </a:endParaRPr>
          </a:p>
          <a:p>
            <a:pPr indent="0" lvl="0" marL="0" marR="0" rtl="0" algn="l">
              <a:lnSpc>
                <a:spcPct val="100000"/>
              </a:lnSpc>
              <a:spcBef>
                <a:spcPts val="1000"/>
              </a:spcBef>
              <a:spcAft>
                <a:spcPts val="0"/>
              </a:spcAft>
              <a:buClr>
                <a:srgbClr val="000000"/>
              </a:buClr>
              <a:buSzPts val="22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1000"/>
              </a:spcAft>
              <a:buClr>
                <a:srgbClr val="000000"/>
              </a:buClr>
              <a:buSzPts val="2200"/>
              <a:buFont typeface="Arial"/>
              <a:buNone/>
            </a:pPr>
            <a:r>
              <a:t/>
            </a:r>
            <a:endParaRPr b="0" i="0" sz="2100" u="none" cap="none" strike="noStrike">
              <a:solidFill>
                <a:srgbClr val="000000"/>
              </a:solidFill>
              <a:latin typeface="Arial"/>
              <a:ea typeface="Arial"/>
              <a:cs typeface="Arial"/>
              <a:sym typeface="Arial"/>
            </a:endParaRPr>
          </a:p>
        </p:txBody>
      </p:sp>
      <p:grpSp>
        <p:nvGrpSpPr>
          <p:cNvPr id="697" name="Google Shape;697;p55"/>
          <p:cNvGrpSpPr/>
          <p:nvPr/>
        </p:nvGrpSpPr>
        <p:grpSpPr>
          <a:xfrm>
            <a:off x="12778809" y="76580"/>
            <a:ext cx="1662794" cy="1129147"/>
            <a:chOff x="5555349" y="6710418"/>
            <a:chExt cx="1992086" cy="1372990"/>
          </a:xfrm>
        </p:grpSpPr>
        <p:pic>
          <p:nvPicPr>
            <p:cNvPr descr="Icon&#10;&#10;Description automatically generated" id="698" name="Google Shape;698;p55"/>
            <p:cNvPicPr preferRelativeResize="0"/>
            <p:nvPr/>
          </p:nvPicPr>
          <p:blipFill rotWithShape="1">
            <a:blip r:embed="rId4">
              <a:alphaModFix/>
            </a:blip>
            <a:srcRect b="0" l="0" r="0" t="0"/>
            <a:stretch/>
          </p:blipFill>
          <p:spPr>
            <a:xfrm>
              <a:off x="5555349" y="7447381"/>
              <a:ext cx="1992086" cy="636027"/>
            </a:xfrm>
            <a:prstGeom prst="rect">
              <a:avLst/>
            </a:prstGeom>
            <a:noFill/>
            <a:ln>
              <a:noFill/>
            </a:ln>
          </p:spPr>
        </p:pic>
        <p:pic>
          <p:nvPicPr>
            <p:cNvPr descr="University of New Haven - Wikipedia" id="699" name="Google Shape;699;p55"/>
            <p:cNvPicPr preferRelativeResize="0"/>
            <p:nvPr/>
          </p:nvPicPr>
          <p:blipFill rotWithShape="1">
            <a:blip r:embed="rId5">
              <a:alphaModFix/>
            </a:blip>
            <a:srcRect b="0" l="0" r="0" t="0"/>
            <a:stretch/>
          </p:blipFill>
          <p:spPr>
            <a:xfrm>
              <a:off x="6106131" y="6710418"/>
              <a:ext cx="896266" cy="909329"/>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6"/>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Deep Generative Model Approaches</a:t>
            </a:r>
            <a:endParaRPr/>
          </a:p>
        </p:txBody>
      </p:sp>
      <p:sp>
        <p:nvSpPr>
          <p:cNvPr id="706" name="Google Shape;706;p56"/>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Model Performance</a:t>
            </a:r>
            <a:endParaRPr/>
          </a:p>
        </p:txBody>
      </p:sp>
      <p:sp>
        <p:nvSpPr>
          <p:cNvPr id="707" name="Google Shape;707;p56"/>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708" name="Google Shape;708;p56"/>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
        <p:nvSpPr>
          <p:cNvPr id="709" name="Google Shape;709;p56"/>
          <p:cNvSpPr txBox="1"/>
          <p:nvPr/>
        </p:nvSpPr>
        <p:spPr>
          <a:xfrm>
            <a:off x="788975" y="3384600"/>
            <a:ext cx="13523100" cy="39558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Benchmarking Metrics: Accuracy measures the overall correctness, precision assesses the ability to avoid false positives, and recall indicates effectiveness in identifying true positives.</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Performance Overview: Comparative results are presented in Fig 11, showcasing each model's strengths and weaknesses in fault detection, based on the Airbus and Stapler datasets</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Generative Methods' Superiority: The research highlighted the exceptional performance of generative models, especially GAN and VAE, with a window size of </a:t>
            </a:r>
            <a:r>
              <a:rPr lang="en-US" sz="2200">
                <a:solidFill>
                  <a:schemeClr val="dk1"/>
                </a:solidFill>
                <a:latin typeface="Avenir"/>
                <a:ea typeface="Avenir"/>
                <a:cs typeface="Avenir"/>
                <a:sym typeface="Avenir"/>
              </a:rPr>
              <a:t>1024</a:t>
            </a:r>
            <a:r>
              <a:rPr b="0" i="0" lang="en-US" sz="2200" u="none" cap="none" strike="noStrike">
                <a:solidFill>
                  <a:schemeClr val="dk1"/>
                </a:solidFill>
                <a:latin typeface="Avenir"/>
                <a:ea typeface="Avenir"/>
                <a:cs typeface="Avenir"/>
                <a:sym typeface="Avenir"/>
              </a:rPr>
              <a:t> ms, showcasing their potential in real-world anomaly detection scenarios</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100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Model-Specific Outcomes: The VAE model demonstrated a notable accuracy of 97%, while GAN achieved 9</a:t>
            </a:r>
            <a:r>
              <a:rPr lang="en-US" sz="2200">
                <a:solidFill>
                  <a:schemeClr val="dk1"/>
                </a:solidFill>
                <a:latin typeface="Avenir"/>
                <a:ea typeface="Avenir"/>
                <a:cs typeface="Avenir"/>
                <a:sym typeface="Avenir"/>
              </a:rPr>
              <a:t>3</a:t>
            </a:r>
            <a:r>
              <a:rPr b="0" i="0" lang="en-US" sz="2200" u="none" cap="none" strike="noStrike">
                <a:solidFill>
                  <a:schemeClr val="dk1"/>
                </a:solidFill>
                <a:latin typeface="Avenir"/>
                <a:ea typeface="Avenir"/>
                <a:cs typeface="Avenir"/>
                <a:sym typeface="Avenir"/>
              </a:rPr>
              <a:t>% accuracy. The HMM model also performed well, with an accuracy rate of </a:t>
            </a:r>
            <a:r>
              <a:rPr lang="en-US" sz="2200">
                <a:solidFill>
                  <a:schemeClr val="dk1"/>
                </a:solidFill>
                <a:latin typeface="Avenir"/>
                <a:ea typeface="Avenir"/>
                <a:cs typeface="Avenir"/>
                <a:sym typeface="Avenir"/>
              </a:rPr>
              <a:t>84</a:t>
            </a:r>
            <a:r>
              <a:rPr b="0" i="0" lang="en-US" sz="2200" u="none" cap="none" strike="noStrike">
                <a:solidFill>
                  <a:schemeClr val="dk1"/>
                </a:solidFill>
                <a:latin typeface="Avenir"/>
                <a:ea typeface="Avenir"/>
                <a:cs typeface="Avenir"/>
                <a:sym typeface="Avenir"/>
              </a:rPr>
              <a:t>%, underlining the effectiveness of these models compared to previous studies</a:t>
            </a:r>
            <a:endParaRPr b="0" i="0" sz="2200" u="none" cap="none" strike="noStrike">
              <a:solidFill>
                <a:srgbClr val="000000"/>
              </a:solidFill>
              <a:latin typeface="Arial"/>
              <a:ea typeface="Arial"/>
              <a:cs typeface="Arial"/>
              <a:sym typeface="Arial"/>
            </a:endParaRPr>
          </a:p>
        </p:txBody>
      </p:sp>
      <p:grpSp>
        <p:nvGrpSpPr>
          <p:cNvPr id="710" name="Google Shape;710;p56"/>
          <p:cNvGrpSpPr/>
          <p:nvPr/>
        </p:nvGrpSpPr>
        <p:grpSpPr>
          <a:xfrm>
            <a:off x="12778809" y="76580"/>
            <a:ext cx="1662794" cy="1129147"/>
            <a:chOff x="5555349" y="6710418"/>
            <a:chExt cx="1992086" cy="1372990"/>
          </a:xfrm>
        </p:grpSpPr>
        <p:pic>
          <p:nvPicPr>
            <p:cNvPr descr="Icon&#10;&#10;Description automatically generated" id="711" name="Google Shape;711;p56"/>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712" name="Google Shape;712;p56"/>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pic>
        <p:nvPicPr>
          <p:cNvPr id="713" name="Google Shape;713;p56"/>
          <p:cNvPicPr preferRelativeResize="0"/>
          <p:nvPr/>
        </p:nvPicPr>
        <p:blipFill>
          <a:blip r:embed="rId5">
            <a:alphaModFix/>
          </a:blip>
          <a:stretch>
            <a:fillRect/>
          </a:stretch>
        </p:blipFill>
        <p:spPr>
          <a:xfrm>
            <a:off x="3187050" y="962225"/>
            <a:ext cx="8726946" cy="2300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7"/>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Deep Generative Model Approaches</a:t>
            </a:r>
            <a:endParaRPr/>
          </a:p>
        </p:txBody>
      </p:sp>
      <p:sp>
        <p:nvSpPr>
          <p:cNvPr id="720" name="Google Shape;720;p57"/>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Conclusion </a:t>
            </a:r>
            <a:r>
              <a:rPr lang="en-US"/>
              <a:t>and</a:t>
            </a:r>
            <a:r>
              <a:rPr lang="en-US"/>
              <a:t> Future Work</a:t>
            </a:r>
            <a:endParaRPr/>
          </a:p>
        </p:txBody>
      </p:sp>
      <p:sp>
        <p:nvSpPr>
          <p:cNvPr id="721" name="Google Shape;721;p57"/>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722" name="Google Shape;722;p57"/>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
        <p:nvSpPr>
          <p:cNvPr id="723" name="Google Shape;723;p57"/>
          <p:cNvSpPr txBox="1"/>
          <p:nvPr/>
        </p:nvSpPr>
        <p:spPr>
          <a:xfrm>
            <a:off x="378950" y="1219200"/>
            <a:ext cx="13978500" cy="55617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Study Conclusion: </a:t>
            </a:r>
            <a:endParaRPr b="0" i="0" sz="2200" u="none" cap="none" strike="noStrike">
              <a:solidFill>
                <a:schemeClr val="dk1"/>
              </a:solidFill>
              <a:latin typeface="Avenir"/>
              <a:ea typeface="Avenir"/>
              <a:cs typeface="Avenir"/>
              <a:sym typeface="Avenir"/>
            </a:endParaRPr>
          </a:p>
          <a:p>
            <a:pPr indent="-355600" lvl="1" marL="1371600" marR="0" rtl="0" algn="l">
              <a:lnSpc>
                <a:spcPct val="100000"/>
              </a:lnSpc>
              <a:spcBef>
                <a:spcPts val="1000"/>
              </a:spcBef>
              <a:spcAft>
                <a:spcPts val="0"/>
              </a:spcAft>
              <a:buClr>
                <a:schemeClr val="dk1"/>
              </a:buClr>
              <a:buSzPts val="2000"/>
              <a:buFont typeface="Avenir"/>
              <a:buChar char="◆"/>
            </a:pPr>
            <a:r>
              <a:rPr b="0" i="0" lang="en-US" sz="2000" u="none" cap="none" strike="noStrike">
                <a:solidFill>
                  <a:schemeClr val="dk1"/>
                </a:solidFill>
                <a:latin typeface="Avenir"/>
                <a:ea typeface="Avenir"/>
                <a:cs typeface="Avenir"/>
                <a:sym typeface="Avenir"/>
              </a:rPr>
              <a:t>Real world comparison of GANs, VAEs, and HMMs for fault detection in Medical Device</a:t>
            </a:r>
            <a:endParaRPr b="0" i="0" sz="2000" u="none" cap="none" strike="noStrike">
              <a:solidFill>
                <a:schemeClr val="dk1"/>
              </a:solidFill>
              <a:latin typeface="Avenir"/>
              <a:ea typeface="Avenir"/>
              <a:cs typeface="Avenir"/>
              <a:sym typeface="Avenir"/>
            </a:endParaRPr>
          </a:p>
          <a:p>
            <a:pPr indent="-355600" lvl="1" marL="1371600" marR="0" rtl="0" algn="l">
              <a:lnSpc>
                <a:spcPct val="100000"/>
              </a:lnSpc>
              <a:spcBef>
                <a:spcPts val="1000"/>
              </a:spcBef>
              <a:spcAft>
                <a:spcPts val="0"/>
              </a:spcAft>
              <a:buClr>
                <a:schemeClr val="dk1"/>
              </a:buClr>
              <a:buSzPts val="2000"/>
              <a:buFont typeface="Avenir"/>
              <a:buChar char="◆"/>
            </a:pPr>
            <a:r>
              <a:rPr b="0" i="0" lang="en-US" sz="2000" u="none" cap="none" strike="noStrike">
                <a:solidFill>
                  <a:schemeClr val="dk1"/>
                </a:solidFill>
                <a:latin typeface="Avenir"/>
                <a:ea typeface="Avenir"/>
                <a:cs typeface="Avenir"/>
                <a:sym typeface="Avenir"/>
              </a:rPr>
              <a:t>The superior performance of deep generative models (like GANs and VAEs) compared to HMMs on the stapler dataset suggests the need for complex models to accurately capture the stapler's intricate dynamics.</a:t>
            </a:r>
            <a:endParaRPr b="0" i="0" sz="2000" u="none" cap="none" strike="noStrike">
              <a:solidFill>
                <a:schemeClr val="dk1"/>
              </a:solidFill>
              <a:latin typeface="Avenir"/>
              <a:ea typeface="Avenir"/>
              <a:cs typeface="Avenir"/>
              <a:sym typeface="Avenir"/>
            </a:endParaRPr>
          </a:p>
          <a:p>
            <a:pPr indent="-355600" lvl="1" marL="1371600" marR="0" rtl="0" algn="l">
              <a:lnSpc>
                <a:spcPct val="100000"/>
              </a:lnSpc>
              <a:spcBef>
                <a:spcPts val="1000"/>
              </a:spcBef>
              <a:spcAft>
                <a:spcPts val="0"/>
              </a:spcAft>
              <a:buClr>
                <a:schemeClr val="dk1"/>
              </a:buClr>
              <a:buSzPts val="2000"/>
              <a:buFont typeface="Avenir"/>
              <a:buChar char="◆"/>
            </a:pPr>
            <a:r>
              <a:rPr b="0" i="0" lang="en-US" sz="2000" u="none" cap="none" strike="noStrike">
                <a:solidFill>
                  <a:schemeClr val="dk1"/>
                </a:solidFill>
                <a:latin typeface="Avenir"/>
                <a:ea typeface="Avenir"/>
                <a:cs typeface="Avenir"/>
                <a:sym typeface="Avenir"/>
              </a:rPr>
              <a:t>High accuracy in learning and detecting anomalies in time-series data</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Future Research Directions:</a:t>
            </a:r>
            <a:endParaRPr b="0" i="0" sz="2000" u="none" cap="none" strike="noStrike">
              <a:solidFill>
                <a:schemeClr val="dk1"/>
              </a:solidFill>
              <a:latin typeface="Avenir"/>
              <a:ea typeface="Avenir"/>
              <a:cs typeface="Avenir"/>
              <a:sym typeface="Avenir"/>
            </a:endParaRPr>
          </a:p>
          <a:p>
            <a:pPr indent="-355600" lvl="1" marL="1371600" marR="0" rtl="0" algn="l">
              <a:lnSpc>
                <a:spcPct val="100000"/>
              </a:lnSpc>
              <a:spcBef>
                <a:spcPts val="1000"/>
              </a:spcBef>
              <a:spcAft>
                <a:spcPts val="0"/>
              </a:spcAft>
              <a:buClr>
                <a:schemeClr val="dk1"/>
              </a:buClr>
              <a:buSzPts val="2000"/>
              <a:buFont typeface="Avenir"/>
              <a:buChar char="◆"/>
            </a:pPr>
            <a:r>
              <a:rPr b="0" i="0" lang="en-US" sz="2000" u="none" cap="none" strike="noStrike">
                <a:solidFill>
                  <a:schemeClr val="dk1"/>
                </a:solidFill>
                <a:latin typeface="Avenir"/>
                <a:ea typeface="Avenir"/>
                <a:cs typeface="Avenir"/>
                <a:sym typeface="Avenir"/>
              </a:rPr>
              <a:t>Aim for broader practical implementation in real-world medical settings</a:t>
            </a:r>
            <a:endParaRPr b="0" i="0" sz="2000" u="none" cap="none" strike="noStrike">
              <a:solidFill>
                <a:schemeClr val="dk1"/>
              </a:solidFill>
              <a:latin typeface="Avenir"/>
              <a:ea typeface="Avenir"/>
              <a:cs typeface="Avenir"/>
              <a:sym typeface="Avenir"/>
            </a:endParaRPr>
          </a:p>
          <a:p>
            <a:pPr indent="-355600" lvl="1" marL="1371600" marR="0" rtl="0" algn="l">
              <a:lnSpc>
                <a:spcPct val="100000"/>
              </a:lnSpc>
              <a:spcBef>
                <a:spcPts val="1000"/>
              </a:spcBef>
              <a:spcAft>
                <a:spcPts val="0"/>
              </a:spcAft>
              <a:buClr>
                <a:schemeClr val="dk1"/>
              </a:buClr>
              <a:buSzPts val="2000"/>
              <a:buFont typeface="Avenir"/>
              <a:buChar char="◆"/>
            </a:pPr>
            <a:r>
              <a:rPr lang="en-US" sz="2000">
                <a:solidFill>
                  <a:schemeClr val="dk1"/>
                </a:solidFill>
                <a:latin typeface="Avenir"/>
                <a:ea typeface="Avenir"/>
                <a:cs typeface="Avenir"/>
                <a:sym typeface="Avenir"/>
              </a:rPr>
              <a:t>Define the cause of anomalies by using causal models to identify which part of the device is responsible for the fault.</a:t>
            </a:r>
            <a:endParaRPr sz="2000">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Challenges with Generative Models:</a:t>
            </a:r>
            <a:endParaRPr b="0" i="0" sz="2200" u="none" cap="none" strike="noStrike">
              <a:solidFill>
                <a:schemeClr val="dk1"/>
              </a:solidFill>
              <a:latin typeface="Avenir"/>
              <a:ea typeface="Avenir"/>
              <a:cs typeface="Avenir"/>
              <a:sym typeface="Avenir"/>
            </a:endParaRPr>
          </a:p>
          <a:p>
            <a:pPr indent="-355600" lvl="1" marL="1371600" marR="0" rtl="0" algn="l">
              <a:lnSpc>
                <a:spcPct val="100000"/>
              </a:lnSpc>
              <a:spcBef>
                <a:spcPts val="1000"/>
              </a:spcBef>
              <a:spcAft>
                <a:spcPts val="0"/>
              </a:spcAft>
              <a:buClr>
                <a:schemeClr val="dk1"/>
              </a:buClr>
              <a:buSzPts val="2000"/>
              <a:buFont typeface="Avenir"/>
              <a:buChar char="◆"/>
            </a:pPr>
            <a:r>
              <a:rPr b="0" i="0" lang="en-US" sz="2000" u="none" cap="none" strike="noStrike">
                <a:solidFill>
                  <a:schemeClr val="dk1"/>
                </a:solidFill>
                <a:latin typeface="Avenir"/>
                <a:ea typeface="Avenir"/>
                <a:cs typeface="Avenir"/>
                <a:sym typeface="Avenir"/>
              </a:rPr>
              <a:t>Computationally intensive, requiring significant hardware resources</a:t>
            </a:r>
            <a:endParaRPr b="0" i="0" sz="2000" u="none" cap="none" strike="noStrike">
              <a:solidFill>
                <a:schemeClr val="dk1"/>
              </a:solidFill>
              <a:latin typeface="Avenir"/>
              <a:ea typeface="Avenir"/>
              <a:cs typeface="Avenir"/>
              <a:sym typeface="Avenir"/>
            </a:endParaRPr>
          </a:p>
          <a:p>
            <a:pPr indent="-355600" lvl="1" marL="1371600" marR="0" rtl="0" algn="l">
              <a:lnSpc>
                <a:spcPct val="100000"/>
              </a:lnSpc>
              <a:spcBef>
                <a:spcPts val="1000"/>
              </a:spcBef>
              <a:spcAft>
                <a:spcPts val="0"/>
              </a:spcAft>
              <a:buClr>
                <a:schemeClr val="dk1"/>
              </a:buClr>
              <a:buSzPts val="2000"/>
              <a:buFont typeface="Avenir"/>
              <a:buChar char="◆"/>
            </a:pPr>
            <a:r>
              <a:rPr b="0" i="0" lang="en-US" sz="2000" u="none" cap="none" strike="noStrike">
                <a:solidFill>
                  <a:schemeClr val="dk1"/>
                </a:solidFill>
                <a:latin typeface="Avenir"/>
                <a:ea typeface="Avenir"/>
                <a:cs typeface="Avenir"/>
                <a:sym typeface="Avenir"/>
              </a:rPr>
              <a:t>Large data requirements may pose challenges due to medical data privacy</a:t>
            </a:r>
            <a:endParaRPr b="0" i="0" sz="2000" u="none" cap="none" strike="noStrike">
              <a:solidFill>
                <a:schemeClr val="dk1"/>
              </a:solidFill>
              <a:latin typeface="Avenir"/>
              <a:ea typeface="Avenir"/>
              <a:cs typeface="Avenir"/>
              <a:sym typeface="Avenir"/>
            </a:endParaRPr>
          </a:p>
          <a:p>
            <a:pPr indent="-355600" lvl="1" marL="1371600" marR="0" rtl="0" algn="l">
              <a:lnSpc>
                <a:spcPct val="100000"/>
              </a:lnSpc>
              <a:spcBef>
                <a:spcPts val="1000"/>
              </a:spcBef>
              <a:spcAft>
                <a:spcPts val="1000"/>
              </a:spcAft>
              <a:buClr>
                <a:schemeClr val="dk1"/>
              </a:buClr>
              <a:buSzPts val="2000"/>
              <a:buFont typeface="Avenir"/>
              <a:buChar char="◆"/>
            </a:pPr>
            <a:r>
              <a:rPr b="0" i="0" lang="en-US" sz="2000" u="none" cap="none" strike="noStrike">
                <a:solidFill>
                  <a:schemeClr val="dk1"/>
                </a:solidFill>
                <a:latin typeface="Avenir"/>
                <a:ea typeface="Avenir"/>
                <a:cs typeface="Avenir"/>
                <a:sym typeface="Avenir"/>
              </a:rPr>
              <a:t>Risk of overfitting, crucial to address for medical application accuracy</a:t>
            </a:r>
            <a:endParaRPr b="0" i="0" sz="2200" u="none" cap="none" strike="noStrike">
              <a:solidFill>
                <a:schemeClr val="dk1"/>
              </a:solidFill>
              <a:latin typeface="Avenir"/>
              <a:ea typeface="Avenir"/>
              <a:cs typeface="Avenir"/>
              <a:sym typeface="Avenir"/>
            </a:endParaRPr>
          </a:p>
        </p:txBody>
      </p:sp>
      <p:grpSp>
        <p:nvGrpSpPr>
          <p:cNvPr id="724" name="Google Shape;724;p57"/>
          <p:cNvGrpSpPr/>
          <p:nvPr/>
        </p:nvGrpSpPr>
        <p:grpSpPr>
          <a:xfrm>
            <a:off x="12778809" y="76580"/>
            <a:ext cx="1662794" cy="1129147"/>
            <a:chOff x="5555349" y="6710418"/>
            <a:chExt cx="1992086" cy="1372990"/>
          </a:xfrm>
        </p:grpSpPr>
        <p:pic>
          <p:nvPicPr>
            <p:cNvPr descr="Icon&#10;&#10;Description automatically generated" id="725" name="Google Shape;725;p57"/>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726" name="Google Shape;726;p57"/>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8"/>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Deep Generative Model Approaches</a:t>
            </a:r>
            <a:endParaRPr/>
          </a:p>
        </p:txBody>
      </p:sp>
      <p:sp>
        <p:nvSpPr>
          <p:cNvPr id="733" name="Google Shape;733;p58"/>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Data Availability &amp; Acknowledgement</a:t>
            </a:r>
            <a:endParaRPr/>
          </a:p>
        </p:txBody>
      </p:sp>
      <p:sp>
        <p:nvSpPr>
          <p:cNvPr id="734" name="Google Shape;734;p58"/>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735" name="Google Shape;735;p58"/>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
        <p:nvSpPr>
          <p:cNvPr id="736" name="Google Shape;736;p58"/>
          <p:cNvSpPr txBox="1"/>
          <p:nvPr/>
        </p:nvSpPr>
        <p:spPr>
          <a:xfrm>
            <a:off x="562050" y="1500600"/>
            <a:ext cx="13788900" cy="60339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We would like to extend our heartfelt</a:t>
            </a:r>
            <a:r>
              <a:rPr b="1" i="0" lang="en-US" sz="2200" u="none" cap="none" strike="noStrike">
                <a:solidFill>
                  <a:srgbClr val="0000FF"/>
                </a:solidFill>
                <a:latin typeface="Avenir"/>
                <a:ea typeface="Avenir"/>
                <a:cs typeface="Avenir"/>
                <a:sym typeface="Avenir"/>
              </a:rPr>
              <a:t> gratitude to Medtronic’s Surgical Operating Unit </a:t>
            </a:r>
            <a:r>
              <a:rPr b="0" i="0" lang="en-US" sz="2200" u="none" cap="none" strike="noStrike">
                <a:solidFill>
                  <a:schemeClr val="dk1"/>
                </a:solidFill>
                <a:latin typeface="Avenir"/>
                <a:ea typeface="Avenir"/>
                <a:cs typeface="Avenir"/>
                <a:sym typeface="Avenir"/>
              </a:rPr>
              <a:t>for granting us access to the data essential for this experiment. Their support has been invaluable in the advancement of this research. </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It is important to note that the data obtained from the medical device were sourced from a </a:t>
            </a:r>
            <a:r>
              <a:rPr b="1" i="0" lang="en-US" sz="2200" u="none" cap="none" strike="noStrike">
                <a:solidFill>
                  <a:srgbClr val="EA9999"/>
                </a:solidFill>
                <a:latin typeface="Avenir"/>
                <a:ea typeface="Avenir"/>
                <a:cs typeface="Avenir"/>
                <a:sym typeface="Avenir"/>
              </a:rPr>
              <a:t>lab experiment and are not clinical data</a:t>
            </a:r>
            <a:r>
              <a:rPr b="0" i="0" lang="en-US" sz="2200" u="none" cap="none" strike="noStrike">
                <a:solidFill>
                  <a:schemeClr val="dk1"/>
                </a:solidFill>
                <a:latin typeface="Avenir"/>
                <a:ea typeface="Avenir"/>
                <a:cs typeface="Avenir"/>
                <a:sym typeface="Avenir"/>
              </a:rPr>
              <a:t>. Furthermore, all real values in the experiment have been anonymized for data protection and privacy</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Resources &amp; Data</a:t>
            </a:r>
            <a:endParaRPr b="0" i="0" sz="2200" u="none" cap="none" strike="noStrike">
              <a:solidFill>
                <a:schemeClr val="dk1"/>
              </a:solidFill>
              <a:latin typeface="Avenir"/>
              <a:ea typeface="Avenir"/>
              <a:cs typeface="Avenir"/>
              <a:sym typeface="Avenir"/>
            </a:endParaRPr>
          </a:p>
          <a:p>
            <a:pPr indent="-368300" lvl="1" marL="9144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Airbus Helicopter Accelerometer Dataset: This dataset is publicly available and can be accessed from ETH Zürich’s Research Collection - </a:t>
            </a:r>
            <a:r>
              <a:rPr b="0" i="0" lang="en-US" sz="2200" u="sng" cap="none" strike="noStrike">
                <a:solidFill>
                  <a:schemeClr val="hlink"/>
                </a:solidFill>
                <a:latin typeface="Avenir"/>
                <a:ea typeface="Avenir"/>
                <a:cs typeface="Avenir"/>
                <a:sym typeface="Avenir"/>
                <a:hlinkClick r:id="rId3"/>
              </a:rPr>
              <a:t>https://www.research-collection.ethz.ch/handle/20.500.11850/415151</a:t>
            </a:r>
            <a:r>
              <a:rPr b="0" i="0" lang="en-US" sz="2200" u="none" cap="none" strike="noStrike">
                <a:solidFill>
                  <a:schemeClr val="dk1"/>
                </a:solidFill>
                <a:latin typeface="Avenir"/>
                <a:ea typeface="Avenir"/>
                <a:cs typeface="Avenir"/>
                <a:sym typeface="Avenir"/>
              </a:rPr>
              <a:t> </a:t>
            </a:r>
            <a:endParaRPr b="0" i="0" sz="2200" u="none" cap="none" strike="noStrike">
              <a:solidFill>
                <a:schemeClr val="dk1"/>
              </a:solidFill>
              <a:latin typeface="Avenir"/>
              <a:ea typeface="Avenir"/>
              <a:cs typeface="Avenir"/>
              <a:sym typeface="Avenir"/>
            </a:endParaRPr>
          </a:p>
          <a:p>
            <a:pPr indent="-368300" lvl="1" marL="9144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Surgical Stapler Dataset: Due to security and privacy considerations, the Surgical Stapler dataset is not publically available</a:t>
            </a:r>
            <a:endParaRPr b="0" i="0" sz="2200" u="none" cap="none" strike="noStrike">
              <a:solidFill>
                <a:schemeClr val="dk1"/>
              </a:solidFill>
              <a:latin typeface="Avenir"/>
              <a:ea typeface="Avenir"/>
              <a:cs typeface="Avenir"/>
              <a:sym typeface="Avenir"/>
            </a:endParaRPr>
          </a:p>
          <a:p>
            <a:pPr indent="-368300" lvl="1" marL="9144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The code developed for this study is available in a GitHub repository and can be accessed via the following link </a:t>
            </a:r>
            <a:r>
              <a:rPr b="0" i="0" lang="en-US" sz="2200" u="sng" cap="none" strike="noStrike">
                <a:solidFill>
                  <a:schemeClr val="hlink"/>
                </a:solidFill>
                <a:latin typeface="Avenir"/>
                <a:ea typeface="Avenir"/>
                <a:cs typeface="Avenir"/>
                <a:sym typeface="Avenir"/>
                <a:hlinkClick r:id="rId4"/>
              </a:rPr>
              <a:t>https://github.com/UNHSAILLab/Fault-Detection-on-Surgical-Stapler-</a:t>
            </a:r>
            <a:endParaRPr b="0" i="0" sz="2200" u="none" cap="none" strike="noStrike">
              <a:solidFill>
                <a:schemeClr val="dk1"/>
              </a:solidFill>
              <a:latin typeface="Avenir"/>
              <a:ea typeface="Avenir"/>
              <a:cs typeface="Avenir"/>
              <a:sym typeface="Avenir"/>
            </a:endParaRPr>
          </a:p>
          <a:p>
            <a:pPr indent="0" lvl="0" marL="914400" marR="0" rtl="0" algn="l">
              <a:lnSpc>
                <a:spcPct val="100000"/>
              </a:lnSpc>
              <a:spcBef>
                <a:spcPts val="1000"/>
              </a:spcBef>
              <a:spcAft>
                <a:spcPts val="1000"/>
              </a:spcAft>
              <a:buClr>
                <a:srgbClr val="000000"/>
              </a:buClr>
              <a:buSzPts val="2200"/>
              <a:buFont typeface="Arial"/>
              <a:buNone/>
            </a:pPr>
            <a:r>
              <a:t/>
            </a:r>
            <a:endParaRPr b="0" i="0" sz="2200" u="none" cap="none" strike="noStrike">
              <a:solidFill>
                <a:schemeClr val="dk1"/>
              </a:solidFill>
              <a:latin typeface="Avenir"/>
              <a:ea typeface="Avenir"/>
              <a:cs typeface="Avenir"/>
              <a:sym typeface="Avenir"/>
            </a:endParaRPr>
          </a:p>
        </p:txBody>
      </p:sp>
      <p:grpSp>
        <p:nvGrpSpPr>
          <p:cNvPr id="737" name="Google Shape;737;p58"/>
          <p:cNvGrpSpPr/>
          <p:nvPr/>
        </p:nvGrpSpPr>
        <p:grpSpPr>
          <a:xfrm>
            <a:off x="12778809" y="76580"/>
            <a:ext cx="1662794" cy="1129147"/>
            <a:chOff x="5555349" y="6710418"/>
            <a:chExt cx="1992086" cy="1372990"/>
          </a:xfrm>
        </p:grpSpPr>
        <p:pic>
          <p:nvPicPr>
            <p:cNvPr descr="Icon&#10;&#10;Description automatically generated" id="738" name="Google Shape;738;p58"/>
            <p:cNvPicPr preferRelativeResize="0"/>
            <p:nvPr/>
          </p:nvPicPr>
          <p:blipFill rotWithShape="1">
            <a:blip r:embed="rId5">
              <a:alphaModFix/>
            </a:blip>
            <a:srcRect b="0" l="0" r="0" t="0"/>
            <a:stretch/>
          </p:blipFill>
          <p:spPr>
            <a:xfrm>
              <a:off x="5555349" y="7447381"/>
              <a:ext cx="1992086" cy="636027"/>
            </a:xfrm>
            <a:prstGeom prst="rect">
              <a:avLst/>
            </a:prstGeom>
            <a:noFill/>
            <a:ln>
              <a:noFill/>
            </a:ln>
          </p:spPr>
        </p:pic>
        <p:pic>
          <p:nvPicPr>
            <p:cNvPr descr="University of New Haven - Wikipedia" id="739" name="Google Shape;739;p58"/>
            <p:cNvPicPr preferRelativeResize="0"/>
            <p:nvPr/>
          </p:nvPicPr>
          <p:blipFill rotWithShape="1">
            <a:blip r:embed="rId6">
              <a:alphaModFix/>
            </a:blip>
            <a:srcRect b="0" l="0" r="0" t="0"/>
            <a:stretch/>
          </p:blipFill>
          <p:spPr>
            <a:xfrm>
              <a:off x="6106131" y="6710418"/>
              <a:ext cx="896266" cy="909329"/>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4" name="Shape 744"/>
        <p:cNvGrpSpPr/>
        <p:nvPr/>
      </p:nvGrpSpPr>
      <p:grpSpPr>
        <a:xfrm>
          <a:off x="0" y="0"/>
          <a:ext cx="0" cy="0"/>
          <a:chOff x="0" y="0"/>
          <a:chExt cx="0" cy="0"/>
        </a:xfrm>
      </p:grpSpPr>
      <p:sp>
        <p:nvSpPr>
          <p:cNvPr id="745" name="Google Shape;745;p59"/>
          <p:cNvSpPr txBox="1"/>
          <p:nvPr>
            <p:ph type="title"/>
          </p:nvPr>
        </p:nvSpPr>
        <p:spPr>
          <a:xfrm>
            <a:off x="3498065" y="2048518"/>
            <a:ext cx="7348500" cy="14223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lt1"/>
              </a:buClr>
              <a:buSzPts val="9600"/>
              <a:buFont typeface="Avenir"/>
              <a:buNone/>
            </a:pPr>
            <a:r>
              <a:rPr lang="en-US">
                <a:solidFill>
                  <a:schemeClr val="dk1"/>
                </a:solidFill>
              </a:rPr>
              <a:t>THANK YOU</a:t>
            </a:r>
            <a:endParaRPr>
              <a:solidFill>
                <a:schemeClr val="dk1"/>
              </a:solidFill>
            </a:endParaRPr>
          </a:p>
        </p:txBody>
      </p:sp>
      <p:sp>
        <p:nvSpPr>
          <p:cNvPr id="746" name="Google Shape;746;p59"/>
          <p:cNvSpPr txBox="1"/>
          <p:nvPr>
            <p:ph idx="4294967295" type="sldNum"/>
          </p:nvPr>
        </p:nvSpPr>
        <p:spPr>
          <a:xfrm>
            <a:off x="0" y="7666038"/>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747" name="Google Shape;747;p59"/>
          <p:cNvSpPr txBox="1"/>
          <p:nvPr/>
        </p:nvSpPr>
        <p:spPr>
          <a:xfrm>
            <a:off x="2245550" y="3557400"/>
            <a:ext cx="10948800" cy="12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venir"/>
                <a:ea typeface="Avenir"/>
                <a:cs typeface="Avenir"/>
                <a:sym typeface="Avenir"/>
              </a:rPr>
              <a:t>For any questions, please reach out to </a:t>
            </a:r>
            <a:r>
              <a:rPr lang="en-US" sz="2200" u="none">
                <a:solidFill>
                  <a:schemeClr val="dk1"/>
                </a:solidFill>
                <a:latin typeface="Avenir"/>
                <a:ea typeface="Avenir"/>
                <a:cs typeface="Avenir"/>
                <a:sym typeface="Avenir"/>
              </a:rPr>
              <a:t>Bahareh.arghavani@gmail.com</a:t>
            </a:r>
            <a:endParaRPr b="0" i="0" sz="22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venir"/>
                <a:ea typeface="Avenir"/>
                <a:cs typeface="Avenir"/>
                <a:sym typeface="Avenir"/>
              </a:rPr>
              <a:t>Link to Project Site - </a:t>
            </a:r>
            <a:r>
              <a:rPr b="0" i="0" lang="en-US" sz="2200" u="sng" cap="none" strike="noStrike">
                <a:solidFill>
                  <a:schemeClr val="hlink"/>
                </a:solidFill>
                <a:latin typeface="Avenir"/>
                <a:ea typeface="Avenir"/>
                <a:cs typeface="Avenir"/>
                <a:sym typeface="Avenir"/>
                <a:hlinkClick r:id="rId3"/>
              </a:rPr>
              <a:t>https://sail-lab.org/portfolio/fault-detection-and-prognosis-in-medical-devices/</a:t>
            </a:r>
            <a:r>
              <a:rPr b="0" i="0" lang="en-US" sz="2200" u="none" cap="none" strike="noStrike">
                <a:solidFill>
                  <a:schemeClr val="dk1"/>
                </a:solidFill>
                <a:latin typeface="Avenir"/>
                <a:ea typeface="Avenir"/>
                <a:cs typeface="Avenir"/>
                <a:sym typeface="Avenir"/>
              </a:rPr>
              <a:t>  </a:t>
            </a:r>
            <a:endParaRPr b="0" i="0" sz="22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200"/>
              <a:buFont typeface="Arial"/>
              <a:buNone/>
            </a:pPr>
            <a:r>
              <a:rPr lang="en-US" sz="2200">
                <a:solidFill>
                  <a:schemeClr val="dk1"/>
                </a:solidFill>
                <a:latin typeface="Avenir"/>
                <a:ea typeface="Avenir"/>
                <a:cs typeface="Avenir"/>
                <a:sym typeface="Avenir"/>
              </a:rPr>
              <a:t>Portfolio: </a:t>
            </a:r>
            <a:r>
              <a:rPr lang="en-US" sz="2200" u="sng">
                <a:solidFill>
                  <a:schemeClr val="hlink"/>
                </a:solidFill>
                <a:latin typeface="Avenir"/>
                <a:ea typeface="Avenir"/>
                <a:cs typeface="Avenir"/>
                <a:sym typeface="Avenir"/>
                <a:hlinkClick r:id="rId4"/>
              </a:rPr>
              <a:t>https://barghavanii.github.io/</a:t>
            </a:r>
            <a:endParaRPr sz="2200">
              <a:solidFill>
                <a:schemeClr val="dk1"/>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60"/>
          <p:cNvSpPr txBox="1"/>
          <p:nvPr>
            <p:ph type="title"/>
          </p:nvPr>
        </p:nvSpPr>
        <p:spPr>
          <a:xfrm>
            <a:off x="712393" y="441802"/>
            <a:ext cx="13202835" cy="3985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Fault Detection and Prediction</a:t>
            </a:r>
            <a:endParaRPr/>
          </a:p>
        </p:txBody>
      </p:sp>
      <p:sp>
        <p:nvSpPr>
          <p:cNvPr id="754" name="Google Shape;754;p60"/>
          <p:cNvSpPr txBox="1"/>
          <p:nvPr>
            <p:ph idx="1" type="body"/>
          </p:nvPr>
        </p:nvSpPr>
        <p:spPr>
          <a:xfrm>
            <a:off x="788987" y="840373"/>
            <a:ext cx="13203632" cy="369332"/>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References</a:t>
            </a:r>
            <a:endParaRPr/>
          </a:p>
        </p:txBody>
      </p:sp>
      <p:sp>
        <p:nvSpPr>
          <p:cNvPr id="755" name="Google Shape;755;p60"/>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756" name="Google Shape;756;p60"/>
          <p:cNvSpPr txBox="1"/>
          <p:nvPr/>
        </p:nvSpPr>
        <p:spPr>
          <a:xfrm>
            <a:off x="542710" y="1238944"/>
            <a:ext cx="13202700" cy="618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venir"/>
                <a:ea typeface="Avenir"/>
                <a:cs typeface="Avenir"/>
                <a:sym typeface="Avenir"/>
              </a:rPr>
              <a:t>[WZ89] K Wawryn and W Zinka. \A prototype expert system for fault diagnosis in electronic devices". In: 1989</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venir"/>
                <a:ea typeface="Avenir"/>
                <a:cs typeface="Avenir"/>
                <a:sym typeface="Avenir"/>
              </a:rPr>
              <a:t>European Conference on Circuit Theory and Design. IET. 1989, pp. 677{680</a:t>
            </a:r>
            <a:endParaRPr b="0" i="0" sz="1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venir"/>
                <a:ea typeface="Avenir"/>
                <a:cs typeface="Avenir"/>
                <a:sym typeface="Avenir"/>
              </a:rPr>
              <a:t>[Fra96] Paul Martin Frank. \Analytical and qualitative model-based fault diagnosis{a survey and some new</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venir"/>
                <a:ea typeface="Avenir"/>
                <a:cs typeface="Avenir"/>
                <a:sym typeface="Avenir"/>
              </a:rPr>
              <a:t>results". In: European Journal of control 2.1 (1996), pp. 6{28.</a:t>
            </a:r>
            <a:endParaRPr b="0" i="0" sz="1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venir"/>
                <a:ea typeface="Avenir"/>
                <a:cs typeface="Avenir"/>
                <a:sym typeface="Avenir"/>
              </a:rPr>
              <a:t>[HR10] Vaishali Hegde and Dev Raheja. \Design for reliability in medical devices". In: 2010 Proceedings-Annual Reliability and Maintainability Symposium (RAMS). IEEE. 2010, pp. 1{6.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venir"/>
                <a:ea typeface="Avenir"/>
                <a:cs typeface="Avenir"/>
                <a:sym typeface="Avenir"/>
              </a:rPr>
              <a:t>[Abu17] Bassem Abu-Nasser. \Medical expert systems survey". In: International Journal of Engineering and Information Systems (IJEAIS) 1.7 (2017), pp. 218{224.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venir"/>
                <a:ea typeface="Avenir"/>
                <a:cs typeface="Avenir"/>
                <a:sym typeface="Avenir"/>
              </a:rPr>
              <a:t>[Kor+19] Mojtaba Kordestani et al. \Failure prognosis and applications|A survey of recent literature". In: IEEE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venir"/>
                <a:ea typeface="Avenir"/>
                <a:cs typeface="Avenir"/>
                <a:sym typeface="Avenir"/>
              </a:rPr>
              <a:t>transactions on reliability (2019).</a:t>
            </a:r>
            <a:endParaRPr b="0" i="0" sz="1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venir"/>
                <a:ea typeface="Avenir"/>
                <a:cs typeface="Avenir"/>
                <a:sym typeface="Avenir"/>
              </a:rPr>
              <a:t>[Son+20] Wenyan Song et al. \Human factors risk assessment: An integrated method for improving safety in</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venir"/>
                <a:ea typeface="Avenir"/>
                <a:cs typeface="Avenir"/>
                <a:sym typeface="Avenir"/>
              </a:rPr>
              <a:t>clinical use of medical devices". In: Applied Soft Computing 86 (2020), p. 105918.</a:t>
            </a:r>
            <a:endParaRPr b="0" i="0" sz="1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venir"/>
                <a:ea typeface="Avenir"/>
                <a:cs typeface="Avenir"/>
                <a:sym typeface="Avenir"/>
              </a:rPr>
              <a:t>[GG] Aditya Gulati and Jeetsagar Ghorai. \Prognostic Health Management for Turbofan Engines"</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[CB22] Benjamin Clapp, et al. "Stapler malfunctions in bariatric surgery: an analysis of the MAUDE database." In: JSLS: Journal of the Society of Laparoscopic &amp; Robotic Surgeons 26.1 (2022)</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[JSR13] Raoul Jetley, Sithu Sudarsan, and Srini Ramaswamy. "Medical Software–Issues and Best Practices." In: Proceedings of the 9th International Conference on Distributed Computing and Internet Technology (ICDCIT 2013), Bhubaneswar, India, February 5-8, 2013. Springer Berlin Heidelberg, 2013.</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[KM19] Mojtaba Kordestani, et al. "Failure prognosis and applications—A survey of recent literature." IEEE Transactions on Reliability, vol. 70, no. 2, 2019, pp. 728-748.</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[AH13] Homa Alemzadeh, et al. "Analysis of safety-critical computer failures in medical devices." IEEE Security &amp; Privacy, vol. 11, no. 4, 2013, pp. 14-26</a:t>
            </a:r>
            <a:endParaRPr b="0" i="0" sz="1800" u="none" cap="none" strike="noStrike">
              <a:solidFill>
                <a:srgbClr val="000000"/>
              </a:solidFill>
              <a:latin typeface="Avenir"/>
              <a:ea typeface="Avenir"/>
              <a:cs typeface="Avenir"/>
              <a:sym typeface="Avenir"/>
            </a:endParaRPr>
          </a:p>
        </p:txBody>
      </p:sp>
      <p:sp>
        <p:nvSpPr>
          <p:cNvPr id="757" name="Google Shape;757;p60"/>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1"/>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Fault Detection and Prediction</a:t>
            </a:r>
            <a:endParaRPr/>
          </a:p>
        </p:txBody>
      </p:sp>
      <p:sp>
        <p:nvSpPr>
          <p:cNvPr id="764" name="Google Shape;764;p61"/>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References</a:t>
            </a:r>
            <a:endParaRPr/>
          </a:p>
        </p:txBody>
      </p:sp>
      <p:sp>
        <p:nvSpPr>
          <p:cNvPr id="765" name="Google Shape;765;p61"/>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766" name="Google Shape;766;p61"/>
          <p:cNvSpPr txBox="1"/>
          <p:nvPr/>
        </p:nvSpPr>
        <p:spPr>
          <a:xfrm>
            <a:off x="542710" y="1238944"/>
            <a:ext cx="132027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[DSJN19] Matheus Maia de Souza, João Cesar Netto, and Renata Galante. "FFT-2PCA: A New Feature Extraction Method for Data-Based Fault Detection." In: Database and Expert Systems Applications: 30th International Conference, DEXA 2019, Linz, Austria, August 26–29, 2019, Proceedings, Part I, vol. 30. Springer International Publishing, 2019.</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[YuL03] Lei Yu, and Huan Liu. "Feature selection for high-dimensional data: A fast correlation-based filter solution." In: Proceedings of the 20th International Conference on Machine Learning (ICML-03), 2003</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[TsimpirisA12] Alkiviadis Tsimpiris, and Dimitris Kugiumtzis. "Feature selection for classification of oscillating time series." Expert Systems, vol. 29, no. 5, 2012, pp. 456-477.</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[MartinT91] T. Patrick Martin, et al. "A knowledge-based system for fault diagnosis in real-time engineering applications." In: Database and Expert Systems Applications: Proceedings of the International Conference in Berlin, Federal Republic of Germany, 1991. Springer Vienna, 1991.</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[HaTMP19] Thi Minh Phuong Ha, et al. "Experimental study on software fault prediction using machine learning model." In: 2019 11th International Conference on Knowledge and Systems Engineering (KSE). IEEE, 2019.</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venir"/>
              <a:buChar char="•"/>
            </a:pPr>
            <a:r>
              <a:rPr b="0" i="0" lang="en-US" sz="1800" u="none" cap="none" strike="noStrike">
                <a:solidFill>
                  <a:srgbClr val="000000"/>
                </a:solidFill>
                <a:latin typeface="Avenir"/>
                <a:ea typeface="Avenir"/>
                <a:cs typeface="Avenir"/>
                <a:sym typeface="Avenir"/>
              </a:rPr>
              <a:t>[BooyseWH20] Wihan Booyse, et al. "Deep digital twins for detection, diagnostics and prognostics." In: Mechanical Systems and Signal Processing 140 (2020): 106612</a:t>
            </a:r>
            <a:endParaRPr b="0" i="0" sz="1800" u="none" cap="none" strike="noStrike">
              <a:solidFill>
                <a:srgbClr val="000000"/>
              </a:solidFill>
              <a:latin typeface="Avenir"/>
              <a:ea typeface="Avenir"/>
              <a:cs typeface="Avenir"/>
              <a:sym typeface="Avenir"/>
            </a:endParaRPr>
          </a:p>
        </p:txBody>
      </p:sp>
      <p:sp>
        <p:nvSpPr>
          <p:cNvPr id="767" name="Google Shape;767;p61"/>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713780" y="286227"/>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Introduction</a:t>
            </a:r>
            <a:endParaRPr/>
          </a:p>
        </p:txBody>
      </p:sp>
      <p:sp>
        <p:nvSpPr>
          <p:cNvPr id="338" name="Google Shape;338;p37"/>
          <p:cNvSpPr txBox="1"/>
          <p:nvPr>
            <p:ph idx="1" type="body"/>
          </p:nvPr>
        </p:nvSpPr>
        <p:spPr>
          <a:xfrm>
            <a:off x="854687" y="760636"/>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The Problem</a:t>
            </a:r>
            <a:endParaRPr/>
          </a:p>
        </p:txBody>
      </p:sp>
      <p:sp>
        <p:nvSpPr>
          <p:cNvPr id="339" name="Google Shape;339;p37"/>
          <p:cNvSpPr txBox="1"/>
          <p:nvPr>
            <p:ph idx="2" type="body"/>
          </p:nvPr>
        </p:nvSpPr>
        <p:spPr>
          <a:xfrm>
            <a:off x="93424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
        <p:nvSpPr>
          <p:cNvPr id="340" name="Google Shape;340;p37"/>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341" name="Google Shape;341;p37"/>
          <p:cNvSpPr txBox="1"/>
          <p:nvPr/>
        </p:nvSpPr>
        <p:spPr>
          <a:xfrm>
            <a:off x="934243" y="7666137"/>
            <a:ext cx="10525125" cy="153888"/>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venir"/>
              <a:ea typeface="Avenir"/>
              <a:cs typeface="Avenir"/>
              <a:sym typeface="Avenir"/>
            </a:endParaRPr>
          </a:p>
        </p:txBody>
      </p:sp>
      <p:sp>
        <p:nvSpPr>
          <p:cNvPr id="342" name="Google Shape;342;p37"/>
          <p:cNvSpPr/>
          <p:nvPr/>
        </p:nvSpPr>
        <p:spPr>
          <a:xfrm>
            <a:off x="934250" y="5194775"/>
            <a:ext cx="13284900" cy="1711800"/>
          </a:xfrm>
          <a:prstGeom prst="rect">
            <a:avLst/>
          </a:prstGeom>
          <a:solidFill>
            <a:schemeClr val="lt1"/>
          </a:solidFill>
          <a:ln>
            <a:noFill/>
          </a:ln>
        </p:spPr>
        <p:txBody>
          <a:bodyPr anchorCtr="0" anchor="t" bIns="45700" lIns="91425" spcFirstLastPara="1" rIns="91425" wrap="square" tIns="45700">
            <a:noAutofit/>
          </a:bodyPr>
          <a:lstStyle/>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2006-2011: </a:t>
            </a:r>
            <a:r>
              <a:rPr b="1" i="0" lang="en-US" sz="2200" u="sng" cap="none" strike="noStrike">
                <a:solidFill>
                  <a:schemeClr val="accent5"/>
                </a:solidFill>
                <a:latin typeface="Avenir"/>
                <a:ea typeface="Avenir"/>
                <a:cs typeface="Avenir"/>
                <a:sym typeface="Avenir"/>
              </a:rPr>
              <a:t>5,294</a:t>
            </a:r>
            <a:r>
              <a:rPr b="0" i="0" lang="en-US" sz="2200" u="none" cap="none" strike="noStrike">
                <a:solidFill>
                  <a:schemeClr val="dk1"/>
                </a:solidFill>
                <a:latin typeface="Avenir"/>
                <a:ea typeface="Avenir"/>
                <a:cs typeface="Avenir"/>
                <a:sym typeface="Avenir"/>
              </a:rPr>
              <a:t> device recalls, 1.15M adverse events, 92,600 injuries, </a:t>
            </a:r>
            <a:r>
              <a:rPr b="1" i="0" lang="en-US" sz="2200" u="sng" cap="none" strike="noStrike">
                <a:solidFill>
                  <a:schemeClr val="accent6"/>
                </a:solidFill>
                <a:latin typeface="Avenir"/>
                <a:ea typeface="Avenir"/>
                <a:cs typeface="Avenir"/>
                <a:sym typeface="Avenir"/>
              </a:rPr>
              <a:t>25,800</a:t>
            </a:r>
            <a:r>
              <a:rPr b="0" i="0" lang="en-US" sz="2200" u="none" cap="none" strike="noStrike">
                <a:solidFill>
                  <a:schemeClr val="dk1"/>
                </a:solidFill>
                <a:latin typeface="Avenir"/>
                <a:ea typeface="Avenir"/>
                <a:cs typeface="Avenir"/>
                <a:sym typeface="Avenir"/>
              </a:rPr>
              <a:t> deaths [Ale+13]</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2017: 627 software devices recalled, 12 high-risk [RZ17]</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100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2018-2020: 383 stapler complications, </a:t>
            </a:r>
            <a:r>
              <a:rPr b="1" i="0" lang="en-US" sz="2200" u="sng" cap="none" strike="noStrike">
                <a:solidFill>
                  <a:schemeClr val="accent6"/>
                </a:solidFill>
                <a:latin typeface="Avenir"/>
                <a:ea typeface="Avenir"/>
                <a:cs typeface="Avenir"/>
                <a:sym typeface="Avenir"/>
              </a:rPr>
              <a:t>22</a:t>
            </a:r>
            <a:r>
              <a:rPr b="0" i="0" lang="en-US" sz="2200" u="sng" cap="none" strike="noStrike">
                <a:solidFill>
                  <a:schemeClr val="accent6"/>
                </a:solidFill>
                <a:latin typeface="Avenir"/>
                <a:ea typeface="Avenir"/>
                <a:cs typeface="Avenir"/>
                <a:sym typeface="Avenir"/>
              </a:rPr>
              <a:t> </a:t>
            </a:r>
            <a:r>
              <a:rPr b="0" i="0" lang="en-US" sz="2200" u="none" cap="none" strike="noStrike">
                <a:solidFill>
                  <a:schemeClr val="dk1"/>
                </a:solidFill>
                <a:latin typeface="Avenir"/>
                <a:ea typeface="Avenir"/>
                <a:cs typeface="Avenir"/>
                <a:sym typeface="Avenir"/>
              </a:rPr>
              <a:t>deaths [CB22]</a:t>
            </a:r>
            <a:endParaRPr b="0" i="0" sz="2200" u="none" cap="none" strike="noStrike">
              <a:solidFill>
                <a:schemeClr val="dk1"/>
              </a:solidFill>
              <a:latin typeface="Avenir"/>
              <a:ea typeface="Avenir"/>
              <a:cs typeface="Avenir"/>
              <a:sym typeface="Avenir"/>
            </a:endParaRPr>
          </a:p>
        </p:txBody>
      </p:sp>
      <p:grpSp>
        <p:nvGrpSpPr>
          <p:cNvPr id="343" name="Google Shape;343;p37"/>
          <p:cNvGrpSpPr/>
          <p:nvPr/>
        </p:nvGrpSpPr>
        <p:grpSpPr>
          <a:xfrm>
            <a:off x="2892392" y="1205638"/>
            <a:ext cx="7471135" cy="3443289"/>
            <a:chOff x="2892475" y="1205675"/>
            <a:chExt cx="6608700" cy="3232225"/>
          </a:xfrm>
        </p:grpSpPr>
        <p:pic>
          <p:nvPicPr>
            <p:cNvPr id="344" name="Google Shape;344;p37"/>
            <p:cNvPicPr preferRelativeResize="0"/>
            <p:nvPr/>
          </p:nvPicPr>
          <p:blipFill rotWithShape="1">
            <a:blip r:embed="rId3">
              <a:alphaModFix/>
            </a:blip>
            <a:srcRect b="0" l="0" r="0" t="10960"/>
            <a:stretch/>
          </p:blipFill>
          <p:spPr>
            <a:xfrm>
              <a:off x="2892475" y="1486874"/>
              <a:ext cx="6608675" cy="2527862"/>
            </a:xfrm>
            <a:prstGeom prst="rect">
              <a:avLst/>
            </a:prstGeom>
            <a:noFill/>
            <a:ln>
              <a:noFill/>
            </a:ln>
            <a:effectLst>
              <a:outerShdw blurRad="292100" rotWithShape="0" algn="tl" dir="2700000" dist="139700">
                <a:srgbClr val="333333">
                  <a:alpha val="64705"/>
                </a:srgbClr>
              </a:outerShdw>
            </a:effectLst>
          </p:spPr>
        </p:pic>
        <p:sp>
          <p:nvSpPr>
            <p:cNvPr id="345" name="Google Shape;345;p37"/>
            <p:cNvSpPr txBox="1"/>
            <p:nvPr/>
          </p:nvSpPr>
          <p:spPr>
            <a:xfrm>
              <a:off x="2892475" y="1205675"/>
              <a:ext cx="6608700" cy="24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venir"/>
                  <a:ea typeface="Avenir"/>
                  <a:cs typeface="Avenir"/>
                  <a:sym typeface="Avenir"/>
                </a:rPr>
                <a:t>Fig:1 Device Failures Resulting in an Injury</a:t>
              </a:r>
              <a:endParaRPr b="0" i="0" sz="1600" u="none" cap="none" strike="noStrike">
                <a:solidFill>
                  <a:schemeClr val="lt1"/>
                </a:solidFill>
                <a:latin typeface="Avenir"/>
                <a:ea typeface="Avenir"/>
                <a:cs typeface="Avenir"/>
                <a:sym typeface="Avenir"/>
              </a:endParaRPr>
            </a:p>
          </p:txBody>
        </p:sp>
        <p:sp>
          <p:nvSpPr>
            <p:cNvPr id="346" name="Google Shape;346;p37"/>
            <p:cNvSpPr txBox="1"/>
            <p:nvPr/>
          </p:nvSpPr>
          <p:spPr>
            <a:xfrm>
              <a:off x="3711876" y="4068600"/>
              <a:ext cx="4797600" cy="36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venir"/>
                  <a:ea typeface="Avenir"/>
                  <a:cs typeface="Avenir"/>
                  <a:sym typeface="Avenir"/>
                </a:rPr>
                <a:t>Source: FDA Open Access - MAUDE</a:t>
              </a:r>
              <a:endParaRPr b="0" i="0" sz="1500" u="none" cap="none" strike="noStrike">
                <a:solidFill>
                  <a:schemeClr val="dk1"/>
                </a:solidFill>
                <a:latin typeface="Avenir"/>
                <a:ea typeface="Avenir"/>
                <a:cs typeface="Avenir"/>
                <a:sym typeface="Avenir"/>
              </a:endParaRPr>
            </a:p>
          </p:txBody>
        </p:sp>
      </p:grpSp>
      <p:grpSp>
        <p:nvGrpSpPr>
          <p:cNvPr id="347" name="Google Shape;347;p37"/>
          <p:cNvGrpSpPr/>
          <p:nvPr/>
        </p:nvGrpSpPr>
        <p:grpSpPr>
          <a:xfrm>
            <a:off x="12729959" y="76518"/>
            <a:ext cx="1662794" cy="1129147"/>
            <a:chOff x="5555349" y="6710418"/>
            <a:chExt cx="1992086" cy="1372990"/>
          </a:xfrm>
        </p:grpSpPr>
        <p:pic>
          <p:nvPicPr>
            <p:cNvPr descr="Icon&#10;&#10;Description automatically generated" id="348" name="Google Shape;348;p37"/>
            <p:cNvPicPr preferRelativeResize="0"/>
            <p:nvPr/>
          </p:nvPicPr>
          <p:blipFill rotWithShape="1">
            <a:blip r:embed="rId4">
              <a:alphaModFix/>
            </a:blip>
            <a:srcRect b="0" l="0" r="0" t="0"/>
            <a:stretch/>
          </p:blipFill>
          <p:spPr>
            <a:xfrm>
              <a:off x="5555349" y="7447381"/>
              <a:ext cx="1992086" cy="636027"/>
            </a:xfrm>
            <a:prstGeom prst="rect">
              <a:avLst/>
            </a:prstGeom>
            <a:noFill/>
            <a:ln>
              <a:noFill/>
            </a:ln>
          </p:spPr>
        </p:pic>
        <p:pic>
          <p:nvPicPr>
            <p:cNvPr descr="University of New Haven - Wikipedia" id="349" name="Google Shape;349;p37"/>
            <p:cNvPicPr preferRelativeResize="0"/>
            <p:nvPr/>
          </p:nvPicPr>
          <p:blipFill rotWithShape="1">
            <a:blip r:embed="rId5">
              <a:alphaModFix/>
            </a:blip>
            <a:srcRect b="0" l="0" r="0" t="0"/>
            <a:stretch/>
          </p:blipFill>
          <p:spPr>
            <a:xfrm>
              <a:off x="6106131" y="6710418"/>
              <a:ext cx="896266" cy="909329"/>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Introduction</a:t>
            </a:r>
            <a:endParaRPr/>
          </a:p>
        </p:txBody>
      </p:sp>
      <p:sp>
        <p:nvSpPr>
          <p:cNvPr id="356" name="Google Shape;356;p38"/>
          <p:cNvSpPr txBox="1"/>
          <p:nvPr>
            <p:ph idx="1" type="body"/>
          </p:nvPr>
        </p:nvSpPr>
        <p:spPr>
          <a:xfrm>
            <a:off x="8651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The Problem</a:t>
            </a:r>
            <a:endParaRPr/>
          </a:p>
        </p:txBody>
      </p:sp>
      <p:sp>
        <p:nvSpPr>
          <p:cNvPr id="357" name="Google Shape;357;p38"/>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
        <p:nvSpPr>
          <p:cNvPr id="358" name="Google Shape;358;p38"/>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359" name="Google Shape;359;p38"/>
          <p:cNvSpPr/>
          <p:nvPr/>
        </p:nvSpPr>
        <p:spPr>
          <a:xfrm>
            <a:off x="712399" y="1524000"/>
            <a:ext cx="8643871" cy="4561114"/>
          </a:xfrm>
          <a:prstGeom prst="rect">
            <a:avLst/>
          </a:prstGeom>
          <a:solidFill>
            <a:schemeClr val="lt1"/>
          </a:solidFill>
          <a:ln>
            <a:noFill/>
          </a:ln>
        </p:spPr>
        <p:txBody>
          <a:bodyPr anchorCtr="0" anchor="t" bIns="45700" lIns="91425" spcFirstLastPara="1" rIns="91425" wrap="square" tIns="45700">
            <a:noAutofit/>
          </a:bodyPr>
          <a:lstStyle/>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Fault diagnosis is a seasoned field of research, and many critical medical devices maintain an embedded expert system  to self diagnose</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Increasing complexity of the devices and the variability in  the operating environment results in failures which are often hard to predict and prevent by expert systems</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Majority of medical devices embed intricate electro-mechanical components with varying properties where failure is not linear</a:t>
            </a:r>
            <a:endParaRPr b="0" i="0" sz="2200" u="none" cap="none" strike="noStrike">
              <a:solidFill>
                <a:schemeClr val="dk1"/>
              </a:solidFill>
              <a:latin typeface="Avenir"/>
              <a:ea typeface="Avenir"/>
              <a:cs typeface="Avenir"/>
              <a:sym typeface="Avenir"/>
            </a:endParaRPr>
          </a:p>
          <a:p>
            <a:pPr indent="-368300" lvl="0" marL="457200" marR="0" rtl="0" algn="l">
              <a:lnSpc>
                <a:spcPct val="100000"/>
              </a:lnSpc>
              <a:spcBef>
                <a:spcPts val="100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The increasing complexity of medical devices, particularly in their electronics and software components, presents significant challenges in terms of safety, reliability, and efficacy [JSR13]self-diagnose</a:t>
            </a:r>
            <a:endParaRPr b="0" i="0" sz="2200" u="none" cap="none" strike="noStrike">
              <a:solidFill>
                <a:schemeClr val="dk1"/>
              </a:solidFill>
              <a:latin typeface="Avenir"/>
              <a:ea typeface="Avenir"/>
              <a:cs typeface="Avenir"/>
              <a:sym typeface="Avenir"/>
            </a:endParaRPr>
          </a:p>
        </p:txBody>
      </p:sp>
      <p:grpSp>
        <p:nvGrpSpPr>
          <p:cNvPr id="360" name="Google Shape;360;p38"/>
          <p:cNvGrpSpPr/>
          <p:nvPr/>
        </p:nvGrpSpPr>
        <p:grpSpPr>
          <a:xfrm>
            <a:off x="12778809" y="76580"/>
            <a:ext cx="1662794" cy="1129147"/>
            <a:chOff x="5555349" y="6710418"/>
            <a:chExt cx="1992086" cy="1372990"/>
          </a:xfrm>
        </p:grpSpPr>
        <p:pic>
          <p:nvPicPr>
            <p:cNvPr descr="Icon&#10;&#10;Description automatically generated" id="361" name="Google Shape;361;p38"/>
            <p:cNvPicPr preferRelativeResize="0"/>
            <p:nvPr/>
          </p:nvPicPr>
          <p:blipFill rotWithShape="1">
            <a:blip r:embed="rId4">
              <a:alphaModFix/>
            </a:blip>
            <a:srcRect b="0" l="0" r="0" t="0"/>
            <a:stretch/>
          </p:blipFill>
          <p:spPr>
            <a:xfrm>
              <a:off x="5555349" y="7447381"/>
              <a:ext cx="1992086" cy="636027"/>
            </a:xfrm>
            <a:prstGeom prst="rect">
              <a:avLst/>
            </a:prstGeom>
            <a:noFill/>
            <a:ln>
              <a:noFill/>
            </a:ln>
          </p:spPr>
        </p:pic>
        <p:pic>
          <p:nvPicPr>
            <p:cNvPr descr="University of New Haven - Wikipedia" id="362" name="Google Shape;362;p38"/>
            <p:cNvPicPr preferRelativeResize="0"/>
            <p:nvPr/>
          </p:nvPicPr>
          <p:blipFill rotWithShape="1">
            <a:blip r:embed="rId5">
              <a:alphaModFix/>
            </a:blip>
            <a:srcRect b="0" l="0" r="0" t="0"/>
            <a:stretch/>
          </p:blipFill>
          <p:spPr>
            <a:xfrm>
              <a:off x="6106131" y="6710418"/>
              <a:ext cx="896266" cy="909329"/>
            </a:xfrm>
            <a:prstGeom prst="rect">
              <a:avLst/>
            </a:prstGeom>
            <a:noFill/>
            <a:ln>
              <a:noFill/>
            </a:ln>
          </p:spPr>
        </p:pic>
      </p:grpSp>
      <p:grpSp>
        <p:nvGrpSpPr>
          <p:cNvPr id="363" name="Google Shape;363;p38"/>
          <p:cNvGrpSpPr/>
          <p:nvPr/>
        </p:nvGrpSpPr>
        <p:grpSpPr>
          <a:xfrm>
            <a:off x="9701641" y="1898894"/>
            <a:ext cx="4367743" cy="3764680"/>
            <a:chOff x="9701225" y="1666950"/>
            <a:chExt cx="4493100" cy="3996900"/>
          </a:xfrm>
        </p:grpSpPr>
        <p:sp>
          <p:nvSpPr>
            <p:cNvPr id="364" name="Google Shape;364;p38"/>
            <p:cNvSpPr/>
            <p:nvPr/>
          </p:nvSpPr>
          <p:spPr>
            <a:xfrm>
              <a:off x="9701225" y="2006550"/>
              <a:ext cx="4493100" cy="3657300"/>
            </a:xfrm>
            <a:prstGeom prst="rect">
              <a:avLst/>
            </a:prstGeom>
            <a:solidFill>
              <a:schemeClr val="lt1"/>
            </a:solidFill>
            <a:ln>
              <a:noFill/>
            </a:ln>
          </p:spPr>
          <p:txBody>
            <a:bodyPr anchorCtr="0" anchor="t" bIns="45700" lIns="91425" spcFirstLastPara="1" rIns="91425" wrap="square" tIns="45700">
              <a:noAutofit/>
            </a:bodyPr>
            <a:lstStyle/>
            <a:p>
              <a:pPr indent="-254000" lvl="0" marL="285750" marR="0" rtl="0" algn="l">
                <a:lnSpc>
                  <a:spcPct val="100000"/>
                </a:lnSpc>
                <a:spcBef>
                  <a:spcPts val="0"/>
                </a:spcBef>
                <a:spcAft>
                  <a:spcPts val="0"/>
                </a:spcAft>
                <a:buClr>
                  <a:schemeClr val="accent2"/>
                </a:buClr>
                <a:buSzPts val="1300"/>
                <a:buFont typeface="Arial"/>
                <a:buChar char="•"/>
              </a:pPr>
              <a:r>
                <a:rPr b="0" i="1" lang="en-US" sz="1300" u="none" cap="none" strike="noStrike">
                  <a:solidFill>
                    <a:schemeClr val="accent2"/>
                  </a:solidFill>
                  <a:latin typeface="Avenir"/>
                  <a:ea typeface="Avenir"/>
                  <a:cs typeface="Avenir"/>
                  <a:sym typeface="Avenir"/>
                </a:rPr>
                <a:t>Fault: </a:t>
              </a:r>
              <a:r>
                <a:rPr b="0" i="1" lang="en-US" sz="1300" u="none" cap="none" strike="noStrike">
                  <a:solidFill>
                    <a:schemeClr val="dk1"/>
                  </a:solidFill>
                  <a:latin typeface="Avenir"/>
                  <a:ea typeface="Avenir"/>
                  <a:cs typeface="Avenir"/>
                  <a:sym typeface="Avenir"/>
                </a:rPr>
                <a:t>An unpermitted deviation of at least one characteristic property or parameter from the expected normal condition in a piece of equipment or a system that may lead to a failure</a:t>
              </a:r>
              <a:endParaRPr b="0" i="1" sz="900" u="none" cap="none" strike="noStrike">
                <a:solidFill>
                  <a:srgbClr val="000000"/>
                </a:solidFill>
                <a:latin typeface="Arial"/>
                <a:ea typeface="Arial"/>
                <a:cs typeface="Arial"/>
                <a:sym typeface="Arial"/>
              </a:endParaRPr>
            </a:p>
            <a:p>
              <a:pPr indent="-254000" lvl="0" marL="285750" marR="0" rtl="0" algn="l">
                <a:lnSpc>
                  <a:spcPct val="100000"/>
                </a:lnSpc>
                <a:spcBef>
                  <a:spcPts val="0"/>
                </a:spcBef>
                <a:spcAft>
                  <a:spcPts val="0"/>
                </a:spcAft>
                <a:buClr>
                  <a:schemeClr val="accent2"/>
                </a:buClr>
                <a:buSzPts val="1300"/>
                <a:buFont typeface="Arial"/>
                <a:buChar char="•"/>
              </a:pPr>
              <a:r>
                <a:rPr b="0" i="1" lang="en-US" sz="1300" u="none" cap="none" strike="noStrike">
                  <a:solidFill>
                    <a:schemeClr val="accent2"/>
                  </a:solidFill>
                  <a:latin typeface="Avenir"/>
                  <a:ea typeface="Avenir"/>
                  <a:cs typeface="Avenir"/>
                  <a:sym typeface="Avenir"/>
                </a:rPr>
                <a:t>Fault detection: </a:t>
              </a:r>
              <a:r>
                <a:rPr b="0" i="1" lang="en-US" sz="1300" u="none" cap="none" strike="noStrike">
                  <a:solidFill>
                    <a:schemeClr val="dk1"/>
                  </a:solidFill>
                  <a:latin typeface="Avenir"/>
                  <a:ea typeface="Avenir"/>
                  <a:cs typeface="Avenir"/>
                  <a:sym typeface="Avenir"/>
                </a:rPr>
                <a:t>Fault detection is monitoring approaches to detect, isolate, and identify the faults by using the concept of redundancy, either hardware redundancy or analytical redundancy</a:t>
              </a:r>
              <a:endParaRPr b="0" i="1" sz="900" u="none" cap="none" strike="noStrike">
                <a:solidFill>
                  <a:srgbClr val="000000"/>
                </a:solidFill>
                <a:latin typeface="Arial"/>
                <a:ea typeface="Arial"/>
                <a:cs typeface="Arial"/>
                <a:sym typeface="Arial"/>
              </a:endParaRPr>
            </a:p>
            <a:p>
              <a:pPr indent="-254000" lvl="0" marL="285750" marR="0" rtl="0" algn="l">
                <a:lnSpc>
                  <a:spcPct val="100000"/>
                </a:lnSpc>
                <a:spcBef>
                  <a:spcPts val="0"/>
                </a:spcBef>
                <a:spcAft>
                  <a:spcPts val="0"/>
                </a:spcAft>
                <a:buClr>
                  <a:schemeClr val="accent2"/>
                </a:buClr>
                <a:buSzPts val="1300"/>
                <a:buFont typeface="Arial"/>
                <a:buChar char="•"/>
              </a:pPr>
              <a:r>
                <a:rPr b="0" i="1" lang="en-US" sz="1300" u="none" cap="none" strike="noStrike">
                  <a:solidFill>
                    <a:schemeClr val="accent2"/>
                  </a:solidFill>
                  <a:latin typeface="Avenir"/>
                  <a:ea typeface="Avenir"/>
                  <a:cs typeface="Avenir"/>
                  <a:sym typeface="Avenir"/>
                </a:rPr>
                <a:t>Failure Prediction: </a:t>
              </a:r>
              <a:r>
                <a:rPr b="0" i="1" lang="en-US" sz="1300" u="none" cap="none" strike="noStrike">
                  <a:solidFill>
                    <a:schemeClr val="dk1"/>
                  </a:solidFill>
                  <a:latin typeface="Avenir"/>
                  <a:ea typeface="Avenir"/>
                  <a:cs typeface="Avenir"/>
                  <a:sym typeface="Avenir"/>
                </a:rPr>
                <a:t>Prediction of the future status of the faulty component(s) and estimation of the remaining useful lifetime based on the available information. The prognosis task allows predicting the future state of damage, rather than diagnosing the current state of damage</a:t>
              </a:r>
              <a:endParaRPr b="0" i="1" sz="900" u="none" cap="none" strike="noStrike">
                <a:solidFill>
                  <a:srgbClr val="000000"/>
                </a:solidFill>
                <a:latin typeface="Arial"/>
                <a:ea typeface="Arial"/>
                <a:cs typeface="Arial"/>
                <a:sym typeface="Arial"/>
              </a:endParaRPr>
            </a:p>
            <a:p>
              <a:pPr indent="-254000" lvl="0" marL="285750" marR="0" rtl="0" algn="l">
                <a:lnSpc>
                  <a:spcPct val="100000"/>
                </a:lnSpc>
                <a:spcBef>
                  <a:spcPts val="0"/>
                </a:spcBef>
                <a:spcAft>
                  <a:spcPts val="0"/>
                </a:spcAft>
                <a:buClr>
                  <a:schemeClr val="accent2"/>
                </a:buClr>
                <a:buSzPts val="1300"/>
                <a:buFont typeface="Arial"/>
                <a:buChar char="•"/>
              </a:pPr>
              <a:r>
                <a:rPr b="0" i="1" lang="en-US" sz="1300" u="none" cap="none" strike="noStrike">
                  <a:solidFill>
                    <a:schemeClr val="accent2"/>
                  </a:solidFill>
                  <a:latin typeface="Avenir"/>
                  <a:ea typeface="Avenir"/>
                  <a:cs typeface="Avenir"/>
                  <a:sym typeface="Avenir"/>
                </a:rPr>
                <a:t>Anomaly detection</a:t>
              </a:r>
              <a:r>
                <a:rPr b="0" i="1" lang="en-US" sz="1300" u="none" cap="none" strike="noStrike">
                  <a:solidFill>
                    <a:schemeClr val="dk1"/>
                  </a:solidFill>
                  <a:latin typeface="Avenir"/>
                  <a:ea typeface="Avenir"/>
                  <a:cs typeface="Avenir"/>
                  <a:sym typeface="Avenir"/>
                </a:rPr>
                <a:t>: refers to the problem of finding patterns in data that do not conform to expected behavior </a:t>
              </a:r>
              <a:endParaRPr b="0" i="1" sz="1300" u="none" cap="none" strike="noStrike">
                <a:solidFill>
                  <a:schemeClr val="dk1"/>
                </a:solidFill>
                <a:latin typeface="Avenir"/>
                <a:ea typeface="Avenir"/>
                <a:cs typeface="Avenir"/>
                <a:sym typeface="Avenir"/>
              </a:endParaRPr>
            </a:p>
          </p:txBody>
        </p:sp>
        <p:sp>
          <p:nvSpPr>
            <p:cNvPr id="365" name="Google Shape;365;p38"/>
            <p:cNvSpPr txBox="1"/>
            <p:nvPr/>
          </p:nvSpPr>
          <p:spPr>
            <a:xfrm>
              <a:off x="9701225" y="1666950"/>
              <a:ext cx="4493100" cy="339600"/>
            </a:xfrm>
            <a:prstGeom prst="rect">
              <a:avLst/>
            </a:prstGeom>
            <a:solidFill>
              <a:schemeClr val="accent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venir"/>
                  <a:ea typeface="Avenir"/>
                  <a:cs typeface="Avenir"/>
                  <a:sym typeface="Avenir"/>
                </a:rPr>
                <a:t>Definitions</a:t>
              </a:r>
              <a:endParaRPr b="1" i="1" sz="1400" u="none" cap="none" strike="noStrike">
                <a:solidFill>
                  <a:schemeClr val="dk1"/>
                </a:solidFill>
                <a:latin typeface="Avenir"/>
                <a:ea typeface="Avenir"/>
                <a:cs typeface="Avenir"/>
                <a:sym typeface="Aveni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Introduction</a:t>
            </a:r>
            <a:endParaRPr/>
          </a:p>
        </p:txBody>
      </p:sp>
      <p:sp>
        <p:nvSpPr>
          <p:cNvPr id="372" name="Google Shape;372;p39"/>
          <p:cNvSpPr txBox="1"/>
          <p:nvPr>
            <p:ph idx="1" type="body"/>
          </p:nvPr>
        </p:nvSpPr>
        <p:spPr>
          <a:xfrm>
            <a:off x="8651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Study Framework</a:t>
            </a:r>
            <a:endParaRPr/>
          </a:p>
        </p:txBody>
      </p:sp>
      <p:sp>
        <p:nvSpPr>
          <p:cNvPr id="373" name="Google Shape;373;p39"/>
          <p:cNvSpPr txBox="1"/>
          <p:nvPr>
            <p:ph idx="2" type="body"/>
          </p:nvPr>
        </p:nvSpPr>
        <p:spPr>
          <a:xfrm>
            <a:off x="934243" y="7389227"/>
            <a:ext cx="10968000" cy="1077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767676"/>
              </a:buClr>
              <a:buSzPts val="900"/>
              <a:buNone/>
            </a:pPr>
            <a:r>
              <a:t/>
            </a:r>
            <a:endParaRPr sz="700"/>
          </a:p>
        </p:txBody>
      </p:sp>
      <p:sp>
        <p:nvSpPr>
          <p:cNvPr id="374" name="Google Shape;374;p39"/>
          <p:cNvSpPr txBox="1"/>
          <p:nvPr>
            <p:ph idx="12" type="sldNum"/>
          </p:nvPr>
        </p:nvSpPr>
        <p:spPr>
          <a:xfrm>
            <a:off x="712788" y="7666137"/>
            <a:ext cx="304800" cy="1230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800"/>
              <a:buNone/>
            </a:pPr>
            <a:fld id="{00000000-1234-1234-1234-123412341234}" type="slidenum">
              <a:rPr lang="en-US" sz="800"/>
              <a:t>‹#›</a:t>
            </a:fld>
            <a:endParaRPr sz="800"/>
          </a:p>
        </p:txBody>
      </p:sp>
      <p:grpSp>
        <p:nvGrpSpPr>
          <p:cNvPr id="375" name="Google Shape;375;p39"/>
          <p:cNvGrpSpPr/>
          <p:nvPr/>
        </p:nvGrpSpPr>
        <p:grpSpPr>
          <a:xfrm>
            <a:off x="0" y="1903983"/>
            <a:ext cx="4362720" cy="4727185"/>
            <a:chOff x="0" y="1189989"/>
            <a:chExt cx="2726700" cy="2954491"/>
          </a:xfrm>
        </p:grpSpPr>
        <p:sp>
          <p:nvSpPr>
            <p:cNvPr id="376" name="Google Shape;376;p39"/>
            <p:cNvSpPr/>
            <p:nvPr/>
          </p:nvSpPr>
          <p:spPr>
            <a:xfrm>
              <a:off x="0" y="1189989"/>
              <a:ext cx="2726700" cy="669000"/>
            </a:xfrm>
            <a:prstGeom prst="homePlate">
              <a:avLst>
                <a:gd fmla="val 50000" name="adj"/>
              </a:avLst>
            </a:prstGeom>
            <a:solidFill>
              <a:srgbClr val="0942A1"/>
            </a:solidFill>
            <a:ln>
              <a:noFill/>
            </a:ln>
          </p:spPr>
          <p:txBody>
            <a:bodyPr anchorCtr="0" anchor="ctr"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Research Problem</a:t>
              </a:r>
              <a:endParaRPr b="0" i="0" sz="2000" u="none" cap="none" strike="noStrike">
                <a:solidFill>
                  <a:srgbClr val="FFFFFF"/>
                </a:solidFill>
                <a:latin typeface="Roboto"/>
                <a:ea typeface="Roboto"/>
                <a:cs typeface="Roboto"/>
                <a:sym typeface="Roboto"/>
              </a:endParaRPr>
            </a:p>
          </p:txBody>
        </p:sp>
        <p:sp>
          <p:nvSpPr>
            <p:cNvPr id="377" name="Google Shape;377;p39"/>
            <p:cNvSpPr txBox="1"/>
            <p:nvPr/>
          </p:nvSpPr>
          <p:spPr>
            <a:xfrm>
              <a:off x="133125" y="1930780"/>
              <a:ext cx="2364000" cy="2213700"/>
            </a:xfrm>
            <a:prstGeom prst="rect">
              <a:avLst/>
            </a:prstGeom>
            <a:noFill/>
            <a:ln>
              <a:noFill/>
            </a:ln>
          </p:spPr>
          <p:txBody>
            <a:bodyPr anchorCtr="0" anchor="t" bIns="146275" lIns="146275" spcFirstLastPara="1" rIns="146275" wrap="square" tIns="146275">
              <a:no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Avenir"/>
                  <a:ea typeface="Avenir"/>
                  <a:cs typeface="Avenir"/>
                  <a:sym typeface="Avenir"/>
                </a:rPr>
                <a:t>Given the increasing complexity of medical devices and the rising incidence of device-related failures and recalls, there is a pressing need to develop and implement advanced generative methods for more effective and reliable fault detection in these devices.</a:t>
              </a:r>
              <a:endParaRPr b="0" i="0" sz="1500" u="none" cap="none" strike="noStrike">
                <a:solidFill>
                  <a:srgbClr val="000000"/>
                </a:solidFill>
                <a:latin typeface="Roboto"/>
                <a:ea typeface="Roboto"/>
                <a:cs typeface="Roboto"/>
                <a:sym typeface="Roboto"/>
              </a:endParaRPr>
            </a:p>
          </p:txBody>
        </p:sp>
      </p:grpSp>
      <p:grpSp>
        <p:nvGrpSpPr>
          <p:cNvPr id="378" name="Google Shape;378;p39"/>
          <p:cNvGrpSpPr/>
          <p:nvPr/>
        </p:nvGrpSpPr>
        <p:grpSpPr>
          <a:xfrm>
            <a:off x="3621480" y="1903640"/>
            <a:ext cx="4066080" cy="5092155"/>
            <a:chOff x="2263425" y="1189775"/>
            <a:chExt cx="2541300" cy="3182597"/>
          </a:xfrm>
        </p:grpSpPr>
        <p:sp>
          <p:nvSpPr>
            <p:cNvPr id="379" name="Google Shape;379;p39"/>
            <p:cNvSpPr/>
            <p:nvPr/>
          </p:nvSpPr>
          <p:spPr>
            <a:xfrm>
              <a:off x="2263425" y="1189775"/>
              <a:ext cx="2541300" cy="669000"/>
            </a:xfrm>
            <a:prstGeom prst="chevron">
              <a:avLst>
                <a:gd fmla="val 50000" name="adj"/>
              </a:avLst>
            </a:prstGeom>
            <a:solidFill>
              <a:srgbClr val="0C57D3"/>
            </a:solidFill>
            <a:ln>
              <a:noFill/>
            </a:ln>
          </p:spPr>
          <p:txBody>
            <a:bodyPr anchorCtr="0" anchor="ctr"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Literature Review</a:t>
              </a:r>
              <a:endParaRPr b="0" i="0" sz="2000" u="none" cap="none" strike="noStrike">
                <a:solidFill>
                  <a:srgbClr val="FFFFFF"/>
                </a:solidFill>
                <a:latin typeface="Roboto"/>
                <a:ea typeface="Roboto"/>
                <a:cs typeface="Roboto"/>
                <a:sym typeface="Roboto"/>
              </a:endParaRPr>
            </a:p>
          </p:txBody>
        </p:sp>
        <p:sp>
          <p:nvSpPr>
            <p:cNvPr id="380" name="Google Shape;380;p39"/>
            <p:cNvSpPr txBox="1"/>
            <p:nvPr/>
          </p:nvSpPr>
          <p:spPr>
            <a:xfrm>
              <a:off x="2465469" y="1930672"/>
              <a:ext cx="2106600" cy="2441700"/>
            </a:xfrm>
            <a:prstGeom prst="rect">
              <a:avLst/>
            </a:prstGeom>
            <a:noFill/>
            <a:ln>
              <a:noFill/>
            </a:ln>
          </p:spPr>
          <p:txBody>
            <a:bodyPr anchorCtr="0" anchor="t" bIns="146275" lIns="146275" spcFirstLastPara="1" rIns="146275" wrap="square" tIns="146275">
              <a:no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Avenir"/>
                  <a:ea typeface="Avenir"/>
                  <a:cs typeface="Avenir"/>
                  <a:sym typeface="Avenir"/>
                </a:rPr>
                <a:t>Conduct a literature review on medical device failures and fault detection techniques, focusing on the role of generative models in prediction and prevention</a:t>
              </a:r>
              <a:r>
                <a:rPr b="0" i="0" lang="en-US" sz="1700" u="none" cap="none" strike="noStrike">
                  <a:solidFill>
                    <a:srgbClr val="000000"/>
                  </a:solidFill>
                  <a:latin typeface="Roboto"/>
                  <a:ea typeface="Roboto"/>
                  <a:cs typeface="Roboto"/>
                  <a:sym typeface="Roboto"/>
                </a:rPr>
                <a:t>.</a:t>
              </a:r>
              <a:endParaRPr b="0" i="0" sz="1700" u="none" cap="none" strike="noStrike">
                <a:solidFill>
                  <a:srgbClr val="00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Roboto"/>
                <a:ea typeface="Roboto"/>
                <a:cs typeface="Roboto"/>
                <a:sym typeface="Roboto"/>
              </a:endParaRPr>
            </a:p>
          </p:txBody>
        </p:sp>
      </p:grpSp>
      <p:grpSp>
        <p:nvGrpSpPr>
          <p:cNvPr id="381" name="Google Shape;381;p39"/>
          <p:cNvGrpSpPr/>
          <p:nvPr/>
        </p:nvGrpSpPr>
        <p:grpSpPr>
          <a:xfrm>
            <a:off x="6913933" y="1903640"/>
            <a:ext cx="4066127" cy="5258715"/>
            <a:chOff x="4329974" y="1189775"/>
            <a:chExt cx="2541329" cy="3286697"/>
          </a:xfrm>
        </p:grpSpPr>
        <p:sp>
          <p:nvSpPr>
            <p:cNvPr id="382" name="Google Shape;382;p39"/>
            <p:cNvSpPr/>
            <p:nvPr/>
          </p:nvSpPr>
          <p:spPr>
            <a:xfrm>
              <a:off x="4329974" y="1189775"/>
              <a:ext cx="2541300" cy="669000"/>
            </a:xfrm>
            <a:prstGeom prst="chevron">
              <a:avLst>
                <a:gd fmla="val 50000" name="adj"/>
              </a:avLst>
            </a:prstGeom>
            <a:solidFill>
              <a:srgbClr val="0D5CDF"/>
            </a:solidFill>
            <a:ln>
              <a:noFill/>
            </a:ln>
          </p:spPr>
          <p:txBody>
            <a:bodyPr anchorCtr="0" anchor="ctr"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Roboto"/>
                  <a:ea typeface="Roboto"/>
                  <a:cs typeface="Roboto"/>
                  <a:sym typeface="Roboto"/>
                </a:rPr>
                <a:t>Framework Development</a:t>
              </a:r>
              <a:endParaRPr b="0" i="0" sz="2000" u="none" cap="none" strike="noStrike">
                <a:solidFill>
                  <a:srgbClr val="FFFFFF"/>
                </a:solidFill>
                <a:latin typeface="Roboto"/>
                <a:ea typeface="Roboto"/>
                <a:cs typeface="Roboto"/>
                <a:sym typeface="Roboto"/>
              </a:endParaRPr>
            </a:p>
          </p:txBody>
        </p:sp>
        <p:sp>
          <p:nvSpPr>
            <p:cNvPr id="383" name="Google Shape;383;p39"/>
            <p:cNvSpPr txBox="1"/>
            <p:nvPr/>
          </p:nvSpPr>
          <p:spPr>
            <a:xfrm>
              <a:off x="4482703" y="1930672"/>
              <a:ext cx="2388600" cy="2545800"/>
            </a:xfrm>
            <a:prstGeom prst="rect">
              <a:avLst/>
            </a:prstGeom>
            <a:noFill/>
            <a:ln>
              <a:noFill/>
            </a:ln>
          </p:spPr>
          <p:txBody>
            <a:bodyPr anchorCtr="0" anchor="t" bIns="146275" lIns="146275" spcFirstLastPara="1" rIns="146275" wrap="square" tIns="146275">
              <a:noAutofit/>
            </a:bodyPr>
            <a:lstStyle/>
            <a:p>
              <a:pPr indent="0" lvl="0" marL="45720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Avenir"/>
                  <a:ea typeface="Avenir"/>
                  <a:cs typeface="Avenir"/>
                  <a:sym typeface="Avenir"/>
                </a:rPr>
                <a:t>Establish the theoretical foundation, research objectives and hypotheses.</a:t>
              </a:r>
              <a:endParaRPr b="0" i="0" sz="2000" u="none" cap="none" strike="noStrike">
                <a:solidFill>
                  <a:schemeClr val="dk1"/>
                </a:solidFill>
                <a:latin typeface="Avenir"/>
                <a:ea typeface="Avenir"/>
                <a:cs typeface="Avenir"/>
                <a:sym typeface="Avenir"/>
              </a:endParaRPr>
            </a:p>
            <a:p>
              <a:pPr indent="0" lvl="0" marL="45720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Avenir"/>
                  <a:ea typeface="Avenir"/>
                  <a:cs typeface="Avenir"/>
                  <a:sym typeface="Avenir"/>
                </a:rPr>
                <a:t>Analyze two generative algorithms (GAN, VAE) and one classic   (HMM) for their effectiveness in fault detection.</a:t>
              </a:r>
              <a:endParaRPr b="0" i="0" sz="1700" u="none" cap="none" strike="noStrike">
                <a:solidFill>
                  <a:srgbClr val="000000"/>
                </a:solidFill>
                <a:latin typeface="Roboto"/>
                <a:ea typeface="Roboto"/>
                <a:cs typeface="Roboto"/>
                <a:sym typeface="Roboto"/>
              </a:endParaRPr>
            </a:p>
          </p:txBody>
        </p:sp>
      </p:grpSp>
      <p:grpSp>
        <p:nvGrpSpPr>
          <p:cNvPr id="384" name="Google Shape;384;p39"/>
          <p:cNvGrpSpPr/>
          <p:nvPr/>
        </p:nvGrpSpPr>
        <p:grpSpPr>
          <a:xfrm>
            <a:off x="10234783" y="1903640"/>
            <a:ext cx="4066080" cy="4867995"/>
            <a:chOff x="6396739" y="1189775"/>
            <a:chExt cx="2541300" cy="3042497"/>
          </a:xfrm>
        </p:grpSpPr>
        <p:sp>
          <p:nvSpPr>
            <p:cNvPr id="385" name="Google Shape;385;p39"/>
            <p:cNvSpPr/>
            <p:nvPr/>
          </p:nvSpPr>
          <p:spPr>
            <a:xfrm>
              <a:off x="6396739" y="1189775"/>
              <a:ext cx="2541300" cy="669000"/>
            </a:xfrm>
            <a:prstGeom prst="chevron">
              <a:avLst>
                <a:gd fmla="val 50000" name="adj"/>
              </a:avLst>
            </a:prstGeom>
            <a:solidFill>
              <a:srgbClr val="0E63F0"/>
            </a:solidFill>
            <a:ln>
              <a:noFill/>
            </a:ln>
          </p:spPr>
          <p:txBody>
            <a:bodyPr anchorCtr="0" anchor="ctr" bIns="146275" lIns="146275" spcFirstLastPara="1" rIns="146275" wrap="square" tIns="14627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Roboto"/>
                  <a:ea typeface="Roboto"/>
                  <a:cs typeface="Roboto"/>
                  <a:sym typeface="Roboto"/>
                </a:rPr>
                <a:t>Preliminary Study</a:t>
              </a:r>
              <a:endParaRPr b="0" i="0" sz="2000" u="none" cap="none" strike="noStrike">
                <a:solidFill>
                  <a:srgbClr val="FFFFFF"/>
                </a:solidFill>
                <a:latin typeface="Roboto"/>
                <a:ea typeface="Roboto"/>
                <a:cs typeface="Roboto"/>
                <a:sym typeface="Roboto"/>
              </a:endParaRPr>
            </a:p>
          </p:txBody>
        </p:sp>
        <p:sp>
          <p:nvSpPr>
            <p:cNvPr id="386" name="Google Shape;386;p39"/>
            <p:cNvSpPr txBox="1"/>
            <p:nvPr/>
          </p:nvSpPr>
          <p:spPr>
            <a:xfrm>
              <a:off x="6714891" y="1930672"/>
              <a:ext cx="2170200" cy="2301600"/>
            </a:xfrm>
            <a:prstGeom prst="rect">
              <a:avLst/>
            </a:prstGeom>
            <a:noFill/>
            <a:ln>
              <a:noFill/>
            </a:ln>
          </p:spPr>
          <p:txBody>
            <a:bodyPr anchorCtr="0" anchor="t" bIns="146275" lIns="146275" spcFirstLastPara="1" rIns="146275" wrap="square" tIns="146275">
              <a:no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Avenir"/>
                  <a:ea typeface="Avenir"/>
                  <a:cs typeface="Avenir"/>
                  <a:sym typeface="Avenir"/>
                </a:rPr>
                <a:t>Evaluated the applicability against</a:t>
              </a:r>
              <a:endParaRPr b="0" i="0" sz="2000" u="none" cap="none" strike="noStrike">
                <a:solidFill>
                  <a:schemeClr val="dk1"/>
                </a:solidFill>
                <a:latin typeface="Avenir"/>
                <a:ea typeface="Avenir"/>
                <a:cs typeface="Avenir"/>
                <a:sym typeface="Avenir"/>
              </a:endParaRPr>
            </a:p>
            <a:p>
              <a:pPr indent="-336550" lvl="1" marL="914400" marR="0" rtl="0" algn="l">
                <a:lnSpc>
                  <a:spcPct val="115000"/>
                </a:lnSpc>
                <a:spcBef>
                  <a:spcPts val="0"/>
                </a:spcBef>
                <a:spcAft>
                  <a:spcPts val="0"/>
                </a:spcAft>
                <a:buClr>
                  <a:srgbClr val="000000"/>
                </a:buClr>
                <a:buSzPts val="1700"/>
                <a:buFont typeface="Roboto"/>
                <a:buChar char="○"/>
              </a:pPr>
              <a:r>
                <a:rPr b="0" i="0" lang="en-US" sz="2000" u="none" cap="none" strike="noStrike">
                  <a:solidFill>
                    <a:schemeClr val="dk1"/>
                  </a:solidFill>
                  <a:latin typeface="Avenir"/>
                  <a:ea typeface="Avenir"/>
                  <a:cs typeface="Avenir"/>
                  <a:sym typeface="Avenir"/>
                </a:rPr>
                <a:t>Real world Surgical device sensor data</a:t>
              </a:r>
              <a:endParaRPr b="0" i="0" sz="2000" u="none" cap="none" strike="noStrike">
                <a:solidFill>
                  <a:schemeClr val="dk1"/>
                </a:solidFill>
                <a:latin typeface="Avenir"/>
                <a:ea typeface="Avenir"/>
                <a:cs typeface="Avenir"/>
                <a:sym typeface="Avenir"/>
              </a:endParaRPr>
            </a:p>
            <a:p>
              <a:pPr indent="-336550" lvl="1" marL="914400" marR="0" rtl="0" algn="l">
                <a:lnSpc>
                  <a:spcPct val="115000"/>
                </a:lnSpc>
                <a:spcBef>
                  <a:spcPts val="0"/>
                </a:spcBef>
                <a:spcAft>
                  <a:spcPts val="0"/>
                </a:spcAft>
                <a:buClr>
                  <a:srgbClr val="000000"/>
                </a:buClr>
                <a:buSzPts val="1700"/>
                <a:buFont typeface="Roboto"/>
                <a:buChar char="○"/>
              </a:pPr>
              <a:r>
                <a:rPr b="0" i="0" lang="en-US" sz="2000" u="none" cap="none" strike="noStrike">
                  <a:solidFill>
                    <a:schemeClr val="dk1"/>
                  </a:solidFill>
                  <a:latin typeface="Avenir"/>
                  <a:ea typeface="Avenir"/>
                  <a:cs typeface="Avenir"/>
                  <a:sym typeface="Avenir"/>
                </a:rPr>
                <a:t>Airbus anomaly detection as benchmark dataset</a:t>
              </a:r>
              <a:endParaRPr b="0" i="0" sz="1700" u="none" cap="none" strike="noStrike">
                <a:solidFill>
                  <a:srgbClr val="000000"/>
                </a:solidFill>
                <a:latin typeface="Roboto"/>
                <a:ea typeface="Roboto"/>
                <a:cs typeface="Roboto"/>
                <a:sym typeface="Roboto"/>
              </a:endParaRPr>
            </a:p>
          </p:txBody>
        </p:sp>
      </p:grpSp>
      <p:grpSp>
        <p:nvGrpSpPr>
          <p:cNvPr id="387" name="Google Shape;387;p39"/>
          <p:cNvGrpSpPr/>
          <p:nvPr/>
        </p:nvGrpSpPr>
        <p:grpSpPr>
          <a:xfrm>
            <a:off x="12717759" y="90055"/>
            <a:ext cx="1662794" cy="1129147"/>
            <a:chOff x="5555349" y="6710418"/>
            <a:chExt cx="1992086" cy="1372990"/>
          </a:xfrm>
        </p:grpSpPr>
        <p:pic>
          <p:nvPicPr>
            <p:cNvPr descr="Icon&#10;&#10;Description automatically generated" id="388" name="Google Shape;388;p39"/>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389" name="Google Shape;389;p39"/>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sp>
        <p:nvSpPr>
          <p:cNvPr id="390" name="Google Shape;390;p39"/>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0"/>
          <p:cNvSpPr txBox="1"/>
          <p:nvPr>
            <p:ph type="title"/>
          </p:nvPr>
        </p:nvSpPr>
        <p:spPr>
          <a:xfrm>
            <a:off x="712330" y="32285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Introduction</a:t>
            </a:r>
            <a:endParaRPr/>
          </a:p>
        </p:txBody>
      </p:sp>
      <p:sp>
        <p:nvSpPr>
          <p:cNvPr id="397" name="Google Shape;397;p40"/>
          <p:cNvSpPr txBox="1"/>
          <p:nvPr>
            <p:ph idx="1" type="body"/>
          </p:nvPr>
        </p:nvSpPr>
        <p:spPr>
          <a:xfrm>
            <a:off x="865187" y="840373"/>
            <a:ext cx="13203632" cy="369332"/>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Team</a:t>
            </a:r>
            <a:endParaRPr/>
          </a:p>
        </p:txBody>
      </p:sp>
      <p:sp>
        <p:nvSpPr>
          <p:cNvPr id="398" name="Google Shape;398;p40"/>
          <p:cNvSpPr txBox="1"/>
          <p:nvPr>
            <p:ph idx="2" type="body"/>
          </p:nvPr>
        </p:nvSpPr>
        <p:spPr>
          <a:xfrm>
            <a:off x="934243" y="7389227"/>
            <a:ext cx="10968037" cy="138499"/>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767676"/>
              </a:buClr>
              <a:buSzPts val="900"/>
              <a:buNone/>
            </a:pPr>
            <a:r>
              <a:t/>
            </a:r>
            <a:endParaRPr/>
          </a:p>
        </p:txBody>
      </p:sp>
      <p:sp>
        <p:nvSpPr>
          <p:cNvPr id="399" name="Google Shape;399;p40"/>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400" name="Google Shape;400;p40"/>
          <p:cNvSpPr/>
          <p:nvPr/>
        </p:nvSpPr>
        <p:spPr>
          <a:xfrm>
            <a:off x="712400" y="1328650"/>
            <a:ext cx="13202700" cy="15174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Quality is a cornerstone </a:t>
            </a:r>
            <a:r>
              <a:rPr b="0" i="0" lang="en-US" sz="1800" u="none" cap="none" strike="noStrike">
                <a:solidFill>
                  <a:srgbClr val="FF0000"/>
                </a:solidFill>
                <a:latin typeface="Avenir"/>
                <a:ea typeface="Avenir"/>
                <a:cs typeface="Avenir"/>
                <a:sym typeface="Avenir"/>
              </a:rPr>
              <a:t>of the </a:t>
            </a:r>
            <a:r>
              <a:rPr b="0" i="0" lang="en-US" sz="1800" u="none" cap="none" strike="noStrike">
                <a:solidFill>
                  <a:schemeClr val="dk1"/>
                </a:solidFill>
                <a:latin typeface="Avenir"/>
                <a:ea typeface="Avenir"/>
                <a:cs typeface="Avenir"/>
                <a:sym typeface="Avenir"/>
              </a:rPr>
              <a:t>Surgical Stapling mission, and we believe that with  predictive and preventive maintenance we would further enhance our customer experience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Stapling Research &amp; Technology team partnered with University of New Haven’s Secured and Assured Intelligence Lab (SAIL) for an independent study </a:t>
            </a:r>
            <a:r>
              <a:rPr b="0" i="0" lang="en-US" sz="1800" u="none" cap="none" strike="noStrike">
                <a:solidFill>
                  <a:schemeClr val="dk2"/>
                </a:solidFill>
                <a:latin typeface="Avenir"/>
                <a:ea typeface="Avenir"/>
                <a:cs typeface="Avenir"/>
                <a:sym typeface="Avenir"/>
              </a:rPr>
              <a:t>to survey the  state-of-the-art Fault Detection and Prediction algorithms and perform a feasibility study to understand the applicability to medical devices</a:t>
            </a:r>
            <a:r>
              <a:rPr b="0" i="0" lang="en-US" sz="1800" u="none" cap="none" strike="noStrike">
                <a:solidFill>
                  <a:schemeClr val="dk1"/>
                </a:solidFill>
                <a:latin typeface="Avenir"/>
                <a:ea typeface="Avenir"/>
                <a:cs typeface="Avenir"/>
                <a:sym typeface="Avenir"/>
              </a:rPr>
              <a:t>. </a:t>
            </a:r>
            <a:endParaRPr b="0" i="0" sz="1800" u="none" cap="none" strike="noStrike">
              <a:solidFill>
                <a:schemeClr val="dk1"/>
              </a:solidFill>
              <a:latin typeface="Avenir"/>
              <a:ea typeface="Avenir"/>
              <a:cs typeface="Avenir"/>
              <a:sym typeface="Avenir"/>
            </a:endParaRPr>
          </a:p>
        </p:txBody>
      </p:sp>
      <p:sp>
        <p:nvSpPr>
          <p:cNvPr id="401" name="Google Shape;401;p40"/>
          <p:cNvSpPr/>
          <p:nvPr/>
        </p:nvSpPr>
        <p:spPr>
          <a:xfrm>
            <a:off x="917525" y="3163002"/>
            <a:ext cx="2183400" cy="597900"/>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Binesh Kumar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Sr Prin. Engineer, ASI</a:t>
            </a:r>
            <a:endParaRPr b="0" i="0" sz="1400" u="none" cap="none" strike="noStrike">
              <a:solidFill>
                <a:srgbClr val="000000"/>
              </a:solidFill>
              <a:latin typeface="Arial"/>
              <a:ea typeface="Arial"/>
              <a:cs typeface="Arial"/>
              <a:sym typeface="Arial"/>
            </a:endParaRPr>
          </a:p>
        </p:txBody>
      </p:sp>
      <p:sp>
        <p:nvSpPr>
          <p:cNvPr id="402" name="Google Shape;402;p40"/>
          <p:cNvSpPr/>
          <p:nvPr/>
        </p:nvSpPr>
        <p:spPr>
          <a:xfrm>
            <a:off x="3101067" y="3163000"/>
            <a:ext cx="3591900" cy="588300"/>
          </a:xfrm>
          <a:prstGeom prst="rect">
            <a:avLst/>
          </a:prstGeom>
          <a:solidFill>
            <a:srgbClr val="A5A5A5"/>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Principal Investigator</a:t>
            </a:r>
            <a:endParaRPr b="0" i="0" sz="1400" u="none" cap="none" strike="noStrike">
              <a:solidFill>
                <a:srgbClr val="000000"/>
              </a:solidFill>
              <a:latin typeface="Arial"/>
              <a:ea typeface="Arial"/>
              <a:cs typeface="Arial"/>
              <a:sym typeface="Arial"/>
            </a:endParaRPr>
          </a:p>
        </p:txBody>
      </p:sp>
      <p:sp>
        <p:nvSpPr>
          <p:cNvPr id="403" name="Google Shape;403;p40"/>
          <p:cNvSpPr/>
          <p:nvPr/>
        </p:nvSpPr>
        <p:spPr>
          <a:xfrm>
            <a:off x="917525" y="3879861"/>
            <a:ext cx="2183400" cy="597900"/>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Andrew Miesse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Director, R&amp;T Surgical</a:t>
            </a:r>
            <a:endParaRPr b="0" i="0" sz="1400" u="none" cap="none" strike="noStrike">
              <a:solidFill>
                <a:srgbClr val="000000"/>
              </a:solidFill>
              <a:latin typeface="Arial"/>
              <a:ea typeface="Arial"/>
              <a:cs typeface="Arial"/>
              <a:sym typeface="Arial"/>
            </a:endParaRPr>
          </a:p>
        </p:txBody>
      </p:sp>
      <p:sp>
        <p:nvSpPr>
          <p:cNvPr id="404" name="Google Shape;404;p40"/>
          <p:cNvSpPr/>
          <p:nvPr/>
        </p:nvSpPr>
        <p:spPr>
          <a:xfrm>
            <a:off x="3101067" y="3879858"/>
            <a:ext cx="3591900" cy="588300"/>
          </a:xfrm>
          <a:prstGeom prst="rect">
            <a:avLst/>
          </a:prstGeom>
          <a:solidFill>
            <a:srgbClr val="A5A5A5"/>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Advisor &amp; Sponsor</a:t>
            </a:r>
            <a:endParaRPr b="0" i="0" sz="1400" u="none" cap="none" strike="noStrike">
              <a:solidFill>
                <a:srgbClr val="000000"/>
              </a:solidFill>
              <a:latin typeface="Arial"/>
              <a:ea typeface="Arial"/>
              <a:cs typeface="Arial"/>
              <a:sym typeface="Arial"/>
            </a:endParaRPr>
          </a:p>
        </p:txBody>
      </p:sp>
      <p:sp>
        <p:nvSpPr>
          <p:cNvPr id="405" name="Google Shape;405;p40"/>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grpSp>
        <p:nvGrpSpPr>
          <p:cNvPr id="406" name="Google Shape;406;p40"/>
          <p:cNvGrpSpPr/>
          <p:nvPr/>
        </p:nvGrpSpPr>
        <p:grpSpPr>
          <a:xfrm>
            <a:off x="7452583" y="3081671"/>
            <a:ext cx="6748355" cy="2343165"/>
            <a:chOff x="7467598" y="4058771"/>
            <a:chExt cx="6796611" cy="2394650"/>
          </a:xfrm>
        </p:grpSpPr>
        <p:grpSp>
          <p:nvGrpSpPr>
            <p:cNvPr id="407" name="Google Shape;407;p40"/>
            <p:cNvGrpSpPr/>
            <p:nvPr/>
          </p:nvGrpSpPr>
          <p:grpSpPr>
            <a:xfrm>
              <a:off x="7467598" y="4058771"/>
              <a:ext cx="6796611" cy="2394650"/>
              <a:chOff x="712393" y="4184240"/>
              <a:chExt cx="5571449" cy="2513013"/>
            </a:xfrm>
          </p:grpSpPr>
          <p:sp>
            <p:nvSpPr>
              <p:cNvPr id="408" name="Google Shape;408;p40"/>
              <p:cNvSpPr/>
              <p:nvPr/>
            </p:nvSpPr>
            <p:spPr>
              <a:xfrm>
                <a:off x="712393" y="4470959"/>
                <a:ext cx="5571449" cy="2226294"/>
              </a:xfrm>
              <a:prstGeom prst="rect">
                <a:avLst/>
              </a:prstGeom>
              <a:solidFill>
                <a:srgbClr val="F2F2F2"/>
              </a:solidFill>
              <a:ln>
                <a:noFill/>
              </a:ln>
            </p:spPr>
            <p:txBody>
              <a:bodyPr anchorCtr="0" anchor="t"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venir"/>
                  <a:ea typeface="Avenir"/>
                  <a:cs typeface="Avenir"/>
                  <a:sym typeface="Avenir"/>
                </a:endParaRPr>
              </a:p>
            </p:txBody>
          </p:sp>
          <p:sp>
            <p:nvSpPr>
              <p:cNvPr id="409" name="Google Shape;409;p40"/>
              <p:cNvSpPr/>
              <p:nvPr/>
            </p:nvSpPr>
            <p:spPr>
              <a:xfrm>
                <a:off x="712394" y="4184240"/>
                <a:ext cx="2106300" cy="274800"/>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Dr. Vahid Behzadan</a:t>
                </a:r>
                <a:endParaRPr b="0" i="0" sz="1400" u="none" cap="none" strike="noStrike">
                  <a:solidFill>
                    <a:srgbClr val="000000"/>
                  </a:solidFill>
                  <a:latin typeface="Arial"/>
                  <a:ea typeface="Arial"/>
                  <a:cs typeface="Arial"/>
                  <a:sym typeface="Arial"/>
                </a:endParaRPr>
              </a:p>
            </p:txBody>
          </p:sp>
          <p:sp>
            <p:nvSpPr>
              <p:cNvPr id="410" name="Google Shape;410;p40"/>
              <p:cNvSpPr/>
              <p:nvPr/>
            </p:nvSpPr>
            <p:spPr>
              <a:xfrm>
                <a:off x="2818840" y="4522277"/>
                <a:ext cx="3465001" cy="212365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4A4A4A"/>
                    </a:solidFill>
                    <a:latin typeface="Avenir"/>
                    <a:ea typeface="Avenir"/>
                    <a:cs typeface="Avenir"/>
                    <a:sym typeface="Avenir"/>
                  </a:rPr>
                  <a:t>Vahid Behzadan is an Assistant Professor in Computer Science and Data Science. He is also the founder and director of the Secure and Assured Intelligent Learning (SAIL) research group, and mentors the University's hacking team. Dr. Behzadan's research is primarily on the safety and security of artificial intelligence and complex adaptive systems. His pioneering work on the security of deep reinforcement learning is recognized as seminal contributions to this growing field of research</a:t>
                </a:r>
                <a:endParaRPr b="0" i="0" sz="1200" u="none" cap="none" strike="noStrike">
                  <a:solidFill>
                    <a:schemeClr val="dk1"/>
                  </a:solidFill>
                  <a:latin typeface="Avenir"/>
                  <a:ea typeface="Avenir"/>
                  <a:cs typeface="Avenir"/>
                  <a:sym typeface="Avenir"/>
                </a:endParaRPr>
              </a:p>
            </p:txBody>
          </p:sp>
          <p:sp>
            <p:nvSpPr>
              <p:cNvPr id="411" name="Google Shape;411;p40"/>
              <p:cNvSpPr/>
              <p:nvPr/>
            </p:nvSpPr>
            <p:spPr>
              <a:xfrm>
                <a:off x="2818840" y="4184588"/>
                <a:ext cx="3465001" cy="274701"/>
              </a:xfrm>
              <a:prstGeom prst="rect">
                <a:avLst/>
              </a:prstGeom>
              <a:solidFill>
                <a:srgbClr val="A5A5A5"/>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Principal Investigator</a:t>
                </a:r>
                <a:endParaRPr b="0" i="0" sz="1400" u="none" cap="none" strike="noStrike">
                  <a:solidFill>
                    <a:srgbClr val="000000"/>
                  </a:solidFill>
                  <a:latin typeface="Arial"/>
                  <a:ea typeface="Arial"/>
                  <a:cs typeface="Arial"/>
                  <a:sym typeface="Arial"/>
                </a:endParaRPr>
              </a:p>
            </p:txBody>
          </p:sp>
        </p:grpSp>
        <p:pic>
          <p:nvPicPr>
            <p:cNvPr id="412" name="Google Shape;412;p40"/>
            <p:cNvPicPr preferRelativeResize="0"/>
            <p:nvPr/>
          </p:nvPicPr>
          <p:blipFill rotWithShape="1">
            <a:blip r:embed="rId3">
              <a:alphaModFix/>
            </a:blip>
            <a:srcRect b="0" l="0" r="0" t="0"/>
            <a:stretch/>
          </p:blipFill>
          <p:spPr>
            <a:xfrm>
              <a:off x="8061400" y="4515313"/>
              <a:ext cx="1746525" cy="1746525"/>
            </a:xfrm>
            <a:prstGeom prst="rect">
              <a:avLst/>
            </a:prstGeom>
            <a:noFill/>
            <a:ln>
              <a:noFill/>
            </a:ln>
          </p:spPr>
        </p:pic>
      </p:grpSp>
      <p:grpSp>
        <p:nvGrpSpPr>
          <p:cNvPr id="413" name="Google Shape;413;p40"/>
          <p:cNvGrpSpPr/>
          <p:nvPr/>
        </p:nvGrpSpPr>
        <p:grpSpPr>
          <a:xfrm>
            <a:off x="12729959" y="76518"/>
            <a:ext cx="1662794" cy="1129147"/>
            <a:chOff x="5555349" y="6710418"/>
            <a:chExt cx="1992086" cy="1372990"/>
          </a:xfrm>
        </p:grpSpPr>
        <p:pic>
          <p:nvPicPr>
            <p:cNvPr descr="Icon&#10;&#10;Description automatically generated" id="414" name="Google Shape;414;p40"/>
            <p:cNvPicPr preferRelativeResize="0"/>
            <p:nvPr/>
          </p:nvPicPr>
          <p:blipFill rotWithShape="1">
            <a:blip r:embed="rId4">
              <a:alphaModFix/>
            </a:blip>
            <a:srcRect b="0" l="0" r="0" t="0"/>
            <a:stretch/>
          </p:blipFill>
          <p:spPr>
            <a:xfrm>
              <a:off x="5555349" y="7447381"/>
              <a:ext cx="1992086" cy="636027"/>
            </a:xfrm>
            <a:prstGeom prst="rect">
              <a:avLst/>
            </a:prstGeom>
            <a:noFill/>
            <a:ln>
              <a:noFill/>
            </a:ln>
          </p:spPr>
        </p:pic>
        <p:pic>
          <p:nvPicPr>
            <p:cNvPr descr="University of New Haven - Wikipedia" id="415" name="Google Shape;415;p40"/>
            <p:cNvPicPr preferRelativeResize="0"/>
            <p:nvPr/>
          </p:nvPicPr>
          <p:blipFill rotWithShape="1">
            <a:blip r:embed="rId5">
              <a:alphaModFix/>
            </a:blip>
            <a:srcRect b="0" l="0" r="0" t="0"/>
            <a:stretch/>
          </p:blipFill>
          <p:spPr>
            <a:xfrm>
              <a:off x="6106131" y="6710418"/>
              <a:ext cx="896266" cy="909329"/>
            </a:xfrm>
            <a:prstGeom prst="rect">
              <a:avLst/>
            </a:prstGeom>
            <a:noFill/>
            <a:ln>
              <a:noFill/>
            </a:ln>
          </p:spPr>
        </p:pic>
      </p:grpSp>
      <p:grpSp>
        <p:nvGrpSpPr>
          <p:cNvPr id="416" name="Google Shape;416;p40"/>
          <p:cNvGrpSpPr/>
          <p:nvPr/>
        </p:nvGrpSpPr>
        <p:grpSpPr>
          <a:xfrm>
            <a:off x="7452548" y="5524230"/>
            <a:ext cx="6748137" cy="1772684"/>
            <a:chOff x="712393" y="4184240"/>
            <a:chExt cx="5571447" cy="2513019"/>
          </a:xfrm>
        </p:grpSpPr>
        <p:sp>
          <p:nvSpPr>
            <p:cNvPr id="417" name="Google Shape;417;p40"/>
            <p:cNvSpPr/>
            <p:nvPr/>
          </p:nvSpPr>
          <p:spPr>
            <a:xfrm>
              <a:off x="712393" y="4470959"/>
              <a:ext cx="5571300" cy="2226300"/>
            </a:xfrm>
            <a:prstGeom prst="rect">
              <a:avLst/>
            </a:prstGeom>
            <a:solidFill>
              <a:srgbClr val="F2F2F2"/>
            </a:solidFill>
            <a:ln>
              <a:noFill/>
            </a:ln>
          </p:spPr>
          <p:txBody>
            <a:bodyPr anchorCtr="0" anchor="t"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venir"/>
                <a:ea typeface="Avenir"/>
                <a:cs typeface="Avenir"/>
                <a:sym typeface="Avenir"/>
              </a:endParaRPr>
            </a:p>
          </p:txBody>
        </p:sp>
        <p:sp>
          <p:nvSpPr>
            <p:cNvPr id="418" name="Google Shape;418;p40"/>
            <p:cNvSpPr/>
            <p:nvPr/>
          </p:nvSpPr>
          <p:spPr>
            <a:xfrm>
              <a:off x="712394" y="4184240"/>
              <a:ext cx="2106300" cy="274800"/>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lt1"/>
                  </a:solidFill>
                  <a:latin typeface="Avenir"/>
                  <a:ea typeface="Avenir"/>
                  <a:cs typeface="Avenir"/>
                  <a:sym typeface="Avenir"/>
                </a:rPr>
                <a:t>Bahareh Arghavani Nobar</a:t>
              </a:r>
              <a:endParaRPr b="0" i="0" sz="1200" u="none" cap="none" strike="noStrike">
                <a:solidFill>
                  <a:schemeClr val="lt1"/>
                </a:solidFill>
                <a:latin typeface="Avenir"/>
                <a:ea typeface="Avenir"/>
                <a:cs typeface="Avenir"/>
                <a:sym typeface="Avenir"/>
              </a:endParaRPr>
            </a:p>
          </p:txBody>
        </p:sp>
        <p:sp>
          <p:nvSpPr>
            <p:cNvPr id="419" name="Google Shape;419;p40"/>
            <p:cNvSpPr/>
            <p:nvPr/>
          </p:nvSpPr>
          <p:spPr>
            <a:xfrm>
              <a:off x="2818840" y="4522277"/>
              <a:ext cx="3465000" cy="2123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4A4A4A"/>
                  </a:solidFill>
                  <a:latin typeface="Avenir"/>
                  <a:ea typeface="Avenir"/>
                  <a:cs typeface="Avenir"/>
                  <a:sym typeface="Avenir"/>
                </a:rPr>
                <a:t>She is currently a Master's in Data Science student at the University of New Haven and works as a research assistant at SAIL Lab, where her primary focus is on AI applications in healthcare.</a:t>
              </a:r>
              <a:endParaRPr b="0" i="0" sz="1200" u="none" cap="none" strike="noStrike">
                <a:solidFill>
                  <a:schemeClr val="dk1"/>
                </a:solidFill>
                <a:latin typeface="Avenir"/>
                <a:ea typeface="Avenir"/>
                <a:cs typeface="Avenir"/>
                <a:sym typeface="Avenir"/>
              </a:endParaRPr>
            </a:p>
          </p:txBody>
        </p:sp>
        <p:sp>
          <p:nvSpPr>
            <p:cNvPr id="420" name="Google Shape;420;p40"/>
            <p:cNvSpPr/>
            <p:nvPr/>
          </p:nvSpPr>
          <p:spPr>
            <a:xfrm>
              <a:off x="2818840" y="4184588"/>
              <a:ext cx="3465000" cy="274800"/>
            </a:xfrm>
            <a:prstGeom prst="rect">
              <a:avLst/>
            </a:prstGeom>
            <a:solidFill>
              <a:srgbClr val="A5A5A5"/>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Research Assistant</a:t>
              </a:r>
              <a:endParaRPr b="0" i="0" sz="1400" u="none" cap="none" strike="noStrike">
                <a:solidFill>
                  <a:srgbClr val="000000"/>
                </a:solidFill>
                <a:latin typeface="Arial"/>
                <a:ea typeface="Arial"/>
                <a:cs typeface="Arial"/>
                <a:sym typeface="Arial"/>
              </a:endParaRPr>
            </a:p>
          </p:txBody>
        </p:sp>
      </p:grpSp>
      <p:pic>
        <p:nvPicPr>
          <p:cNvPr id="421" name="Google Shape;421;p40"/>
          <p:cNvPicPr preferRelativeResize="0"/>
          <p:nvPr/>
        </p:nvPicPr>
        <p:blipFill rotWithShape="1">
          <a:blip r:embed="rId6">
            <a:alphaModFix/>
          </a:blip>
          <a:srcRect b="0" l="0" r="0" t="0"/>
          <a:stretch/>
        </p:blipFill>
        <p:spPr>
          <a:xfrm>
            <a:off x="8057551" y="5824975"/>
            <a:ext cx="1713450" cy="128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1"/>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Introduction</a:t>
            </a:r>
            <a:endParaRPr/>
          </a:p>
        </p:txBody>
      </p:sp>
      <p:sp>
        <p:nvSpPr>
          <p:cNvPr id="428" name="Google Shape;428;p41"/>
          <p:cNvSpPr txBox="1"/>
          <p:nvPr>
            <p:ph idx="1" type="body"/>
          </p:nvPr>
        </p:nvSpPr>
        <p:spPr>
          <a:xfrm>
            <a:off x="8651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Literature Review</a:t>
            </a:r>
            <a:endParaRPr/>
          </a:p>
        </p:txBody>
      </p:sp>
      <p:sp>
        <p:nvSpPr>
          <p:cNvPr id="429" name="Google Shape;429;p41"/>
          <p:cNvSpPr txBox="1"/>
          <p:nvPr>
            <p:ph idx="2" type="body"/>
          </p:nvPr>
        </p:nvSpPr>
        <p:spPr>
          <a:xfrm>
            <a:off x="934243" y="7389227"/>
            <a:ext cx="10968000" cy="1386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767676"/>
              </a:buClr>
              <a:buSzPts val="900"/>
              <a:buNone/>
            </a:pPr>
            <a:r>
              <a:t/>
            </a:r>
            <a:endParaRPr/>
          </a:p>
        </p:txBody>
      </p:sp>
      <p:sp>
        <p:nvSpPr>
          <p:cNvPr id="430" name="Google Shape;430;p41"/>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431" name="Google Shape;431;p41"/>
          <p:cNvSpPr/>
          <p:nvPr/>
        </p:nvSpPr>
        <p:spPr>
          <a:xfrm>
            <a:off x="762968" y="1755322"/>
            <a:ext cx="12818700" cy="21237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Semi-systematic literature survey for each of the below topics, qualitative/quantitative analysis, the development over time, and synthesizing and comparing evidence using data generated by a medical device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4A4A4A"/>
              </a:buClr>
              <a:buSzPts val="1600"/>
              <a:buFont typeface="Arial"/>
              <a:buChar char="•"/>
            </a:pPr>
            <a:r>
              <a:rPr b="0" i="0" lang="en-US" sz="1600" u="none" cap="none" strike="noStrike">
                <a:solidFill>
                  <a:srgbClr val="4A4A4A"/>
                </a:solidFill>
                <a:latin typeface="Avenir"/>
                <a:ea typeface="Avenir"/>
                <a:cs typeface="Avenir"/>
                <a:sym typeface="Avenir"/>
              </a:rPr>
              <a:t>Survey of fault detection approaches in medical devices, established benchmarks, datasets, and tools</a:t>
            </a:r>
            <a:endParaRPr b="0" i="0" sz="1400" u="none" cap="none" strike="noStrike">
              <a:solidFill>
                <a:srgbClr val="4A4A4A"/>
              </a:solidFill>
              <a:latin typeface="Arial"/>
              <a:ea typeface="Arial"/>
              <a:cs typeface="Arial"/>
              <a:sym typeface="Arial"/>
            </a:endParaRPr>
          </a:p>
          <a:p>
            <a:pPr indent="-285750" lvl="1" marL="742950" marR="0" rtl="0" algn="l">
              <a:lnSpc>
                <a:spcPct val="100000"/>
              </a:lnSpc>
              <a:spcBef>
                <a:spcPts val="0"/>
              </a:spcBef>
              <a:spcAft>
                <a:spcPts val="0"/>
              </a:spcAft>
              <a:buClr>
                <a:srgbClr val="4A4A4A"/>
              </a:buClr>
              <a:buSzPts val="1600"/>
              <a:buFont typeface="Arial"/>
              <a:buChar char="•"/>
            </a:pPr>
            <a:r>
              <a:rPr b="0" i="0" lang="en-US" sz="1600" u="none" cap="none" strike="noStrike">
                <a:solidFill>
                  <a:srgbClr val="4A4A4A"/>
                </a:solidFill>
                <a:latin typeface="Avenir"/>
                <a:ea typeface="Avenir"/>
                <a:cs typeface="Avenir"/>
                <a:sym typeface="Avenir"/>
              </a:rPr>
              <a:t>Survey of supervised and unsupervised machine learning techniques </a:t>
            </a:r>
            <a:endParaRPr b="0" i="0" sz="1400" u="none" cap="none" strike="noStrike">
              <a:solidFill>
                <a:srgbClr val="4A4A4A"/>
              </a:solidFill>
              <a:latin typeface="Arial"/>
              <a:ea typeface="Arial"/>
              <a:cs typeface="Arial"/>
              <a:sym typeface="Arial"/>
            </a:endParaRPr>
          </a:p>
          <a:p>
            <a:pPr indent="-285750" lvl="1" marL="742950" marR="0" rtl="0" algn="l">
              <a:lnSpc>
                <a:spcPct val="100000"/>
              </a:lnSpc>
              <a:spcBef>
                <a:spcPts val="0"/>
              </a:spcBef>
              <a:spcAft>
                <a:spcPts val="0"/>
              </a:spcAft>
              <a:buClr>
                <a:srgbClr val="4A4A4A"/>
              </a:buClr>
              <a:buSzPts val="1600"/>
              <a:buFont typeface="Arial"/>
              <a:buChar char="•"/>
            </a:pPr>
            <a:r>
              <a:rPr b="0" i="0" lang="en-US" sz="1600" u="none" cap="none" strike="noStrike">
                <a:solidFill>
                  <a:srgbClr val="4A4A4A"/>
                </a:solidFill>
                <a:latin typeface="Avenir"/>
                <a:ea typeface="Avenir"/>
                <a:cs typeface="Avenir"/>
                <a:sym typeface="Avenir"/>
              </a:rPr>
              <a:t>Survey of deep generative and Reinforcement Learning(RL) based approaches to fault detection and evaluation of an online RL + Generative Adversarial Networks approach to fault prediction</a:t>
            </a:r>
            <a:endParaRPr b="0" i="0" sz="1400" u="none" cap="none" strike="noStrike">
              <a:solidFill>
                <a:srgbClr val="4A4A4A"/>
              </a:solidFill>
              <a:latin typeface="Arial"/>
              <a:ea typeface="Arial"/>
              <a:cs typeface="Arial"/>
              <a:sym typeface="Arial"/>
            </a:endParaRPr>
          </a:p>
          <a:p>
            <a:pPr indent="-285750" lvl="1" marL="742950" marR="0" rtl="0" algn="l">
              <a:lnSpc>
                <a:spcPct val="100000"/>
              </a:lnSpc>
              <a:spcBef>
                <a:spcPts val="0"/>
              </a:spcBef>
              <a:spcAft>
                <a:spcPts val="0"/>
              </a:spcAft>
              <a:buClr>
                <a:srgbClr val="4A4A4A"/>
              </a:buClr>
              <a:buSzPts val="1600"/>
              <a:buFont typeface="Arial"/>
              <a:buChar char="•"/>
            </a:pPr>
            <a:r>
              <a:rPr b="0" i="0" lang="en-US" sz="1600" u="none" cap="none" strike="noStrike">
                <a:solidFill>
                  <a:srgbClr val="4A4A4A"/>
                </a:solidFill>
                <a:latin typeface="Avenir"/>
                <a:ea typeface="Avenir"/>
                <a:cs typeface="Avenir"/>
                <a:sym typeface="Avenir"/>
              </a:rPr>
              <a:t>Survey of </a:t>
            </a:r>
            <a:r>
              <a:rPr b="0" i="0" lang="en-US" sz="1600" u="none" cap="none" strike="noStrike">
                <a:solidFill>
                  <a:srgbClr val="4A4A4A"/>
                </a:solidFill>
                <a:latin typeface="Avenir"/>
                <a:ea typeface="Avenir"/>
                <a:cs typeface="Avenir"/>
                <a:sym typeface="Avenir"/>
              </a:rPr>
              <a:t>Koopman</a:t>
            </a:r>
            <a:r>
              <a:rPr b="0" i="0" lang="en-US" sz="1600" u="none" cap="none" strike="noStrike">
                <a:solidFill>
                  <a:srgbClr val="4A4A4A"/>
                </a:solidFill>
                <a:latin typeface="Avenir"/>
                <a:ea typeface="Avenir"/>
                <a:cs typeface="Avenir"/>
                <a:sym typeface="Avenir"/>
              </a:rPr>
              <a:t> operators for fault detection as well as a novel formulation of Koopman approach to fault prediction in medical devices</a:t>
            </a:r>
            <a:endParaRPr b="0" i="0" sz="1400" u="none" cap="none" strike="noStrike">
              <a:solidFill>
                <a:srgbClr val="4A4A4A"/>
              </a:solidFill>
              <a:latin typeface="Arial"/>
              <a:ea typeface="Arial"/>
              <a:cs typeface="Arial"/>
              <a:sym typeface="Arial"/>
            </a:endParaRPr>
          </a:p>
        </p:txBody>
      </p:sp>
      <p:sp>
        <p:nvSpPr>
          <p:cNvPr id="432" name="Google Shape;432;p41"/>
          <p:cNvSpPr/>
          <p:nvPr/>
        </p:nvSpPr>
        <p:spPr>
          <a:xfrm>
            <a:off x="762968" y="1422850"/>
            <a:ext cx="2400900" cy="331500"/>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Literature </a:t>
            </a:r>
            <a:r>
              <a:rPr b="0" i="0" lang="en-US" sz="1200" u="none" cap="none" strike="noStrike">
                <a:solidFill>
                  <a:schemeClr val="lt1"/>
                </a:solidFill>
                <a:latin typeface="Avenir"/>
                <a:ea typeface="Avenir"/>
                <a:cs typeface="Avenir"/>
                <a:sym typeface="Avenir"/>
              </a:rPr>
              <a:t>Survey</a:t>
            </a:r>
            <a:endParaRPr b="0" i="0" sz="1400" u="none" cap="none" strike="noStrike">
              <a:solidFill>
                <a:srgbClr val="000000"/>
              </a:solidFill>
              <a:latin typeface="Arial"/>
              <a:ea typeface="Arial"/>
              <a:cs typeface="Arial"/>
              <a:sym typeface="Arial"/>
            </a:endParaRPr>
          </a:p>
        </p:txBody>
      </p:sp>
      <p:sp>
        <p:nvSpPr>
          <p:cNvPr id="433" name="Google Shape;433;p41"/>
          <p:cNvSpPr/>
          <p:nvPr/>
        </p:nvSpPr>
        <p:spPr>
          <a:xfrm>
            <a:off x="762968" y="4691402"/>
            <a:ext cx="12818700" cy="923400"/>
          </a:xfrm>
          <a:prstGeom prst="rect">
            <a:avLst/>
          </a:prstGeom>
          <a:solidFill>
            <a:srgbClr val="F2F2F2"/>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IEEE, Scopus databases and proceedings from International Symposium on Reliable Distributed Systems, International Conference on Software Engineering, International Conference on Machine Learning and Application, Conference on Neural Information Processing Systems and Association for the Advancement of Artificial Intelligence conferences</a:t>
            </a:r>
            <a:endParaRPr b="0" i="0" sz="1600" u="none" cap="none" strike="noStrike">
              <a:solidFill>
                <a:srgbClr val="B1B1B1"/>
              </a:solidFill>
              <a:latin typeface="Avenir"/>
              <a:ea typeface="Avenir"/>
              <a:cs typeface="Avenir"/>
              <a:sym typeface="Avenir"/>
            </a:endParaRPr>
          </a:p>
        </p:txBody>
      </p:sp>
      <p:sp>
        <p:nvSpPr>
          <p:cNvPr id="434" name="Google Shape;434;p41"/>
          <p:cNvSpPr/>
          <p:nvPr/>
        </p:nvSpPr>
        <p:spPr>
          <a:xfrm>
            <a:off x="762968" y="4358930"/>
            <a:ext cx="2400900" cy="331500"/>
          </a:xfrm>
          <a:prstGeom prst="rect">
            <a:avLst/>
          </a:prstGeom>
          <a:solidFill>
            <a:schemeClr val="dk2"/>
          </a:solid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Databases</a:t>
            </a:r>
            <a:endParaRPr b="0" i="0" sz="1400" u="none" cap="none" strike="noStrike">
              <a:solidFill>
                <a:srgbClr val="000000"/>
              </a:solidFill>
              <a:latin typeface="Arial"/>
              <a:ea typeface="Arial"/>
              <a:cs typeface="Arial"/>
              <a:sym typeface="Arial"/>
            </a:endParaRPr>
          </a:p>
        </p:txBody>
      </p:sp>
      <p:sp>
        <p:nvSpPr>
          <p:cNvPr id="435" name="Google Shape;435;p41"/>
          <p:cNvSpPr txBox="1"/>
          <p:nvPr>
            <p:ph idx="2" type="body"/>
          </p:nvPr>
        </p:nvSpPr>
        <p:spPr>
          <a:xfrm>
            <a:off x="1017593" y="7666127"/>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grpSp>
        <p:nvGrpSpPr>
          <p:cNvPr id="436" name="Google Shape;436;p41"/>
          <p:cNvGrpSpPr/>
          <p:nvPr/>
        </p:nvGrpSpPr>
        <p:grpSpPr>
          <a:xfrm>
            <a:off x="12717759" y="90055"/>
            <a:ext cx="1662794" cy="1129147"/>
            <a:chOff x="5555349" y="6710418"/>
            <a:chExt cx="1992086" cy="1372990"/>
          </a:xfrm>
        </p:grpSpPr>
        <p:pic>
          <p:nvPicPr>
            <p:cNvPr descr="Icon&#10;&#10;Description automatically generated" id="437" name="Google Shape;437;p41"/>
            <p:cNvPicPr preferRelativeResize="0"/>
            <p:nvPr/>
          </p:nvPicPr>
          <p:blipFill rotWithShape="1">
            <a:blip r:embed="rId4">
              <a:alphaModFix/>
            </a:blip>
            <a:srcRect b="0" l="0" r="0" t="0"/>
            <a:stretch/>
          </p:blipFill>
          <p:spPr>
            <a:xfrm>
              <a:off x="5555349" y="7447381"/>
              <a:ext cx="1992086" cy="636027"/>
            </a:xfrm>
            <a:prstGeom prst="rect">
              <a:avLst/>
            </a:prstGeom>
            <a:noFill/>
            <a:ln>
              <a:noFill/>
            </a:ln>
          </p:spPr>
        </p:pic>
        <p:pic>
          <p:nvPicPr>
            <p:cNvPr descr="University of New Haven - Wikipedia" id="438" name="Google Shape;438;p41"/>
            <p:cNvPicPr preferRelativeResize="0"/>
            <p:nvPr/>
          </p:nvPicPr>
          <p:blipFill rotWithShape="1">
            <a:blip r:embed="rId5">
              <a:alphaModFix/>
            </a:blip>
            <a:srcRect b="0" l="0" r="0" t="0"/>
            <a:stretch/>
          </p:blipFill>
          <p:spPr>
            <a:xfrm>
              <a:off x="6106131" y="6710418"/>
              <a:ext cx="896266" cy="909329"/>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2"/>
          <p:cNvSpPr txBox="1"/>
          <p:nvPr>
            <p:ph type="title"/>
          </p:nvPr>
        </p:nvSpPr>
        <p:spPr>
          <a:xfrm>
            <a:off x="712393" y="441802"/>
            <a:ext cx="13202835" cy="3985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Literature Review</a:t>
            </a:r>
            <a:endParaRPr/>
          </a:p>
        </p:txBody>
      </p:sp>
      <p:sp>
        <p:nvSpPr>
          <p:cNvPr id="445" name="Google Shape;445;p42"/>
          <p:cNvSpPr txBox="1"/>
          <p:nvPr>
            <p:ph idx="1" type="body"/>
          </p:nvPr>
        </p:nvSpPr>
        <p:spPr>
          <a:xfrm>
            <a:off x="865187" y="840373"/>
            <a:ext cx="13203632" cy="369332"/>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Fault </a:t>
            </a:r>
            <a:r>
              <a:rPr lang="en-US"/>
              <a:t>Diagnosis</a:t>
            </a:r>
            <a:r>
              <a:rPr lang="en-US"/>
              <a:t> &amp; Prognosis </a:t>
            </a:r>
            <a:endParaRPr/>
          </a:p>
        </p:txBody>
      </p:sp>
      <p:sp>
        <p:nvSpPr>
          <p:cNvPr id="446" name="Google Shape;446;p42"/>
          <p:cNvSpPr txBox="1"/>
          <p:nvPr>
            <p:ph idx="2" type="body"/>
          </p:nvPr>
        </p:nvSpPr>
        <p:spPr>
          <a:xfrm>
            <a:off x="934243" y="7389227"/>
            <a:ext cx="10968037" cy="138499"/>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767676"/>
              </a:buClr>
              <a:buSzPts val="900"/>
              <a:buNone/>
            </a:pPr>
            <a:r>
              <a:t/>
            </a:r>
            <a:endParaRPr/>
          </a:p>
        </p:txBody>
      </p:sp>
      <p:sp>
        <p:nvSpPr>
          <p:cNvPr id="447" name="Google Shape;447;p42"/>
          <p:cNvSpPr txBox="1"/>
          <p:nvPr>
            <p:ph idx="12" type="sldNum"/>
          </p:nvPr>
        </p:nvSpPr>
        <p:spPr>
          <a:xfrm>
            <a:off x="712788" y="7666137"/>
            <a:ext cx="304799" cy="15388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448" name="Google Shape;448;p42"/>
          <p:cNvSpPr/>
          <p:nvPr/>
        </p:nvSpPr>
        <p:spPr>
          <a:xfrm>
            <a:off x="712400" y="1529525"/>
            <a:ext cx="13132200" cy="1652700"/>
          </a:xfrm>
          <a:prstGeom prst="rect">
            <a:avLst/>
          </a:prstGeom>
          <a:solidFill>
            <a:schemeClr val="lt1"/>
          </a:solid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An effective Fault Diagnosis &amp; Prognosis system requires fast and reliable fault detection, isolation and prognosis</a:t>
            </a:r>
            <a:endParaRPr b="0" i="0" sz="2200" u="none" cap="none" strike="noStrike">
              <a:solidFill>
                <a:schemeClr val="dk1"/>
              </a:solidFill>
              <a:latin typeface="Avenir"/>
              <a:ea typeface="Avenir"/>
              <a:cs typeface="Avenir"/>
              <a:sym typeface="Avenir"/>
            </a:endParaRPr>
          </a:p>
          <a:p>
            <a:pPr indent="-285750" lvl="0" marL="285750" marR="0" rtl="0" algn="l">
              <a:lnSpc>
                <a:spcPct val="100000"/>
              </a:lnSpc>
              <a:spcBef>
                <a:spcPts val="0"/>
              </a:spcBef>
              <a:spcAft>
                <a:spcPts val="0"/>
              </a:spcAft>
              <a:buClr>
                <a:schemeClr val="dk1"/>
              </a:buClr>
              <a:buSzPts val="1800"/>
              <a:buFont typeface="Arial"/>
              <a:buChar char="➔"/>
            </a:pPr>
            <a:r>
              <a:rPr b="0" i="0" lang="en-US" sz="2200" u="none" cap="none" strike="noStrike">
                <a:solidFill>
                  <a:schemeClr val="dk1"/>
                </a:solidFill>
                <a:latin typeface="Avenir"/>
                <a:ea typeface="Avenir"/>
                <a:cs typeface="Avenir"/>
                <a:sym typeface="Avenir"/>
              </a:rPr>
              <a:t>Fault prognosis is challenging due to uncertainties in the system, prediction horizon of the failure and lack of measurements  directly related to  the dynamics of failures</a:t>
            </a:r>
            <a:endParaRPr b="0" i="0" sz="1400" u="none" cap="none" strike="noStrike">
              <a:solidFill>
                <a:srgbClr val="000000"/>
              </a:solidFill>
              <a:latin typeface="Arial"/>
              <a:ea typeface="Arial"/>
              <a:cs typeface="Arial"/>
              <a:sym typeface="Arial"/>
            </a:endParaRPr>
          </a:p>
        </p:txBody>
      </p:sp>
      <p:sp>
        <p:nvSpPr>
          <p:cNvPr id="449" name="Google Shape;449;p42"/>
          <p:cNvSpPr/>
          <p:nvPr/>
        </p:nvSpPr>
        <p:spPr>
          <a:xfrm>
            <a:off x="6190686" y="4846317"/>
            <a:ext cx="2251200" cy="878700"/>
          </a:xfrm>
          <a:prstGeom prst="rightArrow">
            <a:avLst>
              <a:gd fmla="val 50000" name="adj1"/>
              <a:gd fmla="val 50000" name="adj2"/>
            </a:avLst>
          </a:prstGeom>
          <a:solidFill>
            <a:srgbClr val="F2F2F2"/>
          </a:solidFill>
          <a:ln cap="flat" cmpd="sng" w="28575">
            <a:solidFill>
              <a:schemeClr val="dk2"/>
            </a:solidFill>
            <a:prstDash val="dash"/>
            <a:miter lim="800000"/>
            <a:headEnd len="sm" w="sm" type="none"/>
            <a:tailEnd len="sm" w="sm" type="none"/>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venir"/>
              <a:ea typeface="Avenir"/>
              <a:cs typeface="Avenir"/>
              <a:sym typeface="Avenir"/>
            </a:endParaRPr>
          </a:p>
        </p:txBody>
      </p:sp>
      <p:sp>
        <p:nvSpPr>
          <p:cNvPr id="450" name="Google Shape;450;p42"/>
          <p:cNvSpPr/>
          <p:nvPr/>
        </p:nvSpPr>
        <p:spPr>
          <a:xfrm>
            <a:off x="934243" y="3669929"/>
            <a:ext cx="4841400" cy="408900"/>
          </a:xfrm>
          <a:prstGeom prst="rect">
            <a:avLst/>
          </a:prstGeom>
          <a:solidFill>
            <a:schemeClr val="dk2"/>
          </a:solidFill>
          <a:ln cap="flat" cmpd="sng" w="28575">
            <a:solidFill>
              <a:srgbClr val="FF0000"/>
            </a:solidFill>
            <a:prstDash val="solid"/>
            <a:miter lim="800000"/>
            <a:headEnd len="sm" w="sm" type="none"/>
            <a:tailEnd len="sm" w="sm" type="none"/>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venir"/>
                <a:ea typeface="Avenir"/>
                <a:cs typeface="Avenir"/>
                <a:sym typeface="Avenir"/>
              </a:rPr>
              <a:t>Failure Mode Identification</a:t>
            </a:r>
            <a:endParaRPr b="0" i="0" sz="1400" u="none" cap="none" strike="noStrike">
              <a:solidFill>
                <a:srgbClr val="000000"/>
              </a:solidFill>
              <a:latin typeface="Arial"/>
              <a:ea typeface="Arial"/>
              <a:cs typeface="Arial"/>
              <a:sym typeface="Arial"/>
            </a:endParaRPr>
          </a:p>
        </p:txBody>
      </p:sp>
      <p:sp>
        <p:nvSpPr>
          <p:cNvPr id="451" name="Google Shape;451;p42"/>
          <p:cNvSpPr/>
          <p:nvPr/>
        </p:nvSpPr>
        <p:spPr>
          <a:xfrm>
            <a:off x="9003272" y="3585824"/>
            <a:ext cx="4841400" cy="408900"/>
          </a:xfrm>
          <a:prstGeom prst="rect">
            <a:avLst/>
          </a:prstGeom>
          <a:solidFill>
            <a:schemeClr val="dk2"/>
          </a:solidFill>
          <a:ln cap="flat" cmpd="sng" w="28575">
            <a:solidFill>
              <a:schemeClr val="dk2"/>
            </a:solidFill>
            <a:prstDash val="solid"/>
            <a:miter lim="800000"/>
            <a:headEnd len="sm" w="sm" type="none"/>
            <a:tailEnd len="sm" w="sm" type="none"/>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venir"/>
                <a:ea typeface="Avenir"/>
                <a:cs typeface="Avenir"/>
                <a:sym typeface="Avenir"/>
              </a:rPr>
              <a:t>Failure Prediction</a:t>
            </a:r>
            <a:endParaRPr b="0" i="0" sz="1400" u="none" cap="none" strike="noStrike">
              <a:solidFill>
                <a:srgbClr val="000000"/>
              </a:solidFill>
              <a:latin typeface="Arial"/>
              <a:ea typeface="Arial"/>
              <a:cs typeface="Arial"/>
              <a:sym typeface="Arial"/>
            </a:endParaRPr>
          </a:p>
        </p:txBody>
      </p:sp>
      <p:sp>
        <p:nvSpPr>
          <p:cNvPr id="452" name="Google Shape;452;p42"/>
          <p:cNvSpPr/>
          <p:nvPr/>
        </p:nvSpPr>
        <p:spPr>
          <a:xfrm>
            <a:off x="934250" y="4078829"/>
            <a:ext cx="4841400" cy="3029100"/>
          </a:xfrm>
          <a:prstGeom prst="rect">
            <a:avLst/>
          </a:prstGeom>
          <a:solidFill>
            <a:srgbClr val="F2F2F2"/>
          </a:solidFill>
          <a:ln cap="flat" cmpd="sng" w="38100">
            <a:solidFill>
              <a:srgbClr val="FF0000"/>
            </a:solidFill>
            <a:prstDash val="solid"/>
            <a:round/>
            <a:headEnd len="sm" w="sm" type="none"/>
            <a:tailEnd len="sm" w="sm" type="none"/>
          </a:ln>
        </p:spPr>
        <p:txBody>
          <a:bodyPr anchorCtr="0" anchor="t" bIns="137150" lIns="137150" spcFirstLastPara="1" rIns="137150" wrap="square" tIns="137150">
            <a:noAutofit/>
          </a:bodyPr>
          <a:lstStyle/>
          <a:p>
            <a:pPr indent="-171450" lvl="0" marL="1714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venir"/>
                <a:ea typeface="Avenir"/>
                <a:cs typeface="Avenir"/>
                <a:sym typeface="Avenir"/>
              </a:rPr>
              <a:t>Failure Model can either be constructed based on a deep understanding of physics of failure</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venir"/>
                <a:ea typeface="Avenir"/>
                <a:cs typeface="Avenir"/>
                <a:sym typeface="Avenir"/>
              </a:rPr>
              <a:t>Alternative approach is by black-box models, primarily data-driven</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venir"/>
                <a:ea typeface="Avenir"/>
                <a:cs typeface="Avenir"/>
                <a:sym typeface="Avenir"/>
              </a:rPr>
              <a:t>Neural networks or Adaptive Neuro-fuzzy Inference systems are commonly used black-box models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venir"/>
                <a:ea typeface="Avenir"/>
                <a:cs typeface="Avenir"/>
                <a:sym typeface="Avenir"/>
              </a:rPr>
              <a:t>Accuracy of failure model have cascading effect on failure prediction</a:t>
            </a:r>
            <a:endParaRPr b="0" i="0" sz="1400" u="none" cap="none" strike="noStrike">
              <a:solidFill>
                <a:srgbClr val="000000"/>
              </a:solidFill>
              <a:latin typeface="Arial"/>
              <a:ea typeface="Arial"/>
              <a:cs typeface="Arial"/>
              <a:sym typeface="Arial"/>
            </a:endParaRPr>
          </a:p>
        </p:txBody>
      </p:sp>
      <p:sp>
        <p:nvSpPr>
          <p:cNvPr id="453" name="Google Shape;453;p42"/>
          <p:cNvSpPr/>
          <p:nvPr/>
        </p:nvSpPr>
        <p:spPr>
          <a:xfrm>
            <a:off x="9003272" y="4016593"/>
            <a:ext cx="4841400" cy="3029100"/>
          </a:xfrm>
          <a:prstGeom prst="rect">
            <a:avLst/>
          </a:prstGeom>
          <a:solidFill>
            <a:srgbClr val="F2F2F2"/>
          </a:solidFill>
          <a:ln>
            <a:noFill/>
          </a:ln>
        </p:spPr>
        <p:txBody>
          <a:bodyPr anchorCtr="0" anchor="t" bIns="137150" lIns="137150" spcFirstLastPara="1" rIns="137150" wrap="square" tIns="137150">
            <a:noAutofit/>
          </a:bodyPr>
          <a:lstStyle/>
          <a:p>
            <a:pPr indent="-171450" lvl="0" marL="1714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venir"/>
                <a:ea typeface="Avenir"/>
                <a:cs typeface="Avenir"/>
                <a:sym typeface="Avenir"/>
              </a:rPr>
              <a:t>Objective is to forecast the RUL of a faulty system using the measured failure data and model</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venir"/>
                <a:ea typeface="Avenir"/>
                <a:cs typeface="Avenir"/>
                <a:sym typeface="Avenir"/>
              </a:rPr>
              <a:t>Two approaches are deterministic &amp; probabilistic </a:t>
            </a:r>
            <a:endParaRPr b="0" i="0" sz="1400" u="none" cap="none" strike="noStrike">
              <a:solidFill>
                <a:srgbClr val="000000"/>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venir"/>
                <a:ea typeface="Avenir"/>
                <a:cs typeface="Avenir"/>
                <a:sym typeface="Avenir"/>
              </a:rPr>
              <a:t>Deterministic models predict exact failure time </a:t>
            </a:r>
            <a:endParaRPr b="0" i="0" sz="1600" u="none" cap="none" strike="noStrike">
              <a:solidFill>
                <a:schemeClr val="dk1"/>
              </a:solidFill>
              <a:latin typeface="Avenir"/>
              <a:ea typeface="Avenir"/>
              <a:cs typeface="Avenir"/>
              <a:sym typeface="Avenir"/>
            </a:endParaRPr>
          </a:p>
          <a:p>
            <a:pPr indent="-330200" lvl="1" marL="9144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venir"/>
                <a:ea typeface="Avenir"/>
                <a:cs typeface="Avenir"/>
                <a:sym typeface="Avenir"/>
              </a:rPr>
              <a:t>Probabilistic models determines a sequence representing system state</a:t>
            </a:r>
            <a:endParaRPr b="0" i="0" sz="1400" u="none" cap="none" strike="noStrike">
              <a:solidFill>
                <a:srgbClr val="000000"/>
              </a:solidFill>
              <a:latin typeface="Arial"/>
              <a:ea typeface="Arial"/>
              <a:cs typeface="Arial"/>
              <a:sym typeface="Arial"/>
            </a:endParaRPr>
          </a:p>
        </p:txBody>
      </p:sp>
      <p:sp>
        <p:nvSpPr>
          <p:cNvPr id="454" name="Google Shape;454;p42"/>
          <p:cNvSpPr txBox="1"/>
          <p:nvPr>
            <p:ph idx="2" type="body"/>
          </p:nvPr>
        </p:nvSpPr>
        <p:spPr>
          <a:xfrm>
            <a:off x="934256" y="7646152"/>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grpSp>
        <p:nvGrpSpPr>
          <p:cNvPr id="455" name="Google Shape;455;p42"/>
          <p:cNvGrpSpPr/>
          <p:nvPr/>
        </p:nvGrpSpPr>
        <p:grpSpPr>
          <a:xfrm>
            <a:off x="12778809" y="76580"/>
            <a:ext cx="1662794" cy="1129147"/>
            <a:chOff x="5555349" y="6710418"/>
            <a:chExt cx="1992086" cy="1372990"/>
          </a:xfrm>
        </p:grpSpPr>
        <p:pic>
          <p:nvPicPr>
            <p:cNvPr descr="Icon&#10;&#10;Description automatically generated" id="456" name="Google Shape;456;p42"/>
            <p:cNvPicPr preferRelativeResize="0"/>
            <p:nvPr/>
          </p:nvPicPr>
          <p:blipFill rotWithShape="1">
            <a:blip r:embed="rId3">
              <a:alphaModFix/>
            </a:blip>
            <a:srcRect b="0" l="0" r="0" t="0"/>
            <a:stretch/>
          </p:blipFill>
          <p:spPr>
            <a:xfrm>
              <a:off x="5555349" y="7447381"/>
              <a:ext cx="1992086" cy="636027"/>
            </a:xfrm>
            <a:prstGeom prst="rect">
              <a:avLst/>
            </a:prstGeom>
            <a:noFill/>
            <a:ln>
              <a:noFill/>
            </a:ln>
          </p:spPr>
        </p:pic>
        <p:pic>
          <p:nvPicPr>
            <p:cNvPr descr="University of New Haven - Wikipedia" id="457" name="Google Shape;457;p42"/>
            <p:cNvPicPr preferRelativeResize="0"/>
            <p:nvPr/>
          </p:nvPicPr>
          <p:blipFill rotWithShape="1">
            <a:blip r:embed="rId4">
              <a:alphaModFix/>
            </a:blip>
            <a:srcRect b="0" l="0" r="0" t="0"/>
            <a:stretch/>
          </p:blipFill>
          <p:spPr>
            <a:xfrm>
              <a:off x="6106131" y="6710418"/>
              <a:ext cx="896266" cy="909329"/>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ph type="title"/>
          </p:nvPr>
        </p:nvSpPr>
        <p:spPr>
          <a:xfrm>
            <a:off x="712393" y="441802"/>
            <a:ext cx="13202700" cy="39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2"/>
              </a:buClr>
              <a:buSzPct val="100000"/>
              <a:buFont typeface="Avenir"/>
              <a:buNone/>
            </a:pPr>
            <a:r>
              <a:rPr lang="en-US"/>
              <a:t>Literature Review</a:t>
            </a:r>
            <a:endParaRPr/>
          </a:p>
        </p:txBody>
      </p:sp>
      <p:sp>
        <p:nvSpPr>
          <p:cNvPr id="464" name="Google Shape;464;p43"/>
          <p:cNvSpPr txBox="1"/>
          <p:nvPr>
            <p:ph idx="1" type="body"/>
          </p:nvPr>
        </p:nvSpPr>
        <p:spPr>
          <a:xfrm>
            <a:off x="788987" y="840373"/>
            <a:ext cx="13203600" cy="369300"/>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Clr>
                <a:schemeClr val="lt2"/>
              </a:buClr>
              <a:buSzPts val="1800"/>
              <a:buNone/>
            </a:pPr>
            <a:r>
              <a:rPr lang="en-US"/>
              <a:t>Fault</a:t>
            </a:r>
            <a:r>
              <a:rPr lang="en-US"/>
              <a:t> Mode Identification - Knowledge Based Systems</a:t>
            </a:r>
            <a:endParaRPr/>
          </a:p>
        </p:txBody>
      </p:sp>
      <p:sp>
        <p:nvSpPr>
          <p:cNvPr id="465" name="Google Shape;465;p43"/>
          <p:cNvSpPr txBox="1"/>
          <p:nvPr>
            <p:ph idx="2" type="body"/>
          </p:nvPr>
        </p:nvSpPr>
        <p:spPr>
          <a:xfrm>
            <a:off x="934243" y="7389227"/>
            <a:ext cx="10968000" cy="1386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767676"/>
              </a:buClr>
              <a:buSzPts val="900"/>
              <a:buNone/>
            </a:pPr>
            <a:r>
              <a:t/>
            </a:r>
            <a:endParaRPr/>
          </a:p>
        </p:txBody>
      </p:sp>
      <p:sp>
        <p:nvSpPr>
          <p:cNvPr id="466" name="Google Shape;466;p43"/>
          <p:cNvSpPr txBox="1"/>
          <p:nvPr>
            <p:ph idx="12" type="sldNum"/>
          </p:nvPr>
        </p:nvSpPr>
        <p:spPr>
          <a:xfrm>
            <a:off x="712788" y="7666137"/>
            <a:ext cx="3048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467" name="Google Shape;467;p43"/>
          <p:cNvSpPr/>
          <p:nvPr/>
        </p:nvSpPr>
        <p:spPr>
          <a:xfrm>
            <a:off x="712800" y="1523999"/>
            <a:ext cx="8769000" cy="2365500"/>
          </a:xfrm>
          <a:prstGeom prst="rect">
            <a:avLst/>
          </a:prstGeom>
          <a:solidFill>
            <a:schemeClr val="lt1"/>
          </a:solid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venir"/>
                <a:ea typeface="Avenir"/>
                <a:cs typeface="Avenir"/>
                <a:sym typeface="Avenir"/>
              </a:rPr>
              <a:t>Medical devices widely use Knowledge-Based systems for fault detection and as decision support tools [MartinT91]</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0"/>
              </a:spcAft>
              <a:buClr>
                <a:schemeClr val="dk1"/>
              </a:buClr>
              <a:buSzPts val="2200"/>
              <a:buFont typeface="Arial"/>
              <a:buChar char="➔"/>
            </a:pPr>
            <a:r>
              <a:rPr b="0" i="0" lang="en-US" sz="2200" u="none" cap="none" strike="noStrike">
                <a:solidFill>
                  <a:schemeClr val="dk1"/>
                </a:solidFill>
                <a:latin typeface="Avenir"/>
                <a:ea typeface="Avenir"/>
                <a:cs typeface="Avenir"/>
                <a:sym typeface="Avenir"/>
              </a:rPr>
              <a:t>These systems include a knowledge database and an inference engine to predict anomalies, indicating potential faults.</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0"/>
              </a:spcAft>
              <a:buClr>
                <a:schemeClr val="dk1"/>
              </a:buClr>
              <a:buSzPts val="2200"/>
              <a:buFont typeface="Arial"/>
              <a:buChar char="➔"/>
            </a:pPr>
            <a:r>
              <a:rPr b="0" i="0" lang="en-US" sz="2200" u="none" cap="none" strike="noStrike">
                <a:solidFill>
                  <a:schemeClr val="dk1"/>
                </a:solidFill>
                <a:latin typeface="Avenir"/>
                <a:ea typeface="Avenir"/>
                <a:cs typeface="Avenir"/>
                <a:sym typeface="Avenir"/>
              </a:rPr>
              <a:t>Their popularity stems from reliability and simplicity, but creating a complete rule set for complex systems can be challenging.</a:t>
            </a:r>
            <a:endParaRPr b="0" i="0" sz="2200" u="none" cap="none" strike="noStrike">
              <a:solidFill>
                <a:schemeClr val="dk1"/>
              </a:solidFill>
              <a:latin typeface="Avenir"/>
              <a:ea typeface="Avenir"/>
              <a:cs typeface="Avenir"/>
              <a:sym typeface="Avenir"/>
            </a:endParaRPr>
          </a:p>
          <a:p>
            <a:pPr indent="-285750" lvl="0" marL="285750" marR="0" rtl="0" algn="just">
              <a:lnSpc>
                <a:spcPct val="100000"/>
              </a:lnSpc>
              <a:spcBef>
                <a:spcPts val="1000"/>
              </a:spcBef>
              <a:spcAft>
                <a:spcPts val="1000"/>
              </a:spcAft>
              <a:buClr>
                <a:schemeClr val="dk1"/>
              </a:buClr>
              <a:buSzPts val="2200"/>
              <a:buFont typeface="Arial"/>
              <a:buChar char="➔"/>
            </a:pPr>
            <a:r>
              <a:rPr b="0" i="0" lang="en-US" sz="2200" u="none" cap="none" strike="noStrike">
                <a:solidFill>
                  <a:schemeClr val="dk1"/>
                </a:solidFill>
                <a:latin typeface="Avenir"/>
                <a:ea typeface="Avenir"/>
                <a:cs typeface="Avenir"/>
                <a:sym typeface="Avenir"/>
              </a:rPr>
              <a:t>Traditional model-based techniques are also common for product reliability testing during the development phase [MartinT91]</a:t>
            </a:r>
            <a:endParaRPr b="0" i="0" sz="2200" u="none" cap="none" strike="noStrike">
              <a:solidFill>
                <a:schemeClr val="dk1"/>
              </a:solidFill>
              <a:latin typeface="Avenir"/>
              <a:ea typeface="Avenir"/>
              <a:cs typeface="Avenir"/>
              <a:sym typeface="Avenir"/>
            </a:endParaRPr>
          </a:p>
        </p:txBody>
      </p:sp>
      <p:pic>
        <p:nvPicPr>
          <p:cNvPr descr="Office worker female outline" id="468" name="Google Shape;468;p43"/>
          <p:cNvPicPr preferRelativeResize="0"/>
          <p:nvPr/>
        </p:nvPicPr>
        <p:blipFill rotWithShape="1">
          <a:blip r:embed="rId4">
            <a:alphaModFix/>
          </a:blip>
          <a:srcRect b="0" l="0" r="0" t="0"/>
          <a:stretch/>
        </p:blipFill>
        <p:spPr>
          <a:xfrm>
            <a:off x="9601600" y="1863550"/>
            <a:ext cx="1207635" cy="1439763"/>
          </a:xfrm>
          <a:prstGeom prst="rect">
            <a:avLst/>
          </a:prstGeom>
          <a:noFill/>
          <a:ln>
            <a:noFill/>
          </a:ln>
        </p:spPr>
      </p:pic>
      <p:pic>
        <p:nvPicPr>
          <p:cNvPr descr="Database with solid fill" id="469" name="Google Shape;469;p43"/>
          <p:cNvPicPr preferRelativeResize="0"/>
          <p:nvPr/>
        </p:nvPicPr>
        <p:blipFill rotWithShape="1">
          <a:blip r:embed="rId5">
            <a:alphaModFix/>
          </a:blip>
          <a:srcRect b="0" l="0" r="0" t="0"/>
          <a:stretch/>
        </p:blipFill>
        <p:spPr>
          <a:xfrm>
            <a:off x="11516841" y="2061026"/>
            <a:ext cx="876359" cy="1044810"/>
          </a:xfrm>
          <a:prstGeom prst="rect">
            <a:avLst/>
          </a:prstGeom>
          <a:noFill/>
          <a:ln>
            <a:noFill/>
          </a:ln>
        </p:spPr>
      </p:pic>
      <p:cxnSp>
        <p:nvCxnSpPr>
          <p:cNvPr id="470" name="Google Shape;470;p43"/>
          <p:cNvCxnSpPr>
            <a:stCxn id="468" idx="3"/>
            <a:endCxn id="469" idx="1"/>
          </p:cNvCxnSpPr>
          <p:nvPr/>
        </p:nvCxnSpPr>
        <p:spPr>
          <a:xfrm>
            <a:off x="10809235" y="2583432"/>
            <a:ext cx="707700" cy="0"/>
          </a:xfrm>
          <a:prstGeom prst="straightConnector1">
            <a:avLst/>
          </a:prstGeom>
          <a:noFill/>
          <a:ln cap="flat" cmpd="sng" w="9525">
            <a:solidFill>
              <a:schemeClr val="accent1"/>
            </a:solidFill>
            <a:prstDash val="solid"/>
            <a:miter lim="800000"/>
            <a:headEnd len="sm" w="sm" type="none"/>
            <a:tailEnd len="med" w="med" type="triangle"/>
          </a:ln>
        </p:spPr>
      </p:cxnSp>
      <p:pic>
        <p:nvPicPr>
          <p:cNvPr descr="Slot Machine Lose outline" id="471" name="Google Shape;471;p43"/>
          <p:cNvPicPr preferRelativeResize="0"/>
          <p:nvPr/>
        </p:nvPicPr>
        <p:blipFill rotWithShape="1">
          <a:blip r:embed="rId6">
            <a:alphaModFix/>
          </a:blip>
          <a:srcRect b="0" l="0" r="0" t="0"/>
          <a:stretch/>
        </p:blipFill>
        <p:spPr>
          <a:xfrm>
            <a:off x="13417091" y="2061026"/>
            <a:ext cx="876359" cy="1044810"/>
          </a:xfrm>
          <a:prstGeom prst="rect">
            <a:avLst/>
          </a:prstGeom>
          <a:noFill/>
          <a:ln>
            <a:noFill/>
          </a:ln>
        </p:spPr>
      </p:pic>
      <p:cxnSp>
        <p:nvCxnSpPr>
          <p:cNvPr id="472" name="Google Shape;472;p43"/>
          <p:cNvCxnSpPr/>
          <p:nvPr/>
        </p:nvCxnSpPr>
        <p:spPr>
          <a:xfrm>
            <a:off x="12539968" y="2583431"/>
            <a:ext cx="670200" cy="0"/>
          </a:xfrm>
          <a:prstGeom prst="straightConnector1">
            <a:avLst/>
          </a:prstGeom>
          <a:noFill/>
          <a:ln cap="flat" cmpd="sng" w="9525">
            <a:solidFill>
              <a:schemeClr val="accent1"/>
            </a:solidFill>
            <a:prstDash val="solid"/>
            <a:miter lim="800000"/>
            <a:headEnd len="sm" w="sm" type="none"/>
            <a:tailEnd len="med" w="med" type="triangle"/>
          </a:ln>
        </p:spPr>
      </p:cxnSp>
      <p:sp>
        <p:nvSpPr>
          <p:cNvPr id="473" name="Google Shape;473;p43"/>
          <p:cNvSpPr txBox="1"/>
          <p:nvPr>
            <p:ph idx="2" type="body"/>
          </p:nvPr>
        </p:nvSpPr>
        <p:spPr>
          <a:xfrm>
            <a:off x="934256" y="7646152"/>
            <a:ext cx="10968000" cy="1539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000000"/>
              </a:buClr>
              <a:buSzPts val="900"/>
              <a:buNone/>
            </a:pPr>
            <a:r>
              <a:rPr lang="en-US" sz="1000">
                <a:solidFill>
                  <a:schemeClr val="dk1"/>
                </a:solidFill>
              </a:rPr>
              <a:t>First International Medical Device Safety Risk Management Conference | Generative Models for Fault Detection | April 2024</a:t>
            </a:r>
            <a:endParaRPr/>
          </a:p>
        </p:txBody>
      </p:sp>
      <p:grpSp>
        <p:nvGrpSpPr>
          <p:cNvPr id="474" name="Google Shape;474;p43"/>
          <p:cNvGrpSpPr/>
          <p:nvPr/>
        </p:nvGrpSpPr>
        <p:grpSpPr>
          <a:xfrm>
            <a:off x="12778809" y="76580"/>
            <a:ext cx="1662794" cy="1129147"/>
            <a:chOff x="5555349" y="6710418"/>
            <a:chExt cx="1992086" cy="1372990"/>
          </a:xfrm>
        </p:grpSpPr>
        <p:pic>
          <p:nvPicPr>
            <p:cNvPr descr="Icon&#10;&#10;Description automatically generated" id="475" name="Google Shape;475;p43"/>
            <p:cNvPicPr preferRelativeResize="0"/>
            <p:nvPr/>
          </p:nvPicPr>
          <p:blipFill rotWithShape="1">
            <a:blip r:embed="rId7">
              <a:alphaModFix/>
            </a:blip>
            <a:srcRect b="0" l="0" r="0" t="0"/>
            <a:stretch/>
          </p:blipFill>
          <p:spPr>
            <a:xfrm>
              <a:off x="5555349" y="7447381"/>
              <a:ext cx="1992086" cy="636027"/>
            </a:xfrm>
            <a:prstGeom prst="rect">
              <a:avLst/>
            </a:prstGeom>
            <a:noFill/>
            <a:ln>
              <a:noFill/>
            </a:ln>
          </p:spPr>
        </p:pic>
        <p:pic>
          <p:nvPicPr>
            <p:cNvPr descr="University of New Haven - Wikipedia" id="476" name="Google Shape;476;p43"/>
            <p:cNvPicPr preferRelativeResize="0"/>
            <p:nvPr/>
          </p:nvPicPr>
          <p:blipFill rotWithShape="1">
            <a:blip r:embed="rId8">
              <a:alphaModFix/>
            </a:blip>
            <a:srcRect b="0" l="0" r="0" t="0"/>
            <a:stretch/>
          </p:blipFill>
          <p:spPr>
            <a:xfrm>
              <a:off x="6106131" y="6710418"/>
              <a:ext cx="896266" cy="909329"/>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Medtronic Theme">
  <a:themeElements>
    <a:clrScheme name="medtronic">
      <a:dk1>
        <a:srgbClr val="3C3C3C"/>
      </a:dk1>
      <a:lt1>
        <a:srgbClr val="FFFFFF"/>
      </a:lt1>
      <a:dk2>
        <a:srgbClr val="1010EB"/>
      </a:dk2>
      <a:lt2>
        <a:srgbClr val="140F4B"/>
      </a:lt2>
      <a:accent1>
        <a:srgbClr val="0FC9F7"/>
      </a:accent1>
      <a:accent2>
        <a:srgbClr val="00DCB9"/>
      </a:accent2>
      <a:accent3>
        <a:srgbClr val="7ECA2A"/>
      </a:accent3>
      <a:accent4>
        <a:srgbClr val="FFAD00"/>
      </a:accent4>
      <a:accent5>
        <a:srgbClr val="ED002A"/>
      </a:accent5>
      <a:accent6>
        <a:srgbClr val="E5057F"/>
      </a:accent6>
      <a:hlink>
        <a:srgbClr val="1010EB"/>
      </a:hlink>
      <a:folHlink>
        <a:srgbClr val="951F8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