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60" r:id="rId1"/>
    <p:sldMasterId id="2147483672" r:id="rId2"/>
    <p:sldMasterId id="2147483698" r:id="rId3"/>
    <p:sldMasterId id="2147483710" r:id="rId4"/>
  </p:sldMasterIdLst>
  <p:notesMasterIdLst>
    <p:notesMasterId r:id="rId41"/>
  </p:notesMasterIdLst>
  <p:sldIdLst>
    <p:sldId id="281" r:id="rId5"/>
    <p:sldId id="720" r:id="rId6"/>
    <p:sldId id="721" r:id="rId7"/>
    <p:sldId id="285" r:id="rId8"/>
    <p:sldId id="760" r:id="rId9"/>
    <p:sldId id="734" r:id="rId10"/>
    <p:sldId id="761" r:id="rId11"/>
    <p:sldId id="733" r:id="rId12"/>
    <p:sldId id="762" r:id="rId13"/>
    <p:sldId id="763" r:id="rId14"/>
    <p:sldId id="764" r:id="rId15"/>
    <p:sldId id="745" r:id="rId16"/>
    <p:sldId id="759" r:id="rId17"/>
    <p:sldId id="756" r:id="rId18"/>
    <p:sldId id="746" r:id="rId19"/>
    <p:sldId id="736" r:id="rId20"/>
    <p:sldId id="766" r:id="rId21"/>
    <p:sldId id="768" r:id="rId22"/>
    <p:sldId id="769" r:id="rId23"/>
    <p:sldId id="771" r:id="rId24"/>
    <p:sldId id="772" r:id="rId25"/>
    <p:sldId id="773" r:id="rId26"/>
    <p:sldId id="750" r:id="rId27"/>
    <p:sldId id="783" r:id="rId28"/>
    <p:sldId id="779" r:id="rId29"/>
    <p:sldId id="752" r:id="rId30"/>
    <p:sldId id="777" r:id="rId31"/>
    <p:sldId id="753" r:id="rId32"/>
    <p:sldId id="754" r:id="rId33"/>
    <p:sldId id="757" r:id="rId34"/>
    <p:sldId id="775" r:id="rId35"/>
    <p:sldId id="780" r:id="rId36"/>
    <p:sldId id="781" r:id="rId37"/>
    <p:sldId id="739" r:id="rId38"/>
    <p:sldId id="755" r:id="rId39"/>
    <p:sldId id="782" r:id="rId40"/>
  </p:sldIdLst>
  <p:sldSz cx="9144000" cy="6858000" type="screen4x3"/>
  <p:notesSz cx="6858000" cy="9144000"/>
  <p:embeddedFontLst>
    <p:embeddedFont>
      <p:font typeface="Lucida Calligraphy" panose="03010101010101010101" pitchFamily="66" charset="0"/>
      <p:regular r:id="rId42"/>
    </p:embeddedFont>
    <p:embeddedFont>
      <p:font typeface="Calibri" panose="020F0502020204030204" pitchFamily="34" charset="0"/>
      <p:regular r:id="rId43"/>
      <p:bold r:id="rId44"/>
      <p:italic r:id="rId45"/>
      <p:boldItalic r:id="rId46"/>
    </p:embeddedFont>
    <p:embeddedFont>
      <p:font typeface="Webdings" panose="05030102010509060703" pitchFamily="18" charset="2"/>
      <p:regular r:id="rId47"/>
    </p:embeddedFont>
    <p:embeddedFont>
      <p:font typeface="Cambria Math" panose="02040503050406030204" pitchFamily="18" charset="0"/>
      <p:regular r:id="rId48"/>
    </p:embeddedFont>
    <p:embeddedFont>
      <p:font typeface="Comic Sans MS" panose="030F0702030302020204" pitchFamily="66"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B61B3E8-8C95-4925-94E3-DDE967BDA403}">
          <p14:sldIdLst>
            <p14:sldId id="281"/>
            <p14:sldId id="720"/>
            <p14:sldId id="721"/>
            <p14:sldId id="285"/>
          </p14:sldIdLst>
        </p14:section>
        <p14:section name="Newtonian Program Analysis" id="{DADB7D52-AE59-4CE0-AF85-8C3F1812D597}">
          <p14:sldIdLst>
            <p14:sldId id="760"/>
            <p14:sldId id="734"/>
            <p14:sldId id="761"/>
            <p14:sldId id="733"/>
            <p14:sldId id="762"/>
            <p14:sldId id="763"/>
            <p14:sldId id="764"/>
            <p14:sldId id="745"/>
          </p14:sldIdLst>
        </p14:section>
        <p14:section name="A Misconception on My Part" id="{2F9E7950-DE49-4547-88A1-A1AF6A96D0B2}">
          <p14:sldIdLst>
            <p14:sldId id="759"/>
            <p14:sldId id="756"/>
            <p14:sldId id="746"/>
            <p14:sldId id="736"/>
          </p14:sldIdLst>
        </p14:section>
        <p14:section name="A promising step: Pairing" id="{C175703F-9F42-4F19-878D-19077ADADC4C}">
          <p14:sldIdLst>
            <p14:sldId id="766"/>
            <p14:sldId id="768"/>
            <p14:sldId id="769"/>
          </p14:sldIdLst>
        </p14:section>
        <p14:section name="Pairing fails to deliver" id="{AB7AA43C-C04A-45E8-AAF0-27618C7D615C}">
          <p14:sldIdLst>
            <p14:sldId id="771"/>
            <p14:sldId id="772"/>
            <p14:sldId id="773"/>
          </p14:sldIdLst>
        </p14:section>
        <p14:section name="A different kind of pairing" id="{E2F72E70-9B7D-44A7-A0C8-B760C070A414}">
          <p14:sldIdLst>
            <p14:sldId id="750"/>
            <p14:sldId id="783"/>
            <p14:sldId id="779"/>
            <p14:sldId id="752"/>
            <p14:sldId id="777"/>
            <p14:sldId id="753"/>
            <p14:sldId id="754"/>
          </p14:sldIdLst>
        </p14:section>
        <p14:section name="Wrap-up" id="{6F4A5E44-2BFC-4BF9-A42F-15BD770942D8}">
          <p14:sldIdLst>
            <p14:sldId id="757"/>
            <p14:sldId id="775"/>
            <p14:sldId id="780"/>
            <p14:sldId id="781"/>
            <p14:sldId id="739"/>
            <p14:sldId id="755"/>
            <p14:sldId id="7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70C0"/>
    <a:srgbClr val="D0D8E8"/>
    <a:srgbClr val="FFFFFF"/>
    <a:srgbClr val="FF3399"/>
    <a:srgbClr val="22228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74694" autoAdjust="0"/>
  </p:normalViewPr>
  <p:slideViewPr>
    <p:cSldViewPr snapToGrid="0">
      <p:cViewPr varScale="1">
        <p:scale>
          <a:sx n="60" d="100"/>
          <a:sy n="60" d="100"/>
        </p:scale>
        <p:origin x="1543" y="22"/>
      </p:cViewPr>
      <p:guideLst>
        <p:guide orient="horz" pos="2160"/>
        <p:guide pos="2880"/>
      </p:guideLst>
    </p:cSldViewPr>
  </p:slideViewPr>
  <p:notesTextViewPr>
    <p:cViewPr>
      <p:scale>
        <a:sx n="125" d="100"/>
        <a:sy n="125" d="100"/>
      </p:scale>
      <p:origin x="0" y="0"/>
    </p:cViewPr>
  </p:notesTextViewPr>
  <p:sorterViewPr>
    <p:cViewPr>
      <p:scale>
        <a:sx n="90" d="100"/>
        <a:sy n="90" d="100"/>
      </p:scale>
      <p:origin x="0" y="103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CCCB5C-63A4-4F42-AAFB-1DF36FBF7A2B}" type="datetimeFigureOut">
              <a:rPr lang="en-US" smtClean="0"/>
              <a:t>9/10/2016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53C67F-5F47-4676-8317-6D98E8EDA3D3}" type="slidenum">
              <a:rPr lang="en-US" smtClean="0"/>
              <a:t>‹#›</a:t>
            </a:fld>
            <a:endParaRPr lang="en-US"/>
          </a:p>
        </p:txBody>
      </p:sp>
    </p:spTree>
    <p:extLst>
      <p:ext uri="{BB962C8B-B14F-4D97-AF65-F5344CB8AC3E}">
        <p14:creationId xmlns:p14="http://schemas.microsoft.com/office/powerpoint/2010/main" val="90230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 you for coming to this</a:t>
            </a:r>
            <a:r>
              <a:rPr lang="en-US" baseline="0" dirty="0"/>
              <a:t> event, and thank you </a:t>
            </a:r>
            <a:r>
              <a:rPr lang="en-US" baseline="0" dirty="0" err="1"/>
              <a:t>Mooly</a:t>
            </a:r>
            <a:r>
              <a:rPr lang="en-US" baseline="0" dirty="0"/>
              <a:t>, Reinhard, Aws, </a:t>
            </a:r>
            <a:r>
              <a:rPr lang="en-US" baseline="0" dirty="0" err="1"/>
              <a:t>Somesh</a:t>
            </a:r>
            <a:r>
              <a:rPr lang="en-US" baseline="0" dirty="0"/>
              <a:t>, and Ramalingam for organizing it. I’ll have more to say in the way of thanks at the end of the day, but first I will kick off the technical talks with something that I hope you’ll find interesting.  When Ramalingam sent me e-mail asking if I wanted to give a talk, I immediately thought of this material because it can be viewed as kind of a capstone on two main threads of things that I’ve worked on during my career – algorithms that involve </a:t>
            </a:r>
            <a:r>
              <a:rPr lang="en-US" baseline="0" dirty="0" err="1"/>
              <a:t>incrementality</a:t>
            </a:r>
            <a:r>
              <a:rPr lang="en-US" baseline="0" dirty="0"/>
              <a:t> or differencing, and program analysis – which get combined here to create a new algorithm for solving certain types of program-analysis problems.</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1</a:t>
            </a:fld>
            <a:endParaRPr lang="en-US"/>
          </a:p>
        </p:txBody>
      </p:sp>
    </p:spTree>
    <p:extLst>
      <p:ext uri="{BB962C8B-B14F-4D97-AF65-F5344CB8AC3E}">
        <p14:creationId xmlns:p14="http://schemas.microsoft.com/office/powerpoint/2010/main" val="298612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got started due to a misconception on</a:t>
            </a:r>
            <a:r>
              <a:rPr lang="en-US" baseline="0" dirty="0"/>
              <a:t> my part. We tried out Newtonian Program Analysis, and found that although it was true that there were very few rounds, each round took quite a long time performing Kleene iteration on each linear problem. I suggested that we try a fast </a:t>
            </a:r>
            <a:r>
              <a:rPr lang="en-US" baseline="0" dirty="0" err="1"/>
              <a:t>intraprocedural</a:t>
            </a:r>
            <a:r>
              <a:rPr lang="en-US" baseline="0" dirty="0"/>
              <a:t> method, namely, </a:t>
            </a:r>
            <a:r>
              <a:rPr lang="en-US" baseline="0" dirty="0" err="1"/>
              <a:t>Tarjan’s</a:t>
            </a:r>
            <a:r>
              <a:rPr lang="en-US" baseline="0" dirty="0"/>
              <a:t> path-expression method.  I was surprised by my student’s answer, which was that there was an essential mismatch that prevented us from applying </a:t>
            </a:r>
            <a:r>
              <a:rPr lang="en-US" baseline="0" dirty="0" err="1"/>
              <a:t>Tarjan’s</a:t>
            </a:r>
            <a:r>
              <a:rPr lang="en-US" baseline="0" dirty="0"/>
              <a:t> method.</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13</a:t>
            </a:fld>
            <a:endParaRPr lang="en-US"/>
          </a:p>
        </p:txBody>
      </p:sp>
    </p:spTree>
    <p:extLst>
      <p:ext uri="{BB962C8B-B14F-4D97-AF65-F5344CB8AC3E}">
        <p14:creationId xmlns:p14="http://schemas.microsoft.com/office/powerpoint/2010/main" val="349338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 &lt;Mirrored Symmetry&gt; . . .</a:t>
            </a:r>
          </a:p>
        </p:txBody>
      </p:sp>
      <p:sp>
        <p:nvSpPr>
          <p:cNvPr id="4" name="Slide Number Placeholder 3"/>
          <p:cNvSpPr>
            <a:spLocks noGrp="1"/>
          </p:cNvSpPr>
          <p:nvPr>
            <p:ph type="sldNum" sz="quarter" idx="10"/>
          </p:nvPr>
        </p:nvSpPr>
        <p:spPr/>
        <p:txBody>
          <a:bodyPr/>
          <a:lstStyle/>
          <a:p>
            <a:fld id="{A653C67F-5F47-4676-8317-6D98E8EDA3D3}" type="slidenum">
              <a:rPr lang="en-US" smtClean="0"/>
              <a:t>16</a:t>
            </a:fld>
            <a:endParaRPr lang="en-US"/>
          </a:p>
        </p:txBody>
      </p:sp>
    </p:spTree>
    <p:extLst>
      <p:ext uri="{BB962C8B-B14F-4D97-AF65-F5344CB8AC3E}">
        <p14:creationId xmlns:p14="http://schemas.microsoft.com/office/powerpoint/2010/main" val="3382136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17</a:t>
            </a:fld>
            <a:endParaRPr lang="en-US"/>
          </a:p>
        </p:txBody>
      </p:sp>
    </p:spTree>
    <p:extLst>
      <p:ext uri="{BB962C8B-B14F-4D97-AF65-F5344CB8AC3E}">
        <p14:creationId xmlns:p14="http://schemas.microsoft.com/office/powerpoint/2010/main" val="1898003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 &lt;Reversal in the paired multiplication operator&gt;</a:t>
            </a:r>
            <a:r>
              <a:rPr lang="en-US" baseline="0" dirty="0"/>
              <a:t> . . .</a:t>
            </a:r>
            <a:endParaRPr lang="en-US" dirty="0"/>
          </a:p>
          <a:p>
            <a:r>
              <a:rPr lang="en-US" dirty="0"/>
              <a:t>. . . &lt;Mirrored Symmetry&gt; . . .</a:t>
            </a:r>
          </a:p>
        </p:txBody>
      </p:sp>
      <p:sp>
        <p:nvSpPr>
          <p:cNvPr id="4" name="Slide Number Placeholder 3"/>
          <p:cNvSpPr>
            <a:spLocks noGrp="1"/>
          </p:cNvSpPr>
          <p:nvPr>
            <p:ph type="sldNum" sz="quarter" idx="10"/>
          </p:nvPr>
        </p:nvSpPr>
        <p:spPr/>
        <p:txBody>
          <a:bodyPr/>
          <a:lstStyle/>
          <a:p>
            <a:fld id="{A653C67F-5F47-4676-8317-6D98E8EDA3D3}" type="slidenum">
              <a:rPr lang="en-US" smtClean="0"/>
              <a:t>18</a:t>
            </a:fld>
            <a:endParaRPr lang="en-US"/>
          </a:p>
        </p:txBody>
      </p:sp>
    </p:spTree>
    <p:extLst>
      <p:ext uri="{BB962C8B-B14F-4D97-AF65-F5344CB8AC3E}">
        <p14:creationId xmlns:p14="http://schemas.microsoft.com/office/powerpoint/2010/main" val="1898003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shows how the paired system simulates the computations of the original system</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19</a:t>
            </a:fld>
            <a:endParaRPr lang="en-US"/>
          </a:p>
        </p:txBody>
      </p:sp>
    </p:spTree>
    <p:extLst>
      <p:ext uri="{BB962C8B-B14F-4D97-AF65-F5344CB8AC3E}">
        <p14:creationId xmlns:p14="http://schemas.microsoft.com/office/powerpoint/2010/main" val="1898003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a:t>
            </a:r>
            <a:r>
              <a:rPr lang="en-US" baseline="0" dirty="0"/>
              <a:t> the formal-languages perspective suggests that we are barking up the wrong tree.</a:t>
            </a:r>
          </a:p>
          <a:p>
            <a:r>
              <a:rPr lang="en-US" baseline="0" dirty="0"/>
              <a:t>As I’ll now show, it turns out that there is a way to finesse the problem, so this is what I meant when I said that “our result is surprising because a reasonable-sounding sanity check suggests that what we are trying to do is impossible.”</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21</a:t>
            </a:fld>
            <a:endParaRPr lang="en-US"/>
          </a:p>
        </p:txBody>
      </p:sp>
    </p:spTree>
    <p:extLst>
      <p:ext uri="{BB962C8B-B14F-4D97-AF65-F5344CB8AC3E}">
        <p14:creationId xmlns:p14="http://schemas.microsoft.com/office/powerpoint/2010/main" val="3382136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saves us?  Well,</a:t>
            </a:r>
            <a:r>
              <a:rPr lang="en-US" baseline="0" dirty="0"/>
              <a:t> there is one glimmer of hope.  We are not actually forced to use </a:t>
            </a:r>
            <a:r>
              <a:rPr lang="en-US" u="sng" baseline="0" dirty="0"/>
              <a:t>pairing</a:t>
            </a:r>
            <a:r>
              <a:rPr lang="en-US" baseline="0" dirty="0"/>
              <a:t> per se.  We need to produce some kind of coupled value; however, the property of pairing is that one can recover each individual argument from the pair, and we never have to do that.</a:t>
            </a:r>
          </a:p>
          <a:p>
            <a:endParaRPr lang="en-US" baseline="0" dirty="0"/>
          </a:p>
          <a:p>
            <a:r>
              <a:rPr lang="en-US" baseline="0" dirty="0"/>
              <a:t>You can t</a:t>
            </a:r>
            <a:r>
              <a:rPr lang="en-US" dirty="0"/>
              <a:t>hink of a coupled value c as some kind of blending of a and b.  It just has to be a blending from which we can recover</a:t>
            </a:r>
            <a:r>
              <a:rPr lang="en-US" baseline="0" dirty="0"/>
              <a:t> “a extend b” later, if we so choose.  One analogy is RSA public keys: the public key is a blending of two primes.  In that case, you can extract the arguments, but not without doing a lot of work.</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22</a:t>
            </a:fld>
            <a:endParaRPr lang="en-US"/>
          </a:p>
        </p:txBody>
      </p:sp>
    </p:spTree>
    <p:extLst>
      <p:ext uri="{BB962C8B-B14F-4D97-AF65-F5344CB8AC3E}">
        <p14:creationId xmlns:p14="http://schemas.microsoft.com/office/powerpoint/2010/main" val="259071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27</a:t>
            </a:fld>
            <a:endParaRPr lang="en-US"/>
          </a:p>
        </p:txBody>
      </p:sp>
    </p:spTree>
    <p:extLst>
      <p:ext uri="{BB962C8B-B14F-4D97-AF65-F5344CB8AC3E}">
        <p14:creationId xmlns:p14="http://schemas.microsoft.com/office/powerpoint/2010/main" val="1898003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roughly 500 hardest examples in the Static</a:t>
            </a:r>
            <a:r>
              <a:rPr lang="en-US" baseline="0" dirty="0"/>
              <a:t> Driver Verifier test suite of Boolean programs</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30</a:t>
            </a:fld>
            <a:endParaRPr lang="en-US"/>
          </a:p>
        </p:txBody>
      </p:sp>
    </p:spTree>
    <p:extLst>
      <p:ext uri="{BB962C8B-B14F-4D97-AF65-F5344CB8AC3E}">
        <p14:creationId xmlns:p14="http://schemas.microsoft.com/office/powerpoint/2010/main" val="2071049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related work, we made use of the algebraic magic that we used in a TACAS</a:t>
            </a:r>
            <a:r>
              <a:rPr lang="en-US" baseline="0" dirty="0"/>
              <a:t> paper in 2008</a:t>
            </a:r>
          </a:p>
          <a:p>
            <a:r>
              <a:rPr lang="en-US" baseline="0" dirty="0"/>
              <a:t>about context-bounded model checking of concurrent programs.</a:t>
            </a:r>
          </a:p>
          <a:p>
            <a:endParaRPr lang="en-US" baseline="0" dirty="0"/>
          </a:p>
          <a:p>
            <a:r>
              <a:rPr lang="en-US" dirty="0"/>
              <a:t>Because the</a:t>
            </a:r>
            <a:r>
              <a:rPr lang="en-US" baseline="0" dirty="0"/>
              <a:t> idea has only been used in one paper from my group in 2008, I took the opportunity</a:t>
            </a:r>
          </a:p>
          <a:p>
            <a:r>
              <a:rPr lang="en-US" baseline="0" dirty="0"/>
              <a:t>to articulate the high-level principle we are </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32</a:t>
            </a:fld>
            <a:endParaRPr lang="en-US"/>
          </a:p>
        </p:txBody>
      </p:sp>
    </p:spTree>
    <p:extLst>
      <p:ext uri="{BB962C8B-B14F-4D97-AF65-F5344CB8AC3E}">
        <p14:creationId xmlns:p14="http://schemas.microsoft.com/office/powerpoint/2010/main" val="271813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terms of a typical system for program analysis, which has the pipeline shown on this slide, the algorithm plays the role of the equation solver.  It takes as input the equation system that abstracts the actions of the program, and produces as output the solution to the equation system.  That solution is then used to identify possible program flaws, or to establish the correctness of the program’s behavior.</a:t>
            </a:r>
          </a:p>
          <a:p>
            <a:r>
              <a:rPr lang="en-US" baseline="0" dirty="0"/>
              <a:t>&lt;CLICK&gt;</a:t>
            </a:r>
          </a:p>
          <a:p>
            <a:r>
              <a:rPr lang="en-US" baseline="0" dirty="0"/>
              <a:t>In essence, what we did was to combine two known techniques to create an improved equation solver.</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2</a:t>
            </a:fld>
            <a:endParaRPr lang="en-US"/>
          </a:p>
        </p:txBody>
      </p:sp>
    </p:spTree>
    <p:extLst>
      <p:ext uri="{BB962C8B-B14F-4D97-AF65-F5344CB8AC3E}">
        <p14:creationId xmlns:p14="http://schemas.microsoft.com/office/powerpoint/2010/main" val="132011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That brings me to the end of our story – from Esparza et al. to Newton to </a:t>
            </a:r>
            <a:r>
              <a:rPr lang="en-US" baseline="0" dirty="0" err="1"/>
              <a:t>Tarjan</a:t>
            </a:r>
            <a:r>
              <a:rPr lang="en-US" baseline="0" dirty="0"/>
              <a:t>,</a:t>
            </a:r>
          </a:p>
          <a:p>
            <a:r>
              <a:rPr lang="en-US" baseline="0" dirty="0"/>
              <a:t>an attempt to use formal-language theory as a sanity check, which suggested</a:t>
            </a:r>
          </a:p>
          <a:p>
            <a:r>
              <a:rPr lang="en-US" baseline="0" dirty="0"/>
              <a:t>that we give up. And how a little algebra magic rescued us.</a:t>
            </a:r>
          </a:p>
          <a:p>
            <a:endParaRPr lang="en-US" baseline="0" dirty="0"/>
          </a:p>
          <a:p>
            <a:r>
              <a:rPr lang="en-US" baseline="0" dirty="0"/>
              <a:t>I like this result very much, and hope that you enjoyed hearing about it.</a:t>
            </a:r>
          </a:p>
          <a:p>
            <a:r>
              <a:rPr lang="en-US" baseline="0" dirty="0"/>
              <a:t>Thank you for your attention, and I’m happy to take questions.</a:t>
            </a:r>
          </a:p>
        </p:txBody>
      </p:sp>
      <p:sp>
        <p:nvSpPr>
          <p:cNvPr id="4" name="Slide Number Placeholder 3"/>
          <p:cNvSpPr>
            <a:spLocks noGrp="1"/>
          </p:cNvSpPr>
          <p:nvPr>
            <p:ph type="sldNum" sz="quarter" idx="10"/>
          </p:nvPr>
        </p:nvSpPr>
        <p:spPr/>
        <p:txBody>
          <a:bodyPr/>
          <a:lstStyle/>
          <a:p>
            <a:fld id="{A653C67F-5F47-4676-8317-6D98E8EDA3D3}" type="slidenum">
              <a:rPr lang="en-US" smtClean="0"/>
              <a:t>35</a:t>
            </a:fld>
            <a:endParaRPr lang="en-US"/>
          </a:p>
        </p:txBody>
      </p:sp>
    </p:spTree>
    <p:extLst>
      <p:ext uri="{BB962C8B-B14F-4D97-AF65-F5344CB8AC3E}">
        <p14:creationId xmlns:p14="http://schemas.microsoft.com/office/powerpoint/2010/main" val="267432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 Our</a:t>
            </a:r>
            <a:r>
              <a:rPr lang="en-US" baseline="0" dirty="0"/>
              <a:t> result is surprising because, as I hope to convince you in the remainder of the talk, a reasonable-sounding sanity check suggest that what we were trying to do was impossible!  But the moral is that sometimes a sanity check is only a plausible argument, and does not actually </a:t>
            </a:r>
            <a:r>
              <a:rPr lang="en-US" baseline="0"/>
              <a:t>reflect reality.</a:t>
            </a:r>
          </a:p>
          <a:p>
            <a:endParaRPr lang="en-US"/>
          </a:p>
        </p:txBody>
      </p:sp>
      <p:sp>
        <p:nvSpPr>
          <p:cNvPr id="4" name="Slide Number Placeholder 3"/>
          <p:cNvSpPr>
            <a:spLocks noGrp="1"/>
          </p:cNvSpPr>
          <p:nvPr>
            <p:ph type="sldNum" sz="quarter" idx="10"/>
          </p:nvPr>
        </p:nvSpPr>
        <p:spPr/>
        <p:txBody>
          <a:bodyPr/>
          <a:lstStyle/>
          <a:p>
            <a:fld id="{A653C67F-5F47-4676-8317-6D98E8EDA3D3}" type="slidenum">
              <a:rPr lang="en-US" smtClean="0"/>
              <a:t>3</a:t>
            </a:fld>
            <a:endParaRPr lang="en-US"/>
          </a:p>
        </p:txBody>
      </p:sp>
    </p:spTree>
    <p:extLst>
      <p:ext uri="{BB962C8B-B14F-4D97-AF65-F5344CB8AC3E}">
        <p14:creationId xmlns:p14="http://schemas.microsoft.com/office/powerpoint/2010/main" val="222107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program analysis,</a:t>
            </a:r>
            <a:r>
              <a:rPr lang="en-US" baseline="0" dirty="0"/>
              <a:t> we typically use iterative algorithms, such as Kleene iteration, which works up a lattice to find a fixed point.  The so-called Newtonian Program Analysis of Esparza, </a:t>
            </a:r>
            <a:r>
              <a:rPr lang="en-US" baseline="0" dirty="0" err="1"/>
              <a:t>Luttenberger</a:t>
            </a:r>
            <a:r>
              <a:rPr lang="en-US" baseline="0" dirty="0"/>
              <a:t>, and Kiefer is based on the observation that numerical analysts also use iterative algorithms, but instead of something like Kleene iteration, they use Newton’s method. I’ll say more about this over the next few slides, but the high-level picture is that NPA is quite similar to Kleene iteration, except that there is an adjustment made each round in the form of some linear correction term, which has the effect of reducing the number of iterative rounds that need to be performed.</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5</a:t>
            </a:fld>
            <a:endParaRPr lang="en-US"/>
          </a:p>
        </p:txBody>
      </p:sp>
    </p:spTree>
    <p:extLst>
      <p:ext uri="{BB962C8B-B14F-4D97-AF65-F5344CB8AC3E}">
        <p14:creationId xmlns:p14="http://schemas.microsoft.com/office/powerpoint/2010/main" val="1167446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bring out the analogy, we’ll use the </a:t>
            </a:r>
            <a:r>
              <a:rPr lang="en-US" dirty="0" err="1"/>
              <a:t>semiring</a:t>
            </a:r>
            <a:r>
              <a:rPr lang="en-US" dirty="0"/>
              <a:t> formulation of dataflow-analysis problems.</a:t>
            </a:r>
          </a:p>
          <a:p>
            <a:r>
              <a:rPr lang="en-US" baseline="0" dirty="0"/>
              <a:t>This formulation is really just a change in nomenclature: dataflow problems are equations over a formal multiplication operator and a formal sum operator. The </a:t>
            </a:r>
            <a:r>
              <a:rPr lang="en-US" baseline="0" dirty="0" err="1"/>
              <a:t>semiring</a:t>
            </a:r>
            <a:r>
              <a:rPr lang="en-US" baseline="0" dirty="0"/>
              <a:t> values are abstract transformers of exactly the kind used in </a:t>
            </a:r>
            <a:r>
              <a:rPr lang="en-US" baseline="0" dirty="0" err="1"/>
              <a:t>interprocedural</a:t>
            </a:r>
            <a:r>
              <a:rPr lang="en-US" baseline="0" dirty="0"/>
              <a:t> dataflow analysis, namely abstractions of the program’s transition functions: multiplication is just an abstraction of function composition; and plus is</a:t>
            </a:r>
          </a:p>
          <a:p>
            <a:r>
              <a:rPr lang="en-US" baseline="0" dirty="0"/>
              <a:t>what is more commonly called join.</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6</a:t>
            </a:fld>
            <a:endParaRPr lang="en-US"/>
          </a:p>
        </p:txBody>
      </p:sp>
    </p:spTree>
    <p:extLst>
      <p:ext uri="{BB962C8B-B14F-4D97-AF65-F5344CB8AC3E}">
        <p14:creationId xmlns:p14="http://schemas.microsoft.com/office/powerpoint/2010/main" val="205816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a:t>
            </a:r>
            <a:r>
              <a:rPr lang="en-US" baseline="0" dirty="0"/>
              <a:t> a program that I’ll use as a running example.</a:t>
            </a:r>
          </a:p>
          <a:p>
            <a:r>
              <a:rPr lang="en-US" baseline="0" dirty="0"/>
              <a:t>Each summand represents a path in the (acyclic) control-flow graph.</a:t>
            </a:r>
          </a:p>
          <a:p>
            <a:r>
              <a:rPr lang="en-US" baseline="0" dirty="0"/>
              <a:t>Esparza et al. handle loops by assuming that all loops have been converted to calls on tail-recursive procedures. In general, they have a precise method for solving systems of recursive, loop-free equations.  One of the contributions of our paper that I will not talk about in this presentation is a different method for handling loops that does not rely on such a normalizing transformation.</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7</a:t>
            </a:fld>
            <a:endParaRPr lang="en-US"/>
          </a:p>
        </p:txBody>
      </p:sp>
    </p:spTree>
    <p:extLst>
      <p:ext uri="{BB962C8B-B14F-4D97-AF65-F5344CB8AC3E}">
        <p14:creationId xmlns:p14="http://schemas.microsoft.com/office/powerpoint/2010/main" val="10767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overview of Newton’s method</a:t>
            </a:r>
            <a:r>
              <a:rPr lang="en-US" baseline="0" dirty="0"/>
              <a:t> – for Calculus. (Motivates why it is proper to call the method of Esparza et al. a variation on Newton’s method.)</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8</a:t>
            </a:fld>
            <a:endParaRPr lang="en-US"/>
          </a:p>
        </p:txBody>
      </p:sp>
    </p:spTree>
    <p:extLst>
      <p:ext uri="{BB962C8B-B14F-4D97-AF65-F5344CB8AC3E}">
        <p14:creationId xmlns:p14="http://schemas.microsoft.com/office/powerpoint/2010/main" val="1633715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Esparza et al. had to finesse a couple of problems.</a:t>
            </a:r>
          </a:p>
          <a:p>
            <a:r>
              <a:rPr lang="en-US" dirty="0"/>
              <a:t>We might</a:t>
            </a:r>
            <a:r>
              <a:rPr lang="en-US" baseline="0" dirty="0"/>
              <a:t> try to reduce our fixed-point problem to a root-finding problem merely by subtracting x from both sides;</a:t>
            </a:r>
          </a:p>
          <a:p>
            <a:r>
              <a:rPr lang="en-US" baseline="0" dirty="0"/>
              <a:t>however, this approach is a non-starter because we have no minus operation in dataflow analysis</a:t>
            </a:r>
          </a:p>
          <a:p>
            <a:r>
              <a:rPr lang="en-US" baseline="0" dirty="0"/>
              <a:t>Then if you look at the iteration step, it has a derivative in it.  What the heck do we do about that?</a:t>
            </a:r>
            <a:endParaRPr lang="en-US" dirty="0"/>
          </a:p>
        </p:txBody>
      </p:sp>
      <p:sp>
        <p:nvSpPr>
          <p:cNvPr id="4" name="Slide Number Placeholder 3"/>
          <p:cNvSpPr>
            <a:spLocks noGrp="1"/>
          </p:cNvSpPr>
          <p:nvPr>
            <p:ph type="sldNum" sz="quarter" idx="10"/>
          </p:nvPr>
        </p:nvSpPr>
        <p:spPr/>
        <p:txBody>
          <a:bodyPr/>
          <a:lstStyle/>
          <a:p>
            <a:fld id="{A653C67F-5F47-4676-8317-6D98E8EDA3D3}" type="slidenum">
              <a:rPr lang="en-US" smtClean="0"/>
              <a:t>9</a:t>
            </a:fld>
            <a:endParaRPr lang="en-US"/>
          </a:p>
        </p:txBody>
      </p:sp>
    </p:spTree>
    <p:extLst>
      <p:ext uri="{BB962C8B-B14F-4D97-AF65-F5344CB8AC3E}">
        <p14:creationId xmlns:p14="http://schemas.microsoft.com/office/powerpoint/2010/main" val="160998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go back to the </a:t>
            </a:r>
            <a:r>
              <a:rPr lang="en-US" baseline="0" dirty="0"/>
              <a:t>running example, we see that we have a quadratic equation system because of the two calls along one branch of procedure X</a:t>
            </a:r>
            <a:r>
              <a:rPr lang="en-US" baseline="-25000" dirty="0"/>
              <a:t>2</a:t>
            </a:r>
          </a:p>
        </p:txBody>
      </p:sp>
      <p:sp>
        <p:nvSpPr>
          <p:cNvPr id="4" name="Slide Number Placeholder 3"/>
          <p:cNvSpPr>
            <a:spLocks noGrp="1"/>
          </p:cNvSpPr>
          <p:nvPr>
            <p:ph type="sldNum" sz="quarter" idx="10"/>
          </p:nvPr>
        </p:nvSpPr>
        <p:spPr/>
        <p:txBody>
          <a:bodyPr/>
          <a:lstStyle/>
          <a:p>
            <a:fld id="{A653C67F-5F47-4676-8317-6D98E8EDA3D3}" type="slidenum">
              <a:rPr lang="en-US" smtClean="0"/>
              <a:t>11</a:t>
            </a:fld>
            <a:endParaRPr lang="en-US"/>
          </a:p>
        </p:txBody>
      </p:sp>
    </p:spTree>
    <p:extLst>
      <p:ext uri="{BB962C8B-B14F-4D97-AF65-F5344CB8AC3E}">
        <p14:creationId xmlns:p14="http://schemas.microsoft.com/office/powerpoint/2010/main" val="10767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Oct. 24, 2012</a:t>
            </a:r>
          </a:p>
        </p:txBody>
      </p:sp>
      <p:sp>
        <p:nvSpPr>
          <p:cNvPr id="6" name="Slide Number Placeholder 5"/>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203719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Oct. 24, 2012</a:t>
            </a:r>
          </a:p>
        </p:txBody>
      </p:sp>
      <p:sp>
        <p:nvSpPr>
          <p:cNvPr id="6" name="Slide Number Placeholder 5"/>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376213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Oct. 24, 2012</a:t>
            </a:r>
          </a:p>
        </p:txBody>
      </p:sp>
      <p:sp>
        <p:nvSpPr>
          <p:cNvPr id="6" name="Slide Number Placeholder 5"/>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238740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ONR MURI Review</a:t>
            </a:r>
          </a:p>
        </p:txBody>
      </p:sp>
      <p:sp>
        <p:nvSpPr>
          <p:cNvPr id="6" name="Slide Number Placeholder 5"/>
          <p:cNvSpPr>
            <a:spLocks noGrp="1"/>
          </p:cNvSpPr>
          <p:nvPr>
            <p:ph type="sldNum" sz="quarter" idx="12"/>
          </p:nvPr>
        </p:nvSpPr>
        <p:spPr/>
        <p:txBody>
          <a:bodyPr/>
          <a:lstStyle>
            <a:lvl1pPr>
              <a:defRPr/>
            </a:lvl1pPr>
          </a:lstStyle>
          <a:p>
            <a:fld id="{FF765C08-5ABF-484A-A283-03D348876E3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458677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ONR MURI Review</a:t>
            </a:r>
          </a:p>
        </p:txBody>
      </p:sp>
      <p:sp>
        <p:nvSpPr>
          <p:cNvPr id="6" name="Slide Number Placeholder 5"/>
          <p:cNvSpPr>
            <a:spLocks noGrp="1"/>
          </p:cNvSpPr>
          <p:nvPr>
            <p:ph type="sldNum" sz="quarter" idx="12"/>
          </p:nvPr>
        </p:nvSpPr>
        <p:spPr/>
        <p:txBody>
          <a:bodyPr/>
          <a:lstStyle>
            <a:lvl1pPr>
              <a:defRPr/>
            </a:lvl1pPr>
          </a:lstStyle>
          <a:p>
            <a:fld id="{5994BA06-B41A-4855-BDA0-619D90F93F75}"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6850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ONR MURI Review</a:t>
            </a:r>
          </a:p>
        </p:txBody>
      </p:sp>
      <p:sp>
        <p:nvSpPr>
          <p:cNvPr id="6" name="Slide Number Placeholder 5"/>
          <p:cNvSpPr>
            <a:spLocks noGrp="1"/>
          </p:cNvSpPr>
          <p:nvPr>
            <p:ph type="sldNum" sz="quarter" idx="12"/>
          </p:nvPr>
        </p:nvSpPr>
        <p:spPr/>
        <p:txBody>
          <a:bodyPr/>
          <a:lstStyle>
            <a:lvl1pPr>
              <a:defRPr/>
            </a:lvl1pPr>
          </a:lstStyle>
          <a:p>
            <a:fld id="{5A3AEFEA-4898-40BF-9DA1-52C33B9890E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86497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990600"/>
            <a:ext cx="4170363"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3" y="990600"/>
            <a:ext cx="417036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ONR MURI Review</a:t>
            </a:r>
          </a:p>
        </p:txBody>
      </p:sp>
      <p:sp>
        <p:nvSpPr>
          <p:cNvPr id="7" name="Slide Number Placeholder 6"/>
          <p:cNvSpPr>
            <a:spLocks noGrp="1"/>
          </p:cNvSpPr>
          <p:nvPr>
            <p:ph type="sldNum" sz="quarter" idx="12"/>
          </p:nvPr>
        </p:nvSpPr>
        <p:spPr/>
        <p:txBody>
          <a:bodyPr/>
          <a:lstStyle>
            <a:lvl1pPr>
              <a:defRPr/>
            </a:lvl1pPr>
          </a:lstStyle>
          <a:p>
            <a:fld id="{956B4C8A-5C7C-4E11-8CE9-7DC4E6D30EC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640270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8" name="Footer Placeholder 7"/>
          <p:cNvSpPr>
            <a:spLocks noGrp="1"/>
          </p:cNvSpPr>
          <p:nvPr>
            <p:ph type="ftr" sz="quarter" idx="11"/>
          </p:nvPr>
        </p:nvSpPr>
        <p:spPr/>
        <p:txBody>
          <a:bodyPr/>
          <a:lstStyle>
            <a:lvl1pPr>
              <a:defRPr/>
            </a:lvl1pPr>
          </a:lstStyle>
          <a:p>
            <a:r>
              <a:rPr lang="en-US">
                <a:solidFill>
                  <a:srgbClr val="FFFFFF"/>
                </a:solidFill>
              </a:rPr>
              <a:t>ONR MURI Review</a:t>
            </a:r>
          </a:p>
        </p:txBody>
      </p:sp>
      <p:sp>
        <p:nvSpPr>
          <p:cNvPr id="9" name="Slide Number Placeholder 8"/>
          <p:cNvSpPr>
            <a:spLocks noGrp="1"/>
          </p:cNvSpPr>
          <p:nvPr>
            <p:ph type="sldNum" sz="quarter" idx="12"/>
          </p:nvPr>
        </p:nvSpPr>
        <p:spPr/>
        <p:txBody>
          <a:bodyPr/>
          <a:lstStyle>
            <a:lvl1pPr>
              <a:defRPr/>
            </a:lvl1pPr>
          </a:lstStyle>
          <a:p>
            <a:fld id="{D48FD537-EA7F-407C-ACE8-18357703B38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388073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4" name="Footer Placeholder 3"/>
          <p:cNvSpPr>
            <a:spLocks noGrp="1"/>
          </p:cNvSpPr>
          <p:nvPr>
            <p:ph type="ftr" sz="quarter" idx="11"/>
          </p:nvPr>
        </p:nvSpPr>
        <p:spPr/>
        <p:txBody>
          <a:bodyPr/>
          <a:lstStyle>
            <a:lvl1pPr>
              <a:defRPr/>
            </a:lvl1pPr>
          </a:lstStyle>
          <a:p>
            <a:r>
              <a:rPr lang="en-US">
                <a:solidFill>
                  <a:srgbClr val="FFFFFF"/>
                </a:solidFill>
              </a:rPr>
              <a:t>ONR MURI Review</a:t>
            </a:r>
          </a:p>
        </p:txBody>
      </p:sp>
      <p:sp>
        <p:nvSpPr>
          <p:cNvPr id="5" name="Slide Number Placeholder 4"/>
          <p:cNvSpPr>
            <a:spLocks noGrp="1"/>
          </p:cNvSpPr>
          <p:nvPr>
            <p:ph type="sldNum" sz="quarter" idx="12"/>
          </p:nvPr>
        </p:nvSpPr>
        <p:spPr/>
        <p:txBody>
          <a:bodyPr/>
          <a:lstStyle>
            <a:lvl1pPr>
              <a:defRPr/>
            </a:lvl1pPr>
          </a:lstStyle>
          <a:p>
            <a:fld id="{7D32AE1C-D532-49D2-A43D-65807832B37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86995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3" name="Footer Placeholder 2"/>
          <p:cNvSpPr>
            <a:spLocks noGrp="1"/>
          </p:cNvSpPr>
          <p:nvPr>
            <p:ph type="ftr" sz="quarter" idx="11"/>
          </p:nvPr>
        </p:nvSpPr>
        <p:spPr/>
        <p:txBody>
          <a:bodyPr/>
          <a:lstStyle>
            <a:lvl1pPr>
              <a:defRPr/>
            </a:lvl1pPr>
          </a:lstStyle>
          <a:p>
            <a:r>
              <a:rPr lang="en-US">
                <a:solidFill>
                  <a:srgbClr val="FFFFFF"/>
                </a:solidFill>
              </a:rPr>
              <a:t>ONR MURI Review</a:t>
            </a:r>
          </a:p>
        </p:txBody>
      </p:sp>
      <p:sp>
        <p:nvSpPr>
          <p:cNvPr id="4" name="Slide Number Placeholder 3"/>
          <p:cNvSpPr>
            <a:spLocks noGrp="1"/>
          </p:cNvSpPr>
          <p:nvPr>
            <p:ph type="sldNum" sz="quarter" idx="12"/>
          </p:nvPr>
        </p:nvSpPr>
        <p:spPr/>
        <p:txBody>
          <a:bodyPr/>
          <a:lstStyle>
            <a:lvl1pPr>
              <a:defRPr/>
            </a:lvl1pPr>
          </a:lstStyle>
          <a:p>
            <a:fld id="{567F94E3-CC05-4414-9CA4-CC1BC8D0316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45788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ONR MURI Review</a:t>
            </a:r>
          </a:p>
        </p:txBody>
      </p:sp>
      <p:sp>
        <p:nvSpPr>
          <p:cNvPr id="7" name="Slide Number Placeholder 6"/>
          <p:cNvSpPr>
            <a:spLocks noGrp="1"/>
          </p:cNvSpPr>
          <p:nvPr>
            <p:ph type="sldNum" sz="quarter" idx="12"/>
          </p:nvPr>
        </p:nvSpPr>
        <p:spPr/>
        <p:txBody>
          <a:bodyPr/>
          <a:lstStyle>
            <a:lvl1pPr>
              <a:defRPr/>
            </a:lvl1pPr>
          </a:lstStyle>
          <a:p>
            <a:fld id="{CE0CD13E-D043-4C78-822F-20155533B539}"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88094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r>
              <a:rPr lang="en-US"/>
              <a:t>Oct. 24, 2012</a:t>
            </a:r>
            <a:endParaRPr lang="en-US" dirty="0"/>
          </a:p>
        </p:txBody>
      </p:sp>
      <p:sp>
        <p:nvSpPr>
          <p:cNvPr id="6" name="Slide Number Placeholder 5"/>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1164179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ONR MURI Review</a:t>
            </a:r>
          </a:p>
        </p:txBody>
      </p:sp>
      <p:sp>
        <p:nvSpPr>
          <p:cNvPr id="7" name="Slide Number Placeholder 6"/>
          <p:cNvSpPr>
            <a:spLocks noGrp="1"/>
          </p:cNvSpPr>
          <p:nvPr>
            <p:ph type="sldNum" sz="quarter" idx="12"/>
          </p:nvPr>
        </p:nvSpPr>
        <p:spPr/>
        <p:txBody>
          <a:bodyPr/>
          <a:lstStyle>
            <a:lvl1pPr>
              <a:defRPr/>
            </a:lvl1pPr>
          </a:lstStyle>
          <a:p>
            <a:fld id="{2211B2E4-544E-47B9-B36B-7872A20D06F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020460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ONR MURI Review</a:t>
            </a:r>
          </a:p>
        </p:txBody>
      </p:sp>
      <p:sp>
        <p:nvSpPr>
          <p:cNvPr id="6" name="Slide Number Placeholder 5"/>
          <p:cNvSpPr>
            <a:spLocks noGrp="1"/>
          </p:cNvSpPr>
          <p:nvPr>
            <p:ph type="sldNum" sz="quarter" idx="12"/>
          </p:nvPr>
        </p:nvSpPr>
        <p:spPr/>
        <p:txBody>
          <a:bodyPr/>
          <a:lstStyle>
            <a:lvl1pPr>
              <a:defRPr/>
            </a:lvl1pPr>
          </a:lstStyle>
          <a:p>
            <a:fld id="{61B2D82E-ED8A-43F4-A4C3-B426A2D85F1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438414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1638" y="152400"/>
            <a:ext cx="2122487"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218238"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ONR MURI Review</a:t>
            </a:r>
          </a:p>
        </p:txBody>
      </p:sp>
      <p:sp>
        <p:nvSpPr>
          <p:cNvPr id="6" name="Slide Number Placeholder 5"/>
          <p:cNvSpPr>
            <a:spLocks noGrp="1"/>
          </p:cNvSpPr>
          <p:nvPr>
            <p:ph type="sldNum" sz="quarter" idx="12"/>
          </p:nvPr>
        </p:nvSpPr>
        <p:spPr/>
        <p:txBody>
          <a:bodyPr/>
          <a:lstStyle>
            <a:lvl1pPr>
              <a:defRPr/>
            </a:lvl1pPr>
          </a:lstStyle>
          <a:p>
            <a:fld id="{94C7C3E1-2212-426F-9672-4F7447E7ED31}"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6837515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6" name="Rectangle 6"/>
          <p:cNvSpPr>
            <a:spLocks noGrp="1" noChangeArrowheads="1"/>
          </p:cNvSpPr>
          <p:nvPr>
            <p:ph type="sldNum" sz="quarter" idx="12"/>
          </p:nvPr>
        </p:nvSpPr>
        <p:spPr>
          <a:ln/>
        </p:spPr>
        <p:txBody>
          <a:bodyPr/>
          <a:lstStyle>
            <a:lvl1pPr>
              <a:defRPr/>
            </a:lvl1pPr>
          </a:lstStyle>
          <a:p>
            <a:pPr>
              <a:defRPr/>
            </a:pPr>
            <a:fld id="{AD5709E2-0E96-4D86-BEB1-97F7223DD725}"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4556784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6" name="Rectangle 6"/>
          <p:cNvSpPr>
            <a:spLocks noGrp="1" noChangeArrowheads="1"/>
          </p:cNvSpPr>
          <p:nvPr>
            <p:ph type="sldNum" sz="quarter" idx="12"/>
          </p:nvPr>
        </p:nvSpPr>
        <p:spPr>
          <a:ln/>
        </p:spPr>
        <p:txBody>
          <a:bodyPr/>
          <a:lstStyle>
            <a:lvl1pPr>
              <a:defRPr/>
            </a:lvl1pPr>
          </a:lstStyle>
          <a:p>
            <a:pPr>
              <a:defRPr/>
            </a:pPr>
            <a:fld id="{0BD1E6A0-0F8B-4276-8F01-DE9CA09FB437}"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9799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6" name="Rectangle 6"/>
          <p:cNvSpPr>
            <a:spLocks noGrp="1" noChangeArrowheads="1"/>
          </p:cNvSpPr>
          <p:nvPr>
            <p:ph type="sldNum" sz="quarter" idx="12"/>
          </p:nvPr>
        </p:nvSpPr>
        <p:spPr>
          <a:ln/>
        </p:spPr>
        <p:txBody>
          <a:bodyPr/>
          <a:lstStyle>
            <a:lvl1pPr>
              <a:defRPr/>
            </a:lvl1pPr>
          </a:lstStyle>
          <a:p>
            <a:pPr>
              <a:defRPr/>
            </a:pPr>
            <a:fld id="{F4A7D5F0-BF88-4968-B88D-32C06D996381}"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9325066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990600"/>
            <a:ext cx="4170363"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3" y="990600"/>
            <a:ext cx="417036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7" name="Rectangle 6"/>
          <p:cNvSpPr>
            <a:spLocks noGrp="1" noChangeArrowheads="1"/>
          </p:cNvSpPr>
          <p:nvPr>
            <p:ph type="sldNum" sz="quarter" idx="12"/>
          </p:nvPr>
        </p:nvSpPr>
        <p:spPr>
          <a:ln/>
        </p:spPr>
        <p:txBody>
          <a:bodyPr/>
          <a:lstStyle>
            <a:lvl1pPr>
              <a:defRPr/>
            </a:lvl1pPr>
          </a:lstStyle>
          <a:p>
            <a:pPr>
              <a:defRPr/>
            </a:pPr>
            <a:fld id="{940099D3-D844-4DFC-B047-4B10DBF3C42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87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9" name="Rectangle 6"/>
          <p:cNvSpPr>
            <a:spLocks noGrp="1" noChangeArrowheads="1"/>
          </p:cNvSpPr>
          <p:nvPr>
            <p:ph type="sldNum" sz="quarter" idx="12"/>
          </p:nvPr>
        </p:nvSpPr>
        <p:spPr>
          <a:ln/>
        </p:spPr>
        <p:txBody>
          <a:bodyPr/>
          <a:lstStyle>
            <a:lvl1pPr>
              <a:defRPr/>
            </a:lvl1pPr>
          </a:lstStyle>
          <a:p>
            <a:pPr>
              <a:defRPr/>
            </a:pPr>
            <a:fld id="{689A030C-9226-4491-95E8-E6B37B934948}"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904452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5" name="Rectangle 6"/>
          <p:cNvSpPr>
            <a:spLocks noGrp="1" noChangeArrowheads="1"/>
          </p:cNvSpPr>
          <p:nvPr>
            <p:ph type="sldNum" sz="quarter" idx="12"/>
          </p:nvPr>
        </p:nvSpPr>
        <p:spPr>
          <a:ln/>
        </p:spPr>
        <p:txBody>
          <a:bodyPr/>
          <a:lstStyle>
            <a:lvl1pPr>
              <a:defRPr/>
            </a:lvl1pPr>
          </a:lstStyle>
          <a:p>
            <a:pPr>
              <a:defRPr/>
            </a:pPr>
            <a:fld id="{23C81FD0-C102-46CF-818C-0E04E30F8A1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9820995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4" name="Rectangle 6"/>
          <p:cNvSpPr>
            <a:spLocks noGrp="1" noChangeArrowheads="1"/>
          </p:cNvSpPr>
          <p:nvPr>
            <p:ph type="sldNum" sz="quarter" idx="12"/>
          </p:nvPr>
        </p:nvSpPr>
        <p:spPr>
          <a:ln/>
        </p:spPr>
        <p:txBody>
          <a:bodyPr/>
          <a:lstStyle>
            <a:lvl1pPr>
              <a:defRPr/>
            </a:lvl1pPr>
          </a:lstStyle>
          <a:p>
            <a:pPr>
              <a:defRPr/>
            </a:pPr>
            <a:fld id="{7831A22F-CCE4-4D6D-88B6-CA311A51753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195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Oct. 24, 2012</a:t>
            </a:r>
          </a:p>
        </p:txBody>
      </p:sp>
      <p:sp>
        <p:nvSpPr>
          <p:cNvPr id="6" name="Slide Number Placeholder 5"/>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2254697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7" name="Rectangle 6"/>
          <p:cNvSpPr>
            <a:spLocks noGrp="1" noChangeArrowheads="1"/>
          </p:cNvSpPr>
          <p:nvPr>
            <p:ph type="sldNum" sz="quarter" idx="12"/>
          </p:nvPr>
        </p:nvSpPr>
        <p:spPr>
          <a:ln/>
        </p:spPr>
        <p:txBody>
          <a:bodyPr/>
          <a:lstStyle>
            <a:lvl1pPr>
              <a:defRPr/>
            </a:lvl1pPr>
          </a:lstStyle>
          <a:p>
            <a:pPr>
              <a:defRPr/>
            </a:pPr>
            <a:fld id="{0608E835-B97A-4BDB-BA6D-F89D6F2F9817}"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198892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7" name="Rectangle 6"/>
          <p:cNvSpPr>
            <a:spLocks noGrp="1" noChangeArrowheads="1"/>
          </p:cNvSpPr>
          <p:nvPr>
            <p:ph type="sldNum" sz="quarter" idx="12"/>
          </p:nvPr>
        </p:nvSpPr>
        <p:spPr>
          <a:ln/>
        </p:spPr>
        <p:txBody>
          <a:bodyPr/>
          <a:lstStyle>
            <a:lvl1pPr>
              <a:defRPr/>
            </a:lvl1pPr>
          </a:lstStyle>
          <a:p>
            <a:pPr>
              <a:defRPr/>
            </a:pPr>
            <a:fld id="{E03252CA-05A4-4D78-95D7-6206CB6985A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973192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6" name="Rectangle 6"/>
          <p:cNvSpPr>
            <a:spLocks noGrp="1" noChangeArrowheads="1"/>
          </p:cNvSpPr>
          <p:nvPr>
            <p:ph type="sldNum" sz="quarter" idx="12"/>
          </p:nvPr>
        </p:nvSpPr>
        <p:spPr>
          <a:ln/>
        </p:spPr>
        <p:txBody>
          <a:bodyPr/>
          <a:lstStyle>
            <a:lvl1pPr>
              <a:defRPr/>
            </a:lvl1pPr>
          </a:lstStyle>
          <a:p>
            <a:pPr>
              <a:defRPr/>
            </a:pPr>
            <a:fld id="{5F5F1FED-5F6D-405E-836A-B0817C095E75}"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630003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1638" y="152400"/>
            <a:ext cx="2122487"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218238"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13 November 2003</a:t>
            </a:r>
            <a:r>
              <a:rPr lang="en-US" sz="1400">
                <a:solidFill>
                  <a:srgbClr val="FFFFFF"/>
                </a:solidFill>
              </a:rPr>
              <a:t>	</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FFFFFF"/>
                </a:solidFill>
              </a:rPr>
              <a:t>ONR MURI Review</a:t>
            </a:r>
          </a:p>
        </p:txBody>
      </p:sp>
      <p:sp>
        <p:nvSpPr>
          <p:cNvPr id="6" name="Rectangle 6"/>
          <p:cNvSpPr>
            <a:spLocks noGrp="1" noChangeArrowheads="1"/>
          </p:cNvSpPr>
          <p:nvPr>
            <p:ph type="sldNum" sz="quarter" idx="12"/>
          </p:nvPr>
        </p:nvSpPr>
        <p:spPr>
          <a:ln/>
        </p:spPr>
        <p:txBody>
          <a:bodyPr/>
          <a:lstStyle>
            <a:lvl1pPr>
              <a:defRPr/>
            </a:lvl1pPr>
          </a:lstStyle>
          <a:p>
            <a:pPr>
              <a:defRPr/>
            </a:pPr>
            <a:fld id="{309CA8FB-536B-4A2D-83EF-9045608E4CE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40001278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ONR MURI Review</a:t>
            </a:r>
          </a:p>
        </p:txBody>
      </p:sp>
      <p:sp>
        <p:nvSpPr>
          <p:cNvPr id="6" name="Slide Number Placeholder 5"/>
          <p:cNvSpPr>
            <a:spLocks noGrp="1"/>
          </p:cNvSpPr>
          <p:nvPr>
            <p:ph type="sldNum" sz="quarter" idx="12"/>
          </p:nvPr>
        </p:nvSpPr>
        <p:spPr/>
        <p:txBody>
          <a:bodyPr/>
          <a:lstStyle>
            <a:lvl1pPr>
              <a:defRPr/>
            </a:lvl1pPr>
          </a:lstStyle>
          <a:p>
            <a:fld id="{C5A46E7F-5894-48AB-A4DB-AA1A0E97C1C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5667070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ONR MURI Review</a:t>
            </a:r>
          </a:p>
        </p:txBody>
      </p:sp>
      <p:sp>
        <p:nvSpPr>
          <p:cNvPr id="6" name="Slide Number Placeholder 5"/>
          <p:cNvSpPr>
            <a:spLocks noGrp="1"/>
          </p:cNvSpPr>
          <p:nvPr>
            <p:ph type="sldNum" sz="quarter" idx="12"/>
          </p:nvPr>
        </p:nvSpPr>
        <p:spPr/>
        <p:txBody>
          <a:bodyPr/>
          <a:lstStyle>
            <a:lvl1pPr>
              <a:defRPr/>
            </a:lvl1pPr>
          </a:lstStyle>
          <a:p>
            <a:fld id="{55E8B694-226B-4003-AD6A-E6C52B104CC0}"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35153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ONR MURI Review</a:t>
            </a:r>
          </a:p>
        </p:txBody>
      </p:sp>
      <p:sp>
        <p:nvSpPr>
          <p:cNvPr id="6" name="Slide Number Placeholder 5"/>
          <p:cNvSpPr>
            <a:spLocks noGrp="1"/>
          </p:cNvSpPr>
          <p:nvPr>
            <p:ph type="sldNum" sz="quarter" idx="12"/>
          </p:nvPr>
        </p:nvSpPr>
        <p:spPr/>
        <p:txBody>
          <a:bodyPr/>
          <a:lstStyle>
            <a:lvl1pPr>
              <a:defRPr/>
            </a:lvl1pPr>
          </a:lstStyle>
          <a:p>
            <a:fld id="{1A52F285-4438-4B23-B676-04673FA6FEBC}"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1193607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990600"/>
            <a:ext cx="4170363"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3" y="990600"/>
            <a:ext cx="417036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ONR MURI Review</a:t>
            </a:r>
          </a:p>
        </p:txBody>
      </p:sp>
      <p:sp>
        <p:nvSpPr>
          <p:cNvPr id="7" name="Slide Number Placeholder 6"/>
          <p:cNvSpPr>
            <a:spLocks noGrp="1"/>
          </p:cNvSpPr>
          <p:nvPr>
            <p:ph type="sldNum" sz="quarter" idx="12"/>
          </p:nvPr>
        </p:nvSpPr>
        <p:spPr/>
        <p:txBody>
          <a:bodyPr/>
          <a:lstStyle>
            <a:lvl1pPr>
              <a:defRPr/>
            </a:lvl1pPr>
          </a:lstStyle>
          <a:p>
            <a:fld id="{6FBC448B-9C5F-4785-8499-DCD1DB16B5D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3307424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8" name="Footer Placeholder 7"/>
          <p:cNvSpPr>
            <a:spLocks noGrp="1"/>
          </p:cNvSpPr>
          <p:nvPr>
            <p:ph type="ftr" sz="quarter" idx="11"/>
          </p:nvPr>
        </p:nvSpPr>
        <p:spPr/>
        <p:txBody>
          <a:bodyPr/>
          <a:lstStyle>
            <a:lvl1pPr>
              <a:defRPr/>
            </a:lvl1pPr>
          </a:lstStyle>
          <a:p>
            <a:r>
              <a:rPr lang="en-US">
                <a:solidFill>
                  <a:srgbClr val="FFFFFF"/>
                </a:solidFill>
              </a:rPr>
              <a:t>ONR MURI Review</a:t>
            </a:r>
          </a:p>
        </p:txBody>
      </p:sp>
      <p:sp>
        <p:nvSpPr>
          <p:cNvPr id="9" name="Slide Number Placeholder 8"/>
          <p:cNvSpPr>
            <a:spLocks noGrp="1"/>
          </p:cNvSpPr>
          <p:nvPr>
            <p:ph type="sldNum" sz="quarter" idx="12"/>
          </p:nvPr>
        </p:nvSpPr>
        <p:spPr/>
        <p:txBody>
          <a:bodyPr/>
          <a:lstStyle>
            <a:lvl1pPr>
              <a:defRPr/>
            </a:lvl1pPr>
          </a:lstStyle>
          <a:p>
            <a:fld id="{FB4B8945-6D9B-4D97-99FB-8373345F972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842441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4" name="Footer Placeholder 3"/>
          <p:cNvSpPr>
            <a:spLocks noGrp="1"/>
          </p:cNvSpPr>
          <p:nvPr>
            <p:ph type="ftr" sz="quarter" idx="11"/>
          </p:nvPr>
        </p:nvSpPr>
        <p:spPr/>
        <p:txBody>
          <a:bodyPr/>
          <a:lstStyle>
            <a:lvl1pPr>
              <a:defRPr/>
            </a:lvl1pPr>
          </a:lstStyle>
          <a:p>
            <a:r>
              <a:rPr lang="en-US">
                <a:solidFill>
                  <a:srgbClr val="FFFFFF"/>
                </a:solidFill>
              </a:rPr>
              <a:t>ONR MURI Review</a:t>
            </a:r>
          </a:p>
        </p:txBody>
      </p:sp>
      <p:sp>
        <p:nvSpPr>
          <p:cNvPr id="5" name="Slide Number Placeholder 4"/>
          <p:cNvSpPr>
            <a:spLocks noGrp="1"/>
          </p:cNvSpPr>
          <p:nvPr>
            <p:ph type="sldNum" sz="quarter" idx="12"/>
          </p:nvPr>
        </p:nvSpPr>
        <p:spPr/>
        <p:txBody>
          <a:bodyPr/>
          <a:lstStyle>
            <a:lvl1pPr>
              <a:defRPr/>
            </a:lvl1pPr>
          </a:lstStyle>
          <a:p>
            <a:fld id="{596D08C2-70B1-4318-90FF-8E7C2EE5AA6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27856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Oct. 24, 2012</a:t>
            </a:r>
          </a:p>
        </p:txBody>
      </p:sp>
      <p:sp>
        <p:nvSpPr>
          <p:cNvPr id="7" name="Slide Number Placeholder 6"/>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1106587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3" name="Footer Placeholder 2"/>
          <p:cNvSpPr>
            <a:spLocks noGrp="1"/>
          </p:cNvSpPr>
          <p:nvPr>
            <p:ph type="ftr" sz="quarter" idx="11"/>
          </p:nvPr>
        </p:nvSpPr>
        <p:spPr/>
        <p:txBody>
          <a:bodyPr/>
          <a:lstStyle>
            <a:lvl1pPr>
              <a:defRPr/>
            </a:lvl1pPr>
          </a:lstStyle>
          <a:p>
            <a:r>
              <a:rPr lang="en-US">
                <a:solidFill>
                  <a:srgbClr val="FFFFFF"/>
                </a:solidFill>
              </a:rPr>
              <a:t>ONR MURI Review</a:t>
            </a:r>
          </a:p>
        </p:txBody>
      </p:sp>
      <p:sp>
        <p:nvSpPr>
          <p:cNvPr id="4" name="Slide Number Placeholder 3"/>
          <p:cNvSpPr>
            <a:spLocks noGrp="1"/>
          </p:cNvSpPr>
          <p:nvPr>
            <p:ph type="sldNum" sz="quarter" idx="12"/>
          </p:nvPr>
        </p:nvSpPr>
        <p:spPr/>
        <p:txBody>
          <a:bodyPr/>
          <a:lstStyle>
            <a:lvl1pPr>
              <a:defRPr/>
            </a:lvl1pPr>
          </a:lstStyle>
          <a:p>
            <a:fld id="{7E76580F-1174-4E19-98AB-628FFBFB007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2285189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ONR MURI Review</a:t>
            </a:r>
          </a:p>
        </p:txBody>
      </p:sp>
      <p:sp>
        <p:nvSpPr>
          <p:cNvPr id="7" name="Slide Number Placeholder 6"/>
          <p:cNvSpPr>
            <a:spLocks noGrp="1"/>
          </p:cNvSpPr>
          <p:nvPr>
            <p:ph type="sldNum" sz="quarter" idx="12"/>
          </p:nvPr>
        </p:nvSpPr>
        <p:spPr/>
        <p:txBody>
          <a:bodyPr/>
          <a:lstStyle>
            <a:lvl1pPr>
              <a:defRPr/>
            </a:lvl1pPr>
          </a:lstStyle>
          <a:p>
            <a:fld id="{E960F827-3B95-46EB-B4D9-4D503C5306A0}"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31109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ONR MURI Review</a:t>
            </a:r>
          </a:p>
        </p:txBody>
      </p:sp>
      <p:sp>
        <p:nvSpPr>
          <p:cNvPr id="7" name="Slide Number Placeholder 6"/>
          <p:cNvSpPr>
            <a:spLocks noGrp="1"/>
          </p:cNvSpPr>
          <p:nvPr>
            <p:ph type="sldNum" sz="quarter" idx="12"/>
          </p:nvPr>
        </p:nvSpPr>
        <p:spPr/>
        <p:txBody>
          <a:bodyPr/>
          <a:lstStyle>
            <a:lvl1pPr>
              <a:defRPr/>
            </a:lvl1pPr>
          </a:lstStyle>
          <a:p>
            <a:fld id="{E125E7FA-0709-4C7F-8730-097E6D2EC28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5170252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ONR MURI Review</a:t>
            </a:r>
          </a:p>
        </p:txBody>
      </p:sp>
      <p:sp>
        <p:nvSpPr>
          <p:cNvPr id="6" name="Slide Number Placeholder 5"/>
          <p:cNvSpPr>
            <a:spLocks noGrp="1"/>
          </p:cNvSpPr>
          <p:nvPr>
            <p:ph type="sldNum" sz="quarter" idx="12"/>
          </p:nvPr>
        </p:nvSpPr>
        <p:spPr/>
        <p:txBody>
          <a:bodyPr/>
          <a:lstStyle>
            <a:lvl1pPr>
              <a:defRPr/>
            </a:lvl1pPr>
          </a:lstStyle>
          <a:p>
            <a:fld id="{1E195F29-00B5-450E-8A52-3AC1D22B639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0852847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1638" y="152400"/>
            <a:ext cx="2122487"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218238"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solidFill>
                  <a:srgbClr val="FFFFFF"/>
                </a:solidFill>
              </a:rPr>
              <a:t>13 November 2003</a:t>
            </a:r>
            <a:r>
              <a:rPr lang="en-US" sz="1400">
                <a:solidFill>
                  <a:srgbClr val="FFFFFF"/>
                </a:solidFill>
              </a:rPr>
              <a:t>	</a:t>
            </a: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ONR MURI Review</a:t>
            </a:r>
          </a:p>
        </p:txBody>
      </p:sp>
      <p:sp>
        <p:nvSpPr>
          <p:cNvPr id="6" name="Slide Number Placeholder 5"/>
          <p:cNvSpPr>
            <a:spLocks noGrp="1"/>
          </p:cNvSpPr>
          <p:nvPr>
            <p:ph type="sldNum" sz="quarter" idx="12"/>
          </p:nvPr>
        </p:nvSpPr>
        <p:spPr/>
        <p:txBody>
          <a:bodyPr/>
          <a:lstStyle>
            <a:lvl1pPr>
              <a:defRPr/>
            </a:lvl1pPr>
          </a:lstStyle>
          <a:p>
            <a:fld id="{8EC08172-5898-47A8-8A6D-690DEF20FAD5}"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66602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Oct. 24, 2012</a:t>
            </a:r>
          </a:p>
        </p:txBody>
      </p:sp>
      <p:sp>
        <p:nvSpPr>
          <p:cNvPr id="9" name="Slide Number Placeholder 8"/>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83460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Oct. 24, 2012</a:t>
            </a:r>
          </a:p>
        </p:txBody>
      </p:sp>
      <p:sp>
        <p:nvSpPr>
          <p:cNvPr id="5" name="Slide Number Placeholder 4"/>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415480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Oct. 24, 2012</a:t>
            </a:r>
          </a:p>
        </p:txBody>
      </p:sp>
      <p:sp>
        <p:nvSpPr>
          <p:cNvPr id="4" name="Slide Number Placeholder 3"/>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275906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Oct. 24, 2012</a:t>
            </a:r>
          </a:p>
        </p:txBody>
      </p:sp>
      <p:sp>
        <p:nvSpPr>
          <p:cNvPr id="7" name="Slide Number Placeholder 6"/>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260853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Oct. 24, 2012</a:t>
            </a:r>
          </a:p>
        </p:txBody>
      </p:sp>
      <p:sp>
        <p:nvSpPr>
          <p:cNvPr id="7" name="Slide Number Placeholder 6"/>
          <p:cNvSpPr>
            <a:spLocks noGrp="1"/>
          </p:cNvSpPr>
          <p:nvPr>
            <p:ph type="sldNum" sz="quarter" idx="12"/>
          </p:nvPr>
        </p:nvSpPr>
        <p:spPr/>
        <p:txBody>
          <a:bodyPr/>
          <a:lstStyle/>
          <a:p>
            <a:fld id="{A65A0EED-6B89-664A-801E-D3FDD91C7C69}" type="slidenum">
              <a:rPr lang="en-US" smtClean="0"/>
              <a:pPr/>
              <a:t>‹#›</a:t>
            </a:fld>
            <a:endParaRPr lang="en-US"/>
          </a:p>
        </p:txBody>
      </p:sp>
    </p:spTree>
    <p:extLst>
      <p:ext uri="{BB962C8B-B14F-4D97-AF65-F5344CB8AC3E}">
        <p14:creationId xmlns:p14="http://schemas.microsoft.com/office/powerpoint/2010/main" val="305441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a:solidFill>
            <a:srgbClr val="690000"/>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Oct. 24, 2012</a:t>
            </a:r>
            <a:endParaRPr lang="en-US" dirty="0"/>
          </a:p>
        </p:txBody>
      </p:sp>
      <p:sp>
        <p:nvSpPr>
          <p:cNvPr id="6" name="Slide Number Placeholder 5"/>
          <p:cNvSpPr>
            <a:spLocks noGrp="1"/>
          </p:cNvSpPr>
          <p:nvPr>
            <p:ph type="sldNum" sz="quarter" idx="4"/>
          </p:nvPr>
        </p:nvSpPr>
        <p:spPr>
          <a:xfrm>
            <a:off x="6890134"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0EED-6B89-664A-801E-D3FDD91C7C69}" type="slidenum">
              <a:rPr lang="en-US" smtClean="0"/>
              <a:pPr/>
              <a:t>‹#›</a:t>
            </a:fld>
            <a:endParaRPr lang="en-US" dirty="0"/>
          </a:p>
        </p:txBody>
      </p:sp>
    </p:spTree>
    <p:extLst>
      <p:ext uri="{BB962C8B-B14F-4D97-AF65-F5344CB8AC3E}">
        <p14:creationId xmlns:p14="http://schemas.microsoft.com/office/powerpoint/2010/main" val="1669659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marL="320040" algn="l" defTabSz="457200" rtl="0" eaLnBrk="1" latinLnBrk="0" hangingPunct="1">
        <a:spcBef>
          <a:spcPct val="0"/>
        </a:spcBef>
        <a:buFont typeface="Arial"/>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rgbClr val="690000"/>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690000"/>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690000"/>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690000"/>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690000"/>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amma/>
                <a:shade val="65882"/>
                <a:invGamma/>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81000" y="152400"/>
            <a:ext cx="845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381000" y="990600"/>
            <a:ext cx="84931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vl1pPr>
          </a:lstStyle>
          <a:p>
            <a:pPr fontAlgn="base">
              <a:spcAft>
                <a:spcPct val="0"/>
              </a:spcAft>
            </a:pPr>
            <a:r>
              <a:rPr lang="en-US">
                <a:solidFill>
                  <a:srgbClr val="FFFFFF"/>
                </a:solidFill>
              </a:rPr>
              <a:t>13 November 2003</a:t>
            </a:r>
            <a:r>
              <a:rPr lang="en-US" sz="1400">
                <a:solidFill>
                  <a:srgbClr val="FFFFFF"/>
                </a:solidFill>
              </a:rPr>
              <a:t>	</a:t>
            </a:r>
          </a:p>
        </p:txBody>
      </p:sp>
      <p:sp>
        <p:nvSpPr>
          <p:cNvPr id="3077" name="Rectangle 5"/>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200"/>
            </a:lvl1pPr>
          </a:lstStyle>
          <a:p>
            <a:pPr fontAlgn="base">
              <a:spcAft>
                <a:spcPct val="0"/>
              </a:spcAft>
            </a:pPr>
            <a:r>
              <a:rPr lang="en-US">
                <a:solidFill>
                  <a:srgbClr val="FFFFFF"/>
                </a:solidFill>
              </a:rPr>
              <a:t>ONR MURI Review</a:t>
            </a:r>
          </a:p>
        </p:txBody>
      </p:sp>
      <p:sp>
        <p:nvSpPr>
          <p:cNvPr id="3078" name="Rectangle 6"/>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a:lvl1pPr>
          </a:lstStyle>
          <a:p>
            <a:pPr fontAlgn="base">
              <a:spcAft>
                <a:spcPct val="0"/>
              </a:spcAft>
            </a:pPr>
            <a:fld id="{544A2656-A29F-4763-B08E-E430F2B61B0B}" type="slidenum">
              <a:rPr lang="en-US" smtClean="0">
                <a:solidFill>
                  <a:srgbClr val="FFFFFF"/>
                </a:solidFill>
              </a:rPr>
              <a:pPr fontAlgn="base">
                <a:spcAft>
                  <a:spcPct val="0"/>
                </a:spcAft>
              </a:pPr>
              <a:t>‹#›</a:t>
            </a:fld>
            <a:endParaRPr lang="en-US">
              <a:solidFill>
                <a:srgbClr val="FFFFFF"/>
              </a:solidFill>
            </a:endParaRPr>
          </a:p>
        </p:txBody>
      </p:sp>
    </p:spTree>
    <p:extLst>
      <p:ext uri="{BB962C8B-B14F-4D97-AF65-F5344CB8AC3E}">
        <p14:creationId xmlns:p14="http://schemas.microsoft.com/office/powerpoint/2010/main" val="14403407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fontAlgn="base">
        <a:spcBef>
          <a:spcPct val="0"/>
        </a:spcBef>
        <a:spcAft>
          <a:spcPct val="0"/>
        </a:spcAft>
        <a:defRPr sz="4000">
          <a:solidFill>
            <a:schemeClr val="bg1"/>
          </a:solidFill>
          <a:latin typeface="+mj-lt"/>
          <a:ea typeface="+mj-ea"/>
          <a:cs typeface="+mj-cs"/>
        </a:defRPr>
      </a:lvl1pPr>
      <a:lvl2pPr algn="ctr" rtl="0" fontAlgn="base">
        <a:spcBef>
          <a:spcPct val="0"/>
        </a:spcBef>
        <a:spcAft>
          <a:spcPct val="0"/>
        </a:spcAft>
        <a:defRPr sz="4000">
          <a:solidFill>
            <a:schemeClr val="bg1"/>
          </a:solidFill>
          <a:latin typeface="Comic Sans MS" pitchFamily="66" charset="0"/>
        </a:defRPr>
      </a:lvl2pPr>
      <a:lvl3pPr algn="ctr" rtl="0" fontAlgn="base">
        <a:spcBef>
          <a:spcPct val="0"/>
        </a:spcBef>
        <a:spcAft>
          <a:spcPct val="0"/>
        </a:spcAft>
        <a:defRPr sz="4000">
          <a:solidFill>
            <a:schemeClr val="bg1"/>
          </a:solidFill>
          <a:latin typeface="Comic Sans MS" pitchFamily="66" charset="0"/>
        </a:defRPr>
      </a:lvl3pPr>
      <a:lvl4pPr algn="ctr" rtl="0" fontAlgn="base">
        <a:spcBef>
          <a:spcPct val="0"/>
        </a:spcBef>
        <a:spcAft>
          <a:spcPct val="0"/>
        </a:spcAft>
        <a:defRPr sz="4000">
          <a:solidFill>
            <a:schemeClr val="bg1"/>
          </a:solidFill>
          <a:latin typeface="Comic Sans MS" pitchFamily="66" charset="0"/>
        </a:defRPr>
      </a:lvl4pPr>
      <a:lvl5pPr algn="ctr" rtl="0" fontAlgn="base">
        <a:spcBef>
          <a:spcPct val="0"/>
        </a:spcBef>
        <a:spcAft>
          <a:spcPct val="0"/>
        </a:spcAft>
        <a:defRPr sz="4000">
          <a:solidFill>
            <a:schemeClr val="bg1"/>
          </a:solidFill>
          <a:latin typeface="Comic Sans MS" pitchFamily="66" charset="0"/>
        </a:defRPr>
      </a:lvl5pPr>
      <a:lvl6pPr marL="457200" algn="ctr" rtl="0" fontAlgn="base">
        <a:spcBef>
          <a:spcPct val="0"/>
        </a:spcBef>
        <a:spcAft>
          <a:spcPct val="0"/>
        </a:spcAft>
        <a:defRPr sz="4000">
          <a:solidFill>
            <a:schemeClr val="bg1"/>
          </a:solidFill>
          <a:latin typeface="Comic Sans MS" pitchFamily="66" charset="0"/>
        </a:defRPr>
      </a:lvl6pPr>
      <a:lvl7pPr marL="914400" algn="ctr" rtl="0" fontAlgn="base">
        <a:spcBef>
          <a:spcPct val="0"/>
        </a:spcBef>
        <a:spcAft>
          <a:spcPct val="0"/>
        </a:spcAft>
        <a:defRPr sz="4000">
          <a:solidFill>
            <a:schemeClr val="bg1"/>
          </a:solidFill>
          <a:latin typeface="Comic Sans MS" pitchFamily="66" charset="0"/>
        </a:defRPr>
      </a:lvl7pPr>
      <a:lvl8pPr marL="1371600" algn="ctr" rtl="0" fontAlgn="base">
        <a:spcBef>
          <a:spcPct val="0"/>
        </a:spcBef>
        <a:spcAft>
          <a:spcPct val="0"/>
        </a:spcAft>
        <a:defRPr sz="4000">
          <a:solidFill>
            <a:schemeClr val="bg1"/>
          </a:solidFill>
          <a:latin typeface="Comic Sans MS" pitchFamily="66" charset="0"/>
        </a:defRPr>
      </a:lvl8pPr>
      <a:lvl9pPr marL="1828800" algn="ctr" rtl="0" fontAlgn="base">
        <a:spcBef>
          <a:spcPct val="0"/>
        </a:spcBef>
        <a:spcAft>
          <a:spcPct val="0"/>
        </a:spcAft>
        <a:defRPr sz="4000">
          <a:solidFill>
            <a:schemeClr val="bg1"/>
          </a:solidFill>
          <a:latin typeface="Comic Sans MS" pitchFamily="66"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lnSpc>
          <a:spcPct val="120000"/>
        </a:lnSpc>
        <a:spcBef>
          <a:spcPct val="20000"/>
        </a:spcBef>
        <a:spcAft>
          <a:spcPct val="0"/>
        </a:spcAft>
        <a:buChar char="»"/>
        <a:defRPr sz="2000">
          <a:solidFill>
            <a:schemeClr val="bg1"/>
          </a:solidFill>
          <a:latin typeface="+mn-lt"/>
        </a:defRPr>
      </a:lvl5pPr>
      <a:lvl6pPr marL="2514600" indent="-228600" algn="l" rtl="0" fontAlgn="base">
        <a:lnSpc>
          <a:spcPct val="120000"/>
        </a:lnSpc>
        <a:spcBef>
          <a:spcPct val="20000"/>
        </a:spcBef>
        <a:spcAft>
          <a:spcPct val="0"/>
        </a:spcAft>
        <a:buChar char="»"/>
        <a:defRPr sz="2000">
          <a:solidFill>
            <a:schemeClr val="bg1"/>
          </a:solidFill>
          <a:latin typeface="+mn-lt"/>
        </a:defRPr>
      </a:lvl6pPr>
      <a:lvl7pPr marL="2971800" indent="-228600" algn="l" rtl="0" fontAlgn="base">
        <a:lnSpc>
          <a:spcPct val="120000"/>
        </a:lnSpc>
        <a:spcBef>
          <a:spcPct val="20000"/>
        </a:spcBef>
        <a:spcAft>
          <a:spcPct val="0"/>
        </a:spcAft>
        <a:buChar char="»"/>
        <a:defRPr sz="2000">
          <a:solidFill>
            <a:schemeClr val="bg1"/>
          </a:solidFill>
          <a:latin typeface="+mn-lt"/>
        </a:defRPr>
      </a:lvl7pPr>
      <a:lvl8pPr marL="3429000" indent="-228600" algn="l" rtl="0" fontAlgn="base">
        <a:lnSpc>
          <a:spcPct val="120000"/>
        </a:lnSpc>
        <a:spcBef>
          <a:spcPct val="20000"/>
        </a:spcBef>
        <a:spcAft>
          <a:spcPct val="0"/>
        </a:spcAft>
        <a:buChar char="»"/>
        <a:defRPr sz="2000">
          <a:solidFill>
            <a:schemeClr val="bg1"/>
          </a:solidFill>
          <a:latin typeface="+mn-lt"/>
        </a:defRPr>
      </a:lvl8pPr>
      <a:lvl9pPr marL="3886200" indent="-228600" algn="l" rtl="0" fontAlgn="base">
        <a:lnSpc>
          <a:spcPct val="120000"/>
        </a:lnSpc>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amma/>
                <a:shade val="65882"/>
                <a:invGamma/>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45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990600"/>
            <a:ext cx="84931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vl1pPr>
          </a:lstStyle>
          <a:p>
            <a:pPr fontAlgn="base">
              <a:spcAft>
                <a:spcPct val="0"/>
              </a:spcAft>
              <a:defRPr/>
            </a:pPr>
            <a:r>
              <a:rPr lang="en-US">
                <a:solidFill>
                  <a:srgbClr val="FFFFFF"/>
                </a:solidFill>
              </a:rPr>
              <a:t>13 November 2003</a:t>
            </a:r>
            <a:r>
              <a:rPr lang="en-US" sz="1400">
                <a:solidFill>
                  <a:srgbClr val="FFFFFF"/>
                </a:solidFill>
              </a:rPr>
              <a:t>	</a:t>
            </a:r>
          </a:p>
        </p:txBody>
      </p:sp>
      <p:sp>
        <p:nvSpPr>
          <p:cNvPr id="3077" name="Rectangle 5"/>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200"/>
            </a:lvl1pPr>
          </a:lstStyle>
          <a:p>
            <a:pPr fontAlgn="base">
              <a:spcAft>
                <a:spcPct val="0"/>
              </a:spcAft>
              <a:defRPr/>
            </a:pPr>
            <a:r>
              <a:rPr lang="en-US">
                <a:solidFill>
                  <a:srgbClr val="FFFFFF"/>
                </a:solidFill>
              </a:rPr>
              <a:t>ONR MURI Review</a:t>
            </a:r>
          </a:p>
        </p:txBody>
      </p:sp>
      <p:sp>
        <p:nvSpPr>
          <p:cNvPr id="3078" name="Rectangle 6"/>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a:lvl1pPr>
          </a:lstStyle>
          <a:p>
            <a:pPr fontAlgn="base">
              <a:spcAft>
                <a:spcPct val="0"/>
              </a:spcAft>
              <a:defRPr/>
            </a:pPr>
            <a:fld id="{162C67BB-856E-43AC-A63D-04B532ED0C29}" type="slidenum">
              <a:rPr lang="en-US">
                <a:solidFill>
                  <a:srgbClr val="FFFFFF"/>
                </a:solidFill>
              </a:rPr>
              <a:pPr fontAlgn="base">
                <a:spcAft>
                  <a:spcPct val="0"/>
                </a:spcAft>
                <a:defRPr/>
              </a:pPr>
              <a:t>‹#›</a:t>
            </a:fld>
            <a:endParaRPr lang="en-US">
              <a:solidFill>
                <a:srgbClr val="FFFFFF"/>
              </a:solidFill>
            </a:endParaRPr>
          </a:p>
        </p:txBody>
      </p:sp>
    </p:spTree>
    <p:extLst>
      <p:ext uri="{BB962C8B-B14F-4D97-AF65-F5344CB8AC3E}">
        <p14:creationId xmlns:p14="http://schemas.microsoft.com/office/powerpoint/2010/main" val="360480140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Calibri" pitchFamily="34" charset="0"/>
        </a:defRPr>
      </a:lvl2pPr>
      <a:lvl3pPr algn="ctr" rtl="0" eaLnBrk="0" fontAlgn="base" hangingPunct="0">
        <a:spcBef>
          <a:spcPct val="0"/>
        </a:spcBef>
        <a:spcAft>
          <a:spcPct val="0"/>
        </a:spcAft>
        <a:defRPr sz="4000">
          <a:solidFill>
            <a:schemeClr val="bg1"/>
          </a:solidFill>
          <a:latin typeface="Calibri" pitchFamily="34" charset="0"/>
        </a:defRPr>
      </a:lvl3pPr>
      <a:lvl4pPr algn="ctr" rtl="0" eaLnBrk="0" fontAlgn="base" hangingPunct="0">
        <a:spcBef>
          <a:spcPct val="0"/>
        </a:spcBef>
        <a:spcAft>
          <a:spcPct val="0"/>
        </a:spcAft>
        <a:defRPr sz="4000">
          <a:solidFill>
            <a:schemeClr val="bg1"/>
          </a:solidFill>
          <a:latin typeface="Calibri" pitchFamily="34" charset="0"/>
        </a:defRPr>
      </a:lvl4pPr>
      <a:lvl5pPr algn="ctr" rtl="0" eaLnBrk="0" fontAlgn="base" hangingPunct="0">
        <a:spcBef>
          <a:spcPct val="0"/>
        </a:spcBef>
        <a:spcAft>
          <a:spcPct val="0"/>
        </a:spcAft>
        <a:defRPr sz="4000">
          <a:solidFill>
            <a:schemeClr val="bg1"/>
          </a:solidFill>
          <a:latin typeface="Calibri" pitchFamily="34" charset="0"/>
        </a:defRPr>
      </a:lvl5pPr>
      <a:lvl6pPr marL="457200" algn="ctr" rtl="0" fontAlgn="base">
        <a:spcBef>
          <a:spcPct val="0"/>
        </a:spcBef>
        <a:spcAft>
          <a:spcPct val="0"/>
        </a:spcAft>
        <a:defRPr sz="4000">
          <a:solidFill>
            <a:schemeClr val="bg1"/>
          </a:solidFill>
          <a:latin typeface="Calibri" pitchFamily="34" charset="0"/>
        </a:defRPr>
      </a:lvl6pPr>
      <a:lvl7pPr marL="914400" algn="ctr" rtl="0" fontAlgn="base">
        <a:spcBef>
          <a:spcPct val="0"/>
        </a:spcBef>
        <a:spcAft>
          <a:spcPct val="0"/>
        </a:spcAft>
        <a:defRPr sz="4000">
          <a:solidFill>
            <a:schemeClr val="bg1"/>
          </a:solidFill>
          <a:latin typeface="Calibri" pitchFamily="34" charset="0"/>
        </a:defRPr>
      </a:lvl7pPr>
      <a:lvl8pPr marL="1371600" algn="ctr" rtl="0" fontAlgn="base">
        <a:spcBef>
          <a:spcPct val="0"/>
        </a:spcBef>
        <a:spcAft>
          <a:spcPct val="0"/>
        </a:spcAft>
        <a:defRPr sz="4000">
          <a:solidFill>
            <a:schemeClr val="bg1"/>
          </a:solidFill>
          <a:latin typeface="Calibri" pitchFamily="34" charset="0"/>
        </a:defRPr>
      </a:lvl8pPr>
      <a:lvl9pPr marL="1828800" algn="ctr" rtl="0" fontAlgn="base">
        <a:spcBef>
          <a:spcPct val="0"/>
        </a:spcBef>
        <a:spcAft>
          <a:spcPct val="0"/>
        </a:spcAft>
        <a:defRPr sz="40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lnSpc>
          <a:spcPct val="120000"/>
        </a:lnSpc>
        <a:spcBef>
          <a:spcPct val="20000"/>
        </a:spcBef>
        <a:spcAft>
          <a:spcPct val="0"/>
        </a:spcAft>
        <a:buChar char="»"/>
        <a:defRPr sz="2000">
          <a:solidFill>
            <a:schemeClr val="bg1"/>
          </a:solidFill>
          <a:latin typeface="+mn-lt"/>
        </a:defRPr>
      </a:lvl5pPr>
      <a:lvl6pPr marL="2514600" indent="-228600" algn="l" rtl="0" fontAlgn="base">
        <a:lnSpc>
          <a:spcPct val="120000"/>
        </a:lnSpc>
        <a:spcBef>
          <a:spcPct val="20000"/>
        </a:spcBef>
        <a:spcAft>
          <a:spcPct val="0"/>
        </a:spcAft>
        <a:buChar char="»"/>
        <a:defRPr sz="2000">
          <a:solidFill>
            <a:schemeClr val="bg1"/>
          </a:solidFill>
          <a:latin typeface="+mn-lt"/>
        </a:defRPr>
      </a:lvl6pPr>
      <a:lvl7pPr marL="2971800" indent="-228600" algn="l" rtl="0" fontAlgn="base">
        <a:lnSpc>
          <a:spcPct val="120000"/>
        </a:lnSpc>
        <a:spcBef>
          <a:spcPct val="20000"/>
        </a:spcBef>
        <a:spcAft>
          <a:spcPct val="0"/>
        </a:spcAft>
        <a:buChar char="»"/>
        <a:defRPr sz="2000">
          <a:solidFill>
            <a:schemeClr val="bg1"/>
          </a:solidFill>
          <a:latin typeface="+mn-lt"/>
        </a:defRPr>
      </a:lvl7pPr>
      <a:lvl8pPr marL="3429000" indent="-228600" algn="l" rtl="0" fontAlgn="base">
        <a:lnSpc>
          <a:spcPct val="120000"/>
        </a:lnSpc>
        <a:spcBef>
          <a:spcPct val="20000"/>
        </a:spcBef>
        <a:spcAft>
          <a:spcPct val="0"/>
        </a:spcAft>
        <a:buChar char="»"/>
        <a:defRPr sz="2000">
          <a:solidFill>
            <a:schemeClr val="bg1"/>
          </a:solidFill>
          <a:latin typeface="+mn-lt"/>
        </a:defRPr>
      </a:lvl8pPr>
      <a:lvl9pPr marL="3886200" indent="-228600" algn="l" rtl="0" fontAlgn="base">
        <a:lnSpc>
          <a:spcPct val="120000"/>
        </a:lnSpc>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amma/>
                <a:shade val="65882"/>
                <a:invGamma/>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81000" y="152400"/>
            <a:ext cx="845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381000" y="990600"/>
            <a:ext cx="84931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vl1pPr>
          </a:lstStyle>
          <a:p>
            <a:pPr fontAlgn="base">
              <a:spcAft>
                <a:spcPct val="0"/>
              </a:spcAft>
            </a:pPr>
            <a:r>
              <a:rPr lang="en-US">
                <a:solidFill>
                  <a:srgbClr val="FFFFFF"/>
                </a:solidFill>
              </a:rPr>
              <a:t>13 November 2003</a:t>
            </a:r>
            <a:r>
              <a:rPr lang="en-US" sz="1400">
                <a:solidFill>
                  <a:srgbClr val="FFFFFF"/>
                </a:solidFill>
              </a:rPr>
              <a:t>	</a:t>
            </a:r>
          </a:p>
        </p:txBody>
      </p:sp>
      <p:sp>
        <p:nvSpPr>
          <p:cNvPr id="3077" name="Rectangle 5"/>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200"/>
            </a:lvl1pPr>
          </a:lstStyle>
          <a:p>
            <a:pPr fontAlgn="base">
              <a:spcAft>
                <a:spcPct val="0"/>
              </a:spcAft>
            </a:pPr>
            <a:r>
              <a:rPr lang="en-US">
                <a:solidFill>
                  <a:srgbClr val="FFFFFF"/>
                </a:solidFill>
              </a:rPr>
              <a:t>ONR MURI Review</a:t>
            </a:r>
          </a:p>
        </p:txBody>
      </p:sp>
      <p:sp>
        <p:nvSpPr>
          <p:cNvPr id="3078" name="Rectangle 6"/>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a:lvl1pPr>
          </a:lstStyle>
          <a:p>
            <a:pPr fontAlgn="base">
              <a:spcAft>
                <a:spcPct val="0"/>
              </a:spcAft>
            </a:pPr>
            <a:fld id="{F63E5B24-63A9-4F4B-9179-E9A15DB66562}" type="slidenum">
              <a:rPr lang="en-US" smtClean="0">
                <a:solidFill>
                  <a:srgbClr val="FFFFFF"/>
                </a:solidFill>
              </a:rPr>
              <a:pPr fontAlgn="base">
                <a:spcAft>
                  <a:spcPct val="0"/>
                </a:spcAft>
              </a:pPr>
              <a:t>‹#›</a:t>
            </a:fld>
            <a:endParaRPr lang="en-US">
              <a:solidFill>
                <a:srgbClr val="FFFFFF"/>
              </a:solidFill>
            </a:endParaRPr>
          </a:p>
        </p:txBody>
      </p:sp>
    </p:spTree>
    <p:extLst>
      <p:ext uri="{BB962C8B-B14F-4D97-AF65-F5344CB8AC3E}">
        <p14:creationId xmlns:p14="http://schemas.microsoft.com/office/powerpoint/2010/main" val="34877833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dt="0"/>
  <p:txStyles>
    <p:titleStyle>
      <a:lvl1pPr algn="ctr" rtl="0" fontAlgn="base">
        <a:spcBef>
          <a:spcPct val="0"/>
        </a:spcBef>
        <a:spcAft>
          <a:spcPct val="0"/>
        </a:spcAft>
        <a:defRPr sz="4000">
          <a:solidFill>
            <a:schemeClr val="bg1"/>
          </a:solidFill>
          <a:latin typeface="+mj-lt"/>
          <a:ea typeface="+mj-ea"/>
          <a:cs typeface="+mj-cs"/>
        </a:defRPr>
      </a:lvl1pPr>
      <a:lvl2pPr algn="ctr" rtl="0" fontAlgn="base">
        <a:spcBef>
          <a:spcPct val="0"/>
        </a:spcBef>
        <a:spcAft>
          <a:spcPct val="0"/>
        </a:spcAft>
        <a:defRPr sz="4000">
          <a:solidFill>
            <a:schemeClr val="bg1"/>
          </a:solidFill>
          <a:latin typeface="Comic Sans MS" pitchFamily="66" charset="0"/>
        </a:defRPr>
      </a:lvl2pPr>
      <a:lvl3pPr algn="ctr" rtl="0" fontAlgn="base">
        <a:spcBef>
          <a:spcPct val="0"/>
        </a:spcBef>
        <a:spcAft>
          <a:spcPct val="0"/>
        </a:spcAft>
        <a:defRPr sz="4000">
          <a:solidFill>
            <a:schemeClr val="bg1"/>
          </a:solidFill>
          <a:latin typeface="Comic Sans MS" pitchFamily="66" charset="0"/>
        </a:defRPr>
      </a:lvl3pPr>
      <a:lvl4pPr algn="ctr" rtl="0" fontAlgn="base">
        <a:spcBef>
          <a:spcPct val="0"/>
        </a:spcBef>
        <a:spcAft>
          <a:spcPct val="0"/>
        </a:spcAft>
        <a:defRPr sz="4000">
          <a:solidFill>
            <a:schemeClr val="bg1"/>
          </a:solidFill>
          <a:latin typeface="Comic Sans MS" pitchFamily="66" charset="0"/>
        </a:defRPr>
      </a:lvl4pPr>
      <a:lvl5pPr algn="ctr" rtl="0" fontAlgn="base">
        <a:spcBef>
          <a:spcPct val="0"/>
        </a:spcBef>
        <a:spcAft>
          <a:spcPct val="0"/>
        </a:spcAft>
        <a:defRPr sz="4000">
          <a:solidFill>
            <a:schemeClr val="bg1"/>
          </a:solidFill>
          <a:latin typeface="Comic Sans MS" pitchFamily="66" charset="0"/>
        </a:defRPr>
      </a:lvl5pPr>
      <a:lvl6pPr marL="457200" algn="ctr" rtl="0" fontAlgn="base">
        <a:spcBef>
          <a:spcPct val="0"/>
        </a:spcBef>
        <a:spcAft>
          <a:spcPct val="0"/>
        </a:spcAft>
        <a:defRPr sz="4000">
          <a:solidFill>
            <a:schemeClr val="bg1"/>
          </a:solidFill>
          <a:latin typeface="Comic Sans MS" pitchFamily="66" charset="0"/>
        </a:defRPr>
      </a:lvl6pPr>
      <a:lvl7pPr marL="914400" algn="ctr" rtl="0" fontAlgn="base">
        <a:spcBef>
          <a:spcPct val="0"/>
        </a:spcBef>
        <a:spcAft>
          <a:spcPct val="0"/>
        </a:spcAft>
        <a:defRPr sz="4000">
          <a:solidFill>
            <a:schemeClr val="bg1"/>
          </a:solidFill>
          <a:latin typeface="Comic Sans MS" pitchFamily="66" charset="0"/>
        </a:defRPr>
      </a:lvl7pPr>
      <a:lvl8pPr marL="1371600" algn="ctr" rtl="0" fontAlgn="base">
        <a:spcBef>
          <a:spcPct val="0"/>
        </a:spcBef>
        <a:spcAft>
          <a:spcPct val="0"/>
        </a:spcAft>
        <a:defRPr sz="4000">
          <a:solidFill>
            <a:schemeClr val="bg1"/>
          </a:solidFill>
          <a:latin typeface="Comic Sans MS" pitchFamily="66" charset="0"/>
        </a:defRPr>
      </a:lvl8pPr>
      <a:lvl9pPr marL="1828800" algn="ctr" rtl="0" fontAlgn="base">
        <a:spcBef>
          <a:spcPct val="0"/>
        </a:spcBef>
        <a:spcAft>
          <a:spcPct val="0"/>
        </a:spcAft>
        <a:defRPr sz="4000">
          <a:solidFill>
            <a:schemeClr val="bg1"/>
          </a:solidFill>
          <a:latin typeface="Comic Sans MS" pitchFamily="66"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lnSpc>
          <a:spcPct val="120000"/>
        </a:lnSpc>
        <a:spcBef>
          <a:spcPct val="20000"/>
        </a:spcBef>
        <a:spcAft>
          <a:spcPct val="0"/>
        </a:spcAft>
        <a:buChar char="»"/>
        <a:defRPr sz="2000">
          <a:solidFill>
            <a:schemeClr val="bg1"/>
          </a:solidFill>
          <a:latin typeface="+mn-lt"/>
        </a:defRPr>
      </a:lvl5pPr>
      <a:lvl6pPr marL="2514600" indent="-228600" algn="l" rtl="0" fontAlgn="base">
        <a:lnSpc>
          <a:spcPct val="120000"/>
        </a:lnSpc>
        <a:spcBef>
          <a:spcPct val="20000"/>
        </a:spcBef>
        <a:spcAft>
          <a:spcPct val="0"/>
        </a:spcAft>
        <a:buChar char="»"/>
        <a:defRPr sz="2000">
          <a:solidFill>
            <a:schemeClr val="bg1"/>
          </a:solidFill>
          <a:latin typeface="+mn-lt"/>
        </a:defRPr>
      </a:lvl6pPr>
      <a:lvl7pPr marL="2971800" indent="-228600" algn="l" rtl="0" fontAlgn="base">
        <a:lnSpc>
          <a:spcPct val="120000"/>
        </a:lnSpc>
        <a:spcBef>
          <a:spcPct val="20000"/>
        </a:spcBef>
        <a:spcAft>
          <a:spcPct val="0"/>
        </a:spcAft>
        <a:buChar char="»"/>
        <a:defRPr sz="2000">
          <a:solidFill>
            <a:schemeClr val="bg1"/>
          </a:solidFill>
          <a:latin typeface="+mn-lt"/>
        </a:defRPr>
      </a:lvl7pPr>
      <a:lvl8pPr marL="3429000" indent="-228600" algn="l" rtl="0" fontAlgn="base">
        <a:lnSpc>
          <a:spcPct val="120000"/>
        </a:lnSpc>
        <a:spcBef>
          <a:spcPct val="20000"/>
        </a:spcBef>
        <a:spcAft>
          <a:spcPct val="0"/>
        </a:spcAft>
        <a:buChar char="»"/>
        <a:defRPr sz="2000">
          <a:solidFill>
            <a:schemeClr val="bg1"/>
          </a:solidFill>
          <a:latin typeface="+mn-lt"/>
        </a:defRPr>
      </a:lvl8pPr>
      <a:lvl9pPr marL="3886200" indent="-228600" algn="l" rtl="0" fontAlgn="base">
        <a:lnSpc>
          <a:spcPct val="120000"/>
        </a:lnSpc>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60.png"/></Relationships>
</file>

<file path=ppt/slides/_rels/slide1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210.png"/></Relationships>
</file>

<file path=ppt/slides/_rels/slide17.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0.png"/><Relationship Id="rId4" Type="http://schemas.openxmlformats.org/officeDocument/2006/relationships/image" Target="../media/image2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6.jpeg"/><Relationship Id="rId7" Type="http://schemas.openxmlformats.org/officeDocument/2006/relationships/image" Target="../media/image35.pn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8.jpeg"/><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1.png"/><Relationship Id="rId7" Type="http://schemas.openxmlformats.org/officeDocument/2006/relationships/image" Target="../media/image29.jpe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90.png"/><Relationship Id="rId4" Type="http://schemas.openxmlformats.org/officeDocument/2006/relationships/image" Target="../media/image380.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40.pn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90.png"/><Relationship Id="rId4" Type="http://schemas.openxmlformats.org/officeDocument/2006/relationships/image" Target="../media/image3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29.jpeg"/><Relationship Id="rId3" Type="http://schemas.openxmlformats.org/officeDocument/2006/relationships/image" Target="../media/image32.jpeg"/><Relationship Id="rId7" Type="http://schemas.openxmlformats.org/officeDocument/2006/relationships/image" Target="../media/image1.jpeg"/><Relationship Id="rId12" Type="http://schemas.openxmlformats.org/officeDocument/2006/relationships/image" Target="../media/image5.jpeg"/><Relationship Id="rId2" Type="http://schemas.openxmlformats.org/officeDocument/2006/relationships/notesSlide" Target="../notesSlides/notesSlide20.xml"/><Relationship Id="rId16"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7.jpeg"/><Relationship Id="rId5" Type="http://schemas.openxmlformats.org/officeDocument/2006/relationships/image" Target="../media/image33.jpeg"/><Relationship Id="rId15" Type="http://schemas.openxmlformats.org/officeDocument/2006/relationships/image" Target="../media/image27.jpeg"/><Relationship Id="rId10" Type="http://schemas.openxmlformats.org/officeDocument/2006/relationships/image" Target="../media/image6.jpeg"/><Relationship Id="rId4" Type="http://schemas.openxmlformats.org/officeDocument/2006/relationships/image" Target="../media/image25.jpeg"/><Relationship Id="rId9" Type="http://schemas.openxmlformats.org/officeDocument/2006/relationships/image" Target="../media/image3.jpeg"/><Relationship Id="rId14" Type="http://schemas.openxmlformats.org/officeDocument/2006/relationships/image" Target="../media/image2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86837"/>
            <a:ext cx="8534400" cy="1474477"/>
          </a:xfrm>
        </p:spPr>
        <p:txBody>
          <a:bodyPr lIns="0" tIns="274320" rIns="0" bIns="0">
            <a:noAutofit/>
          </a:bodyPr>
          <a:lstStyle/>
          <a:p>
            <a:r>
              <a:rPr lang="en-US" sz="3200" dirty="0"/>
              <a:t>Newtonian Program Analysis via Tensor Product</a:t>
            </a:r>
            <a:br>
              <a:rPr lang="en-US" sz="3200" dirty="0"/>
            </a:br>
            <a:endParaRPr lang="en-US" sz="1800" dirty="0"/>
          </a:p>
        </p:txBody>
      </p:sp>
      <p:sp>
        <p:nvSpPr>
          <p:cNvPr id="3" name="Subtitle 2"/>
          <p:cNvSpPr>
            <a:spLocks noGrp="1"/>
          </p:cNvSpPr>
          <p:nvPr>
            <p:ph type="subTitle" idx="1"/>
          </p:nvPr>
        </p:nvSpPr>
        <p:spPr>
          <a:xfrm>
            <a:off x="3183099" y="3789340"/>
            <a:ext cx="2775706" cy="1447800"/>
          </a:xfrm>
        </p:spPr>
        <p:txBody>
          <a:bodyPr>
            <a:normAutofit/>
          </a:bodyPr>
          <a:lstStyle/>
          <a:p>
            <a:pPr>
              <a:spcBef>
                <a:spcPts val="600"/>
              </a:spcBef>
            </a:pPr>
            <a:r>
              <a:rPr lang="en-US" sz="2800" i="1" dirty="0">
                <a:solidFill>
                  <a:schemeClr val="tx1"/>
                </a:solidFill>
              </a:rPr>
              <a:t>Emma </a:t>
            </a:r>
            <a:r>
              <a:rPr lang="en-US" sz="2800" i="1" dirty="0" err="1">
                <a:solidFill>
                  <a:schemeClr val="tx1"/>
                </a:solidFill>
              </a:rPr>
              <a:t>Turetsky</a:t>
            </a:r>
            <a:endParaRPr lang="en-US" sz="2800" i="1" dirty="0">
              <a:solidFill>
                <a:schemeClr val="tx1"/>
              </a:solidFill>
            </a:endParaRPr>
          </a:p>
          <a:p>
            <a:pPr>
              <a:spcBef>
                <a:spcPts val="600"/>
              </a:spcBef>
            </a:pPr>
            <a:r>
              <a:rPr lang="en-US" sz="2000" dirty="0" err="1">
                <a:solidFill>
                  <a:schemeClr val="tx1"/>
                </a:solidFill>
              </a:rPr>
              <a:t>GrammaTech</a:t>
            </a:r>
            <a:endParaRPr lang="en-US" sz="2800" dirty="0">
              <a:solidFill>
                <a:schemeClr val="tx1"/>
              </a:solidFill>
            </a:endParaRPr>
          </a:p>
        </p:txBody>
      </p:sp>
      <p:sp>
        <p:nvSpPr>
          <p:cNvPr id="10" name="Subtitle 2"/>
          <p:cNvSpPr txBox="1">
            <a:spLocks/>
          </p:cNvSpPr>
          <p:nvPr/>
        </p:nvSpPr>
        <p:spPr>
          <a:xfrm>
            <a:off x="64318" y="3789340"/>
            <a:ext cx="3056388" cy="1447800"/>
          </a:xfrm>
          <a:prstGeom prst="rect">
            <a:avLst/>
          </a:prstGeom>
        </p:spPr>
        <p:txBody>
          <a:bodyPr vert="horz" lIns="91440" tIns="45720" rIns="91440" bIns="45720" rtlCol="0">
            <a:noAutofit/>
          </a:bodyPr>
          <a:lstStyle>
            <a:lvl1pPr marL="0" indent="0" algn="ctr" defTabSz="457200" rtl="0" eaLnBrk="1" latinLnBrk="0" hangingPunct="1">
              <a:spcBef>
                <a:spcPct val="20000"/>
              </a:spcBef>
              <a:buClr>
                <a:srgbClr val="690000"/>
              </a:buClr>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Clr>
                <a:srgbClr val="690000"/>
              </a:buClr>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rgbClr val="690000"/>
              </a:buClr>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rgbClr val="690000"/>
              </a:buClr>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rgbClr val="690000"/>
              </a:buClr>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spcBef>
                <a:spcPts val="600"/>
              </a:spcBef>
            </a:pPr>
            <a:r>
              <a:rPr lang="en-US" sz="2800" i="1" u="sng" dirty="0">
                <a:solidFill>
                  <a:schemeClr val="tx1"/>
                </a:solidFill>
              </a:rPr>
              <a:t>Thomas Reps</a:t>
            </a:r>
          </a:p>
          <a:p>
            <a:pPr>
              <a:spcBef>
                <a:spcPts val="600"/>
              </a:spcBef>
            </a:pPr>
            <a:r>
              <a:rPr lang="en-US" sz="2000" dirty="0">
                <a:solidFill>
                  <a:schemeClr val="tx1"/>
                </a:solidFill>
              </a:rPr>
              <a:t>Univ. of Wisconsin</a:t>
            </a:r>
          </a:p>
          <a:p>
            <a:pPr>
              <a:spcBef>
                <a:spcPts val="600"/>
              </a:spcBef>
            </a:pPr>
            <a:r>
              <a:rPr lang="en-US" sz="2000" dirty="0">
                <a:solidFill>
                  <a:schemeClr val="tx1"/>
                </a:solidFill>
              </a:rPr>
              <a:t>and </a:t>
            </a:r>
            <a:r>
              <a:rPr lang="en-US" sz="2000" dirty="0" err="1">
                <a:solidFill>
                  <a:schemeClr val="tx1"/>
                </a:solidFill>
              </a:rPr>
              <a:t>GrammaTech</a:t>
            </a:r>
            <a:endParaRPr lang="en-US" sz="2000" dirty="0">
              <a:solidFill>
                <a:schemeClr val="tx1"/>
              </a:solidFill>
            </a:endParaRPr>
          </a:p>
        </p:txBody>
      </p:sp>
      <p:sp>
        <p:nvSpPr>
          <p:cNvPr id="12" name="Subtitle 2"/>
          <p:cNvSpPr txBox="1">
            <a:spLocks/>
          </p:cNvSpPr>
          <p:nvPr/>
        </p:nvSpPr>
        <p:spPr>
          <a:xfrm>
            <a:off x="6021198" y="3789340"/>
            <a:ext cx="3022133" cy="1447800"/>
          </a:xfrm>
          <a:prstGeom prst="rect">
            <a:avLst/>
          </a:prstGeom>
        </p:spPr>
        <p:txBody>
          <a:bodyPr vert="horz" lIns="91440" tIns="45720" rIns="91440" bIns="45720" rtlCol="0">
            <a:normAutofit/>
          </a:bodyPr>
          <a:lstStyle>
            <a:lvl1pPr marL="0" indent="0" algn="ctr" defTabSz="457200" rtl="0" eaLnBrk="1" latinLnBrk="0" hangingPunct="1">
              <a:spcBef>
                <a:spcPct val="20000"/>
              </a:spcBef>
              <a:buClr>
                <a:srgbClr val="690000"/>
              </a:buClr>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Clr>
                <a:srgbClr val="690000"/>
              </a:buClr>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rgbClr val="690000"/>
              </a:buClr>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rgbClr val="690000"/>
              </a:buClr>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rgbClr val="690000"/>
              </a:buClr>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spcBef>
                <a:spcPts val="600"/>
              </a:spcBef>
            </a:pPr>
            <a:r>
              <a:rPr lang="en-US" sz="2800" i="1" dirty="0" err="1">
                <a:solidFill>
                  <a:schemeClr val="tx1"/>
                </a:solidFill>
              </a:rPr>
              <a:t>Prathmesh</a:t>
            </a:r>
            <a:r>
              <a:rPr lang="en-US" sz="2800" i="1" dirty="0">
                <a:solidFill>
                  <a:schemeClr val="tx1"/>
                </a:solidFill>
              </a:rPr>
              <a:t> </a:t>
            </a:r>
            <a:r>
              <a:rPr lang="en-US" sz="2800" i="1" dirty="0" err="1">
                <a:solidFill>
                  <a:schemeClr val="tx1"/>
                </a:solidFill>
              </a:rPr>
              <a:t>Prabhu</a:t>
            </a:r>
            <a:endParaRPr lang="en-US" sz="2800" i="1" dirty="0">
              <a:solidFill>
                <a:schemeClr val="tx1"/>
              </a:solidFill>
            </a:endParaRPr>
          </a:p>
          <a:p>
            <a:pPr>
              <a:spcBef>
                <a:spcPts val="600"/>
              </a:spcBef>
            </a:pPr>
            <a:r>
              <a:rPr lang="en-US" sz="2000" dirty="0">
                <a:solidFill>
                  <a:schemeClr val="tx1"/>
                </a:solidFill>
              </a:rPr>
              <a:t>Google</a:t>
            </a:r>
            <a:endParaRPr lang="en-US" sz="2800" dirty="0">
              <a:solidFill>
                <a:schemeClr val="tx1"/>
              </a:solidFill>
            </a:endParaRPr>
          </a:p>
        </p:txBody>
      </p:sp>
    </p:spTree>
    <p:extLst>
      <p:ext uri="{BB962C8B-B14F-4D97-AF65-F5344CB8AC3E}">
        <p14:creationId xmlns:p14="http://schemas.microsoft.com/office/powerpoint/2010/main" val="425123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Finesse the derivative question by fiat:</a:t>
            </a:r>
          </a:p>
          <a:p>
            <a:pPr marL="0" indent="0">
              <a:buNone/>
            </a:pPr>
            <a:r>
              <a:rPr lang="en-US" dirty="0"/>
              <a:t>                          D (f </a:t>
            </a:r>
            <a:r>
              <a:rPr lang="en-US" dirty="0">
                <a:sym typeface="Symbol"/>
              </a:rPr>
              <a:t> g) = </a:t>
            </a:r>
            <a:r>
              <a:rPr lang="en-US" dirty="0" err="1">
                <a:sym typeface="Symbol"/>
              </a:rPr>
              <a:t>Df</a:t>
            </a:r>
            <a:r>
              <a:rPr lang="en-US" dirty="0">
                <a:sym typeface="Symbol"/>
              </a:rPr>
              <a:t>  Dg</a:t>
            </a:r>
          </a:p>
          <a:p>
            <a:pPr marL="0" indent="0">
              <a:buNone/>
            </a:pPr>
            <a:r>
              <a:rPr lang="en-US" dirty="0">
                <a:sym typeface="Symbol"/>
              </a:rPr>
              <a:t>                          </a:t>
            </a:r>
            <a:r>
              <a:rPr lang="en-US" dirty="0"/>
              <a:t>D (f </a:t>
            </a:r>
            <a:r>
              <a:rPr lang="en-US" dirty="0">
                <a:sym typeface="Symbol"/>
              </a:rPr>
              <a:t> g) = (</a:t>
            </a:r>
            <a:r>
              <a:rPr lang="en-US" dirty="0" err="1">
                <a:sym typeface="Symbol"/>
              </a:rPr>
              <a:t>Df</a:t>
            </a:r>
            <a:r>
              <a:rPr lang="en-US" dirty="0">
                <a:sym typeface="Symbol"/>
              </a:rPr>
              <a:t>  g)  (f  Dg)</a:t>
            </a:r>
          </a:p>
          <a:p>
            <a:pPr marL="0" indent="0">
              <a:buNone/>
            </a:pPr>
            <a:endParaRPr lang="en-US" dirty="0"/>
          </a:p>
        </p:txBody>
      </p:sp>
      <p:sp>
        <p:nvSpPr>
          <p:cNvPr id="5" name="Slide Number Placeholder 4"/>
          <p:cNvSpPr>
            <a:spLocks noGrp="1"/>
          </p:cNvSpPr>
          <p:nvPr>
            <p:ph type="sldNum" sz="quarter" idx="12"/>
          </p:nvPr>
        </p:nvSpPr>
        <p:spPr/>
        <p:txBody>
          <a:bodyPr/>
          <a:lstStyle/>
          <a:p>
            <a:fld id="{A65A0EED-6B89-664A-801E-D3FDD91C7C69}" type="slidenum">
              <a:rPr lang="en-US" smtClean="0"/>
              <a:pPr/>
              <a:t>10</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984324" y="3291937"/>
                <a:ext cx="6041589" cy="2302233"/>
              </a:xfrm>
              <a:prstGeom prst="rect">
                <a:avLst/>
              </a:prstGeom>
              <a:noFill/>
            </p:spPr>
            <p:txBody>
              <a:bodyPr wrap="none" rtlCol="0">
                <a:spAutoFit/>
              </a:bodyPr>
              <a:lstStyle/>
              <a:p>
                <a:pPr algn="ctr"/>
                <a:r>
                  <a:rPr lang="en-US" sz="3200" u="sng" dirty="0"/>
                  <a:t>NPA iteration</a:t>
                </a:r>
                <a:endParaRPr lang="en-US" sz="3200" dirty="0"/>
              </a:p>
              <a:p>
                <a:pPr algn="ctr"/>
                <a14:m>
                  <m:oMath xmlns:m="http://schemas.openxmlformats.org/officeDocument/2006/math">
                    <m:r>
                      <a:rPr lang="en-US" sz="2400" b="0" i="1" smtClean="0">
                        <a:latin typeface="Cambria Math"/>
                      </a:rPr>
                      <m:t>   </m:t>
                    </m:r>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a:rPr>
                              <m:t>𝜈</m:t>
                            </m:r>
                          </m:e>
                        </m:acc>
                      </m:e>
                      <m:sup>
                        <m:r>
                          <a:rPr lang="en-US" sz="2400" b="0" i="1" smtClean="0">
                            <a:latin typeface="Cambria Math"/>
                          </a:rPr>
                          <m:t>(0)</m:t>
                        </m:r>
                      </m:sup>
                    </m:sSup>
                    <m:r>
                      <a:rPr lang="en-US" sz="2400" b="0" i="1" smtClean="0">
                        <a:latin typeface="Cambria Math"/>
                      </a:rPr>
                      <m:t> =</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𝑓</m:t>
                        </m:r>
                      </m:e>
                    </m:acc>
                    <m:r>
                      <a:rPr lang="en-US" sz="2400" i="1">
                        <a:latin typeface="Cambria Math"/>
                      </a:rPr>
                      <m:t>(</m:t>
                    </m:r>
                    <m:acc>
                      <m:accPr>
                        <m:chr m:val="⃗"/>
                        <m:ctrlPr>
                          <a:rPr lang="en-US" sz="2400" i="1" smtClean="0">
                            <a:latin typeface="Cambria Math" panose="02040503050406030204" pitchFamily="18" charset="0"/>
                          </a:rPr>
                        </m:ctrlPr>
                      </m:accPr>
                      <m:e>
                        <m:r>
                          <a:rPr lang="en-US" sz="2400" b="0" i="1" smtClean="0">
                            <a:latin typeface="Cambria Math"/>
                          </a:rPr>
                          <m:t>0</m:t>
                        </m:r>
                      </m:e>
                    </m:acc>
                    <m:r>
                      <a:rPr lang="en-US" sz="2400" i="1">
                        <a:latin typeface="Cambria Math"/>
                      </a:rPr>
                      <m:t>)</m:t>
                    </m:r>
                  </m:oMath>
                </a14:m>
                <a:endParaRPr lang="en-US" sz="2400" b="0" dirty="0"/>
              </a:p>
              <a:p>
                <a:pPr algn="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a:rPr>
                                <m:t>𝜈</m:t>
                              </m:r>
                            </m:e>
                          </m:acc>
                        </m:e>
                        <m:sup>
                          <m:r>
                            <a:rPr lang="en-US" sz="2400" i="1">
                              <a:latin typeface="Cambria Math"/>
                            </a:rPr>
                            <m:t>(</m:t>
                          </m:r>
                          <m:r>
                            <a:rPr lang="en-US" sz="2400" b="0" i="1" smtClean="0">
                              <a:latin typeface="Cambria Math"/>
                            </a:rPr>
                            <m:t>𝑖</m:t>
                          </m:r>
                          <m:r>
                            <a:rPr lang="en-US" sz="2400" b="0" i="1" smtClean="0">
                              <a:latin typeface="Cambria Math"/>
                            </a:rPr>
                            <m:t>+1)</m:t>
                          </m:r>
                        </m:sup>
                      </m:sSup>
                      <m:r>
                        <a:rPr lang="en-US" sz="2400" i="1">
                          <a:latin typeface="Cambria Math"/>
                        </a:rPr>
                        <m:t>=</m:t>
                      </m:r>
                      <m:r>
                        <a:rPr lang="en-US" sz="2400" b="0" i="1" smtClean="0">
                          <a:latin typeface="Cambria Math"/>
                        </a:rPr>
                        <m:t> </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a:rPr>
                                <m:t>𝑌</m:t>
                              </m:r>
                            </m:e>
                          </m:acc>
                        </m:e>
                        <m:sup>
                          <m:r>
                            <a:rPr lang="en-US" sz="2400" i="1">
                              <a:latin typeface="Cambria Math"/>
                            </a:rPr>
                            <m:t>(</m:t>
                          </m:r>
                          <m:r>
                            <a:rPr lang="en-US" sz="2400" i="1">
                              <a:latin typeface="Cambria Math"/>
                            </a:rPr>
                            <m:t>𝑖</m:t>
                          </m:r>
                          <m:r>
                            <a:rPr lang="en-US" sz="2400" i="1">
                              <a:latin typeface="Cambria Math"/>
                            </a:rPr>
                            <m:t>)</m:t>
                          </m:r>
                        </m:sup>
                      </m:sSup>
                    </m:oMath>
                  </m:oMathPara>
                </a14:m>
                <a:endParaRPr lang="en-US" sz="2400" i="1" dirty="0">
                  <a:latin typeface="Cambria Math"/>
                </a:endParaRPr>
              </a:p>
              <a:p>
                <a:pPr algn="ctr"/>
                <a:r>
                  <a:rPr lang="en-US" sz="2400" i="1" dirty="0">
                    <a:latin typeface="Cambria Math"/>
                  </a:rPr>
                  <a:t>where  </a:t>
                </a:r>
                <a14:m>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a:rPr>
                              <m:t>𝑌</m:t>
                            </m:r>
                          </m:e>
                        </m:acc>
                      </m:e>
                      <m:sup>
                        <m:r>
                          <a:rPr lang="en-US" sz="2400" i="1">
                            <a:latin typeface="Cambria Math"/>
                          </a:rPr>
                          <m:t>(</m:t>
                        </m:r>
                        <m:r>
                          <a:rPr lang="en-US" sz="2400" i="1">
                            <a:latin typeface="Cambria Math"/>
                          </a:rPr>
                          <m:t>𝑖</m:t>
                        </m:r>
                        <m:r>
                          <a:rPr lang="en-US" sz="2400" i="1">
                            <a:latin typeface="Cambria Math"/>
                          </a:rPr>
                          <m:t>)</m:t>
                        </m:r>
                      </m:sup>
                    </m:sSup>
                  </m:oMath>
                </a14:m>
                <a:r>
                  <a:rPr lang="en-US" sz="2400" i="1" dirty="0">
                    <a:latin typeface="Cambria Math"/>
                  </a:rPr>
                  <a:t> is the least solution of</a:t>
                </a:r>
              </a:p>
              <a:p>
                <a:pPr algn="r"/>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𝑌</m:t>
                        </m:r>
                      </m:e>
                    </m:acc>
                  </m:oMath>
                </a14:m>
                <a:r>
                  <a:rPr lang="en-US" sz="2400" i="1" dirty="0">
                    <a:latin typeface="Cambria Math"/>
                  </a:rPr>
                  <a:t> </a:t>
                </a:r>
                <a:r>
                  <a:rPr lang="en-US" sz="2400" dirty="0">
                    <a:latin typeface="Cambria Math"/>
                  </a:rPr>
                  <a:t>=</a:t>
                </a:r>
                <a:r>
                  <a:rPr lang="en-US" sz="2400" i="1" dirty="0">
                    <a:latin typeface="Cambria Math"/>
                  </a:rPr>
                  <a:t> </a:t>
                </a:r>
                <a14:m>
                  <m:oMath xmlns:m="http://schemas.openxmlformats.org/officeDocument/2006/math">
                    <m:r>
                      <a:rPr lang="en-US" sz="2400" b="0" i="1" smtClean="0">
                        <a:latin typeface="Cambria Math"/>
                      </a:rPr>
                      <m:t> </m:t>
                    </m:r>
                    <m:acc>
                      <m:accPr>
                        <m:chr m:val="⃗"/>
                        <m:ctrlPr>
                          <a:rPr lang="en-US" sz="2400" b="0" i="1" smtClean="0">
                            <a:latin typeface="Cambria Math" panose="02040503050406030204" pitchFamily="18" charset="0"/>
                          </a:rPr>
                        </m:ctrlPr>
                      </m:accPr>
                      <m:e>
                        <m:r>
                          <a:rPr lang="en-US" sz="2400" b="0" i="1" smtClean="0">
                            <a:latin typeface="Cambria Math"/>
                          </a:rPr>
                          <m:t>𝑓</m:t>
                        </m:r>
                      </m:e>
                    </m:acc>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a:rPr>
                                  <m:t>𝜈</m:t>
                                </m:r>
                              </m:e>
                            </m:acc>
                          </m:e>
                          <m:sup>
                            <m:d>
                              <m:dPr>
                                <m:ctrlPr>
                                  <a:rPr lang="en-US" sz="2400" i="1">
                                    <a:latin typeface="Cambria Math" panose="02040503050406030204" pitchFamily="18" charset="0"/>
                                  </a:rPr>
                                </m:ctrlPr>
                              </m:dPr>
                              <m:e>
                                <m:r>
                                  <a:rPr lang="en-US" sz="2400" i="1">
                                    <a:latin typeface="Cambria Math"/>
                                  </a:rPr>
                                  <m:t>𝑖</m:t>
                                </m:r>
                              </m:e>
                            </m:d>
                          </m:sup>
                        </m:sSup>
                      </m:e>
                    </m:d>
                    <m:r>
                      <a:rPr lang="en-US" sz="2400" b="0" i="1" smtClean="0">
                        <a:latin typeface="Cambria Math"/>
                      </a:rPr>
                      <m:t> </m:t>
                    </m:r>
                    <m:r>
                      <a:rPr lang="en-US" sz="2400" b="0" i="1" smtClean="0">
                        <a:latin typeface="Cambria Math"/>
                        <a:sym typeface="Symbol"/>
                      </a:rPr>
                      <m:t> </m:t>
                    </m:r>
                    <m:r>
                      <a:rPr lang="en-US" sz="2400" b="0" i="1" smtClean="0">
                        <a:latin typeface="Cambria Math"/>
                      </a:rPr>
                      <m:t>𝐷</m:t>
                    </m:r>
                    <m:acc>
                      <m:accPr>
                        <m:chr m:val="⃗"/>
                        <m:ctrlPr>
                          <a:rPr lang="en-US" sz="2400" i="1">
                            <a:latin typeface="Cambria Math" panose="02040503050406030204" pitchFamily="18" charset="0"/>
                          </a:rPr>
                        </m:ctrlPr>
                      </m:accPr>
                      <m:e>
                        <m:r>
                          <a:rPr lang="en-US" sz="2400" i="1">
                            <a:latin typeface="Cambria Math"/>
                          </a:rPr>
                          <m:t>𝑓</m:t>
                        </m:r>
                      </m:e>
                    </m:acc>
                    <m:sSub>
                      <m:sSubPr>
                        <m:ctrlPr>
                          <a:rPr lang="en-US" sz="2400" i="1" smtClean="0">
                            <a:latin typeface="Cambria Math" panose="02040503050406030204" pitchFamily="18" charset="0"/>
                          </a:rPr>
                        </m:ctrlPr>
                      </m:sSubPr>
                      <m:e>
                        <m:r>
                          <a:rPr lang="en-US" sz="2400" b="0" i="1" smtClean="0">
                            <a:latin typeface="Cambria Math"/>
                          </a:rPr>
                          <m:t>|</m:t>
                        </m:r>
                      </m:e>
                      <m: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a:rPr>
                                  <m:t>𝜈</m:t>
                                </m:r>
                              </m:e>
                            </m:acc>
                          </m:e>
                          <m:sup>
                            <m:d>
                              <m:dPr>
                                <m:ctrlPr>
                                  <a:rPr lang="en-US" sz="2400" i="1">
                                    <a:latin typeface="Cambria Math" panose="02040503050406030204" pitchFamily="18" charset="0"/>
                                  </a:rPr>
                                </m:ctrlPr>
                              </m:dPr>
                              <m:e>
                                <m:r>
                                  <a:rPr lang="en-US" sz="2400" i="1">
                                    <a:latin typeface="Cambria Math"/>
                                  </a:rPr>
                                  <m:t>𝑖</m:t>
                                </m:r>
                              </m:e>
                            </m:d>
                          </m:sup>
                        </m:sSup>
                      </m:sub>
                    </m:sSub>
                    <m:r>
                      <a:rPr lang="en-US" sz="2400" b="0" i="1" smtClean="0">
                        <a:latin typeface="Cambria Math"/>
                      </a:rPr>
                      <m:t>(</m:t>
                    </m:r>
                    <m:acc>
                      <m:accPr>
                        <m:chr m:val="⃗"/>
                        <m:ctrlPr>
                          <a:rPr lang="en-US" sz="2400" b="0" i="1" smtClean="0">
                            <a:latin typeface="Cambria Math" panose="02040503050406030204" pitchFamily="18" charset="0"/>
                          </a:rPr>
                        </m:ctrlPr>
                      </m:accPr>
                      <m:e>
                        <m:r>
                          <a:rPr lang="en-US" sz="2400" b="0" i="1" smtClean="0">
                            <a:latin typeface="Cambria Math"/>
                          </a:rPr>
                          <m:t>𝑌</m:t>
                        </m:r>
                      </m:e>
                    </m:acc>
                    <m:r>
                      <a:rPr lang="en-US" sz="2400" b="0" i="1" smtClean="0">
                        <a:latin typeface="Cambria Math"/>
                      </a:rPr>
                      <m:t>)</m:t>
                    </m:r>
                  </m:oMath>
                </a14:m>
                <a:endParaRPr lang="en-US" sz="2400" b="0" dirty="0"/>
              </a:p>
            </p:txBody>
          </p:sp>
        </mc:Choice>
        <mc:Fallback xmlns="">
          <p:sp>
            <p:nvSpPr>
              <p:cNvPr id="6" name="TextBox 5"/>
              <p:cNvSpPr txBox="1">
                <a:spLocks noRot="1" noChangeAspect="1" noMove="1" noResize="1" noEditPoints="1" noAdjustHandles="1" noChangeArrowheads="1" noChangeShapeType="1" noTextEdit="1"/>
              </p:cNvSpPr>
              <p:nvPr/>
            </p:nvSpPr>
            <p:spPr>
              <a:xfrm>
                <a:off x="984324" y="3291937"/>
                <a:ext cx="6041589" cy="2302233"/>
              </a:xfrm>
              <a:prstGeom prst="rect">
                <a:avLst/>
              </a:prstGeom>
              <a:blipFill rotWithShape="1">
                <a:blip r:embed="rId2"/>
                <a:stretch>
                  <a:fillRect t="-3439" b="-3175"/>
                </a:stretch>
              </a:blipFill>
            </p:spPr>
            <p:txBody>
              <a:bodyPr/>
              <a:lstStyle/>
              <a:p>
                <a:r>
                  <a:rPr lang="en-US">
                    <a:noFill/>
                  </a:rPr>
                  <a:t> </a:t>
                </a:r>
              </a:p>
            </p:txBody>
          </p:sp>
        </mc:Fallback>
      </mc:AlternateContent>
      <p:sp>
        <p:nvSpPr>
          <p:cNvPr id="7" name="Right Brace 6"/>
          <p:cNvSpPr/>
          <p:nvPr/>
        </p:nvSpPr>
        <p:spPr>
          <a:xfrm rot="5400000" flipV="1">
            <a:off x="6149130" y="5002290"/>
            <a:ext cx="226504" cy="1317072"/>
          </a:xfrm>
          <a:prstGeom prst="rightBrace">
            <a:avLst>
              <a:gd name="adj1" fmla="val 41666"/>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8" name="TextBox 7"/>
          <p:cNvSpPr txBox="1"/>
          <p:nvPr/>
        </p:nvSpPr>
        <p:spPr>
          <a:xfrm>
            <a:off x="4777662" y="5855516"/>
            <a:ext cx="2979983" cy="461665"/>
          </a:xfrm>
          <a:prstGeom prst="rect">
            <a:avLst/>
          </a:prstGeom>
          <a:noFill/>
        </p:spPr>
        <p:txBody>
          <a:bodyPr wrap="none" rtlCol="0">
            <a:spAutoFit/>
          </a:bodyPr>
          <a:lstStyle/>
          <a:p>
            <a:r>
              <a:rPr lang="en-US" sz="2400" dirty="0">
                <a:solidFill>
                  <a:srgbClr val="C00000"/>
                </a:solidFill>
              </a:rPr>
              <a:t>Linear correction term</a:t>
            </a:r>
          </a:p>
        </p:txBody>
      </p:sp>
      <p:sp>
        <p:nvSpPr>
          <p:cNvPr id="9" name="Title 1"/>
          <p:cNvSpPr>
            <a:spLocks noGrp="1"/>
          </p:cNvSpPr>
          <p:nvPr>
            <p:ph type="title"/>
          </p:nvPr>
        </p:nvSpPr>
        <p:spPr>
          <a:xfrm>
            <a:off x="0" y="0"/>
            <a:ext cx="9144000" cy="1143000"/>
          </a:xfrm>
        </p:spPr>
        <p:txBody>
          <a:bodyPr>
            <a:normAutofit/>
          </a:bodyPr>
          <a:lstStyle/>
          <a:p>
            <a:r>
              <a:rPr lang="en-US" sz="3600" dirty="0"/>
              <a:t>Newton’s Method for Programs </a:t>
            </a:r>
            <a:r>
              <a:rPr lang="en-US" sz="3200" dirty="0"/>
              <a:t>[Esparza et al.]</a:t>
            </a:r>
            <a:endParaRPr lang="en-US" sz="3600" dirty="0"/>
          </a:p>
        </p:txBody>
      </p:sp>
    </p:spTree>
    <p:extLst>
      <p:ext uri="{BB962C8B-B14F-4D97-AF65-F5344CB8AC3E}">
        <p14:creationId xmlns:p14="http://schemas.microsoft.com/office/powerpoint/2010/main" val="17615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prstClr val="white"/>
                </a:solidFill>
              </a:rPr>
              <a:t>Running Example</a:t>
            </a:r>
            <a:endParaRPr lang="en-US" dirty="0"/>
          </a:p>
        </p:txBody>
      </p:sp>
      <p:sp>
        <p:nvSpPr>
          <p:cNvPr id="5" name="Slide Number Placeholder 4"/>
          <p:cNvSpPr>
            <a:spLocks noGrp="1"/>
          </p:cNvSpPr>
          <p:nvPr>
            <p:ph type="sldNum" sz="quarter" idx="12"/>
          </p:nvPr>
        </p:nvSpPr>
        <p:spPr/>
        <p:txBody>
          <a:bodyPr/>
          <a:lstStyle/>
          <a:p>
            <a:fld id="{A65A0EED-6B89-664A-801E-D3FDD91C7C69}" type="slidenum">
              <a:rPr lang="en-US" smtClean="0"/>
              <a:pPr/>
              <a:t>11</a:t>
            </a:fld>
            <a:endParaRPr lang="en-US"/>
          </a:p>
        </p:txBody>
      </p:sp>
      <p:sp>
        <p:nvSpPr>
          <p:cNvPr id="6" name="Content Placeholder 2"/>
          <p:cNvSpPr>
            <a:spLocks noGrp="1"/>
          </p:cNvSpPr>
          <p:nvPr>
            <p:ph idx="1"/>
          </p:nvPr>
        </p:nvSpPr>
        <p:spPr>
          <a:xfrm>
            <a:off x="271462" y="1600200"/>
            <a:ext cx="1219200" cy="1752599"/>
          </a:xfrm>
        </p:spPr>
        <p:txBody>
          <a:bodyPr>
            <a:normAutofit fontScale="92500" lnSpcReduction="20000"/>
          </a:bodyPr>
          <a:lstStyle/>
          <a:p>
            <a:pPr marL="0" indent="0">
              <a:buNone/>
            </a:pPr>
            <a:r>
              <a:rPr lang="en-US" sz="3000" dirty="0"/>
              <a:t>x</a:t>
            </a:r>
            <a:r>
              <a:rPr lang="en-US" baseline="-25000" dirty="0"/>
              <a:t>1</a:t>
            </a:r>
            <a:r>
              <a:rPr lang="en-US" dirty="0"/>
              <a:t>() {</a:t>
            </a:r>
          </a:p>
          <a:p>
            <a:pPr marL="0" indent="0">
              <a:buNone/>
            </a:pPr>
            <a:r>
              <a:rPr lang="en-US" dirty="0"/>
              <a:t>   a;</a:t>
            </a:r>
          </a:p>
          <a:p>
            <a:pPr marL="0" indent="0">
              <a:buNone/>
            </a:pPr>
            <a:r>
              <a:rPr lang="en-US" dirty="0"/>
              <a:t>   </a:t>
            </a:r>
            <a:r>
              <a:rPr lang="en-US" sz="3000" dirty="0"/>
              <a:t>x</a:t>
            </a:r>
            <a:r>
              <a:rPr lang="en-US" baseline="-25000" dirty="0"/>
              <a:t>2</a:t>
            </a:r>
            <a:r>
              <a:rPr lang="en-US" dirty="0"/>
              <a:t>();</a:t>
            </a:r>
          </a:p>
          <a:p>
            <a:pPr marL="0" indent="0">
              <a:buNone/>
            </a:pPr>
            <a:r>
              <a:rPr lang="en-US" dirty="0"/>
              <a:t>}</a:t>
            </a:r>
          </a:p>
          <a:p>
            <a:pPr marL="0" indent="0">
              <a:buNone/>
            </a:pPr>
            <a:endParaRPr lang="en-US" i="1" dirty="0"/>
          </a:p>
        </p:txBody>
      </p:sp>
      <p:sp>
        <p:nvSpPr>
          <p:cNvPr id="7" name="Content Placeholder 2"/>
          <p:cNvSpPr txBox="1">
            <a:spLocks/>
          </p:cNvSpPr>
          <p:nvPr/>
        </p:nvSpPr>
        <p:spPr>
          <a:xfrm>
            <a:off x="1719261" y="1600199"/>
            <a:ext cx="1763795" cy="42336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dirty="0"/>
              <a:t>x</a:t>
            </a:r>
            <a:r>
              <a:rPr lang="en-US" sz="2400" baseline="-25000" dirty="0"/>
              <a:t>2</a:t>
            </a:r>
            <a:r>
              <a:rPr lang="en-US" sz="2400" dirty="0"/>
              <a:t>() {</a:t>
            </a:r>
          </a:p>
          <a:p>
            <a:pPr marL="0" indent="0">
              <a:buFont typeface="Arial" panose="020B0604020202020204" pitchFamily="34" charset="0"/>
              <a:buNone/>
            </a:pPr>
            <a:r>
              <a:rPr lang="en-US" sz="2400" dirty="0"/>
              <a:t>   if (*) d;</a:t>
            </a:r>
          </a:p>
          <a:p>
            <a:pPr marL="0" indent="0">
              <a:buFont typeface="Arial" panose="020B0604020202020204" pitchFamily="34" charset="0"/>
              <a:buNone/>
            </a:pPr>
            <a:r>
              <a:rPr lang="en-US" sz="2400" dirty="0"/>
              <a:t>   else{</a:t>
            </a:r>
          </a:p>
          <a:p>
            <a:pPr marL="0" indent="0">
              <a:buFont typeface="Arial" panose="020B0604020202020204" pitchFamily="34" charset="0"/>
              <a:buNone/>
            </a:pPr>
            <a:r>
              <a:rPr lang="en-US" sz="2400" dirty="0"/>
              <a:t>         b;</a:t>
            </a:r>
          </a:p>
          <a:p>
            <a:pPr marL="0" indent="0">
              <a:buFont typeface="Arial" panose="020B0604020202020204" pitchFamily="34" charset="0"/>
              <a:buNone/>
            </a:pPr>
            <a:r>
              <a:rPr lang="en-US" sz="2400" dirty="0"/>
              <a:t>         </a:t>
            </a:r>
            <a:r>
              <a:rPr lang="en-US" sz="2800" dirty="0"/>
              <a:t>x</a:t>
            </a:r>
            <a:r>
              <a:rPr lang="en-US" sz="2400" baseline="-25000" dirty="0"/>
              <a:t>2</a:t>
            </a:r>
            <a:r>
              <a:rPr lang="en-US" sz="2400" dirty="0"/>
              <a:t>();</a:t>
            </a:r>
          </a:p>
          <a:p>
            <a:pPr marL="0" indent="0">
              <a:buFont typeface="Arial" panose="020B0604020202020204" pitchFamily="34" charset="0"/>
              <a:buNone/>
            </a:pPr>
            <a:r>
              <a:rPr lang="en-US" sz="2400" dirty="0"/>
              <a:t>         </a:t>
            </a:r>
            <a:r>
              <a:rPr lang="en-US" sz="2800" dirty="0"/>
              <a:t>x</a:t>
            </a:r>
            <a:r>
              <a:rPr lang="en-US" sz="2400" baseline="-25000" dirty="0"/>
              <a:t>2</a:t>
            </a:r>
            <a:r>
              <a:rPr lang="en-US" sz="2400" dirty="0"/>
              <a:t>();</a:t>
            </a:r>
          </a:p>
          <a:p>
            <a:pPr marL="0" indent="0">
              <a:buFont typeface="Arial" panose="020B0604020202020204" pitchFamily="34" charset="0"/>
              <a:buNone/>
            </a:pPr>
            <a:r>
              <a:rPr lang="en-US" sz="2400" dirty="0"/>
              <a:t>         c;</a:t>
            </a:r>
          </a:p>
          <a:p>
            <a:pPr marL="0" indent="0">
              <a:buFont typeface="Arial" panose="020B0604020202020204" pitchFamily="34" charset="0"/>
              <a:buNone/>
            </a:pPr>
            <a:r>
              <a:rPr lang="en-US" sz="2400" dirty="0"/>
              <a:t>   }</a:t>
            </a:r>
          </a:p>
          <a:p>
            <a:pPr marL="0" indent="0">
              <a:buFont typeface="Arial" panose="020B0604020202020204" pitchFamily="34" charset="0"/>
              <a:buNone/>
            </a:pPr>
            <a:r>
              <a:rPr lang="en-US" sz="2400" dirty="0"/>
              <a:t>}</a:t>
            </a:r>
          </a:p>
          <a:p>
            <a:pPr marL="0" indent="0">
              <a:buFont typeface="Arial" panose="020B0604020202020204" pitchFamily="34" charset="0"/>
              <a:buNone/>
            </a:pPr>
            <a:endParaRPr lang="en-US" sz="2400" i="1" dirty="0"/>
          </a:p>
        </p:txBody>
      </p:sp>
      <p:cxnSp>
        <p:nvCxnSpPr>
          <p:cNvPr id="9" name="Straight Arrow Connector 8"/>
          <p:cNvCxnSpPr/>
          <p:nvPr/>
        </p:nvCxnSpPr>
        <p:spPr>
          <a:xfrm>
            <a:off x="6015038" y="1850230"/>
            <a:ext cx="0" cy="557214"/>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015038" y="2407444"/>
            <a:ext cx="379" cy="564370"/>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163735" y="1800226"/>
            <a:ext cx="476236" cy="552453"/>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639971" y="2352679"/>
            <a:ext cx="0" cy="557214"/>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7639971" y="2909893"/>
            <a:ext cx="0" cy="557214"/>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36" idx="7"/>
          </p:cNvCxnSpPr>
          <p:nvPr/>
        </p:nvCxnSpPr>
        <p:spPr>
          <a:xfrm flipH="1">
            <a:off x="7179336" y="3471868"/>
            <a:ext cx="460635" cy="565684"/>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36" idx="0"/>
          </p:cNvCxnSpPr>
          <p:nvPr/>
        </p:nvCxnSpPr>
        <p:spPr>
          <a:xfrm flipH="1">
            <a:off x="7158889" y="1800226"/>
            <a:ext cx="4846" cy="2228856"/>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sp>
        <p:nvSpPr>
          <p:cNvPr id="21" name="Right Arrow 20"/>
          <p:cNvSpPr/>
          <p:nvPr/>
        </p:nvSpPr>
        <p:spPr>
          <a:xfrm>
            <a:off x="3961131" y="2061675"/>
            <a:ext cx="923845" cy="655096"/>
          </a:xfrm>
          <a:prstGeom prst="rightArrow">
            <a:avLst/>
          </a:prstGeom>
          <a:solidFill>
            <a:schemeClr val="accent1">
              <a:lumMod val="60000"/>
              <a:lumOff val="40000"/>
            </a:schemeClr>
          </a:solidFill>
          <a:ln w="28575">
            <a:solidFill>
              <a:schemeClr val="accent1">
                <a:lumMod val="75000"/>
              </a:schemeClr>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597723" y="1266356"/>
            <a:ext cx="1063230" cy="369332"/>
          </a:xfrm>
          <a:prstGeom prst="rect">
            <a:avLst/>
          </a:prstGeom>
          <a:noFill/>
        </p:spPr>
        <p:txBody>
          <a:bodyPr wrap="square" rtlCol="0">
            <a:spAutoFit/>
          </a:bodyPr>
          <a:lstStyle/>
          <a:p>
            <a:r>
              <a:rPr lang="en-US" dirty="0" err="1"/>
              <a:t>proc</a:t>
            </a:r>
            <a:r>
              <a:rPr lang="en-US" dirty="0"/>
              <a:t> X</a:t>
            </a:r>
            <a:r>
              <a:rPr lang="en-US" baseline="-25000" dirty="0"/>
              <a:t>1</a:t>
            </a:r>
            <a:endParaRPr lang="en-US" dirty="0"/>
          </a:p>
        </p:txBody>
      </p:sp>
      <p:sp>
        <p:nvSpPr>
          <p:cNvPr id="23" name="TextBox 22"/>
          <p:cNvSpPr txBox="1"/>
          <p:nvPr/>
        </p:nvSpPr>
        <p:spPr>
          <a:xfrm>
            <a:off x="6660953" y="1266356"/>
            <a:ext cx="1063230" cy="369332"/>
          </a:xfrm>
          <a:prstGeom prst="rect">
            <a:avLst/>
          </a:prstGeom>
          <a:noFill/>
        </p:spPr>
        <p:txBody>
          <a:bodyPr wrap="square" rtlCol="0">
            <a:spAutoFit/>
          </a:bodyPr>
          <a:lstStyle/>
          <a:p>
            <a:r>
              <a:rPr lang="en-US" dirty="0" err="1"/>
              <a:t>proc</a:t>
            </a:r>
            <a:r>
              <a:rPr lang="en-US" dirty="0"/>
              <a:t> X</a:t>
            </a:r>
            <a:r>
              <a:rPr lang="en-US" baseline="-25000" dirty="0"/>
              <a:t>2</a:t>
            </a:r>
            <a:endParaRPr lang="en-US" dirty="0"/>
          </a:p>
        </p:txBody>
      </p:sp>
      <p:sp>
        <p:nvSpPr>
          <p:cNvPr id="24" name="TextBox 23"/>
          <p:cNvSpPr txBox="1"/>
          <p:nvPr/>
        </p:nvSpPr>
        <p:spPr>
          <a:xfrm>
            <a:off x="5686426" y="1891786"/>
            <a:ext cx="442912" cy="369332"/>
          </a:xfrm>
          <a:prstGeom prst="rect">
            <a:avLst/>
          </a:prstGeom>
          <a:noFill/>
          <a:effectLst/>
        </p:spPr>
        <p:txBody>
          <a:bodyPr wrap="square" rtlCol="0">
            <a:spAutoFit/>
          </a:bodyPr>
          <a:lstStyle/>
          <a:p>
            <a:r>
              <a:rPr lang="en-US" dirty="0"/>
              <a:t>a</a:t>
            </a:r>
          </a:p>
        </p:txBody>
      </p:sp>
      <p:sp>
        <p:nvSpPr>
          <p:cNvPr id="26" name="TextBox 25"/>
          <p:cNvSpPr txBox="1"/>
          <p:nvPr/>
        </p:nvSpPr>
        <p:spPr>
          <a:xfrm>
            <a:off x="5686426" y="2352679"/>
            <a:ext cx="442912" cy="369332"/>
          </a:xfrm>
          <a:prstGeom prst="rect">
            <a:avLst/>
          </a:prstGeom>
          <a:noFill/>
          <a:effectLst/>
        </p:spPr>
        <p:txBody>
          <a:bodyPr wrap="square" rtlCol="0">
            <a:spAutoFit/>
          </a:bodyPr>
          <a:lstStyle/>
          <a:p>
            <a:r>
              <a:rPr lang="en-US" dirty="0"/>
              <a:t>X</a:t>
            </a:r>
            <a:r>
              <a:rPr lang="en-US" baseline="-25000" dirty="0"/>
              <a:t>2</a:t>
            </a:r>
            <a:endParaRPr lang="en-US" dirty="0"/>
          </a:p>
        </p:txBody>
      </p:sp>
      <p:sp>
        <p:nvSpPr>
          <p:cNvPr id="27" name="TextBox 26"/>
          <p:cNvSpPr txBox="1"/>
          <p:nvPr/>
        </p:nvSpPr>
        <p:spPr>
          <a:xfrm>
            <a:off x="7511978" y="1889167"/>
            <a:ext cx="442912" cy="369332"/>
          </a:xfrm>
          <a:prstGeom prst="rect">
            <a:avLst/>
          </a:prstGeom>
          <a:noFill/>
          <a:effectLst/>
        </p:spPr>
        <p:txBody>
          <a:bodyPr wrap="square" rtlCol="0">
            <a:spAutoFit/>
          </a:bodyPr>
          <a:lstStyle/>
          <a:p>
            <a:r>
              <a:rPr lang="en-US" dirty="0"/>
              <a:t>b</a:t>
            </a:r>
          </a:p>
        </p:txBody>
      </p:sp>
      <p:sp>
        <p:nvSpPr>
          <p:cNvPr id="28" name="TextBox 27"/>
          <p:cNvSpPr txBox="1"/>
          <p:nvPr/>
        </p:nvSpPr>
        <p:spPr>
          <a:xfrm>
            <a:off x="7659638" y="2450077"/>
            <a:ext cx="442912" cy="369332"/>
          </a:xfrm>
          <a:prstGeom prst="rect">
            <a:avLst/>
          </a:prstGeom>
          <a:noFill/>
          <a:effectLst/>
        </p:spPr>
        <p:txBody>
          <a:bodyPr wrap="square" rtlCol="0">
            <a:spAutoFit/>
          </a:bodyPr>
          <a:lstStyle/>
          <a:p>
            <a:r>
              <a:rPr lang="en-US" dirty="0"/>
              <a:t>X</a:t>
            </a:r>
            <a:r>
              <a:rPr lang="en-US" baseline="-25000" dirty="0"/>
              <a:t>2</a:t>
            </a:r>
            <a:endParaRPr lang="en-US" dirty="0"/>
          </a:p>
        </p:txBody>
      </p:sp>
      <p:sp>
        <p:nvSpPr>
          <p:cNvPr id="29" name="TextBox 28"/>
          <p:cNvSpPr txBox="1"/>
          <p:nvPr/>
        </p:nvSpPr>
        <p:spPr>
          <a:xfrm>
            <a:off x="7681069" y="2964658"/>
            <a:ext cx="442912" cy="369332"/>
          </a:xfrm>
          <a:prstGeom prst="rect">
            <a:avLst/>
          </a:prstGeom>
          <a:noFill/>
          <a:effectLst/>
        </p:spPr>
        <p:txBody>
          <a:bodyPr wrap="square" rtlCol="0">
            <a:spAutoFit/>
          </a:bodyPr>
          <a:lstStyle/>
          <a:p>
            <a:r>
              <a:rPr lang="en-US" dirty="0"/>
              <a:t>X</a:t>
            </a:r>
            <a:r>
              <a:rPr lang="en-US" baseline="-25000" dirty="0"/>
              <a:t>2</a:t>
            </a:r>
            <a:endParaRPr lang="en-US" dirty="0"/>
          </a:p>
        </p:txBody>
      </p:sp>
      <p:sp>
        <p:nvSpPr>
          <p:cNvPr id="30" name="TextBox 29"/>
          <p:cNvSpPr txBox="1"/>
          <p:nvPr/>
        </p:nvSpPr>
        <p:spPr>
          <a:xfrm>
            <a:off x="7507812" y="3578796"/>
            <a:ext cx="442912" cy="369332"/>
          </a:xfrm>
          <a:prstGeom prst="rect">
            <a:avLst/>
          </a:prstGeom>
          <a:noFill/>
          <a:effectLst/>
        </p:spPr>
        <p:txBody>
          <a:bodyPr wrap="square" rtlCol="0">
            <a:spAutoFit/>
          </a:bodyPr>
          <a:lstStyle/>
          <a:p>
            <a:r>
              <a:rPr lang="en-US" dirty="0"/>
              <a:t>c</a:t>
            </a:r>
          </a:p>
        </p:txBody>
      </p:sp>
      <p:sp>
        <p:nvSpPr>
          <p:cNvPr id="31" name="TextBox 30"/>
          <p:cNvSpPr txBox="1"/>
          <p:nvPr/>
        </p:nvSpPr>
        <p:spPr>
          <a:xfrm>
            <a:off x="6842243" y="2752744"/>
            <a:ext cx="442912" cy="369332"/>
          </a:xfrm>
          <a:prstGeom prst="rect">
            <a:avLst/>
          </a:prstGeom>
          <a:noFill/>
          <a:effectLst/>
        </p:spPr>
        <p:txBody>
          <a:bodyPr wrap="square" rtlCol="0">
            <a:spAutoFit/>
          </a:bodyPr>
          <a:lstStyle/>
          <a:p>
            <a:r>
              <a:rPr lang="en-US" dirty="0"/>
              <a:t>d</a:t>
            </a:r>
          </a:p>
        </p:txBody>
      </p:sp>
      <mc:AlternateContent xmlns:mc="http://schemas.openxmlformats.org/markup-compatibility/2006" xmlns:a14="http://schemas.microsoft.com/office/drawing/2010/main">
        <mc:Choice Requires="a14">
          <p:sp>
            <p:nvSpPr>
              <p:cNvPr id="32" name="TextBox 31"/>
              <p:cNvSpPr txBox="1"/>
              <p:nvPr/>
            </p:nvSpPr>
            <p:spPr>
              <a:xfrm>
                <a:off x="3464157" y="4846877"/>
                <a:ext cx="19510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𝑋</m:t>
                          </m:r>
                        </m:e>
                        <m:sub>
                          <m:r>
                            <a:rPr lang="en-US" sz="2400" b="0" i="1" smtClean="0">
                              <a:latin typeface="Cambria Math"/>
                            </a:rPr>
                            <m:t>1</m:t>
                          </m:r>
                        </m:sub>
                      </m:sSub>
                      <m:r>
                        <a:rPr lang="en-US" sz="2400" b="0" i="1" smtClean="0">
                          <a:latin typeface="Cambria Math"/>
                        </a:rPr>
                        <m:t>=</m:t>
                      </m:r>
                      <m:r>
                        <a:rPr lang="en-US" sz="2400" b="0" i="1" smtClean="0">
                          <a:latin typeface="Cambria Math"/>
                        </a:rPr>
                        <m:t>𝑎</m:t>
                      </m:r>
                      <m:r>
                        <a:rPr lang="en-US" sz="2400" b="0" i="1" smtClean="0">
                          <a:latin typeface="Cambria Math"/>
                        </a:rPr>
                        <m:t> ⨂ </m:t>
                      </m:r>
                      <m:sSub>
                        <m:sSubPr>
                          <m:ctrlPr>
                            <a:rPr lang="en-US" sz="2400" b="0" i="1" smtClean="0">
                              <a:latin typeface="Cambria Math" panose="02040503050406030204" pitchFamily="18" charset="0"/>
                            </a:rPr>
                          </m:ctrlPr>
                        </m:sSubPr>
                        <m:e>
                          <m:r>
                            <a:rPr lang="en-US" sz="2400" b="0" i="1" smtClean="0">
                              <a:latin typeface="Cambria Math"/>
                            </a:rPr>
                            <m:t>𝑋</m:t>
                          </m:r>
                        </m:e>
                        <m:sub>
                          <m:r>
                            <a:rPr lang="en-US" sz="2400" b="0" i="1" smtClean="0">
                              <a:latin typeface="Cambria Math"/>
                            </a:rPr>
                            <m:t>2</m:t>
                          </m:r>
                        </m:sub>
                      </m:sSub>
                      <m:r>
                        <a:rPr lang="en-US" sz="2400" b="0" i="1" smtClean="0">
                          <a:latin typeface="Cambria Math"/>
                        </a:rPr>
                        <m:t> </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464157" y="4846877"/>
                <a:ext cx="1951047" cy="461665"/>
              </a:xfrm>
              <a:prstGeom prst="rect">
                <a:avLst/>
              </a:prstGeom>
              <a:blipFill rotWithShape="1">
                <a:blip r:embed="rId3"/>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83057" y="5372196"/>
                <a:ext cx="3802098" cy="461665"/>
              </a:xfrm>
              <a:prstGeom prst="rect">
                <a:avLst/>
              </a:prstGeom>
              <a:noFill/>
            </p:spPr>
            <p:txBody>
              <a:bodyPr wrap="square"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𝑋</m:t>
                        </m:r>
                      </m:e>
                      <m:sub>
                        <m:r>
                          <a:rPr lang="en-US" sz="2400" b="0" i="1" smtClean="0">
                            <a:latin typeface="Cambria Math"/>
                          </a:rPr>
                          <m:t>2</m:t>
                        </m:r>
                      </m:sub>
                    </m:sSub>
                    <m:r>
                      <a:rPr lang="en-US" sz="2400" b="0" i="1" smtClean="0">
                        <a:latin typeface="Cambria Math"/>
                      </a:rPr>
                      <m:t>=</m:t>
                    </m:r>
                    <m:r>
                      <a:rPr lang="en-US" sz="2400" i="1">
                        <a:latin typeface="Cambria Math"/>
                      </a:rPr>
                      <m:t>𝑑</m:t>
                    </m:r>
                    <m:r>
                      <a:rPr lang="en-US" sz="2400" b="0" i="1" smtClean="0">
                        <a:latin typeface="Cambria Math"/>
                      </a:rPr>
                      <m:t> </m:t>
                    </m:r>
                    <m:r>
                      <a:rPr lang="en-US" sz="2400" i="1">
                        <a:latin typeface="Cambria Math"/>
                      </a:rPr>
                      <m:t>⨁</m:t>
                    </m:r>
                  </m:oMath>
                </a14:m>
                <a:r>
                  <a:rPr lang="en-US" sz="2400" dirty="0"/>
                  <a:t> </a:t>
                </a:r>
                <a14:m>
                  <m:oMath xmlns:m="http://schemas.openxmlformats.org/officeDocument/2006/math">
                    <m:r>
                      <a:rPr lang="en-US" sz="2400" b="0" i="1" smtClean="0">
                        <a:latin typeface="Cambria Math"/>
                      </a:rPr>
                      <m:t>𝑏</m:t>
                    </m:r>
                    <m:r>
                      <a:rPr lang="en-US" sz="2400" b="0" i="1" smtClean="0">
                        <a:latin typeface="Cambria Math"/>
                      </a:rPr>
                      <m:t> ⨂ </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a:rPr>
                          <m:t>𝑋</m:t>
                        </m:r>
                      </m:e>
                      <m:sub>
                        <m:r>
                          <a:rPr lang="en-US" sz="2400" b="0" i="1" smtClean="0">
                            <a:solidFill>
                              <a:srgbClr val="C00000"/>
                            </a:solidFill>
                            <a:latin typeface="Cambria Math"/>
                          </a:rPr>
                          <m:t>2</m:t>
                        </m:r>
                      </m:sub>
                    </m:sSub>
                    <m:r>
                      <a:rPr lang="en-US" sz="2400" b="0" i="1" smtClean="0">
                        <a:solidFill>
                          <a:sysClr val="windowText" lastClr="000000"/>
                        </a:solidFill>
                        <a:latin typeface="Cambria Math"/>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a:rPr>
                          <m:t>𝑋</m:t>
                        </m:r>
                      </m:e>
                      <m:sub>
                        <m:r>
                          <a:rPr lang="en-US" sz="2400" b="0" i="1" smtClean="0">
                            <a:solidFill>
                              <a:srgbClr val="C00000"/>
                            </a:solidFill>
                            <a:latin typeface="Cambria Math"/>
                          </a:rPr>
                          <m:t>2</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𝑐</m:t>
                        </m:r>
                      </m:e>
                      <m:sub>
                        <m:r>
                          <a:rPr lang="en-US" sz="2400" b="0" i="1" smtClean="0">
                            <a:latin typeface="Cambria Math"/>
                          </a:rPr>
                          <m:t> </m:t>
                        </m:r>
                      </m:sub>
                    </m:sSub>
                  </m:oMath>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3483057" y="5372196"/>
                <a:ext cx="3802098" cy="461665"/>
              </a:xfrm>
              <a:prstGeom prst="rect">
                <a:avLst/>
              </a:prstGeom>
              <a:blipFill rotWithShape="1">
                <a:blip r:embed="rId4"/>
                <a:stretch>
                  <a:fillRect l="-321" b="-3947"/>
                </a:stretch>
              </a:blipFill>
            </p:spPr>
            <p:txBody>
              <a:bodyPr/>
              <a:lstStyle/>
              <a:p>
                <a:r>
                  <a:rPr lang="en-US">
                    <a:noFill/>
                  </a:rPr>
                  <a:t> </a:t>
                </a:r>
              </a:p>
            </p:txBody>
          </p:sp>
        </mc:Fallback>
      </mc:AlternateContent>
      <p:sp>
        <p:nvSpPr>
          <p:cNvPr id="34" name="TextBox 33"/>
          <p:cNvSpPr txBox="1"/>
          <p:nvPr/>
        </p:nvSpPr>
        <p:spPr>
          <a:xfrm>
            <a:off x="3466573" y="4352553"/>
            <a:ext cx="2550882" cy="461665"/>
          </a:xfrm>
          <a:prstGeom prst="rect">
            <a:avLst/>
          </a:prstGeom>
          <a:noFill/>
        </p:spPr>
        <p:txBody>
          <a:bodyPr wrap="square" rtlCol="0">
            <a:spAutoFit/>
          </a:bodyPr>
          <a:lstStyle/>
          <a:p>
            <a:r>
              <a:rPr lang="en-US" sz="2400" u="sng" dirty="0"/>
              <a:t>Equation System</a:t>
            </a:r>
          </a:p>
        </p:txBody>
      </p:sp>
      <p:sp>
        <p:nvSpPr>
          <p:cNvPr id="36" name="Oval 35"/>
          <p:cNvSpPr>
            <a:spLocks noChangeAspect="1"/>
          </p:cNvSpPr>
          <p:nvPr/>
        </p:nvSpPr>
        <p:spPr>
          <a:xfrm>
            <a:off x="7129971" y="4029082"/>
            <a:ext cx="57835" cy="57835"/>
          </a:xfrm>
          <a:prstGeom prst="ellipse">
            <a:avLst/>
          </a:prstGeom>
          <a:solidFill>
            <a:schemeClr val="accent1"/>
          </a:solidFill>
          <a:ln w="19050">
            <a:solidFill>
              <a:schemeClr val="accent1"/>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Brace 37"/>
          <p:cNvSpPr/>
          <p:nvPr/>
        </p:nvSpPr>
        <p:spPr>
          <a:xfrm rot="16200000">
            <a:off x="5701449" y="4420385"/>
            <a:ext cx="226504" cy="1893652"/>
          </a:xfrm>
          <a:prstGeom prst="rightBrace">
            <a:avLst>
              <a:gd name="adj1" fmla="val 41666"/>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66" name="Oval 65"/>
          <p:cNvSpPr>
            <a:spLocks noChangeAspect="1"/>
          </p:cNvSpPr>
          <p:nvPr/>
        </p:nvSpPr>
        <p:spPr>
          <a:xfrm>
            <a:off x="5986499" y="2971814"/>
            <a:ext cx="57835" cy="57835"/>
          </a:xfrm>
          <a:prstGeom prst="ellipse">
            <a:avLst/>
          </a:prstGeom>
          <a:solidFill>
            <a:schemeClr val="accent1"/>
          </a:solidFill>
          <a:ln w="19050">
            <a:solidFill>
              <a:schemeClr val="accent1"/>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a:spLocks noChangeAspect="1"/>
          </p:cNvSpPr>
          <p:nvPr/>
        </p:nvSpPr>
        <p:spPr>
          <a:xfrm>
            <a:off x="5994509" y="2372428"/>
            <a:ext cx="57835" cy="57835"/>
          </a:xfrm>
          <a:prstGeom prst="ellipse">
            <a:avLst/>
          </a:prstGeom>
          <a:solidFill>
            <a:schemeClr val="accent1"/>
          </a:solidFill>
          <a:ln w="19050">
            <a:solidFill>
              <a:schemeClr val="accent1"/>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ular Callout 40"/>
          <p:cNvSpPr/>
          <p:nvPr/>
        </p:nvSpPr>
        <p:spPr>
          <a:xfrm>
            <a:off x="6385561" y="4509354"/>
            <a:ext cx="2570648" cy="362960"/>
          </a:xfrm>
          <a:prstGeom prst="wedgeRoundRectCallout">
            <a:avLst>
              <a:gd name="adj1" fmla="val -72065"/>
              <a:gd name="adj2" fmla="val 153478"/>
              <a:gd name="adj3" fmla="val 16667"/>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C00000"/>
                </a:solidFill>
              </a:rPr>
              <a:t>This term is quadratic</a:t>
            </a:r>
          </a:p>
        </p:txBody>
      </p:sp>
      <p:sp>
        <p:nvSpPr>
          <p:cNvPr id="42" name="Rectangle 41"/>
          <p:cNvSpPr/>
          <p:nvPr/>
        </p:nvSpPr>
        <p:spPr>
          <a:xfrm>
            <a:off x="7689458" y="2528956"/>
            <a:ext cx="328018" cy="796645"/>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647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65A0EED-6B89-664A-801E-D3FDD91C7C69}" type="slidenum">
              <a:rPr lang="en-US" smtClean="0"/>
              <a:pPr/>
              <a:t>12</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233290" y="2104775"/>
                <a:ext cx="165827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1</m:t>
                          </m:r>
                        </m:sub>
                      </m:sSub>
                      <m:r>
                        <a:rPr lang="en-US" sz="2000" b="0" i="1" smtClean="0">
                          <a:latin typeface="Cambria Math"/>
                        </a:rPr>
                        <m:t>=</m:t>
                      </m:r>
                      <m:r>
                        <a:rPr lang="en-US" sz="2000" b="0" i="1" smtClean="0">
                          <a:latin typeface="Cambria Math"/>
                        </a:rPr>
                        <m:t>𝑎</m:t>
                      </m:r>
                      <m:r>
                        <a:rPr lang="en-US" sz="2000" b="0" i="1" smtClean="0">
                          <a:latin typeface="Cambria Math"/>
                        </a:rPr>
                        <m:t> ⨂ </m:t>
                      </m:r>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2</m:t>
                          </m:r>
                        </m:sub>
                      </m:sSub>
                      <m:r>
                        <a:rPr lang="en-US" sz="2000" b="0" i="1" smtClean="0">
                          <a:latin typeface="Cambria Math"/>
                        </a:rPr>
                        <m:t> </m:t>
                      </m:r>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233290" y="2104775"/>
                <a:ext cx="1658274"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60580" y="2479092"/>
                <a:ext cx="2922595" cy="400110"/>
              </a:xfrm>
              <a:prstGeom prst="rect">
                <a:avLst/>
              </a:prstGeom>
              <a:noFill/>
            </p:spPr>
            <p:txBody>
              <a:bodyPr wrap="none" rtlCol="0">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2</m:t>
                        </m:r>
                      </m:sub>
                    </m:sSub>
                    <m:r>
                      <a:rPr lang="en-US" sz="2000" b="0" i="1" smtClean="0">
                        <a:latin typeface="Cambria Math"/>
                      </a:rPr>
                      <m:t>=</m:t>
                    </m:r>
                    <m:r>
                      <a:rPr lang="en-US" sz="2000" i="1">
                        <a:latin typeface="Cambria Math"/>
                      </a:rPr>
                      <m:t>𝑑</m:t>
                    </m:r>
                    <m:r>
                      <a:rPr lang="en-US" sz="2000" b="0" i="1" smtClean="0">
                        <a:latin typeface="Cambria Math"/>
                      </a:rPr>
                      <m:t> </m:t>
                    </m:r>
                    <m:r>
                      <a:rPr lang="en-US" sz="2000" i="1" smtClean="0">
                        <a:latin typeface="Cambria Math"/>
                      </a:rPr>
                      <m:t>⨁</m:t>
                    </m:r>
                  </m:oMath>
                </a14:m>
                <a:r>
                  <a:rPr lang="en-US" sz="2000" dirty="0"/>
                  <a:t> </a:t>
                </a:r>
                <a14:m>
                  <m:oMath xmlns:m="http://schemas.openxmlformats.org/officeDocument/2006/math">
                    <m:r>
                      <a:rPr lang="en-US" sz="2000" i="1">
                        <a:latin typeface="Cambria Math"/>
                      </a:rPr>
                      <m:t>𝑏</m:t>
                    </m:r>
                    <m:r>
                      <a:rPr lang="en-US" sz="2000" i="1">
                        <a:latin typeface="Cambria Math"/>
                      </a:rPr>
                      <m:t> ⨂ </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a:rPr>
                          <m:t>𝑋</m:t>
                        </m:r>
                      </m:e>
                      <m:sub>
                        <m:r>
                          <a:rPr lang="en-US" sz="2000" i="1">
                            <a:solidFill>
                              <a:srgbClr val="C00000"/>
                            </a:solidFill>
                            <a:latin typeface="Cambria Math"/>
                          </a:rPr>
                          <m:t>2</m:t>
                        </m:r>
                      </m:sub>
                    </m:sSub>
                    <m:r>
                      <a:rPr lang="en-US" sz="2000" i="1">
                        <a:latin typeface="Cambria Math"/>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a:rPr>
                          <m:t>𝑋</m:t>
                        </m:r>
                      </m:e>
                      <m:sub>
                        <m:r>
                          <a:rPr lang="en-US" sz="2000" i="1">
                            <a:solidFill>
                              <a:srgbClr val="C00000"/>
                            </a:solidFill>
                            <a:latin typeface="Cambria Math"/>
                          </a:rPr>
                          <m:t>2</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 </m:t>
                        </m:r>
                      </m:sub>
                    </m:sSub>
                  </m:oMath>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60580" y="2479092"/>
                <a:ext cx="2922595" cy="400110"/>
              </a:xfrm>
              <a:prstGeom prst="rect">
                <a:avLst/>
              </a:prstGeom>
              <a:blipFill rotWithShape="1">
                <a:blip r:embed="rId3"/>
                <a:stretch>
                  <a:fillRect b="-3077"/>
                </a:stretch>
              </a:blipFill>
            </p:spPr>
            <p:txBody>
              <a:bodyPr/>
              <a:lstStyle/>
              <a:p>
                <a:r>
                  <a:rPr lang="en-US">
                    <a:noFill/>
                  </a:rPr>
                  <a:t> </a:t>
                </a:r>
              </a:p>
            </p:txBody>
          </p:sp>
        </mc:Fallback>
      </mc:AlternateContent>
      <p:sp>
        <p:nvSpPr>
          <p:cNvPr id="8" name="TextBox 7"/>
          <p:cNvSpPr txBox="1"/>
          <p:nvPr/>
        </p:nvSpPr>
        <p:spPr>
          <a:xfrm>
            <a:off x="260873" y="1711119"/>
            <a:ext cx="2079655" cy="400110"/>
          </a:xfrm>
          <a:prstGeom prst="rect">
            <a:avLst/>
          </a:prstGeom>
          <a:noFill/>
        </p:spPr>
        <p:txBody>
          <a:bodyPr wrap="square" rtlCol="0">
            <a:spAutoFit/>
          </a:bodyPr>
          <a:lstStyle/>
          <a:p>
            <a:r>
              <a:rPr lang="en-US" sz="2000" u="sng" dirty="0"/>
              <a:t>Original equations</a:t>
            </a:r>
          </a:p>
        </p:txBody>
      </p:sp>
      <p:sp>
        <p:nvSpPr>
          <p:cNvPr id="9" name="Right Arrow Callout 8"/>
          <p:cNvSpPr/>
          <p:nvPr/>
        </p:nvSpPr>
        <p:spPr>
          <a:xfrm>
            <a:off x="3378666" y="1658910"/>
            <a:ext cx="2243138" cy="1345167"/>
          </a:xfrm>
          <a:prstGeom prst="rightArrowCallout">
            <a:avLst/>
          </a:prstGeom>
          <a:noFill/>
          <a:ln w="28575">
            <a:solidFill>
              <a:schemeClr val="accent1">
                <a:lumMod val="75000"/>
              </a:schemeClr>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Apply the</a:t>
            </a:r>
          </a:p>
          <a:p>
            <a:r>
              <a:rPr lang="en-US" dirty="0">
                <a:solidFill>
                  <a:schemeClr val="tx1"/>
                </a:solidFill>
              </a:rPr>
              <a:t>linearization</a:t>
            </a:r>
          </a:p>
          <a:p>
            <a:r>
              <a:rPr lang="en-US" dirty="0">
                <a:solidFill>
                  <a:schemeClr val="tx1"/>
                </a:solidFill>
              </a:rPr>
              <a:t>operator</a:t>
            </a:r>
          </a:p>
        </p:txBody>
      </p:sp>
      <mc:AlternateContent xmlns:mc="http://schemas.openxmlformats.org/markup-compatibility/2006" xmlns:a14="http://schemas.microsoft.com/office/drawing/2010/main">
        <mc:Choice Requires="a14">
          <p:sp>
            <p:nvSpPr>
              <p:cNvPr id="11" name="TextBox 10"/>
              <p:cNvSpPr txBox="1"/>
              <p:nvPr/>
            </p:nvSpPr>
            <p:spPr>
              <a:xfrm>
                <a:off x="5876977" y="1684733"/>
                <a:ext cx="169328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𝑌</m:t>
                          </m:r>
                        </m:e>
                        <m:sub>
                          <m:r>
                            <a:rPr lang="en-US" sz="2000" b="0" i="1" smtClean="0">
                              <a:latin typeface="Cambria Math"/>
                            </a:rPr>
                            <m:t>1</m:t>
                          </m:r>
                        </m:sub>
                      </m:sSub>
                      <m:r>
                        <a:rPr lang="en-US" sz="2000" b="0" i="1" smtClean="0">
                          <a:latin typeface="Cambria Math"/>
                        </a:rPr>
                        <m:t>=    </m:t>
                      </m:r>
                      <m:r>
                        <a:rPr lang="en-US" sz="2000" i="1">
                          <a:latin typeface="Cambria Math"/>
                        </a:rPr>
                        <m:t>𝑎</m:t>
                      </m:r>
                      <m:r>
                        <a:rPr lang="en-US" sz="2000" i="1">
                          <a:latin typeface="Cambria Math"/>
                        </a:rPr>
                        <m:t>⨂</m:t>
                      </m:r>
                      <m:sSub>
                        <m:sSubPr>
                          <m:ctrlPr>
                            <a:rPr lang="en-US" sz="200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a:rPr>
                            <m:t>𝑦</m:t>
                          </m:r>
                        </m:e>
                        <m:sub>
                          <m:r>
                            <a:rPr lang="en-US" sz="2000" i="1">
                              <a:solidFill>
                                <a:sysClr val="windowText" lastClr="000000"/>
                              </a:solidFill>
                              <a:latin typeface="Cambria Math"/>
                            </a:rPr>
                            <m:t>2</m:t>
                          </m:r>
                        </m:sub>
                      </m:sSub>
                    </m:oMath>
                  </m:oMathPara>
                </a14:m>
                <a:endParaRPr lang="en-US" sz="2000" i="1" dirty="0">
                  <a:solidFill>
                    <a:srgbClr val="C00000"/>
                  </a:solidFill>
                  <a:latin typeface="Cambria Math"/>
                </a:endParaRPr>
              </a:p>
              <a:p>
                <a:r>
                  <a:rPr lang="en-US" sz="2000" b="0" dirty="0"/>
                  <a:t>          </a:t>
                </a:r>
                <a14:m>
                  <m:oMath xmlns:m="http://schemas.openxmlformats.org/officeDocument/2006/math">
                    <m:r>
                      <a:rPr lang="en-US" sz="2000" i="1">
                        <a:latin typeface="Cambria Math"/>
                      </a:rPr>
                      <m:t>⨁</m:t>
                    </m:r>
                  </m:oMath>
                </a14:m>
                <a:r>
                  <a:rPr lang="en-US" sz="2000" b="0" dirty="0"/>
                  <a:t> </a:t>
                </a:r>
                <a14:m>
                  <m:oMath xmlns:m="http://schemas.openxmlformats.org/officeDocument/2006/math">
                    <m:r>
                      <a:rPr lang="en-US" sz="2000" b="0" i="1" smtClean="0">
                        <a:latin typeface="Cambria Math"/>
                      </a:rPr>
                      <m:t>𝑎</m:t>
                    </m:r>
                    <m:r>
                      <a:rPr lang="en-US" sz="2000" b="0" i="1" smtClean="0">
                        <a:latin typeface="Cambria Math"/>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a:rPr>
                          <m:t>𝑌</m:t>
                        </m:r>
                      </m:e>
                      <m:sub>
                        <m:r>
                          <a:rPr lang="en-US" sz="2000" b="0" i="1" smtClean="0">
                            <a:solidFill>
                              <a:srgbClr val="C00000"/>
                            </a:solidFill>
                            <a:latin typeface="Cambria Math"/>
                          </a:rPr>
                          <m:t>2</m:t>
                        </m:r>
                      </m:sub>
                    </m:sSub>
                  </m:oMath>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876977" y="1684733"/>
                <a:ext cx="1693284" cy="707886"/>
              </a:xfrm>
              <a:prstGeom prst="rect">
                <a:avLst/>
              </a:prstGeom>
              <a:blipFill rotWithShape="1">
                <a:blip r:embed="rId4"/>
                <a:stretch>
                  <a:fillRect b="-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988238" y="2337014"/>
                <a:ext cx="1190326" cy="400110"/>
              </a:xfrm>
              <a:prstGeom prst="rect">
                <a:avLst/>
              </a:prstGeom>
              <a:noFill/>
            </p:spPr>
            <p:txBody>
              <a:bodyPr wrap="none" rtlCol="0">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𝑌</m:t>
                        </m:r>
                      </m:e>
                      <m:sub>
                        <m:r>
                          <a:rPr lang="en-US" sz="2000" b="0" i="1" smtClean="0">
                            <a:latin typeface="Cambria Math"/>
                          </a:rPr>
                          <m:t>2</m:t>
                        </m:r>
                      </m:sub>
                    </m:sSub>
                    <m:r>
                      <a:rPr lang="en-US" sz="2000" b="0" i="1" smtClean="0">
                        <a:latin typeface="Cambria Math"/>
                      </a:rPr>
                      <m:t>=    </m:t>
                    </m:r>
                    <m:r>
                      <a:rPr lang="en-US" sz="2000" i="1">
                        <a:latin typeface="Cambria Math"/>
                      </a:rPr>
                      <m:t>𝑑</m:t>
                    </m:r>
                  </m:oMath>
                </a14:m>
                <a:r>
                  <a:rPr lang="en-US" sz="20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5988238" y="2337014"/>
                <a:ext cx="1190326" cy="40011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91558" y="2620625"/>
                <a:ext cx="243106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      ⨁ </m:t>
                      </m:r>
                      <m:r>
                        <a:rPr lang="en-US" sz="2000" b="0" i="1" smtClean="0">
                          <a:latin typeface="Cambria Math"/>
                        </a:rPr>
                        <m:t>𝑏</m:t>
                      </m:r>
                      <m:r>
                        <a:rPr lang="en-US" sz="2000" b="0" i="1" smtClean="0">
                          <a:latin typeface="Cambria Math"/>
                        </a:rPr>
                        <m:t>⨂</m:t>
                      </m:r>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a:rPr>
                            <m:t>𝑦</m:t>
                          </m:r>
                        </m:e>
                        <m:sub>
                          <m:r>
                            <a:rPr lang="en-US" sz="2000" b="0" i="1" smtClean="0">
                              <a:solidFill>
                                <a:sysClr val="windowText" lastClr="000000"/>
                              </a:solidFill>
                              <a:latin typeface="Cambria Math"/>
                            </a:rPr>
                            <m:t>2</m:t>
                          </m:r>
                        </m:sub>
                      </m:sSub>
                      <m:r>
                        <a:rPr lang="en-US" sz="2000" b="0" i="1" smtClean="0">
                          <a:latin typeface="Cambria Math"/>
                        </a:rPr>
                        <m:t>⨂ </m:t>
                      </m:r>
                      <m:sSub>
                        <m:sSubPr>
                          <m:ctrlPr>
                            <a:rPr lang="en-US" sz="2000" b="0" i="1" smtClean="0">
                              <a:latin typeface="Cambria Math" panose="02040503050406030204" pitchFamily="18" charset="0"/>
                            </a:rPr>
                          </m:ctrlPr>
                        </m:sSubPr>
                        <m:e>
                          <m:r>
                            <a:rPr lang="en-US" sz="2000" b="0" i="1" smtClean="0">
                              <a:latin typeface="Cambria Math"/>
                            </a:rPr>
                            <m:t>𝑦</m:t>
                          </m:r>
                        </m:e>
                        <m:sub>
                          <m:r>
                            <a:rPr lang="en-US" sz="2000" b="0" i="1" smtClean="0">
                              <a:latin typeface="Cambria Math"/>
                            </a:rPr>
                            <m:t>2</m:t>
                          </m:r>
                        </m:sub>
                      </m:sSub>
                      <m:r>
                        <a:rPr lang="en-US" sz="2000" b="0" i="1" smtClean="0">
                          <a:latin typeface="Cambria Math"/>
                        </a:rPr>
                        <m:t>⨂ </m:t>
                      </m:r>
                      <m:r>
                        <a:rPr lang="en-US" sz="2000" b="0" i="1" smtClean="0">
                          <a:latin typeface="Cambria Math"/>
                        </a:rPr>
                        <m:t>𝑐</m:t>
                      </m:r>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091558" y="2620625"/>
                <a:ext cx="2431066" cy="400110"/>
              </a:xfrm>
              <a:prstGeom prst="rect">
                <a:avLst/>
              </a:prstGeom>
              <a:blipFill rotWithShape="1">
                <a:blip r:embed="rId6"/>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074780" y="2962046"/>
                <a:ext cx="243106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      ⨁ </m:t>
                      </m:r>
                      <m:r>
                        <a:rPr lang="en-US" sz="2000" b="0" i="1" smtClean="0">
                          <a:latin typeface="Cambria Math"/>
                        </a:rPr>
                        <m:t>𝑏</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𝑦</m:t>
                          </m:r>
                        </m:e>
                        <m:sub>
                          <m:r>
                            <a:rPr lang="en-US" sz="2000" b="0" i="1" smtClean="0">
                              <a:latin typeface="Cambria Math"/>
                            </a:rPr>
                            <m:t>2</m:t>
                          </m:r>
                        </m:sub>
                      </m:sSub>
                      <m:r>
                        <a:rPr lang="en-US" sz="2000" b="0" i="1" smtClean="0">
                          <a:latin typeface="Cambria Math"/>
                        </a:rPr>
                        <m:t>⨂ </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a:rPr>
                            <m:t>𝑌</m:t>
                          </m:r>
                        </m:e>
                        <m:sub>
                          <m:r>
                            <a:rPr lang="en-US" sz="2000" b="0" i="1" smtClean="0">
                              <a:solidFill>
                                <a:srgbClr val="C00000"/>
                              </a:solidFill>
                              <a:latin typeface="Cambria Math"/>
                            </a:rPr>
                            <m:t>2</m:t>
                          </m:r>
                        </m:sub>
                      </m:sSub>
                      <m:r>
                        <a:rPr lang="en-US" sz="2000" b="0" i="1" smtClean="0">
                          <a:latin typeface="Cambria Math"/>
                        </a:rPr>
                        <m:t>⨂ </m:t>
                      </m:r>
                      <m:r>
                        <a:rPr lang="en-US" sz="2000" b="0" i="1" smtClean="0">
                          <a:latin typeface="Cambria Math"/>
                        </a:rPr>
                        <m:t>𝑐</m:t>
                      </m:r>
                    </m:oMath>
                  </m:oMathPara>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074780" y="2962046"/>
                <a:ext cx="2431066" cy="400110"/>
              </a:xfrm>
              <a:prstGeom prst="rect">
                <a:avLst/>
              </a:prstGeom>
              <a:blipFill rotWithShape="1">
                <a:blip r:embed="rId7"/>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41409" y="3314600"/>
                <a:ext cx="23321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  </m:t>
                      </m:r>
                      <m:r>
                        <a:rPr lang="en-US" sz="2000" i="1">
                          <a:latin typeface="Cambria Math"/>
                        </a:rPr>
                        <m:t>⨁ </m:t>
                      </m:r>
                      <m:r>
                        <a:rPr lang="en-US" sz="2000" i="1">
                          <a:latin typeface="Cambria Math"/>
                        </a:rPr>
                        <m:t>𝑏</m:t>
                      </m:r>
                      <m:r>
                        <a:rPr lang="en-US" sz="2000" i="1">
                          <a:latin typeface="Cambria Math"/>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a:rPr>
                            <m:t>𝑌</m:t>
                          </m:r>
                        </m:e>
                        <m:sub>
                          <m:r>
                            <a:rPr lang="en-US" sz="2000" i="1">
                              <a:solidFill>
                                <a:srgbClr val="C00000"/>
                              </a:solidFill>
                              <a:latin typeface="Cambria Math"/>
                            </a:rPr>
                            <m:t>2</m:t>
                          </m:r>
                        </m:sub>
                      </m:sSub>
                      <m:r>
                        <a:rPr lang="en-US" sz="2000" i="1">
                          <a:latin typeface="Cambria Math"/>
                        </a:rPr>
                        <m:t>⨂ </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2</m:t>
                          </m:r>
                        </m:sub>
                      </m:sSub>
                      <m:r>
                        <a:rPr lang="en-US" sz="2000" i="1">
                          <a:latin typeface="Cambria Math"/>
                        </a:rPr>
                        <m:t>⨂ </m:t>
                      </m:r>
                      <m:r>
                        <a:rPr lang="en-US" sz="2000" i="1">
                          <a:latin typeface="Cambria Math"/>
                        </a:rPr>
                        <m:t>𝑐</m:t>
                      </m:r>
                    </m:oMath>
                  </m:oMathPara>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241409" y="3314600"/>
                <a:ext cx="2332140" cy="400110"/>
              </a:xfrm>
              <a:prstGeom prst="rect">
                <a:avLst/>
              </a:prstGeom>
              <a:blipFill rotWithShape="1">
                <a:blip r:embed="rId8"/>
                <a:stretch>
                  <a:fillRect b="-7692"/>
                </a:stretch>
              </a:blipFill>
            </p:spPr>
            <p:txBody>
              <a:bodyPr/>
              <a:lstStyle/>
              <a:p>
                <a:r>
                  <a:rPr lang="en-US">
                    <a:noFill/>
                  </a:rPr>
                  <a:t> </a:t>
                </a:r>
              </a:p>
            </p:txBody>
          </p:sp>
        </mc:Fallback>
      </mc:AlternateContent>
      <p:sp>
        <p:nvSpPr>
          <p:cNvPr id="16" name="TextBox 15"/>
          <p:cNvSpPr txBox="1"/>
          <p:nvPr/>
        </p:nvSpPr>
        <p:spPr>
          <a:xfrm>
            <a:off x="5927311" y="1264627"/>
            <a:ext cx="3032131" cy="400110"/>
          </a:xfrm>
          <a:prstGeom prst="rect">
            <a:avLst/>
          </a:prstGeom>
          <a:noFill/>
        </p:spPr>
        <p:txBody>
          <a:bodyPr wrap="square" rtlCol="0">
            <a:spAutoFit/>
          </a:bodyPr>
          <a:lstStyle/>
          <a:p>
            <a:r>
              <a:rPr lang="en-US" sz="2000" u="sng" dirty="0"/>
              <a:t>Differentiated Equations</a:t>
            </a:r>
          </a:p>
        </p:txBody>
      </p:sp>
      <p:sp>
        <p:nvSpPr>
          <p:cNvPr id="17" name="Rounded Rectangular Callout 16"/>
          <p:cNvSpPr/>
          <p:nvPr/>
        </p:nvSpPr>
        <p:spPr>
          <a:xfrm>
            <a:off x="2454728" y="3200993"/>
            <a:ext cx="3382329" cy="927235"/>
          </a:xfrm>
          <a:prstGeom prst="wedgeRoundRectCallout">
            <a:avLst>
              <a:gd name="adj1" fmla="val 69705"/>
              <a:gd name="adj2" fmla="val -13621"/>
              <a:gd name="adj3" fmla="val 16667"/>
            </a:avLst>
          </a:prstGeom>
          <a:solidFill>
            <a:schemeClr val="bg1"/>
          </a:solid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C00000"/>
                </a:solidFill>
              </a:rPr>
              <a:t>Each summand now only has one variable; this system of equations is now linear!</a:t>
            </a:r>
          </a:p>
        </p:txBody>
      </p:sp>
      <p:sp>
        <p:nvSpPr>
          <p:cNvPr id="18" name="Title 1"/>
          <p:cNvSpPr>
            <a:spLocks noGrp="1"/>
          </p:cNvSpPr>
          <p:nvPr>
            <p:ph type="title"/>
          </p:nvPr>
        </p:nvSpPr>
        <p:spPr>
          <a:xfrm>
            <a:off x="0" y="0"/>
            <a:ext cx="9144000" cy="1143000"/>
          </a:xfrm>
        </p:spPr>
        <p:txBody>
          <a:bodyPr>
            <a:normAutofit/>
          </a:bodyPr>
          <a:lstStyle/>
          <a:p>
            <a:r>
              <a:rPr lang="en-US" sz="3600" dirty="0">
                <a:solidFill>
                  <a:prstClr val="white"/>
                </a:solidFill>
              </a:rPr>
              <a:t>Running Example</a:t>
            </a:r>
            <a:endParaRPr lang="en-US" dirty="0"/>
          </a:p>
        </p:txBody>
      </p:sp>
      <p:cxnSp>
        <p:nvCxnSpPr>
          <p:cNvPr id="19" name="Straight Arrow Connector 18"/>
          <p:cNvCxnSpPr/>
          <p:nvPr/>
        </p:nvCxnSpPr>
        <p:spPr>
          <a:xfrm>
            <a:off x="788697" y="4328162"/>
            <a:ext cx="0" cy="557214"/>
          </a:xfrm>
          <a:prstGeom prst="straightConnector1">
            <a:avLst/>
          </a:prstGeom>
          <a:ln>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88697" y="4885376"/>
            <a:ext cx="379" cy="564370"/>
          </a:xfrm>
          <a:prstGeom prst="straightConnector1">
            <a:avLst/>
          </a:prstGeom>
          <a:ln>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937394" y="4278158"/>
            <a:ext cx="476236" cy="552453"/>
          </a:xfrm>
          <a:prstGeom prst="straightConnector1">
            <a:avLst/>
          </a:prstGeom>
          <a:ln>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413630" y="4830611"/>
            <a:ext cx="0" cy="557214"/>
          </a:xfrm>
          <a:prstGeom prst="straightConnector1">
            <a:avLst/>
          </a:prstGeom>
          <a:ln>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413630" y="5387825"/>
            <a:ext cx="0" cy="557214"/>
          </a:xfrm>
          <a:prstGeom prst="straightConnector1">
            <a:avLst/>
          </a:prstGeom>
          <a:ln>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35" idx="7"/>
          </p:cNvCxnSpPr>
          <p:nvPr/>
        </p:nvCxnSpPr>
        <p:spPr>
          <a:xfrm flipH="1">
            <a:off x="1952995" y="5949800"/>
            <a:ext cx="460635" cy="565684"/>
          </a:xfrm>
          <a:prstGeom prst="straightConnector1">
            <a:avLst/>
          </a:prstGeom>
          <a:ln>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35" idx="0"/>
          </p:cNvCxnSpPr>
          <p:nvPr/>
        </p:nvCxnSpPr>
        <p:spPr>
          <a:xfrm flipH="1">
            <a:off x="1932548" y="4278158"/>
            <a:ext cx="4846" cy="2228856"/>
          </a:xfrm>
          <a:prstGeom prst="straightConnector1">
            <a:avLst/>
          </a:prstGeom>
          <a:ln>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71382" y="3744288"/>
            <a:ext cx="1063230" cy="338554"/>
          </a:xfrm>
          <a:prstGeom prst="rect">
            <a:avLst/>
          </a:prstGeom>
          <a:noFill/>
        </p:spPr>
        <p:txBody>
          <a:bodyPr wrap="square" rtlCol="0">
            <a:spAutoFit/>
          </a:bodyPr>
          <a:lstStyle/>
          <a:p>
            <a:r>
              <a:rPr lang="en-US" sz="1600" dirty="0" err="1"/>
              <a:t>proc</a:t>
            </a:r>
            <a:r>
              <a:rPr lang="en-US" sz="1600" dirty="0"/>
              <a:t> X</a:t>
            </a:r>
            <a:r>
              <a:rPr lang="en-US" sz="1600" baseline="-25000" dirty="0"/>
              <a:t>1</a:t>
            </a:r>
            <a:endParaRPr lang="en-US" sz="1600" dirty="0"/>
          </a:p>
        </p:txBody>
      </p:sp>
      <p:sp>
        <p:nvSpPr>
          <p:cNvPr id="27" name="TextBox 26"/>
          <p:cNvSpPr txBox="1"/>
          <p:nvPr/>
        </p:nvSpPr>
        <p:spPr>
          <a:xfrm>
            <a:off x="1552058" y="3744288"/>
            <a:ext cx="1063230" cy="338554"/>
          </a:xfrm>
          <a:prstGeom prst="rect">
            <a:avLst/>
          </a:prstGeom>
          <a:noFill/>
        </p:spPr>
        <p:txBody>
          <a:bodyPr wrap="square" rtlCol="0">
            <a:spAutoFit/>
          </a:bodyPr>
          <a:lstStyle/>
          <a:p>
            <a:r>
              <a:rPr lang="en-US" sz="1600" dirty="0" err="1"/>
              <a:t>proc</a:t>
            </a:r>
            <a:r>
              <a:rPr lang="en-US" sz="1600" dirty="0"/>
              <a:t> X</a:t>
            </a:r>
            <a:r>
              <a:rPr lang="en-US" sz="1600" baseline="-25000" dirty="0"/>
              <a:t>2</a:t>
            </a:r>
            <a:endParaRPr lang="en-US" sz="1600" dirty="0"/>
          </a:p>
        </p:txBody>
      </p:sp>
      <p:sp>
        <p:nvSpPr>
          <p:cNvPr id="28" name="TextBox 27"/>
          <p:cNvSpPr txBox="1"/>
          <p:nvPr/>
        </p:nvSpPr>
        <p:spPr>
          <a:xfrm>
            <a:off x="460085" y="4369718"/>
            <a:ext cx="442912" cy="338554"/>
          </a:xfrm>
          <a:prstGeom prst="rect">
            <a:avLst/>
          </a:prstGeom>
          <a:noFill/>
          <a:effectLst/>
        </p:spPr>
        <p:txBody>
          <a:bodyPr wrap="square" rtlCol="0">
            <a:spAutoFit/>
          </a:bodyPr>
          <a:lstStyle/>
          <a:p>
            <a:r>
              <a:rPr lang="en-US" sz="1600" dirty="0"/>
              <a:t>a</a:t>
            </a:r>
          </a:p>
        </p:txBody>
      </p:sp>
      <p:sp>
        <p:nvSpPr>
          <p:cNvPr id="29" name="TextBox 28"/>
          <p:cNvSpPr txBox="1"/>
          <p:nvPr/>
        </p:nvSpPr>
        <p:spPr>
          <a:xfrm>
            <a:off x="460085" y="4830611"/>
            <a:ext cx="442912" cy="338554"/>
          </a:xfrm>
          <a:prstGeom prst="rect">
            <a:avLst/>
          </a:prstGeom>
          <a:noFill/>
          <a:effectLst/>
        </p:spPr>
        <p:txBody>
          <a:bodyPr wrap="square" rtlCol="0">
            <a:spAutoFit/>
          </a:bodyPr>
          <a:lstStyle/>
          <a:p>
            <a:r>
              <a:rPr lang="en-US" sz="1600" dirty="0"/>
              <a:t>X</a:t>
            </a:r>
            <a:r>
              <a:rPr lang="en-US" sz="1600" baseline="-25000" dirty="0"/>
              <a:t>2</a:t>
            </a:r>
            <a:endParaRPr lang="en-US" sz="1600" dirty="0"/>
          </a:p>
        </p:txBody>
      </p:sp>
      <p:sp>
        <p:nvSpPr>
          <p:cNvPr id="30" name="TextBox 29"/>
          <p:cNvSpPr txBox="1"/>
          <p:nvPr/>
        </p:nvSpPr>
        <p:spPr>
          <a:xfrm>
            <a:off x="2285637" y="4367099"/>
            <a:ext cx="442912" cy="338554"/>
          </a:xfrm>
          <a:prstGeom prst="rect">
            <a:avLst/>
          </a:prstGeom>
          <a:noFill/>
          <a:effectLst/>
        </p:spPr>
        <p:txBody>
          <a:bodyPr wrap="square" rtlCol="0">
            <a:spAutoFit/>
          </a:bodyPr>
          <a:lstStyle/>
          <a:p>
            <a:r>
              <a:rPr lang="en-US" sz="1600" dirty="0"/>
              <a:t>b</a:t>
            </a:r>
          </a:p>
        </p:txBody>
      </p:sp>
      <p:sp>
        <p:nvSpPr>
          <p:cNvPr id="31" name="TextBox 30"/>
          <p:cNvSpPr txBox="1"/>
          <p:nvPr/>
        </p:nvSpPr>
        <p:spPr>
          <a:xfrm>
            <a:off x="2441686" y="4928009"/>
            <a:ext cx="442912" cy="338554"/>
          </a:xfrm>
          <a:prstGeom prst="rect">
            <a:avLst/>
          </a:prstGeom>
          <a:noFill/>
          <a:effectLst/>
        </p:spPr>
        <p:txBody>
          <a:bodyPr wrap="square" rtlCol="0">
            <a:spAutoFit/>
          </a:bodyPr>
          <a:lstStyle/>
          <a:p>
            <a:r>
              <a:rPr lang="en-US" sz="1600" dirty="0"/>
              <a:t>X</a:t>
            </a:r>
            <a:r>
              <a:rPr lang="en-US" sz="1600" baseline="-25000" dirty="0"/>
              <a:t>2</a:t>
            </a:r>
            <a:endParaRPr lang="en-US" sz="1600" dirty="0"/>
          </a:p>
        </p:txBody>
      </p:sp>
      <p:sp>
        <p:nvSpPr>
          <p:cNvPr id="32" name="TextBox 31"/>
          <p:cNvSpPr txBox="1"/>
          <p:nvPr/>
        </p:nvSpPr>
        <p:spPr>
          <a:xfrm>
            <a:off x="2441686" y="5442590"/>
            <a:ext cx="442912" cy="338554"/>
          </a:xfrm>
          <a:prstGeom prst="rect">
            <a:avLst/>
          </a:prstGeom>
          <a:noFill/>
          <a:effectLst/>
        </p:spPr>
        <p:txBody>
          <a:bodyPr wrap="square" rtlCol="0">
            <a:spAutoFit/>
          </a:bodyPr>
          <a:lstStyle/>
          <a:p>
            <a:r>
              <a:rPr lang="en-US" sz="1600" dirty="0"/>
              <a:t>X</a:t>
            </a:r>
            <a:r>
              <a:rPr lang="en-US" sz="1600" baseline="-25000" dirty="0"/>
              <a:t>2</a:t>
            </a:r>
            <a:endParaRPr lang="en-US" sz="1600" dirty="0"/>
          </a:p>
        </p:txBody>
      </p:sp>
      <p:sp>
        <p:nvSpPr>
          <p:cNvPr id="33" name="TextBox 32"/>
          <p:cNvSpPr txBox="1"/>
          <p:nvPr/>
        </p:nvSpPr>
        <p:spPr>
          <a:xfrm>
            <a:off x="2281471" y="6056728"/>
            <a:ext cx="442912" cy="338554"/>
          </a:xfrm>
          <a:prstGeom prst="rect">
            <a:avLst/>
          </a:prstGeom>
          <a:noFill/>
          <a:effectLst/>
        </p:spPr>
        <p:txBody>
          <a:bodyPr wrap="square" rtlCol="0">
            <a:spAutoFit/>
          </a:bodyPr>
          <a:lstStyle/>
          <a:p>
            <a:r>
              <a:rPr lang="en-US" sz="1600" dirty="0"/>
              <a:t>c</a:t>
            </a:r>
          </a:p>
        </p:txBody>
      </p:sp>
      <p:sp>
        <p:nvSpPr>
          <p:cNvPr id="34" name="TextBox 33"/>
          <p:cNvSpPr txBox="1"/>
          <p:nvPr/>
        </p:nvSpPr>
        <p:spPr>
          <a:xfrm>
            <a:off x="1615902" y="5230676"/>
            <a:ext cx="442912" cy="338554"/>
          </a:xfrm>
          <a:prstGeom prst="rect">
            <a:avLst/>
          </a:prstGeom>
          <a:noFill/>
          <a:effectLst/>
        </p:spPr>
        <p:txBody>
          <a:bodyPr wrap="square" rtlCol="0">
            <a:spAutoFit/>
          </a:bodyPr>
          <a:lstStyle/>
          <a:p>
            <a:r>
              <a:rPr lang="en-US" sz="1600" dirty="0"/>
              <a:t>d</a:t>
            </a:r>
          </a:p>
        </p:txBody>
      </p:sp>
      <p:sp>
        <p:nvSpPr>
          <p:cNvPr id="35" name="Oval 34"/>
          <p:cNvSpPr>
            <a:spLocks noChangeAspect="1"/>
          </p:cNvSpPr>
          <p:nvPr/>
        </p:nvSpPr>
        <p:spPr>
          <a:xfrm>
            <a:off x="1903630" y="6507014"/>
            <a:ext cx="57835" cy="57835"/>
          </a:xfrm>
          <a:prstGeom prst="ellipse">
            <a:avLst/>
          </a:prstGeom>
          <a:solidFill>
            <a:schemeClr val="accent1"/>
          </a:solidFill>
          <a:ln w="19050">
            <a:solidFill>
              <a:schemeClr val="tx1"/>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6" name="Oval 35"/>
          <p:cNvSpPr>
            <a:spLocks noChangeAspect="1"/>
          </p:cNvSpPr>
          <p:nvPr/>
        </p:nvSpPr>
        <p:spPr>
          <a:xfrm>
            <a:off x="760158" y="5449746"/>
            <a:ext cx="57835" cy="57835"/>
          </a:xfrm>
          <a:prstGeom prst="ellipse">
            <a:avLst/>
          </a:prstGeom>
          <a:solidFill>
            <a:schemeClr val="tx1"/>
          </a:solidFill>
          <a:ln w="19050">
            <a:solidFill>
              <a:schemeClr val="tx1"/>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n>
                <a:solidFill>
                  <a:schemeClr val="tx1"/>
                </a:solidFill>
              </a:ln>
            </a:endParaRPr>
          </a:p>
        </p:txBody>
      </p:sp>
      <p:sp>
        <p:nvSpPr>
          <p:cNvPr id="37" name="Oval 36"/>
          <p:cNvSpPr>
            <a:spLocks noChangeAspect="1"/>
          </p:cNvSpPr>
          <p:nvPr/>
        </p:nvSpPr>
        <p:spPr>
          <a:xfrm>
            <a:off x="768168" y="4850360"/>
            <a:ext cx="57835" cy="57835"/>
          </a:xfrm>
          <a:prstGeom prst="ellipse">
            <a:avLst/>
          </a:prstGeom>
          <a:solidFill>
            <a:schemeClr val="accent1"/>
          </a:solidFill>
          <a:ln w="19050">
            <a:solidFill>
              <a:schemeClr val="tx1"/>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n>
                <a:solidFill>
                  <a:schemeClr val="tx1"/>
                </a:solidFill>
              </a:ln>
            </a:endParaRPr>
          </a:p>
        </p:txBody>
      </p:sp>
      <p:sp>
        <p:nvSpPr>
          <p:cNvPr id="38" name="Rectangle 37"/>
          <p:cNvSpPr/>
          <p:nvPr/>
        </p:nvSpPr>
        <p:spPr>
          <a:xfrm>
            <a:off x="2471506" y="4981721"/>
            <a:ext cx="273821" cy="796645"/>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nvGrpSpPr>
          <p:cNvPr id="39" name="Group 38"/>
          <p:cNvGrpSpPr/>
          <p:nvPr/>
        </p:nvGrpSpPr>
        <p:grpSpPr>
          <a:xfrm>
            <a:off x="7177800" y="3718564"/>
            <a:ext cx="1556721" cy="3088593"/>
            <a:chOff x="620731" y="-8389"/>
            <a:chExt cx="1556721" cy="3088593"/>
          </a:xfrm>
        </p:grpSpPr>
        <p:sp>
          <p:nvSpPr>
            <p:cNvPr id="40" name="TextBox 39"/>
            <p:cNvSpPr txBox="1"/>
            <p:nvPr/>
          </p:nvSpPr>
          <p:spPr>
            <a:xfrm>
              <a:off x="1118549" y="-8389"/>
              <a:ext cx="771237" cy="338554"/>
            </a:xfrm>
            <a:prstGeom prst="rect">
              <a:avLst/>
            </a:prstGeom>
            <a:noFill/>
          </p:spPr>
          <p:txBody>
            <a:bodyPr wrap="none" rtlCol="0">
              <a:spAutoFit/>
            </a:bodyPr>
            <a:lstStyle/>
            <a:p>
              <a:r>
                <a:rPr lang="en-US" sz="1600" dirty="0" err="1"/>
                <a:t>proc</a:t>
              </a:r>
              <a:r>
                <a:rPr lang="en-US" sz="1600" dirty="0"/>
                <a:t> Y</a:t>
              </a:r>
              <a:r>
                <a:rPr lang="en-US" sz="1600" baseline="-25000" dirty="0"/>
                <a:t>2</a:t>
              </a:r>
            </a:p>
          </p:txBody>
        </p:sp>
        <p:sp>
          <p:nvSpPr>
            <p:cNvPr id="41" name="Oval 40"/>
            <p:cNvSpPr/>
            <p:nvPr/>
          </p:nvSpPr>
          <p:spPr>
            <a:xfrm>
              <a:off x="1087588" y="98512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Oval 41"/>
            <p:cNvSpPr/>
            <p:nvPr/>
          </p:nvSpPr>
          <p:spPr>
            <a:xfrm>
              <a:off x="1087588" y="233104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TextBox 42"/>
            <p:cNvSpPr txBox="1"/>
            <p:nvPr/>
          </p:nvSpPr>
          <p:spPr>
            <a:xfrm>
              <a:off x="1089282" y="1846859"/>
              <a:ext cx="344966" cy="338554"/>
            </a:xfrm>
            <a:prstGeom prst="rect">
              <a:avLst/>
            </a:prstGeom>
            <a:noFill/>
          </p:spPr>
          <p:txBody>
            <a:bodyPr wrap="none" rtlCol="0">
              <a:spAutoFit/>
            </a:bodyPr>
            <a:lstStyle/>
            <a:p>
              <a:r>
                <a:rPr lang="en-US" sz="1600" i="1" dirty="0"/>
                <a:t>y</a:t>
              </a:r>
              <a:r>
                <a:rPr lang="en-US" sz="1600" baseline="-25000" dirty="0"/>
                <a:t>2</a:t>
              </a:r>
              <a:endParaRPr lang="en-US" sz="1600" i="1" baseline="-25000" dirty="0"/>
            </a:p>
          </p:txBody>
        </p:sp>
        <p:sp>
          <p:nvSpPr>
            <p:cNvPr id="44" name="TextBox 43"/>
            <p:cNvSpPr txBox="1"/>
            <p:nvPr/>
          </p:nvSpPr>
          <p:spPr>
            <a:xfrm>
              <a:off x="620731" y="1525488"/>
              <a:ext cx="292068" cy="338554"/>
            </a:xfrm>
            <a:prstGeom prst="rect">
              <a:avLst/>
            </a:prstGeom>
            <a:noFill/>
          </p:spPr>
          <p:txBody>
            <a:bodyPr wrap="none" rtlCol="0">
              <a:spAutoFit/>
            </a:bodyPr>
            <a:lstStyle/>
            <a:p>
              <a:pPr algn="just"/>
              <a:r>
                <a:rPr lang="en-US" sz="1600" dirty="0">
                  <a:sym typeface="Symbol"/>
                </a:rPr>
                <a:t>d</a:t>
              </a:r>
              <a:endParaRPr lang="en-US" sz="1600" dirty="0">
                <a:sym typeface="Webdings"/>
              </a:endParaRPr>
            </a:p>
          </p:txBody>
        </p:sp>
        <p:cxnSp>
          <p:nvCxnSpPr>
            <p:cNvPr id="45" name="Straight Arrow Connector 44"/>
            <p:cNvCxnSpPr>
              <a:stCxn id="58" idx="3"/>
              <a:endCxn id="41" idx="0"/>
            </p:cNvCxnSpPr>
            <p:nvPr/>
          </p:nvCxnSpPr>
          <p:spPr>
            <a:xfrm flipH="1">
              <a:off x="1125688" y="377210"/>
              <a:ext cx="310469" cy="607918"/>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58" idx="2"/>
              <a:endCxn id="56" idx="2"/>
            </p:cNvCxnSpPr>
            <p:nvPr/>
          </p:nvCxnSpPr>
          <p:spPr>
            <a:xfrm rot="10800000" flipV="1">
              <a:off x="1424998" y="350268"/>
              <a:ext cx="12700" cy="2691835"/>
            </a:xfrm>
            <a:prstGeom prst="curvedConnector3">
              <a:avLst>
                <a:gd name="adj1" fmla="val 4687496"/>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229413" y="535410"/>
              <a:ext cx="292068" cy="338554"/>
            </a:xfrm>
            <a:prstGeom prst="rect">
              <a:avLst/>
            </a:prstGeom>
            <a:noFill/>
          </p:spPr>
          <p:txBody>
            <a:bodyPr wrap="none" rtlCol="0">
              <a:spAutoFit/>
            </a:bodyPr>
            <a:lstStyle/>
            <a:p>
              <a:pPr algn="just"/>
              <a:r>
                <a:rPr lang="en-US" sz="1600" dirty="0">
                  <a:sym typeface="Symbol"/>
                </a:rPr>
                <a:t>b</a:t>
              </a:r>
              <a:endParaRPr lang="en-US" sz="1600" dirty="0">
                <a:sym typeface="Webdings"/>
              </a:endParaRPr>
            </a:p>
          </p:txBody>
        </p:sp>
        <p:sp>
          <p:nvSpPr>
            <p:cNvPr id="48" name="Oval 47"/>
            <p:cNvSpPr/>
            <p:nvPr/>
          </p:nvSpPr>
          <p:spPr>
            <a:xfrm>
              <a:off x="1087588" y="1658087"/>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9" name="Straight Arrow Connector 48"/>
            <p:cNvCxnSpPr>
              <a:stCxn id="41" idx="4"/>
              <a:endCxn id="48" idx="0"/>
            </p:cNvCxnSpPr>
            <p:nvPr/>
          </p:nvCxnSpPr>
          <p:spPr>
            <a:xfrm>
              <a:off x="1125688" y="1061328"/>
              <a:ext cx="0" cy="59675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4"/>
              <a:endCxn id="42" idx="0"/>
            </p:cNvCxnSpPr>
            <p:nvPr/>
          </p:nvCxnSpPr>
          <p:spPr>
            <a:xfrm>
              <a:off x="1125688" y="1734287"/>
              <a:ext cx="0" cy="59675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07757" y="2488332"/>
              <a:ext cx="271228" cy="338554"/>
            </a:xfrm>
            <a:prstGeom prst="rect">
              <a:avLst/>
            </a:prstGeom>
            <a:noFill/>
          </p:spPr>
          <p:txBody>
            <a:bodyPr wrap="none" rtlCol="0">
              <a:spAutoFit/>
            </a:bodyPr>
            <a:lstStyle/>
            <a:p>
              <a:pPr algn="just"/>
              <a:r>
                <a:rPr lang="en-US" sz="1600" dirty="0">
                  <a:sym typeface="Symbol"/>
                </a:rPr>
                <a:t>c</a:t>
              </a:r>
              <a:endParaRPr lang="en-US" sz="1600" dirty="0">
                <a:sym typeface="Webdings"/>
              </a:endParaRPr>
            </a:p>
          </p:txBody>
        </p:sp>
        <p:sp>
          <p:nvSpPr>
            <p:cNvPr id="52" name="TextBox 51"/>
            <p:cNvSpPr txBox="1"/>
            <p:nvPr/>
          </p:nvSpPr>
          <p:spPr>
            <a:xfrm>
              <a:off x="1434107" y="1152247"/>
              <a:ext cx="352982" cy="338554"/>
            </a:xfrm>
            <a:prstGeom prst="rect">
              <a:avLst/>
            </a:prstGeom>
            <a:noFill/>
          </p:spPr>
          <p:txBody>
            <a:bodyPr wrap="none" rtlCol="0">
              <a:spAutoFit/>
            </a:bodyPr>
            <a:lstStyle/>
            <a:p>
              <a:r>
                <a:rPr lang="en-US" sz="1600" dirty="0">
                  <a:solidFill>
                    <a:srgbClr val="C00000"/>
                  </a:solidFill>
                </a:rPr>
                <a:t>Y</a:t>
              </a:r>
              <a:r>
                <a:rPr lang="en-US" sz="1600" baseline="-25000" dirty="0">
                  <a:solidFill>
                    <a:srgbClr val="C00000"/>
                  </a:solidFill>
                </a:rPr>
                <a:t>2</a:t>
              </a:r>
            </a:p>
          </p:txBody>
        </p:sp>
        <p:cxnSp>
          <p:nvCxnSpPr>
            <p:cNvPr id="53" name="Straight Arrow Connector 52"/>
            <p:cNvCxnSpPr>
              <a:stCxn id="42" idx="4"/>
              <a:endCxn id="56" idx="1"/>
            </p:cNvCxnSpPr>
            <p:nvPr/>
          </p:nvCxnSpPr>
          <p:spPr>
            <a:xfrm>
              <a:off x="1125688" y="2407246"/>
              <a:ext cx="310469" cy="607917"/>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424998" y="98512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5" name="Oval 54"/>
            <p:cNvSpPr/>
            <p:nvPr/>
          </p:nvSpPr>
          <p:spPr>
            <a:xfrm>
              <a:off x="1424998" y="233104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Oval 55"/>
            <p:cNvSpPr/>
            <p:nvPr/>
          </p:nvSpPr>
          <p:spPr>
            <a:xfrm>
              <a:off x="1424998" y="300400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7" name="TextBox 56"/>
            <p:cNvSpPr txBox="1"/>
            <p:nvPr/>
          </p:nvSpPr>
          <p:spPr>
            <a:xfrm>
              <a:off x="1824470" y="1846859"/>
              <a:ext cx="352982" cy="338554"/>
            </a:xfrm>
            <a:prstGeom prst="rect">
              <a:avLst/>
            </a:prstGeom>
            <a:noFill/>
          </p:spPr>
          <p:txBody>
            <a:bodyPr wrap="none" rtlCol="0">
              <a:spAutoFit/>
            </a:bodyPr>
            <a:lstStyle/>
            <a:p>
              <a:r>
                <a:rPr lang="en-US" sz="1600" dirty="0">
                  <a:solidFill>
                    <a:srgbClr val="C00000"/>
                  </a:solidFill>
                </a:rPr>
                <a:t>Y</a:t>
              </a:r>
              <a:r>
                <a:rPr lang="en-US" sz="1600" baseline="-25000" dirty="0">
                  <a:solidFill>
                    <a:srgbClr val="C00000"/>
                  </a:solidFill>
                </a:rPr>
                <a:t>2</a:t>
              </a:r>
            </a:p>
          </p:txBody>
        </p:sp>
        <p:sp>
          <p:nvSpPr>
            <p:cNvPr id="58" name="Oval 57"/>
            <p:cNvSpPr/>
            <p:nvPr/>
          </p:nvSpPr>
          <p:spPr>
            <a:xfrm>
              <a:off x="1424998" y="31216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9" name="Straight Arrow Connector 58"/>
            <p:cNvCxnSpPr>
              <a:stCxn id="58" idx="4"/>
              <a:endCxn id="54" idx="0"/>
            </p:cNvCxnSpPr>
            <p:nvPr/>
          </p:nvCxnSpPr>
          <p:spPr>
            <a:xfrm>
              <a:off x="1463098" y="388369"/>
              <a:ext cx="0" cy="59675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416632" y="535410"/>
              <a:ext cx="292068" cy="338554"/>
            </a:xfrm>
            <a:prstGeom prst="rect">
              <a:avLst/>
            </a:prstGeom>
            <a:noFill/>
          </p:spPr>
          <p:txBody>
            <a:bodyPr wrap="none" rtlCol="0">
              <a:spAutoFit/>
            </a:bodyPr>
            <a:lstStyle/>
            <a:p>
              <a:pPr algn="just"/>
              <a:r>
                <a:rPr lang="en-US" sz="1600" dirty="0">
                  <a:sym typeface="Symbol"/>
                </a:rPr>
                <a:t>b</a:t>
              </a:r>
              <a:endParaRPr lang="en-US" sz="1600" dirty="0">
                <a:sym typeface="Webdings"/>
              </a:endParaRPr>
            </a:p>
          </p:txBody>
        </p:sp>
        <p:sp>
          <p:nvSpPr>
            <p:cNvPr id="61" name="Oval 60"/>
            <p:cNvSpPr/>
            <p:nvPr/>
          </p:nvSpPr>
          <p:spPr>
            <a:xfrm>
              <a:off x="1424998" y="1658087"/>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2" name="Straight Arrow Connector 61"/>
            <p:cNvCxnSpPr>
              <a:stCxn id="54" idx="4"/>
              <a:endCxn id="61" idx="0"/>
            </p:cNvCxnSpPr>
            <p:nvPr/>
          </p:nvCxnSpPr>
          <p:spPr>
            <a:xfrm>
              <a:off x="1463098" y="1061328"/>
              <a:ext cx="0" cy="59675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61" idx="4"/>
              <a:endCxn id="55" idx="0"/>
            </p:cNvCxnSpPr>
            <p:nvPr/>
          </p:nvCxnSpPr>
          <p:spPr>
            <a:xfrm>
              <a:off x="1463098" y="1734287"/>
              <a:ext cx="0" cy="59675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16120" y="2488332"/>
              <a:ext cx="271228" cy="338554"/>
            </a:xfrm>
            <a:prstGeom prst="rect">
              <a:avLst/>
            </a:prstGeom>
            <a:noFill/>
          </p:spPr>
          <p:txBody>
            <a:bodyPr wrap="none" rtlCol="0">
              <a:spAutoFit/>
            </a:bodyPr>
            <a:lstStyle/>
            <a:p>
              <a:pPr algn="just"/>
              <a:r>
                <a:rPr lang="en-US" sz="1600" dirty="0">
                  <a:sym typeface="Symbol"/>
                </a:rPr>
                <a:t>c</a:t>
              </a:r>
              <a:endParaRPr lang="en-US" sz="1600" dirty="0">
                <a:sym typeface="Webdings"/>
              </a:endParaRPr>
            </a:p>
          </p:txBody>
        </p:sp>
        <p:sp>
          <p:nvSpPr>
            <p:cNvPr id="65" name="TextBox 64"/>
            <p:cNvSpPr txBox="1"/>
            <p:nvPr/>
          </p:nvSpPr>
          <p:spPr>
            <a:xfrm>
              <a:off x="1084179" y="1152247"/>
              <a:ext cx="344966" cy="338554"/>
            </a:xfrm>
            <a:prstGeom prst="rect">
              <a:avLst/>
            </a:prstGeom>
            <a:noFill/>
          </p:spPr>
          <p:txBody>
            <a:bodyPr wrap="none" rtlCol="0">
              <a:spAutoFit/>
            </a:bodyPr>
            <a:lstStyle/>
            <a:p>
              <a:r>
                <a:rPr lang="en-US" sz="1600" i="1" dirty="0"/>
                <a:t>y</a:t>
              </a:r>
              <a:r>
                <a:rPr lang="en-US" sz="1600" baseline="-25000" dirty="0"/>
                <a:t>2</a:t>
              </a:r>
              <a:endParaRPr lang="en-US" sz="1600" i="1" baseline="-25000" dirty="0"/>
            </a:p>
          </p:txBody>
        </p:sp>
        <p:cxnSp>
          <p:nvCxnSpPr>
            <p:cNvPr id="66" name="Straight Arrow Connector 65"/>
            <p:cNvCxnSpPr>
              <a:stCxn id="55" idx="4"/>
              <a:endCxn id="56" idx="0"/>
            </p:cNvCxnSpPr>
            <p:nvPr/>
          </p:nvCxnSpPr>
          <p:spPr>
            <a:xfrm>
              <a:off x="1463098" y="2407246"/>
              <a:ext cx="0" cy="596758"/>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804696" y="98512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Oval 67"/>
            <p:cNvSpPr/>
            <p:nvPr/>
          </p:nvSpPr>
          <p:spPr>
            <a:xfrm>
              <a:off x="1804696" y="233104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9" name="TextBox 68"/>
            <p:cNvSpPr txBox="1"/>
            <p:nvPr/>
          </p:nvSpPr>
          <p:spPr>
            <a:xfrm>
              <a:off x="1425390" y="1846859"/>
              <a:ext cx="344966" cy="338554"/>
            </a:xfrm>
            <a:prstGeom prst="rect">
              <a:avLst/>
            </a:prstGeom>
            <a:noFill/>
          </p:spPr>
          <p:txBody>
            <a:bodyPr wrap="none" rtlCol="0">
              <a:spAutoFit/>
            </a:bodyPr>
            <a:lstStyle/>
            <a:p>
              <a:r>
                <a:rPr lang="en-US" sz="1600" i="1" dirty="0"/>
                <a:t>y</a:t>
              </a:r>
              <a:r>
                <a:rPr lang="en-US" sz="1600" baseline="-25000" dirty="0"/>
                <a:t>2</a:t>
              </a:r>
              <a:endParaRPr lang="en-US" sz="1600" i="1" baseline="-25000" dirty="0"/>
            </a:p>
          </p:txBody>
        </p:sp>
        <p:cxnSp>
          <p:nvCxnSpPr>
            <p:cNvPr id="70" name="Straight Arrow Connector 69"/>
            <p:cNvCxnSpPr>
              <a:stCxn id="58" idx="5"/>
              <a:endCxn id="67" idx="0"/>
            </p:cNvCxnSpPr>
            <p:nvPr/>
          </p:nvCxnSpPr>
          <p:spPr>
            <a:xfrm>
              <a:off x="1490039" y="377210"/>
              <a:ext cx="352757" cy="607918"/>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640853" y="535410"/>
              <a:ext cx="292068" cy="338554"/>
            </a:xfrm>
            <a:prstGeom prst="rect">
              <a:avLst/>
            </a:prstGeom>
            <a:noFill/>
          </p:spPr>
          <p:txBody>
            <a:bodyPr wrap="none" rtlCol="0">
              <a:spAutoFit/>
            </a:bodyPr>
            <a:lstStyle/>
            <a:p>
              <a:pPr algn="just"/>
              <a:r>
                <a:rPr lang="en-US" sz="1600" dirty="0">
                  <a:sym typeface="Symbol"/>
                </a:rPr>
                <a:t>b</a:t>
              </a:r>
              <a:endParaRPr lang="en-US" sz="1600" dirty="0">
                <a:sym typeface="Webdings"/>
              </a:endParaRPr>
            </a:p>
          </p:txBody>
        </p:sp>
        <p:sp>
          <p:nvSpPr>
            <p:cNvPr id="72" name="Oval 71"/>
            <p:cNvSpPr/>
            <p:nvPr/>
          </p:nvSpPr>
          <p:spPr>
            <a:xfrm>
              <a:off x="1804696" y="1658087"/>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73" name="Straight Arrow Connector 72"/>
            <p:cNvCxnSpPr>
              <a:stCxn id="67" idx="4"/>
              <a:endCxn id="72" idx="0"/>
            </p:cNvCxnSpPr>
            <p:nvPr/>
          </p:nvCxnSpPr>
          <p:spPr>
            <a:xfrm>
              <a:off x="1842796" y="1061328"/>
              <a:ext cx="0" cy="59675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2" idx="4"/>
              <a:endCxn id="68" idx="0"/>
            </p:cNvCxnSpPr>
            <p:nvPr/>
          </p:nvCxnSpPr>
          <p:spPr>
            <a:xfrm>
              <a:off x="1842796" y="1734287"/>
              <a:ext cx="0" cy="59675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647810" y="2488332"/>
              <a:ext cx="271228" cy="338554"/>
            </a:xfrm>
            <a:prstGeom prst="rect">
              <a:avLst/>
            </a:prstGeom>
            <a:noFill/>
          </p:spPr>
          <p:txBody>
            <a:bodyPr wrap="none" rtlCol="0">
              <a:spAutoFit/>
            </a:bodyPr>
            <a:lstStyle/>
            <a:p>
              <a:pPr algn="just"/>
              <a:r>
                <a:rPr lang="en-US" sz="1600" dirty="0">
                  <a:sym typeface="Symbol"/>
                </a:rPr>
                <a:t>c</a:t>
              </a:r>
              <a:endParaRPr lang="en-US" sz="1600" dirty="0">
                <a:sym typeface="Webdings"/>
              </a:endParaRPr>
            </a:p>
          </p:txBody>
        </p:sp>
        <p:sp>
          <p:nvSpPr>
            <p:cNvPr id="76" name="TextBox 75"/>
            <p:cNvSpPr txBox="1"/>
            <p:nvPr/>
          </p:nvSpPr>
          <p:spPr>
            <a:xfrm>
              <a:off x="1799157" y="1152247"/>
              <a:ext cx="344966" cy="338554"/>
            </a:xfrm>
            <a:prstGeom prst="rect">
              <a:avLst/>
            </a:prstGeom>
            <a:noFill/>
          </p:spPr>
          <p:txBody>
            <a:bodyPr wrap="none" rtlCol="0">
              <a:spAutoFit/>
            </a:bodyPr>
            <a:lstStyle/>
            <a:p>
              <a:r>
                <a:rPr lang="en-US" sz="1600" i="1" dirty="0"/>
                <a:t>y</a:t>
              </a:r>
              <a:r>
                <a:rPr lang="en-US" sz="1600" baseline="-25000" dirty="0"/>
                <a:t>2</a:t>
              </a:r>
              <a:endParaRPr lang="en-US" sz="1600" i="1" baseline="-25000" dirty="0"/>
            </a:p>
          </p:txBody>
        </p:sp>
        <p:cxnSp>
          <p:nvCxnSpPr>
            <p:cNvPr id="77" name="Straight Arrow Connector 76"/>
            <p:cNvCxnSpPr>
              <a:stCxn id="68" idx="4"/>
              <a:endCxn id="56" idx="7"/>
            </p:cNvCxnSpPr>
            <p:nvPr/>
          </p:nvCxnSpPr>
          <p:spPr>
            <a:xfrm flipH="1">
              <a:off x="1490039" y="2407246"/>
              <a:ext cx="352757" cy="607917"/>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5986262" y="3726953"/>
            <a:ext cx="827554" cy="1763451"/>
            <a:chOff x="-28817" y="-33556"/>
            <a:chExt cx="827554" cy="1763451"/>
          </a:xfrm>
        </p:grpSpPr>
        <p:sp>
          <p:nvSpPr>
            <p:cNvPr id="79" name="Oval 78"/>
            <p:cNvSpPr/>
            <p:nvPr/>
          </p:nvSpPr>
          <p:spPr>
            <a:xfrm>
              <a:off x="164759" y="98073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0" name="TextBox 79"/>
            <p:cNvSpPr txBox="1"/>
            <p:nvPr/>
          </p:nvSpPr>
          <p:spPr>
            <a:xfrm>
              <a:off x="421407" y="1183234"/>
              <a:ext cx="352982" cy="338554"/>
            </a:xfrm>
            <a:prstGeom prst="rect">
              <a:avLst/>
            </a:prstGeom>
            <a:noFill/>
          </p:spPr>
          <p:txBody>
            <a:bodyPr wrap="none" rtlCol="0">
              <a:spAutoFit/>
            </a:bodyPr>
            <a:lstStyle/>
            <a:p>
              <a:r>
                <a:rPr lang="en-US" sz="1600" dirty="0">
                  <a:solidFill>
                    <a:srgbClr val="C00000"/>
                  </a:solidFill>
                </a:rPr>
                <a:t>Y</a:t>
              </a:r>
              <a:r>
                <a:rPr lang="en-US" sz="1600" baseline="-25000" dirty="0">
                  <a:solidFill>
                    <a:srgbClr val="C00000"/>
                  </a:solidFill>
                </a:rPr>
                <a:t>2</a:t>
              </a:r>
            </a:p>
          </p:txBody>
        </p:sp>
        <p:sp>
          <p:nvSpPr>
            <p:cNvPr id="81" name="TextBox 80"/>
            <p:cNvSpPr txBox="1"/>
            <p:nvPr/>
          </p:nvSpPr>
          <p:spPr>
            <a:xfrm>
              <a:off x="33912" y="-33556"/>
              <a:ext cx="764825" cy="338554"/>
            </a:xfrm>
            <a:prstGeom prst="rect">
              <a:avLst/>
            </a:prstGeom>
            <a:noFill/>
          </p:spPr>
          <p:txBody>
            <a:bodyPr wrap="none" rtlCol="0">
              <a:spAutoFit/>
            </a:bodyPr>
            <a:lstStyle/>
            <a:p>
              <a:r>
                <a:rPr lang="en-US" sz="1600" dirty="0" err="1"/>
                <a:t>proc</a:t>
              </a:r>
              <a:r>
                <a:rPr lang="en-US" sz="1400" dirty="0"/>
                <a:t> </a:t>
              </a:r>
              <a:r>
                <a:rPr lang="en-US" sz="1600" dirty="0"/>
                <a:t>Y</a:t>
              </a:r>
              <a:r>
                <a:rPr lang="en-US" sz="1600" baseline="-25000" dirty="0"/>
                <a:t>1</a:t>
              </a:r>
            </a:p>
          </p:txBody>
        </p:sp>
        <p:sp>
          <p:nvSpPr>
            <p:cNvPr id="82" name="Oval 81"/>
            <p:cNvSpPr/>
            <p:nvPr/>
          </p:nvSpPr>
          <p:spPr>
            <a:xfrm>
              <a:off x="309539" y="307777"/>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3" name="Straight Arrow Connector 82"/>
            <p:cNvCxnSpPr>
              <a:stCxn id="82" idx="3"/>
              <a:endCxn id="79" idx="0"/>
            </p:cNvCxnSpPr>
            <p:nvPr/>
          </p:nvCxnSpPr>
          <p:spPr>
            <a:xfrm flipH="1">
              <a:off x="202859" y="372818"/>
              <a:ext cx="117839" cy="607918"/>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9559" y="476140"/>
              <a:ext cx="282450" cy="338554"/>
            </a:xfrm>
            <a:prstGeom prst="rect">
              <a:avLst/>
            </a:prstGeom>
            <a:noFill/>
          </p:spPr>
          <p:txBody>
            <a:bodyPr wrap="none" rtlCol="0">
              <a:spAutoFit/>
            </a:bodyPr>
            <a:lstStyle/>
            <a:p>
              <a:pPr algn="just"/>
              <a:r>
                <a:rPr lang="en-US" sz="1600" dirty="0">
                  <a:sym typeface="Symbol"/>
                </a:rPr>
                <a:t>a</a:t>
              </a:r>
              <a:endParaRPr lang="en-US" sz="1600" dirty="0">
                <a:sym typeface="Webdings"/>
              </a:endParaRPr>
            </a:p>
          </p:txBody>
        </p:sp>
        <p:sp>
          <p:nvSpPr>
            <p:cNvPr id="85" name="Oval 84"/>
            <p:cNvSpPr/>
            <p:nvPr/>
          </p:nvSpPr>
          <p:spPr>
            <a:xfrm>
              <a:off x="309539" y="165369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6" name="Straight Arrow Connector 85"/>
            <p:cNvCxnSpPr>
              <a:stCxn id="79" idx="4"/>
              <a:endCxn id="85" idx="1"/>
            </p:cNvCxnSpPr>
            <p:nvPr/>
          </p:nvCxnSpPr>
          <p:spPr>
            <a:xfrm>
              <a:off x="202859" y="1056936"/>
              <a:ext cx="117839" cy="607918"/>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461939" y="98073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8" name="Straight Arrow Connector 87"/>
            <p:cNvCxnSpPr>
              <a:stCxn id="82" idx="5"/>
              <a:endCxn id="87" idx="0"/>
            </p:cNvCxnSpPr>
            <p:nvPr/>
          </p:nvCxnSpPr>
          <p:spPr>
            <a:xfrm>
              <a:off x="374580" y="372818"/>
              <a:ext cx="125459" cy="607918"/>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7" idx="4"/>
              <a:endCxn id="85" idx="7"/>
            </p:cNvCxnSpPr>
            <p:nvPr/>
          </p:nvCxnSpPr>
          <p:spPr>
            <a:xfrm flipH="1">
              <a:off x="374580" y="1056936"/>
              <a:ext cx="125459" cy="607918"/>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8817" y="1157061"/>
              <a:ext cx="344966" cy="338554"/>
            </a:xfrm>
            <a:prstGeom prst="rect">
              <a:avLst/>
            </a:prstGeom>
            <a:noFill/>
          </p:spPr>
          <p:txBody>
            <a:bodyPr wrap="none" rtlCol="0">
              <a:spAutoFit/>
            </a:bodyPr>
            <a:lstStyle/>
            <a:p>
              <a:r>
                <a:rPr lang="en-US" sz="1600" i="1" dirty="0"/>
                <a:t>y</a:t>
              </a:r>
              <a:r>
                <a:rPr lang="en-US" sz="1600" baseline="-25000" dirty="0"/>
                <a:t>2</a:t>
              </a:r>
            </a:p>
          </p:txBody>
        </p:sp>
        <p:sp>
          <p:nvSpPr>
            <p:cNvPr id="91" name="TextBox 90"/>
            <p:cNvSpPr txBox="1"/>
            <p:nvPr/>
          </p:nvSpPr>
          <p:spPr>
            <a:xfrm>
              <a:off x="384849" y="487139"/>
              <a:ext cx="282450" cy="338554"/>
            </a:xfrm>
            <a:prstGeom prst="rect">
              <a:avLst/>
            </a:prstGeom>
            <a:noFill/>
          </p:spPr>
          <p:txBody>
            <a:bodyPr wrap="none" rtlCol="0">
              <a:spAutoFit/>
            </a:bodyPr>
            <a:lstStyle/>
            <a:p>
              <a:pPr algn="just"/>
              <a:r>
                <a:rPr lang="en-US" sz="1600" dirty="0">
                  <a:sym typeface="Symbol"/>
                </a:rPr>
                <a:t>a</a:t>
              </a:r>
              <a:endParaRPr lang="en-US" sz="1600" dirty="0">
                <a:sym typeface="Webdings"/>
              </a:endParaRPr>
            </a:p>
          </p:txBody>
        </p:sp>
      </p:grpSp>
      <p:sp>
        <p:nvSpPr>
          <p:cNvPr id="92" name="Rectangle 91"/>
          <p:cNvSpPr/>
          <p:nvPr/>
        </p:nvSpPr>
        <p:spPr>
          <a:xfrm>
            <a:off x="6484192" y="4999104"/>
            <a:ext cx="273821" cy="266416"/>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3" name="Rectangle 92"/>
          <p:cNvSpPr/>
          <p:nvPr/>
        </p:nvSpPr>
        <p:spPr>
          <a:xfrm>
            <a:off x="8038024" y="4928673"/>
            <a:ext cx="273821" cy="266416"/>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Rectangle 93"/>
          <p:cNvSpPr/>
          <p:nvPr/>
        </p:nvSpPr>
        <p:spPr>
          <a:xfrm>
            <a:off x="8427371" y="5617489"/>
            <a:ext cx="273821" cy="266416"/>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95" name="Rounded Rectangular Callout 94"/>
              <p:cNvSpPr/>
              <p:nvPr/>
            </p:nvSpPr>
            <p:spPr>
              <a:xfrm>
                <a:off x="4455662" y="164672"/>
                <a:ext cx="3925877" cy="1074266"/>
              </a:xfrm>
              <a:prstGeom prst="wedgeRoundRectCallout">
                <a:avLst>
                  <a:gd name="adj1" fmla="val 23216"/>
                  <a:gd name="adj2" fmla="val 216026"/>
                  <a:gd name="adj3" fmla="val 16667"/>
                </a:avLst>
              </a:prstGeom>
              <a:solidFill>
                <a:schemeClr val="bg1"/>
              </a:solid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a:rPr>
                          <m:t>𝑦</m:t>
                        </m:r>
                      </m:e>
                      <m:sub>
                        <m:r>
                          <a:rPr lang="en-US" b="0" i="1" dirty="0" smtClean="0">
                            <a:solidFill>
                              <a:srgbClr val="C00000"/>
                            </a:solidFill>
                            <a:latin typeface="Cambria Math"/>
                          </a:rPr>
                          <m:t>2</m:t>
                        </m:r>
                      </m:sub>
                    </m:sSub>
                  </m:oMath>
                </a14:m>
                <a:r>
                  <a:rPr lang="en-US" dirty="0">
                    <a:solidFill>
                      <a:srgbClr val="C00000"/>
                    </a:solidFill>
                  </a:rPr>
                  <a:t> is the value of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a:rPr>
                          <m:t>𝑌</m:t>
                        </m:r>
                      </m:e>
                      <m:sub>
                        <m:r>
                          <a:rPr lang="en-US" b="0" i="1" smtClean="0">
                            <a:solidFill>
                              <a:srgbClr val="C00000"/>
                            </a:solidFill>
                            <a:latin typeface="Cambria Math"/>
                          </a:rPr>
                          <m:t>2</m:t>
                        </m:r>
                      </m:sub>
                    </m:sSub>
                  </m:oMath>
                </a14:m>
                <a:r>
                  <a:rPr lang="en-US" dirty="0">
                    <a:solidFill>
                      <a:srgbClr val="C00000"/>
                    </a:solidFill>
                  </a:rPr>
                  <a:t> from the previous Newton round – i.e., some </a:t>
                </a:r>
                <a:r>
                  <a:rPr lang="en-US" u="sng" dirty="0">
                    <a:solidFill>
                      <a:srgbClr val="C00000"/>
                    </a:solidFill>
                  </a:rPr>
                  <a:t>constant</a:t>
                </a:r>
                <a:r>
                  <a:rPr lang="en-US" dirty="0">
                    <a:solidFill>
                      <a:srgbClr val="C00000"/>
                    </a:solidFill>
                  </a:rPr>
                  <a:t> for the current round</a:t>
                </a:r>
              </a:p>
            </p:txBody>
          </p:sp>
        </mc:Choice>
        <mc:Fallback xmlns="">
          <p:sp>
            <p:nvSpPr>
              <p:cNvPr id="95" name="Rounded Rectangular Callout 94"/>
              <p:cNvSpPr>
                <a:spLocks noRot="1" noChangeAspect="1" noMove="1" noResize="1" noEditPoints="1" noAdjustHandles="1" noChangeArrowheads="1" noChangeShapeType="1" noTextEdit="1"/>
              </p:cNvSpPr>
              <p:nvPr/>
            </p:nvSpPr>
            <p:spPr>
              <a:xfrm>
                <a:off x="4455662" y="164672"/>
                <a:ext cx="3925877" cy="1074266"/>
              </a:xfrm>
              <a:prstGeom prst="wedgeRoundRectCallout">
                <a:avLst>
                  <a:gd name="adj1" fmla="val 23216"/>
                  <a:gd name="adj2" fmla="val 216026"/>
                  <a:gd name="adj3" fmla="val 16667"/>
                </a:avLst>
              </a:prstGeom>
              <a:blipFill rotWithShape="1">
                <a:blip r:embed="rId9"/>
                <a:stretch>
                  <a:fillRect r="-770"/>
                </a:stretch>
              </a:blipFill>
              <a:ln w="28575">
                <a:solidFill>
                  <a:srgbClr val="C00000"/>
                </a:solidFill>
              </a:ln>
              <a:effectLst>
                <a:outerShdw blurRad="50800" sx="1000" sy="1000" algn="ctr" rotWithShape="0">
                  <a:srgbClr val="FFFFFF">
                    <a:alpha val="0"/>
                  </a:srgbClr>
                </a:outerShdw>
              </a:effectLst>
            </p:spPr>
            <p:txBody>
              <a:bodyPr/>
              <a:lstStyle/>
              <a:p>
                <a:r>
                  <a:rPr lang="en-US">
                    <a:noFill/>
                  </a:rPr>
                  <a:t> </a:t>
                </a:r>
              </a:p>
            </p:txBody>
          </p:sp>
        </mc:Fallback>
      </mc:AlternateContent>
      <p:grpSp>
        <p:nvGrpSpPr>
          <p:cNvPr id="120" name="Group 119"/>
          <p:cNvGrpSpPr/>
          <p:nvPr/>
        </p:nvGrpSpPr>
        <p:grpSpPr>
          <a:xfrm>
            <a:off x="453720" y="2340127"/>
            <a:ext cx="4489492" cy="3504405"/>
            <a:chOff x="453720" y="2340127"/>
            <a:chExt cx="4489492" cy="3504405"/>
          </a:xfrm>
        </p:grpSpPr>
        <p:sp>
          <p:nvSpPr>
            <p:cNvPr id="3" name="Rounded Rectangular Callout 2"/>
            <p:cNvSpPr/>
            <p:nvPr/>
          </p:nvSpPr>
          <p:spPr>
            <a:xfrm>
              <a:off x="453720" y="2340127"/>
              <a:ext cx="4489492" cy="3504405"/>
            </a:xfrm>
            <a:prstGeom prst="wedgeRoundRectCallout">
              <a:avLst>
                <a:gd name="adj1" fmla="val 99939"/>
                <a:gd name="adj2" fmla="val -25711"/>
                <a:gd name="adj3" fmla="val 16667"/>
              </a:avLst>
            </a:prstGeom>
            <a:solidFill>
              <a:schemeClr val="bg1"/>
            </a:solid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518769" y="2340128"/>
              <a:ext cx="4207778" cy="3441973"/>
              <a:chOff x="2072220" y="1102991"/>
              <a:chExt cx="4207778" cy="3441973"/>
            </a:xfrm>
          </p:grpSpPr>
          <p:cxnSp>
            <p:nvCxnSpPr>
              <p:cNvPr id="96" name="Straight Arrow Connector 95"/>
              <p:cNvCxnSpPr/>
              <p:nvPr/>
            </p:nvCxnSpPr>
            <p:spPr>
              <a:xfrm flipV="1">
                <a:off x="2529420" y="1420764"/>
                <a:ext cx="0" cy="3124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2072220" y="3935364"/>
                <a:ext cx="3505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377020" y="1102991"/>
                <a:ext cx="304800" cy="369332"/>
              </a:xfrm>
              <a:prstGeom prst="rect">
                <a:avLst/>
              </a:prstGeom>
              <a:noFill/>
            </p:spPr>
            <p:txBody>
              <a:bodyPr wrap="square" rtlCol="0">
                <a:spAutoFit/>
              </a:bodyPr>
              <a:lstStyle/>
              <a:p>
                <a:r>
                  <a:rPr lang="en-US" i="1" dirty="0"/>
                  <a:t>y</a:t>
                </a:r>
              </a:p>
            </p:txBody>
          </p:sp>
          <p:sp>
            <p:nvSpPr>
              <p:cNvPr id="99" name="TextBox 98"/>
              <p:cNvSpPr txBox="1"/>
              <p:nvPr/>
            </p:nvSpPr>
            <p:spPr>
              <a:xfrm>
                <a:off x="5506864" y="3750698"/>
                <a:ext cx="304800" cy="369332"/>
              </a:xfrm>
              <a:prstGeom prst="rect">
                <a:avLst/>
              </a:prstGeom>
              <a:noFill/>
            </p:spPr>
            <p:txBody>
              <a:bodyPr wrap="square" rtlCol="0">
                <a:spAutoFit/>
              </a:bodyPr>
              <a:lstStyle/>
              <a:p>
                <a:r>
                  <a:rPr lang="en-US" i="1" dirty="0"/>
                  <a:t>x</a:t>
                </a:r>
              </a:p>
            </p:txBody>
          </p:sp>
          <p:sp>
            <p:nvSpPr>
              <p:cNvPr id="100" name="Freeform 99"/>
              <p:cNvSpPr/>
              <p:nvPr/>
            </p:nvSpPr>
            <p:spPr>
              <a:xfrm>
                <a:off x="2250020" y="1883608"/>
                <a:ext cx="3499556" cy="2438400"/>
              </a:xfrm>
              <a:custGeom>
                <a:avLst/>
                <a:gdLst>
                  <a:gd name="connsiteX0" fmla="*/ 0 w 3646312"/>
                  <a:gd name="connsiteY0" fmla="*/ 3104445 h 3104445"/>
                  <a:gd name="connsiteX1" fmla="*/ 146756 w 3646312"/>
                  <a:gd name="connsiteY1" fmla="*/ 2438400 h 3104445"/>
                  <a:gd name="connsiteX2" fmla="*/ 654756 w 3646312"/>
                  <a:gd name="connsiteY2" fmla="*/ 1975556 h 3104445"/>
                  <a:gd name="connsiteX3" fmla="*/ 1422400 w 3646312"/>
                  <a:gd name="connsiteY3" fmla="*/ 1772356 h 3104445"/>
                  <a:gd name="connsiteX4" fmla="*/ 2144889 w 3646312"/>
                  <a:gd name="connsiteY4" fmla="*/ 1388534 h 3104445"/>
                  <a:gd name="connsiteX5" fmla="*/ 2652889 w 3646312"/>
                  <a:gd name="connsiteY5" fmla="*/ 677334 h 3104445"/>
                  <a:gd name="connsiteX6" fmla="*/ 3285067 w 3646312"/>
                  <a:gd name="connsiteY6" fmla="*/ 214489 h 3104445"/>
                  <a:gd name="connsiteX7" fmla="*/ 3646312 w 3646312"/>
                  <a:gd name="connsiteY7" fmla="*/ 0 h 3104445"/>
                  <a:gd name="connsiteX0" fmla="*/ 0 w 3499556"/>
                  <a:gd name="connsiteY0" fmla="*/ 2438400 h 2438400"/>
                  <a:gd name="connsiteX1" fmla="*/ 508000 w 3499556"/>
                  <a:gd name="connsiteY1" fmla="*/ 1975556 h 2438400"/>
                  <a:gd name="connsiteX2" fmla="*/ 1275644 w 3499556"/>
                  <a:gd name="connsiteY2" fmla="*/ 1772356 h 2438400"/>
                  <a:gd name="connsiteX3" fmla="*/ 1998133 w 3499556"/>
                  <a:gd name="connsiteY3" fmla="*/ 1388534 h 2438400"/>
                  <a:gd name="connsiteX4" fmla="*/ 2506133 w 3499556"/>
                  <a:gd name="connsiteY4" fmla="*/ 677334 h 2438400"/>
                  <a:gd name="connsiteX5" fmla="*/ 3138311 w 3499556"/>
                  <a:gd name="connsiteY5" fmla="*/ 214489 h 2438400"/>
                  <a:gd name="connsiteX6" fmla="*/ 3499556 w 3499556"/>
                  <a:gd name="connsiteY6"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9556" h="2438400">
                    <a:moveTo>
                      <a:pt x="0" y="2438400"/>
                    </a:moveTo>
                    <a:cubicBezTo>
                      <a:pt x="109126" y="2250252"/>
                      <a:pt x="295393" y="2086563"/>
                      <a:pt x="508000" y="1975556"/>
                    </a:cubicBezTo>
                    <a:cubicBezTo>
                      <a:pt x="720607" y="1864549"/>
                      <a:pt x="1027289" y="1870193"/>
                      <a:pt x="1275644" y="1772356"/>
                    </a:cubicBezTo>
                    <a:cubicBezTo>
                      <a:pt x="1524000" y="1674519"/>
                      <a:pt x="1793051" y="1571038"/>
                      <a:pt x="1998133" y="1388534"/>
                    </a:cubicBezTo>
                    <a:cubicBezTo>
                      <a:pt x="2203215" y="1206030"/>
                      <a:pt x="2316103" y="873008"/>
                      <a:pt x="2506133" y="677334"/>
                    </a:cubicBezTo>
                    <a:cubicBezTo>
                      <a:pt x="2696163" y="481660"/>
                      <a:pt x="2972741" y="327378"/>
                      <a:pt x="3138311" y="214489"/>
                    </a:cubicBezTo>
                    <a:cubicBezTo>
                      <a:pt x="3303882" y="101600"/>
                      <a:pt x="3401719" y="50800"/>
                      <a:pt x="349955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flipV="1">
                <a:off x="4290409" y="3876705"/>
                <a:ext cx="0" cy="260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282020" y="3173366"/>
                <a:ext cx="0" cy="131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2850998" y="1472897"/>
                <a:ext cx="3429000" cy="30256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3492426" y="3876705"/>
                <a:ext cx="0" cy="260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3492426" y="3619466"/>
                <a:ext cx="0" cy="131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2625904" y="3882350"/>
                <a:ext cx="0" cy="260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4097792" y="4055117"/>
                <a:ext cx="385234" cy="369332"/>
              </a:xfrm>
              <a:prstGeom prst="rect">
                <a:avLst/>
              </a:prstGeom>
              <a:noFill/>
            </p:spPr>
            <p:txBody>
              <a:bodyPr wrap="square" rtlCol="0">
                <a:spAutoFit/>
              </a:bodyPr>
              <a:lstStyle/>
              <a:p>
                <a:r>
                  <a:rPr lang="en-US" i="1" dirty="0"/>
                  <a:t>x</a:t>
                </a:r>
                <a:r>
                  <a:rPr lang="en-US" i="1" baseline="-25000" dirty="0"/>
                  <a:t>0</a:t>
                </a:r>
                <a:endParaRPr lang="en-US" i="1" dirty="0"/>
              </a:p>
            </p:txBody>
          </p:sp>
          <p:sp>
            <p:nvSpPr>
              <p:cNvPr id="109" name="TextBox 108"/>
              <p:cNvSpPr txBox="1"/>
              <p:nvPr/>
            </p:nvSpPr>
            <p:spPr>
              <a:xfrm>
                <a:off x="3299809" y="4044431"/>
                <a:ext cx="385234" cy="369332"/>
              </a:xfrm>
              <a:prstGeom prst="rect">
                <a:avLst/>
              </a:prstGeom>
              <a:noFill/>
            </p:spPr>
            <p:txBody>
              <a:bodyPr wrap="square" rtlCol="0">
                <a:spAutoFit/>
              </a:bodyPr>
              <a:lstStyle/>
              <a:p>
                <a:r>
                  <a:rPr lang="en-US" i="1" dirty="0"/>
                  <a:t>x</a:t>
                </a:r>
                <a:r>
                  <a:rPr lang="en-US" i="1" baseline="-25000" dirty="0"/>
                  <a:t>1</a:t>
                </a:r>
                <a:endParaRPr lang="en-US" i="1" dirty="0"/>
              </a:p>
            </p:txBody>
          </p:sp>
          <p:sp>
            <p:nvSpPr>
              <p:cNvPr id="110" name="TextBox 109"/>
              <p:cNvSpPr txBox="1"/>
              <p:nvPr/>
            </p:nvSpPr>
            <p:spPr>
              <a:xfrm>
                <a:off x="2460891" y="4057879"/>
                <a:ext cx="385234" cy="369332"/>
              </a:xfrm>
              <a:prstGeom prst="rect">
                <a:avLst/>
              </a:prstGeom>
              <a:noFill/>
            </p:spPr>
            <p:txBody>
              <a:bodyPr wrap="square" rtlCol="0">
                <a:spAutoFit/>
              </a:bodyPr>
              <a:lstStyle/>
              <a:p>
                <a:r>
                  <a:rPr lang="en-US" i="1" dirty="0"/>
                  <a:t>x</a:t>
                </a:r>
                <a:r>
                  <a:rPr lang="en-US" i="1" baseline="-25000" dirty="0"/>
                  <a:t>2</a:t>
                </a:r>
                <a:endParaRPr lang="en-US" i="1" dirty="0"/>
              </a:p>
            </p:txBody>
          </p:sp>
          <p:sp>
            <p:nvSpPr>
              <p:cNvPr id="111" name="TextBox 110"/>
              <p:cNvSpPr txBox="1"/>
              <p:nvPr/>
            </p:nvSpPr>
            <p:spPr>
              <a:xfrm>
                <a:off x="3923519" y="2777978"/>
                <a:ext cx="599017" cy="369332"/>
              </a:xfrm>
              <a:prstGeom prst="rect">
                <a:avLst/>
              </a:prstGeom>
              <a:noFill/>
            </p:spPr>
            <p:txBody>
              <a:bodyPr wrap="square" rtlCol="0">
                <a:spAutoFit/>
              </a:bodyPr>
              <a:lstStyle/>
              <a:p>
                <a:r>
                  <a:rPr lang="en-US" i="1" dirty="0"/>
                  <a:t>f(x</a:t>
                </a:r>
                <a:r>
                  <a:rPr lang="en-US" i="1" baseline="-25000" dirty="0"/>
                  <a:t>0</a:t>
                </a:r>
                <a:r>
                  <a:rPr lang="en-US" i="1" dirty="0"/>
                  <a:t>)</a:t>
                </a:r>
              </a:p>
            </p:txBody>
          </p:sp>
          <p:cxnSp>
            <p:nvCxnSpPr>
              <p:cNvPr id="114" name="Straight Arrow Connector 113"/>
              <p:cNvCxnSpPr/>
              <p:nvPr/>
            </p:nvCxnSpPr>
            <p:spPr>
              <a:xfrm flipV="1">
                <a:off x="4292679" y="3237719"/>
                <a:ext cx="0" cy="696382"/>
              </a:xfrm>
              <a:prstGeom prst="straightConnector1">
                <a:avLst/>
              </a:prstGeom>
              <a:ln>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2376143" y="3977478"/>
              <a:ext cx="642185" cy="734603"/>
              <a:chOff x="2366740" y="4020322"/>
              <a:chExt cx="642185" cy="734603"/>
            </a:xfrm>
          </p:grpSpPr>
          <p:sp>
            <p:nvSpPr>
              <p:cNvPr id="117" name="Oval 116"/>
              <p:cNvSpPr/>
              <p:nvPr/>
            </p:nvSpPr>
            <p:spPr>
              <a:xfrm>
                <a:off x="2366740" y="4020322"/>
                <a:ext cx="642185" cy="734603"/>
              </a:xfrm>
              <a:prstGeom prst="ellipse">
                <a:avLst/>
              </a:prstGeom>
              <a:no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a:spLocks noChangeAspect="1"/>
              </p:cNvSpPr>
              <p:nvPr/>
            </p:nvSpPr>
            <p:spPr>
              <a:xfrm>
                <a:off x="2703462" y="4484120"/>
                <a:ext cx="45720" cy="45720"/>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9914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dissolve">
                                      <p:cBhvr>
                                        <p:cTn id="32" dur="500"/>
                                        <p:tgtEl>
                                          <p:spTgt spid="78"/>
                                        </p:tgtEl>
                                      </p:cBhvr>
                                    </p:animEffect>
                                  </p:childTnLst>
                                </p:cTn>
                              </p:par>
                              <p:par>
                                <p:cTn id="33" presetID="9"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dissolv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dissolve">
                                      <p:cBhvr>
                                        <p:cTn id="40" dur="500"/>
                                        <p:tgtEl>
                                          <p:spTgt spid="95"/>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dissolve">
                                      <p:cBhvr>
                                        <p:cTn id="45" dur="500"/>
                                        <p:tgtEl>
                                          <p:spTgt spid="12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dissolve">
                                      <p:cBhvr>
                                        <p:cTn id="50" dur="500"/>
                                        <p:tgtEl>
                                          <p:spTgt spid="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dissolve">
                                      <p:cBhvr>
                                        <p:cTn id="56" dur="500"/>
                                        <p:tgtEl>
                                          <p:spTgt spid="9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animEffect transition="in" filter="dissolve">
                                      <p:cBhvr>
                                        <p:cTn id="59" dur="500"/>
                                        <p:tgtEl>
                                          <p:spTgt spid="9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dissolve">
                                      <p:cBhvr>
                                        <p:cTn id="62" dur="500"/>
                                        <p:tgtEl>
                                          <p:spTgt spid="94"/>
                                        </p:tgtEl>
                                      </p:cBhvr>
                                    </p:animEffect>
                                  </p:childTnLst>
                                </p:cTn>
                              </p:par>
                              <p:par>
                                <p:cTn id="63" presetID="9" presetClass="exit" presetSubtype="0" fill="hold" nodeType="withEffect">
                                  <p:stCondLst>
                                    <p:cond delay="0"/>
                                  </p:stCondLst>
                                  <p:childTnLst>
                                    <p:animEffect transition="out" filter="dissolve">
                                      <p:cBhvr>
                                        <p:cTn id="64" dur="500"/>
                                        <p:tgtEl>
                                          <p:spTgt spid="120"/>
                                        </p:tgtEl>
                                      </p:cBhvr>
                                    </p:animEffect>
                                    <p:set>
                                      <p:cBhvr>
                                        <p:cTn id="65"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p:bldP spid="14" grpId="0"/>
      <p:bldP spid="15" grpId="0"/>
      <p:bldP spid="16" grpId="0"/>
      <p:bldP spid="17" grpId="0" animBg="1"/>
      <p:bldP spid="38" grpId="0" animBg="1"/>
      <p:bldP spid="92" grpId="0" animBg="1"/>
      <p:bldP spid="93" grpId="0" animBg="1"/>
      <p:bldP spid="94" grpId="0" animBg="1"/>
      <p:bldP spid="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Misconception on My Part</a:t>
            </a:r>
          </a:p>
        </p:txBody>
      </p:sp>
      <p:sp>
        <p:nvSpPr>
          <p:cNvPr id="16" name="Slide Number Placeholder 15"/>
          <p:cNvSpPr>
            <a:spLocks noGrp="1"/>
          </p:cNvSpPr>
          <p:nvPr>
            <p:ph type="sldNum" sz="quarter" idx="12"/>
          </p:nvPr>
        </p:nvSpPr>
        <p:spPr/>
        <p:txBody>
          <a:bodyPr/>
          <a:lstStyle/>
          <a:p>
            <a:fld id="{A65A0EED-6B89-664A-801E-D3FDD91C7C69}" type="slidenum">
              <a:rPr lang="en-US" smtClean="0"/>
              <a:pPr/>
              <a:t>13</a:t>
            </a:fld>
            <a:endParaRPr lang="en-US"/>
          </a:p>
        </p:txBody>
      </p:sp>
      <p:sp>
        <p:nvSpPr>
          <p:cNvPr id="8" name="TextBox 7"/>
          <p:cNvSpPr txBox="1"/>
          <p:nvPr/>
        </p:nvSpPr>
        <p:spPr>
          <a:xfrm>
            <a:off x="85614" y="2945794"/>
            <a:ext cx="8972777" cy="1384995"/>
          </a:xfrm>
          <a:prstGeom prst="rect">
            <a:avLst/>
          </a:prstGeom>
          <a:noFill/>
        </p:spPr>
        <p:txBody>
          <a:bodyPr wrap="none" rtlCol="0">
            <a:spAutoFit/>
          </a:bodyPr>
          <a:lstStyle/>
          <a:p>
            <a:pPr algn="ctr"/>
            <a:r>
              <a:rPr lang="en-US" sz="2800" dirty="0"/>
              <a:t>Polynomial </a:t>
            </a:r>
            <a:r>
              <a:rPr lang="en-US" sz="2800" dirty="0">
                <a:sym typeface="Symbol"/>
              </a:rPr>
              <a:t></a:t>
            </a:r>
            <a:r>
              <a:rPr lang="en-US" sz="2800" dirty="0"/>
              <a:t> Linear         </a:t>
            </a:r>
          </a:p>
          <a:p>
            <a:pPr algn="ctr"/>
            <a:r>
              <a:rPr lang="en-US" sz="2800" dirty="0"/>
              <a:t>        </a:t>
            </a:r>
          </a:p>
          <a:p>
            <a:pPr algn="ctr"/>
            <a:r>
              <a:rPr lang="en-US" sz="2800" dirty="0"/>
              <a:t>      </a:t>
            </a:r>
            <a:r>
              <a:rPr lang="en-US" sz="2800" dirty="0" err="1"/>
              <a:t>Interprocedural</a:t>
            </a:r>
            <a:r>
              <a:rPr lang="en-US" sz="2800" dirty="0"/>
              <a:t> Analysis </a:t>
            </a:r>
            <a:r>
              <a:rPr lang="en-US" sz="2800" dirty="0">
                <a:sym typeface="Symbol"/>
              </a:rPr>
              <a:t></a:t>
            </a:r>
            <a:r>
              <a:rPr lang="en-US" sz="2800" dirty="0"/>
              <a:t> </a:t>
            </a:r>
            <a:r>
              <a:rPr lang="en-US" sz="2800" dirty="0" err="1"/>
              <a:t>Intraprocedural</a:t>
            </a:r>
            <a:r>
              <a:rPr lang="en-US" sz="2800" dirty="0"/>
              <a:t> Analysis      </a:t>
            </a:r>
          </a:p>
        </p:txBody>
      </p:sp>
      <p:sp>
        <p:nvSpPr>
          <p:cNvPr id="4" name="Cloud Callout 3"/>
          <p:cNvSpPr/>
          <p:nvPr/>
        </p:nvSpPr>
        <p:spPr>
          <a:xfrm>
            <a:off x="4151111" y="303766"/>
            <a:ext cx="4907280" cy="2359571"/>
          </a:xfrm>
          <a:prstGeom prst="cloudCallout">
            <a:avLst>
              <a:gd name="adj1" fmla="val -16112"/>
              <a:gd name="adj2" fmla="val 98023"/>
            </a:avLst>
          </a:prstGeom>
          <a:solidFill>
            <a:schemeClr val="bg1"/>
          </a:solid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lIns="0" rIns="0" rtlCol="0" anchor="ctr"/>
          <a:lstStyle/>
          <a:p>
            <a:r>
              <a:rPr lang="en-US" sz="2400" dirty="0">
                <a:solidFill>
                  <a:srgbClr val="C00000"/>
                </a:solidFill>
              </a:rPr>
              <a:t>On each Newton round, use a fast </a:t>
            </a:r>
            <a:r>
              <a:rPr lang="en-US" sz="2400" dirty="0" err="1">
                <a:solidFill>
                  <a:srgbClr val="C00000"/>
                </a:solidFill>
              </a:rPr>
              <a:t>intraprocedural</a:t>
            </a:r>
            <a:r>
              <a:rPr lang="en-US" sz="2400" dirty="0">
                <a:solidFill>
                  <a:srgbClr val="C00000"/>
                </a:solidFill>
              </a:rPr>
              <a:t> solver, such as </a:t>
            </a:r>
            <a:r>
              <a:rPr lang="en-US" sz="2400" dirty="0" err="1">
                <a:solidFill>
                  <a:srgbClr val="C00000"/>
                </a:solidFill>
              </a:rPr>
              <a:t>Tarjan’s</a:t>
            </a:r>
            <a:r>
              <a:rPr lang="en-US" sz="2400" dirty="0">
                <a:solidFill>
                  <a:srgbClr val="C00000"/>
                </a:solidFill>
              </a:rPr>
              <a:t> path-expression method!</a:t>
            </a:r>
          </a:p>
        </p:txBody>
      </p:sp>
    </p:spTree>
    <p:extLst>
      <p:ext uri="{BB962C8B-B14F-4D97-AF65-F5344CB8AC3E}">
        <p14:creationId xmlns:p14="http://schemas.microsoft.com/office/powerpoint/2010/main" val="304368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t>Tarjan’s</a:t>
            </a:r>
            <a:r>
              <a:rPr lang="en-US" sz="3600" dirty="0"/>
              <a:t> Path-Expression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91714"/>
                <a:ext cx="8364038" cy="4525963"/>
              </a:xfrm>
            </p:spPr>
            <p:txBody>
              <a:bodyPr>
                <a:normAutofit/>
              </a:bodyPr>
              <a:lstStyle/>
              <a:p>
                <a:r>
                  <a:rPr lang="en-US" dirty="0"/>
                  <a:t>Dataflow analysis for a single control-flow graph (CFG)</a:t>
                </a:r>
              </a:p>
              <a:p>
                <a:r>
                  <a:rPr lang="en-US" dirty="0"/>
                  <a:t>Find a regular expression for each program point p</a:t>
                </a:r>
              </a:p>
              <a:p>
                <a:pPr lvl="1"/>
                <a:r>
                  <a:rPr lang="en-US" dirty="0"/>
                  <a:t>characterizes all paths from enter node to p</a:t>
                </a:r>
              </a:p>
              <a:p>
                <a:pPr lvl="1"/>
                <a:r>
                  <a:rPr lang="en-US" dirty="0"/>
                  <a:t>roughly</a:t>
                </a:r>
              </a:p>
              <a:p>
                <a:pPr lvl="2"/>
                <a:r>
                  <a:rPr lang="en-US" dirty="0"/>
                  <a:t>CFG = finite-state machine over alphabet of edges</a:t>
                </a:r>
              </a:p>
              <a:p>
                <a:pPr lvl="2"/>
                <a:r>
                  <a:rPr lang="en-US" dirty="0"/>
                  <a:t>convert FSM to a regular expression (Kleene’s theorem)</a:t>
                </a:r>
              </a:p>
              <a:p>
                <a:r>
                  <a:rPr lang="en-US" dirty="0"/>
                  <a:t>To evaluate</a:t>
                </a:r>
              </a:p>
              <a:p>
                <a:pPr lvl="1"/>
                <a:r>
                  <a:rPr lang="en-US" dirty="0"/>
                  <a:t>interpret each alphabet symbol as the abstract transformer of the corresponding edge</a:t>
                </a:r>
              </a:p>
              <a:p>
                <a:pPr lvl="1"/>
                <a:r>
                  <a:rPr lang="en-US" dirty="0"/>
                  <a:t>interpret +, </a:t>
                </a:r>
                <a14:m>
                  <m:oMath xmlns:m="http://schemas.openxmlformats.org/officeDocument/2006/math">
                    <m:r>
                      <a:rPr lang="en-US" b="0" i="1" smtClean="0">
                        <a:latin typeface="Cambria Math"/>
                      </a:rPr>
                      <m:t>⋅</m:t>
                    </m:r>
                  </m:oMath>
                </a14:m>
                <a:r>
                  <a:rPr lang="en-US" b="0" dirty="0"/>
                  <a:t>, and * as </a:t>
                </a:r>
                <a:r>
                  <a:rPr lang="en-US" b="0" dirty="0">
                    <a:sym typeface="Symbol"/>
                  </a:rPr>
                  <a:t>, </a:t>
                </a:r>
                <a:r>
                  <a:rPr lang="en-US" b="0" dirty="0">
                    <a:latin typeface="Cambria Math"/>
                    <a:ea typeface="Cambria Math"/>
                    <a:sym typeface="Symbol"/>
                  </a:rPr>
                  <a:t></a:t>
                </a:r>
                <a:r>
                  <a:rPr lang="en-US" sz="2000" dirty="0">
                    <a:sym typeface="Symbol"/>
                  </a:rPr>
                  <a:t>, and </a:t>
                </a:r>
                <a:r>
                  <a:rPr lang="en-US" sz="2000" baseline="30000" dirty="0">
                    <a:latin typeface="Cambria Math"/>
                    <a:ea typeface="Cambria Math"/>
                    <a:sym typeface="Symbol"/>
                  </a:rPr>
                  <a:t>⊛</a:t>
                </a:r>
                <a:r>
                  <a:rPr lang="en-US" sz="2000" dirty="0">
                    <a:sym typeface="Symbol"/>
                  </a:rPr>
                  <a:t>, respectively</a:t>
                </a:r>
                <a:endParaRPr lang="en-US" sz="2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91714"/>
                <a:ext cx="8364038" cy="4525963"/>
              </a:xfrm>
              <a:blipFill rotWithShape="1">
                <a:blip r:embed="rId2"/>
                <a:stretch>
                  <a:fillRect l="-1239" t="-1213" r="-802" b="-2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65A0EED-6B89-664A-801E-D3FDD91C7C69}" type="slidenum">
              <a:rPr lang="en-US" smtClean="0"/>
              <a:pPr/>
              <a:t>14</a:t>
            </a:fld>
            <a:endParaRPr lang="en-US"/>
          </a:p>
        </p:txBody>
      </p:sp>
      <p:grpSp>
        <p:nvGrpSpPr>
          <p:cNvPr id="6" name="Group 5"/>
          <p:cNvGrpSpPr/>
          <p:nvPr/>
        </p:nvGrpSpPr>
        <p:grpSpPr>
          <a:xfrm>
            <a:off x="7842512" y="5011768"/>
            <a:ext cx="1158875" cy="1779120"/>
            <a:chOff x="2004820" y="4354481"/>
            <a:chExt cx="1158875" cy="1779120"/>
          </a:xfrm>
        </p:grpSpPr>
        <p:sp>
          <p:nvSpPr>
            <p:cNvPr id="7" name="TextBox 23"/>
            <p:cNvSpPr txBox="1">
              <a:spLocks noChangeArrowheads="1"/>
            </p:cNvSpPr>
            <p:nvPr/>
          </p:nvSpPr>
          <p:spPr bwMode="auto">
            <a:xfrm>
              <a:off x="2004820" y="5630899"/>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Robert</a:t>
              </a:r>
            </a:p>
            <a:p>
              <a:pPr algn="ctr">
                <a:lnSpc>
                  <a:spcPts val="1600"/>
                </a:lnSpc>
                <a:buFontTx/>
                <a:buNone/>
              </a:pPr>
              <a:r>
                <a:rPr lang="en-US" sz="1600" dirty="0" err="1">
                  <a:latin typeface="Calibri" pitchFamily="34" charset="0"/>
                </a:rPr>
                <a:t>Tarjan</a:t>
              </a:r>
              <a:endParaRPr lang="en-US" sz="1600" dirty="0">
                <a:latin typeface="Calibri" pitchFamily="34" charset="0"/>
              </a:endParaRPr>
            </a:p>
          </p:txBody>
        </p:sp>
        <p:pic>
          <p:nvPicPr>
            <p:cNvPr id="8" name="Picture 11" descr="C:\Users\reps\Documents\Papers\submissions\SpeedingUpNewton\Talk\tarj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970" y="4354481"/>
              <a:ext cx="798576" cy="11978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6023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Misconception on My Part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06586"/>
                <a:ext cx="8229600" cy="1765480"/>
              </a:xfrm>
            </p:spPr>
            <p:txBody>
              <a:bodyPr/>
              <a:lstStyle/>
              <a:p>
                <a:r>
                  <a:rPr lang="en-US" dirty="0"/>
                  <a:t>Issue:</a:t>
                </a:r>
              </a:p>
              <a:p>
                <a:pPr lvl="1"/>
                <a:r>
                  <a:rPr lang="en-US" dirty="0"/>
                  <a:t>Abstract Compose (</a:t>
                </a:r>
                <a14:m>
                  <m:oMath xmlns:m="http://schemas.openxmlformats.org/officeDocument/2006/math">
                    <m:r>
                      <a:rPr lang="en-US" i="1">
                        <a:latin typeface="Cambria Math"/>
                      </a:rPr>
                      <m:t>⨂</m:t>
                    </m:r>
                  </m:oMath>
                </a14:m>
                <a:r>
                  <a:rPr lang="en-US" dirty="0"/>
                  <a:t>) typically models the reversal of function composition: </a:t>
                </a:r>
                <a14:m>
                  <m:oMath xmlns:m="http://schemas.openxmlformats.org/officeDocument/2006/math">
                    <m:r>
                      <a:rPr lang="en-US" sz="2000" i="1" smtClean="0">
                        <a:latin typeface="Cambria Math"/>
                      </a:rPr>
                      <m:t>𝑓</m:t>
                    </m:r>
                    <m:r>
                      <a:rPr lang="en-US" sz="2000" i="1">
                        <a:latin typeface="Cambria Math"/>
                      </a:rPr>
                      <m:t> ⨂ </m:t>
                    </m:r>
                    <m:r>
                      <a:rPr lang="en-US" sz="2000" i="1" smtClean="0">
                        <a:latin typeface="Cambria Math"/>
                      </a:rPr>
                      <m:t>𝑔</m:t>
                    </m:r>
                    <m:r>
                      <a:rPr lang="en-US" sz="2000" i="1">
                        <a:latin typeface="Cambria Math"/>
                      </a:rPr>
                      <m:t> ≝</m:t>
                    </m:r>
                    <m:r>
                      <a:rPr lang="en-US" sz="2000" i="1" smtClean="0">
                        <a:latin typeface="Cambria Math"/>
                      </a:rPr>
                      <m:t>𝑔</m:t>
                    </m:r>
                    <m:r>
                      <a:rPr lang="en-US" sz="2000" i="1">
                        <a:latin typeface="Cambria Math"/>
                      </a:rPr>
                      <m:t> </m:t>
                    </m:r>
                    <m:r>
                      <a:rPr lang="en-US" sz="2000" i="1" smtClean="0">
                        <a:latin typeface="Cambria Math"/>
                        <a:ea typeface="Cambria Math"/>
                      </a:rPr>
                      <m:t>○</m:t>
                    </m:r>
                    <m:r>
                      <a:rPr lang="en-US" sz="2000" i="1" smtClean="0">
                        <a:latin typeface="Cambria Math"/>
                        <a:ea typeface="Cambria Math"/>
                      </a:rPr>
                      <m:t>𝑓</m:t>
                    </m:r>
                  </m:oMath>
                </a14:m>
                <a:endParaRPr lang="en-US" dirty="0"/>
              </a:p>
              <a:p>
                <a:pPr lvl="1"/>
                <a:r>
                  <a:rPr lang="en-US" dirty="0"/>
                  <a:t>In general, </a:t>
                </a:r>
                <a14:m>
                  <m:oMath xmlns:m="http://schemas.openxmlformats.org/officeDocument/2006/math">
                    <m:r>
                      <a:rPr lang="en-US" i="1">
                        <a:latin typeface="Cambria Math"/>
                      </a:rPr>
                      <m:t>⨂ </m:t>
                    </m:r>
                  </m:oMath>
                </a14:m>
                <a:r>
                  <a:rPr lang="en-US" dirty="0"/>
                  <a:t>is not commutative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06586"/>
                <a:ext cx="8229600" cy="1765480"/>
              </a:xfrm>
              <a:blipFill rotWithShape="1">
                <a:blip r:embed="rId2"/>
                <a:stretch>
                  <a:fillRect l="-1259" t="-3103" b="-758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65A0EED-6B89-664A-801E-D3FDD91C7C69}" type="slidenum">
              <a:rPr lang="en-US" smtClean="0"/>
              <a:pPr/>
              <a:t>15</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2983557" y="5170071"/>
                <a:ext cx="32596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𝑏</m:t>
                      </m:r>
                      <m:r>
                        <a:rPr lang="en-US" i="1">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2</m:t>
                          </m:r>
                        </m:sub>
                      </m:sSub>
                      <m:r>
                        <a:rPr lang="en-US" i="1">
                          <a:latin typeface="Cambria Math"/>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a:rPr>
                            <m:t>𝑌</m:t>
                          </m:r>
                        </m:e>
                        <m:sub>
                          <m:r>
                            <a:rPr lang="en-US" b="0" i="1" smtClean="0">
                              <a:solidFill>
                                <a:srgbClr val="C00000"/>
                              </a:solidFill>
                              <a:latin typeface="Cambria Math"/>
                            </a:rPr>
                            <m:t>2</m:t>
                          </m:r>
                        </m:sub>
                      </m:sSub>
                      <m:r>
                        <a:rPr lang="en-US" i="1">
                          <a:latin typeface="Cambria Math"/>
                        </a:rPr>
                        <m:t>⨂</m:t>
                      </m:r>
                      <m:r>
                        <a:rPr lang="en-US" b="0" i="1" smtClean="0">
                          <a:latin typeface="Cambria Math"/>
                        </a:rPr>
                        <m:t>𝑐</m:t>
                      </m:r>
                      <m:r>
                        <a:rPr lang="en-US" b="0" i="1" smtClean="0">
                          <a:latin typeface="Cambria Math"/>
                        </a:rPr>
                        <m:t> ≠  </m:t>
                      </m:r>
                      <m:sSub>
                        <m:sSubPr>
                          <m:ctrlPr>
                            <a:rPr lang="en-US" b="0" i="1" smtClean="0">
                              <a:solidFill>
                                <a:srgbClr val="C00000"/>
                              </a:solidFill>
                              <a:latin typeface="Cambria Math" panose="02040503050406030204" pitchFamily="18" charset="0"/>
                              <a:ea typeface="Cambria Math"/>
                            </a:rPr>
                          </m:ctrlPr>
                        </m:sSubPr>
                        <m:e>
                          <m:r>
                            <a:rPr lang="en-US" b="0" i="1" smtClean="0">
                              <a:solidFill>
                                <a:srgbClr val="C00000"/>
                              </a:solidFill>
                              <a:latin typeface="Cambria Math"/>
                              <a:ea typeface="Cambria Math"/>
                            </a:rPr>
                            <m:t>𝑌</m:t>
                          </m:r>
                        </m:e>
                        <m:sub>
                          <m:r>
                            <a:rPr lang="en-US" b="0" i="1" smtClean="0">
                              <a:solidFill>
                                <a:srgbClr val="C00000"/>
                              </a:solidFill>
                              <a:latin typeface="Cambria Math"/>
                              <a:ea typeface="Cambria Math"/>
                            </a:rPr>
                            <m:t>2</m:t>
                          </m:r>
                        </m:sub>
                      </m:sSub>
                      <m:r>
                        <a:rPr lang="en-US" i="1">
                          <a:latin typeface="Cambria Math"/>
                        </a:rPr>
                        <m:t>⨂</m:t>
                      </m:r>
                      <m:r>
                        <a:rPr lang="en-US" b="0" i="1" smtClean="0">
                          <a:latin typeface="Cambria Math"/>
                          <a:ea typeface="Cambria Math"/>
                        </a:rPr>
                        <m:t>𝑏</m:t>
                      </m:r>
                      <m:r>
                        <a:rPr lang="en-US" i="1">
                          <a:latin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𝑦</m:t>
                          </m:r>
                        </m:e>
                        <m:sub>
                          <m:r>
                            <a:rPr lang="en-US" b="0" i="1" smtClean="0">
                              <a:latin typeface="Cambria Math"/>
                              <a:ea typeface="Cambria Math"/>
                            </a:rPr>
                            <m:t>2</m:t>
                          </m:r>
                        </m:sub>
                      </m:sSub>
                      <m:r>
                        <a:rPr lang="en-US" i="1">
                          <a:latin typeface="Cambria Math"/>
                        </a:rPr>
                        <m:t>⨂</m:t>
                      </m:r>
                      <m:r>
                        <a:rPr lang="en-US" b="0" i="1" smtClean="0">
                          <a:latin typeface="Cambria Math"/>
                          <a:ea typeface="Cambria Math"/>
                        </a:rPr>
                        <m:t>𝑐</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983557" y="5170071"/>
                <a:ext cx="3259675" cy="369332"/>
              </a:xfrm>
              <a:prstGeom prst="rect">
                <a:avLst/>
              </a:prstGeom>
              <a:blipFill rotWithShape="1">
                <a:blip r:embed="rId3"/>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06228" y="5539403"/>
                <a:ext cx="1754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r>
                        <m:rPr>
                          <m:sty m:val="p"/>
                        </m:rPr>
                        <a:rPr lang="en-US" b="0" i="0" smtClean="0">
                          <a:latin typeface="Cambria Math"/>
                          <a:ea typeface="Cambria Math"/>
                        </a:rPr>
                        <m:t>b</m:t>
                      </m:r>
                      <m:r>
                        <a:rPr lang="en-US" i="1">
                          <a:latin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𝑦</m:t>
                          </m:r>
                        </m:e>
                        <m:sub>
                          <m:r>
                            <a:rPr lang="en-US" b="0" i="1" smtClean="0">
                              <a:latin typeface="Cambria Math"/>
                              <a:ea typeface="Cambria Math"/>
                            </a:rPr>
                            <m:t>2</m:t>
                          </m:r>
                        </m:sub>
                      </m:sSub>
                      <m:r>
                        <a:rPr lang="en-US" i="1">
                          <a:latin typeface="Cambria Math"/>
                        </a:rPr>
                        <m:t>⨂</m:t>
                      </m:r>
                      <m:r>
                        <a:rPr lang="en-US" b="0" i="1" smtClean="0">
                          <a:latin typeface="Cambria Math"/>
                          <a:ea typeface="Cambria Math"/>
                        </a:rPr>
                        <m:t>𝑐</m:t>
                      </m:r>
                      <m:r>
                        <a:rPr lang="en-US" i="1">
                          <a:latin typeface="Cambria Math"/>
                        </a:rPr>
                        <m:t>⨂</m:t>
                      </m:r>
                      <m:sSub>
                        <m:sSubPr>
                          <m:ctrlPr>
                            <a:rPr lang="en-US" b="0" i="1" smtClean="0">
                              <a:solidFill>
                                <a:srgbClr val="C00000"/>
                              </a:solidFill>
                              <a:latin typeface="Cambria Math" panose="02040503050406030204" pitchFamily="18" charset="0"/>
                              <a:ea typeface="Cambria Math"/>
                            </a:rPr>
                          </m:ctrlPr>
                        </m:sSubPr>
                        <m:e>
                          <m:r>
                            <a:rPr lang="en-US" b="0" i="1" smtClean="0">
                              <a:solidFill>
                                <a:srgbClr val="C00000"/>
                              </a:solidFill>
                              <a:latin typeface="Cambria Math"/>
                              <a:ea typeface="Cambria Math"/>
                            </a:rPr>
                            <m:t>𝑌</m:t>
                          </m:r>
                        </m:e>
                        <m:sub>
                          <m:r>
                            <a:rPr lang="en-US" b="0" i="1" smtClean="0">
                              <a:solidFill>
                                <a:srgbClr val="C00000"/>
                              </a:solidFill>
                              <a:latin typeface="Cambria Math"/>
                              <a:ea typeface="Cambria Math"/>
                            </a:rPr>
                            <m:t>2</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406228" y="5539403"/>
                <a:ext cx="1754775" cy="369332"/>
              </a:xfrm>
              <a:prstGeom prst="rect">
                <a:avLst/>
              </a:prstGeom>
              <a:blipFill rotWithShape="1">
                <a:blip r:embed="rId4"/>
                <a:stretch>
                  <a:fillRect b="-6667"/>
                </a:stretch>
              </a:blipFill>
            </p:spPr>
            <p:txBody>
              <a:bodyPr/>
              <a:lstStyle/>
              <a:p>
                <a:r>
                  <a:rPr lang="en-US">
                    <a:noFill/>
                  </a:rPr>
                  <a:t> </a:t>
                </a:r>
              </a:p>
            </p:txBody>
          </p:sp>
        </mc:Fallback>
      </mc:AlternateContent>
      <p:sp>
        <p:nvSpPr>
          <p:cNvPr id="10" name="Rounded Rectangular Callout 9"/>
          <p:cNvSpPr/>
          <p:nvPr/>
        </p:nvSpPr>
        <p:spPr>
          <a:xfrm>
            <a:off x="167640" y="5649874"/>
            <a:ext cx="3278887" cy="1007507"/>
          </a:xfrm>
          <a:prstGeom prst="wedgeRoundRectCallout">
            <a:avLst>
              <a:gd name="adj1" fmla="val 63952"/>
              <a:gd name="adj2" fmla="val -63026"/>
              <a:gd name="adj3" fmla="val 16667"/>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C00000"/>
                </a:solidFill>
              </a:rPr>
              <a:t>Esparza’s linear equations are not left-linear or right-linear, which </a:t>
            </a:r>
            <a:r>
              <a:rPr lang="en-US" sz="2000" dirty="0" err="1">
                <a:solidFill>
                  <a:srgbClr val="C00000"/>
                </a:solidFill>
              </a:rPr>
              <a:t>Tarjan</a:t>
            </a:r>
            <a:r>
              <a:rPr lang="en-US" sz="2000" dirty="0">
                <a:solidFill>
                  <a:srgbClr val="C00000"/>
                </a:solidFill>
              </a:rPr>
              <a:t> requires</a:t>
            </a:r>
          </a:p>
        </p:txBody>
      </p:sp>
      <mc:AlternateContent xmlns:mc="http://schemas.openxmlformats.org/markup-compatibility/2006" xmlns:a14="http://schemas.microsoft.com/office/drawing/2010/main">
        <mc:Choice Requires="a14">
          <p:sp>
            <p:nvSpPr>
              <p:cNvPr id="4" name="TextBox 3"/>
              <p:cNvSpPr txBox="1"/>
              <p:nvPr/>
            </p:nvSpPr>
            <p:spPr>
              <a:xfrm>
                <a:off x="860985" y="3072065"/>
                <a:ext cx="3366371" cy="2185214"/>
              </a:xfrm>
              <a:prstGeom prst="rect">
                <a:avLst/>
              </a:prstGeom>
              <a:noFill/>
            </p:spPr>
            <p:txBody>
              <a:bodyPr wrap="none" rtlCol="0">
                <a:spAutoFit/>
              </a:bodyPr>
              <a:lstStyle/>
              <a:p>
                <a:r>
                  <a:rPr lang="en-US" sz="2400" u="sng" dirty="0"/>
                  <a:t>In a </a:t>
                </a:r>
                <a:r>
                  <a:rPr lang="en-US" sz="2400" u="sng" dirty="0" err="1"/>
                  <a:t>semiring</a:t>
                </a:r>
                <a:endParaRPr lang="en-US" sz="2400" u="sng" dirty="0"/>
              </a:p>
              <a:p>
                <a14:m>
                  <m:oMath xmlns:m="http://schemas.openxmlformats.org/officeDocument/2006/math">
                    <m:r>
                      <a:rPr lang="en-US" b="0" i="1" smtClean="0">
                        <a:latin typeface="Cambria Math"/>
                      </a:rPr>
                      <m:t>𝐷</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e>
                    </m:d>
                    <m:sSub>
                      <m:sSubPr>
                        <m:ctrlPr>
                          <a:rPr lang="en-US" b="0" i="1" smtClean="0">
                            <a:latin typeface="Cambria Math" panose="02040503050406030204" pitchFamily="18" charset="0"/>
                          </a:rPr>
                        </m:ctrlPr>
                      </m:sSubPr>
                      <m:e>
                        <m:r>
                          <a:rPr lang="en-US" b="0" i="1" smtClean="0">
                            <a:latin typeface="Cambria Math"/>
                          </a:rPr>
                          <m:t>|</m:t>
                        </m:r>
                      </m:e>
                      <m:sub>
                        <m:r>
                          <a:rPr lang="en-US" b="0" i="1" smtClean="0">
                            <a:latin typeface="Cambria Math"/>
                          </a:rPr>
                          <m:t>𝜈</m:t>
                        </m:r>
                      </m:sub>
                    </m:sSub>
                    <m:r>
                      <a:rPr lang="en-US" b="0" i="1" smtClean="0">
                        <a:latin typeface="Cambria Math"/>
                      </a:rPr>
                      <m:t>(</m:t>
                    </m:r>
                    <m:r>
                      <a:rPr lang="en-US" b="0" i="1" smtClean="0">
                        <a:latin typeface="Cambria Math"/>
                      </a:rPr>
                      <m:t>𝑌</m:t>
                    </m:r>
                    <m:r>
                      <a:rPr lang="en-US" b="0" i="1" smtClean="0">
                        <a:latin typeface="Cambria Math"/>
                      </a:rPr>
                      <m:t>)</m:t>
                    </m:r>
                  </m:oMath>
                </a14:m>
                <a:r>
                  <a:rPr lang="en-US" dirty="0"/>
                  <a:t> = </a:t>
                </a:r>
                <a14:m>
                  <m:oMath xmlns:m="http://schemas.openxmlformats.org/officeDocument/2006/math">
                    <m:r>
                      <a:rPr lang="en-US" i="1">
                        <a:latin typeface="Cambria Math"/>
                      </a:rPr>
                      <m:t>𝐷</m:t>
                    </m:r>
                    <m:d>
                      <m:dPr>
                        <m:ctrlPr>
                          <a:rPr lang="en-US" i="1">
                            <a:latin typeface="Cambria Math" panose="02040503050406030204" pitchFamily="18" charset="0"/>
                          </a:rPr>
                        </m:ctrlPr>
                      </m:dPr>
                      <m:e>
                        <m:r>
                          <a:rPr lang="en-US" b="0" i="1" smtClean="0">
                            <a:latin typeface="Cambria Math"/>
                          </a:rPr>
                          <m:t>𝑋</m:t>
                        </m:r>
                        <m:r>
                          <a:rPr lang="en-US" b="0" i="1" smtClean="0">
                            <a:latin typeface="Cambria Math"/>
                            <a:sym typeface="Symbol"/>
                          </a:rPr>
                          <m:t></m:t>
                        </m:r>
                        <m:r>
                          <a:rPr lang="en-US" b="0" i="1" smtClean="0">
                            <a:latin typeface="Cambria Math"/>
                            <a:sym typeface="Symbol"/>
                          </a:rPr>
                          <m:t>𝑋</m:t>
                        </m:r>
                      </m:e>
                    </m:d>
                    <m:sSub>
                      <m:sSubPr>
                        <m:ctrlPr>
                          <a:rPr lang="en-US" i="1">
                            <a:latin typeface="Cambria Math" panose="02040503050406030204" pitchFamily="18" charset="0"/>
                          </a:rPr>
                        </m:ctrlPr>
                      </m:sSubPr>
                      <m:e>
                        <m:r>
                          <a:rPr lang="en-US" i="1">
                            <a:latin typeface="Cambria Math"/>
                          </a:rPr>
                          <m:t>|</m:t>
                        </m:r>
                      </m:e>
                      <m:sub>
                        <m:r>
                          <a:rPr lang="en-US" i="1">
                            <a:latin typeface="Cambria Math"/>
                          </a:rPr>
                          <m:t>𝜈</m:t>
                        </m:r>
                      </m:sub>
                    </m:sSub>
                    <m:r>
                      <a:rPr lang="en-US" b="0" i="1" smtClean="0">
                        <a:latin typeface="Cambria Math"/>
                      </a:rPr>
                      <m:t>(</m:t>
                    </m:r>
                    <m:r>
                      <a:rPr lang="en-US" b="0" i="1" smtClean="0">
                        <a:latin typeface="Cambria Math"/>
                      </a:rPr>
                      <m:t>𝑌</m:t>
                    </m:r>
                    <m:r>
                      <a:rPr lang="en-US" b="0" i="1" smtClean="0">
                        <a:latin typeface="Cambria Math"/>
                      </a:rPr>
                      <m:t>)</m:t>
                    </m:r>
                  </m:oMath>
                </a14:m>
                <a:endParaRPr lang="en-US" dirty="0"/>
              </a:p>
              <a:p>
                <a:r>
                  <a:rPr lang="en-US" dirty="0"/>
                  <a:t> </a:t>
                </a:r>
                <a14:m>
                  <m:oMath xmlns:m="http://schemas.openxmlformats.org/officeDocument/2006/math">
                    <m:r>
                      <a:rPr lang="en-US" b="0" i="0" smtClean="0">
                        <a:latin typeface="Cambria Math"/>
                        <a:ea typeface="Cambria Math"/>
                      </a:rPr>
                      <m:t>                     </m:t>
                    </m:r>
                    <m:r>
                      <a:rPr lang="en-US">
                        <a:latin typeface="Cambria Math"/>
                        <a:ea typeface="Cambria Math"/>
                      </a:rPr>
                      <m:t>=</m:t>
                    </m:r>
                  </m:oMath>
                </a14:m>
                <a:r>
                  <a:rPr lang="en-US" dirty="0"/>
                  <a:t> </a:t>
                </a:r>
                <a14:m>
                  <m:oMath xmlns:m="http://schemas.openxmlformats.org/officeDocument/2006/math">
                    <m:r>
                      <a:rPr lang="en-US" b="0" i="0" smtClean="0">
                        <a:latin typeface="Cambria Math"/>
                      </a:rPr>
                      <m:t>       </m:t>
                    </m:r>
                    <m:r>
                      <a:rPr lang="en-US" i="1">
                        <a:latin typeface="Cambria Math"/>
                      </a:rPr>
                      <m:t>𝐷</m:t>
                    </m:r>
                    <m:d>
                      <m:dPr>
                        <m:ctrlPr>
                          <a:rPr lang="en-US" i="1">
                            <a:latin typeface="Cambria Math" panose="02040503050406030204" pitchFamily="18" charset="0"/>
                          </a:rPr>
                        </m:ctrlPr>
                      </m:dPr>
                      <m:e>
                        <m:r>
                          <a:rPr lang="en-US" b="0" i="1" smtClean="0">
                            <a:latin typeface="Cambria Math"/>
                          </a:rPr>
                          <m:t>𝑋</m:t>
                        </m:r>
                      </m:e>
                    </m:d>
                    <m:sSub>
                      <m:sSubPr>
                        <m:ctrlPr>
                          <a:rPr lang="en-US" i="1">
                            <a:latin typeface="Cambria Math" panose="02040503050406030204" pitchFamily="18" charset="0"/>
                          </a:rPr>
                        </m:ctrlPr>
                      </m:sSubPr>
                      <m:e>
                        <m:r>
                          <a:rPr lang="en-US" i="1">
                            <a:latin typeface="Cambria Math"/>
                          </a:rPr>
                          <m:t>|</m:t>
                        </m:r>
                      </m:e>
                      <m:sub>
                        <m:r>
                          <a:rPr lang="en-US" i="1">
                            <a:latin typeface="Cambria Math"/>
                          </a:rPr>
                          <m:t>𝜈</m:t>
                        </m:r>
                      </m:sub>
                    </m:sSub>
                    <m:r>
                      <a:rPr lang="en-US" b="0" i="1" smtClean="0">
                        <a:latin typeface="Cambria Math"/>
                      </a:rPr>
                      <m:t>(</m:t>
                    </m:r>
                    <m:r>
                      <a:rPr lang="en-US" b="0" i="1" smtClean="0">
                        <a:latin typeface="Cambria Math"/>
                      </a:rPr>
                      <m:t>𝑌</m:t>
                    </m:r>
                    <m:r>
                      <a:rPr lang="en-US" b="0" i="1" smtClean="0">
                        <a:latin typeface="Cambria Math"/>
                      </a:rPr>
                      <m:t>)</m:t>
                    </m:r>
                  </m:oMath>
                </a14:m>
                <a:r>
                  <a:rPr lang="en-US" dirty="0">
                    <a:sym typeface="Symbol"/>
                  </a:rPr>
                  <a:t> </a:t>
                </a:r>
                <a14:m>
                  <m:oMath xmlns:m="http://schemas.openxmlformats.org/officeDocument/2006/math">
                    <m:r>
                      <a:rPr lang="en-US" i="1">
                        <a:latin typeface="Cambria Math"/>
                        <a:sym typeface="Symbol"/>
                      </a:rPr>
                      <m:t></m:t>
                    </m:r>
                    <m:r>
                      <a:rPr lang="en-US" b="0" i="1" smtClean="0">
                        <a:latin typeface="Cambria Math"/>
                        <a:sym typeface="Symbol"/>
                      </a:rPr>
                      <m:t> </m:t>
                    </m:r>
                    <m:r>
                      <a:rPr lang="en-US" b="0" i="1" smtClean="0">
                        <a:latin typeface="Cambria Math"/>
                        <a:sym typeface="Symbol"/>
                      </a:rPr>
                      <m:t>𝜈</m:t>
                    </m:r>
                    <m:r>
                      <a:rPr lang="en-US" b="0" i="1" smtClean="0">
                        <a:latin typeface="Cambria Math"/>
                        <a:sym typeface="Symbol"/>
                      </a:rPr>
                      <m:t> </m:t>
                    </m:r>
                  </m:oMath>
                </a14:m>
                <a:endParaRPr lang="en-US" b="0" dirty="0">
                  <a:sym typeface="Symbol"/>
                </a:endParaRPr>
              </a:p>
              <a:p>
                <a:r>
                  <a:rPr lang="en-US" dirty="0">
                    <a:sym typeface="Symbol"/>
                  </a:rPr>
                  <a:t>                          </a:t>
                </a:r>
                <a14:m>
                  <m:oMath xmlns:m="http://schemas.openxmlformats.org/officeDocument/2006/math">
                    <m:r>
                      <a:rPr lang="en-US" b="1" i="1">
                        <a:latin typeface="Cambria Math"/>
                        <a:ea typeface="Cambria Math"/>
                        <a:sym typeface="Symbol"/>
                      </a:rPr>
                      <m:t>⊕</m:t>
                    </m:r>
                  </m:oMath>
                </a14:m>
                <a:r>
                  <a:rPr lang="en-US" dirty="0">
                    <a:sym typeface="Symbol"/>
                  </a:rPr>
                  <a:t> </a:t>
                </a:r>
                <a14:m>
                  <m:oMath xmlns:m="http://schemas.openxmlformats.org/officeDocument/2006/math">
                    <m:r>
                      <a:rPr lang="en-US" b="0" i="0" smtClean="0">
                        <a:latin typeface="Cambria Math"/>
                        <a:sym typeface="Symbol"/>
                      </a:rPr>
                      <m:t> </m:t>
                    </m:r>
                    <m:r>
                      <a:rPr lang="en-US" b="0" i="1" smtClean="0">
                        <a:latin typeface="Cambria Math"/>
                        <a:sym typeface="Symbol"/>
                      </a:rPr>
                      <m:t>𝜈</m:t>
                    </m:r>
                    <m:r>
                      <a:rPr lang="en-US" b="0" i="1" smtClean="0">
                        <a:latin typeface="Cambria Math"/>
                        <a:sym typeface="Symbol"/>
                      </a:rPr>
                      <m:t> </m:t>
                    </m:r>
                    <m:r>
                      <a:rPr lang="en-US" i="1">
                        <a:latin typeface="Cambria Math"/>
                      </a:rPr>
                      <m:t>𝐷</m:t>
                    </m:r>
                    <m:d>
                      <m:dPr>
                        <m:ctrlPr>
                          <a:rPr lang="en-US" i="1">
                            <a:latin typeface="Cambria Math" panose="02040503050406030204" pitchFamily="18" charset="0"/>
                          </a:rPr>
                        </m:ctrlPr>
                      </m:dPr>
                      <m:e>
                        <m:r>
                          <a:rPr lang="en-US" b="0" i="1" smtClean="0">
                            <a:latin typeface="Cambria Math"/>
                          </a:rPr>
                          <m:t>𝑋</m:t>
                        </m:r>
                      </m:e>
                    </m:d>
                    <m:sSub>
                      <m:sSubPr>
                        <m:ctrlPr>
                          <a:rPr lang="en-US" i="1">
                            <a:latin typeface="Cambria Math" panose="02040503050406030204" pitchFamily="18" charset="0"/>
                          </a:rPr>
                        </m:ctrlPr>
                      </m:sSubPr>
                      <m:e>
                        <m:r>
                          <a:rPr lang="en-US" i="1">
                            <a:latin typeface="Cambria Math"/>
                          </a:rPr>
                          <m:t>|</m:t>
                        </m:r>
                      </m:e>
                      <m:sub>
                        <m:r>
                          <a:rPr lang="en-US" i="1">
                            <a:latin typeface="Cambria Math"/>
                          </a:rPr>
                          <m:t>𝜈</m:t>
                        </m:r>
                      </m:sub>
                    </m:sSub>
                    <m:d>
                      <m:dPr>
                        <m:ctrlPr>
                          <a:rPr lang="en-US" b="0" i="1" smtClean="0">
                            <a:latin typeface="Cambria Math" panose="02040503050406030204" pitchFamily="18" charset="0"/>
                          </a:rPr>
                        </m:ctrlPr>
                      </m:dPr>
                      <m:e>
                        <m:r>
                          <a:rPr lang="en-US" b="0" i="1" smtClean="0">
                            <a:latin typeface="Cambria Math"/>
                          </a:rPr>
                          <m:t>𝑌</m:t>
                        </m:r>
                      </m:e>
                    </m:d>
                  </m:oMath>
                </a14:m>
                <a:endParaRPr lang="en-US" b="0" dirty="0"/>
              </a:p>
              <a:p>
                <a:r>
                  <a:rPr lang="en-US" dirty="0"/>
                  <a:t> </a:t>
                </a:r>
                <a14:m>
                  <m:oMath xmlns:m="http://schemas.openxmlformats.org/officeDocument/2006/math">
                    <m:r>
                      <a:rPr lang="en-US" b="0" i="0" smtClean="0">
                        <a:latin typeface="Cambria Math"/>
                        <a:ea typeface="Cambria Math"/>
                      </a:rPr>
                      <m:t>                     </m:t>
                    </m:r>
                    <m:r>
                      <a:rPr lang="en-US">
                        <a:latin typeface="Cambria Math"/>
                        <a:ea typeface="Cambria Math"/>
                      </a:rPr>
                      <m:t>=</m:t>
                    </m:r>
                  </m:oMath>
                </a14:m>
                <a:r>
                  <a:rPr lang="en-US" dirty="0"/>
                  <a:t> </a:t>
                </a:r>
                <a14:m>
                  <m:oMath xmlns:m="http://schemas.openxmlformats.org/officeDocument/2006/math">
                    <m:r>
                      <a:rPr lang="en-US" i="1">
                        <a:latin typeface="Cambria Math"/>
                      </a:rPr>
                      <m:t>𝑌</m:t>
                    </m:r>
                    <m:r>
                      <a:rPr lang="en-US" b="0" i="1" smtClean="0">
                        <a:latin typeface="Cambria Math"/>
                      </a:rPr>
                      <m:t> </m:t>
                    </m:r>
                    <m:r>
                      <a:rPr lang="en-US" i="1">
                        <a:latin typeface="Cambria Math"/>
                        <a:sym typeface="Symbol"/>
                      </a:rPr>
                      <m:t> </m:t>
                    </m:r>
                    <m:r>
                      <a:rPr lang="en-US" i="1">
                        <a:latin typeface="Cambria Math"/>
                        <a:sym typeface="Symbol"/>
                      </a:rPr>
                      <m:t>𝜈</m:t>
                    </m:r>
                    <m:r>
                      <a:rPr lang="en-US" b="1" i="1">
                        <a:latin typeface="Cambria Math"/>
                        <a:ea typeface="Cambria Math"/>
                        <a:sym typeface="Symbol"/>
                      </a:rPr>
                      <m:t>⊕</m:t>
                    </m:r>
                  </m:oMath>
                </a14:m>
                <a:r>
                  <a:rPr lang="en-US" dirty="0">
                    <a:sym typeface="Symbol"/>
                  </a:rPr>
                  <a:t> </a:t>
                </a:r>
                <a14:m>
                  <m:oMath xmlns:m="http://schemas.openxmlformats.org/officeDocument/2006/math">
                    <m:r>
                      <a:rPr lang="en-US" i="1">
                        <a:latin typeface="Cambria Math"/>
                        <a:sym typeface="Symbol"/>
                      </a:rPr>
                      <m:t>𝜈</m:t>
                    </m:r>
                    <m:r>
                      <a:rPr lang="en-US" i="1">
                        <a:latin typeface="Cambria Math"/>
                        <a:sym typeface="Symbol"/>
                      </a:rPr>
                      <m:t>  </m:t>
                    </m:r>
                    <m:r>
                      <a:rPr lang="en-US" i="1">
                        <a:latin typeface="Cambria Math"/>
                      </a:rPr>
                      <m:t>𝑌</m:t>
                    </m:r>
                  </m:oMath>
                </a14:m>
                <a:endParaRPr lang="en-US" i="1" dirty="0">
                  <a:latin typeface="Cambria Math"/>
                </a:endParaRPr>
              </a:p>
              <a:p>
                <a:r>
                  <a:rPr lang="en-US" dirty="0">
                    <a:ea typeface="Cambria Math"/>
                  </a:rPr>
                  <a:t>                      </a:t>
                </a:r>
                <a14:m>
                  <m:oMath xmlns:m="http://schemas.openxmlformats.org/officeDocument/2006/math">
                    <m:r>
                      <a:rPr lang="en-US" i="1">
                        <a:latin typeface="Cambria Math"/>
                        <a:ea typeface="Cambria Math"/>
                      </a:rPr>
                      <m:t>≠</m:t>
                    </m:r>
                  </m:oMath>
                </a14:m>
                <a:r>
                  <a:rPr lang="en-US" dirty="0"/>
                  <a:t> </a:t>
                </a:r>
                <a14:m>
                  <m:oMath xmlns:m="http://schemas.openxmlformats.org/officeDocument/2006/math">
                    <m:r>
                      <a:rPr lang="en-US" b="0" i="1" smtClean="0">
                        <a:latin typeface="Cambria Math"/>
                      </a:rPr>
                      <m:t>𝑌</m:t>
                    </m:r>
                    <m:r>
                      <a:rPr lang="en-US" b="0" i="1" smtClean="0">
                        <a:latin typeface="Cambria Math"/>
                        <a:sym typeface="Symbol"/>
                      </a:rPr>
                      <m:t></m:t>
                    </m:r>
                    <m:r>
                      <a:rPr lang="en-US" b="0" i="1" smtClean="0">
                        <a:latin typeface="Cambria Math"/>
                        <a:sym typeface="Symbol"/>
                      </a:rPr>
                      <m:t>𝜈</m:t>
                    </m:r>
                    <m:r>
                      <a:rPr lang="en-US" b="0" i="1" smtClean="0">
                        <a:latin typeface="Cambria Math"/>
                        <a:sym typeface="Symbol"/>
                      </a:rPr>
                      <m:t> </m:t>
                    </m:r>
                  </m:oMath>
                </a14:m>
                <a:r>
                  <a:rPr lang="en-US" dirty="0">
                    <a:latin typeface="Cambria Math"/>
                    <a:ea typeface="Cambria Math"/>
                  </a:rPr>
                  <a:t>⊕</a:t>
                </a:r>
                <a:r>
                  <a:rPr lang="en-US" dirty="0"/>
                  <a:t> </a:t>
                </a:r>
                <a14:m>
                  <m:oMath xmlns:m="http://schemas.openxmlformats.org/officeDocument/2006/math">
                    <m:r>
                      <a:rPr lang="en-US" i="1">
                        <a:latin typeface="Cambria Math"/>
                      </a:rPr>
                      <m:t>𝑌</m:t>
                    </m:r>
                    <m:r>
                      <a:rPr lang="en-US" i="1">
                        <a:latin typeface="Cambria Math"/>
                        <a:sym typeface="Symbol"/>
                      </a:rPr>
                      <m:t></m:t>
                    </m:r>
                    <m:r>
                      <a:rPr lang="en-US" i="1">
                        <a:latin typeface="Cambria Math"/>
                        <a:sym typeface="Symbol"/>
                      </a:rPr>
                      <m:t>𝜈</m:t>
                    </m:r>
                  </m:oMath>
                </a14:m>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60985" y="3072065"/>
                <a:ext cx="3366371" cy="2185214"/>
              </a:xfrm>
              <a:prstGeom prst="rect">
                <a:avLst/>
              </a:prstGeom>
              <a:blipFill rotWithShape="1">
                <a:blip r:embed="rId5"/>
                <a:stretch>
                  <a:fillRect l="-2717" t="-2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79374" y="3072065"/>
                <a:ext cx="3347968" cy="2400657"/>
              </a:xfrm>
              <a:prstGeom prst="rect">
                <a:avLst/>
              </a:prstGeom>
              <a:noFill/>
            </p:spPr>
            <p:txBody>
              <a:bodyPr wrap="none" rtlCol="0">
                <a:spAutoFit/>
              </a:bodyPr>
              <a:lstStyle/>
              <a:p>
                <a:r>
                  <a:rPr lang="en-US" sz="2400" u="sng" dirty="0"/>
                  <a:t>In calculus</a:t>
                </a:r>
              </a:p>
              <a:p>
                <a14:m>
                  <m:oMath xmlns:m="http://schemas.openxmlformats.org/officeDocument/2006/math">
                    <m:r>
                      <a:rPr lang="en-US" b="0" i="1" smtClean="0">
                        <a:latin typeface="Cambria Math"/>
                      </a:rPr>
                      <m:t>𝐷</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e>
                    </m:d>
                    <m:sSub>
                      <m:sSubPr>
                        <m:ctrlPr>
                          <a:rPr lang="en-US" b="0" i="1" smtClean="0">
                            <a:latin typeface="Cambria Math" panose="02040503050406030204" pitchFamily="18" charset="0"/>
                          </a:rPr>
                        </m:ctrlPr>
                      </m:sSubPr>
                      <m:e>
                        <m:r>
                          <a:rPr lang="en-US" b="0" i="1" smtClean="0">
                            <a:latin typeface="Cambria Math"/>
                          </a:rPr>
                          <m:t>|</m:t>
                        </m:r>
                      </m:e>
                      <m:sub>
                        <m:r>
                          <a:rPr lang="en-US" b="0" i="1" smtClean="0">
                            <a:latin typeface="Cambria Math"/>
                          </a:rPr>
                          <m:t>𝜈</m:t>
                        </m:r>
                      </m:sub>
                    </m:sSub>
                    <m:r>
                      <a:rPr lang="en-US" b="0" i="1" smtClean="0">
                        <a:latin typeface="Cambria Math"/>
                      </a:rPr>
                      <m:t>(</m:t>
                    </m:r>
                    <m:r>
                      <a:rPr lang="en-US" b="0" i="1" smtClean="0">
                        <a:latin typeface="Cambria Math"/>
                      </a:rPr>
                      <m:t>𝑌</m:t>
                    </m:r>
                    <m:r>
                      <a:rPr lang="en-US" b="0" i="1" smtClean="0">
                        <a:latin typeface="Cambria Math"/>
                      </a:rPr>
                      <m:t>)</m:t>
                    </m:r>
                  </m:oMath>
                </a14:m>
                <a:r>
                  <a:rPr lang="en-US" dirty="0"/>
                  <a:t> = </a:t>
                </a:r>
                <a14:m>
                  <m:oMath xmlns:m="http://schemas.openxmlformats.org/officeDocument/2006/math">
                    <m:r>
                      <a:rPr lang="en-US" i="1">
                        <a:latin typeface="Cambria Math"/>
                      </a:rPr>
                      <m:t>𝐷</m:t>
                    </m:r>
                    <m:d>
                      <m:dPr>
                        <m:ctrlPr>
                          <a:rPr lang="en-US" i="1">
                            <a:latin typeface="Cambria Math" panose="02040503050406030204" pitchFamily="18" charset="0"/>
                          </a:rPr>
                        </m:ctrlPr>
                      </m:dPr>
                      <m:e>
                        <m:r>
                          <a:rPr lang="en-US" b="0" i="1" smtClean="0">
                            <a:latin typeface="Cambria Math"/>
                          </a:rPr>
                          <m:t>𝑋</m:t>
                        </m:r>
                        <m:r>
                          <a:rPr lang="en-US" b="0" i="1" smtClean="0">
                            <a:latin typeface="Cambria Math"/>
                          </a:rPr>
                          <m:t>×</m:t>
                        </m:r>
                        <m:r>
                          <a:rPr lang="en-US" b="0" i="1" smtClean="0">
                            <a:latin typeface="Cambria Math"/>
                            <a:sym typeface="Symbol"/>
                          </a:rPr>
                          <m:t>𝑋</m:t>
                        </m:r>
                      </m:e>
                    </m:d>
                    <m:sSub>
                      <m:sSubPr>
                        <m:ctrlPr>
                          <a:rPr lang="en-US" i="1">
                            <a:latin typeface="Cambria Math" panose="02040503050406030204" pitchFamily="18" charset="0"/>
                          </a:rPr>
                        </m:ctrlPr>
                      </m:sSubPr>
                      <m:e>
                        <m:r>
                          <a:rPr lang="en-US" i="1">
                            <a:latin typeface="Cambria Math"/>
                          </a:rPr>
                          <m:t>|</m:t>
                        </m:r>
                      </m:e>
                      <m:sub>
                        <m:r>
                          <a:rPr lang="en-US" i="1">
                            <a:latin typeface="Cambria Math"/>
                          </a:rPr>
                          <m:t>𝜈</m:t>
                        </m:r>
                      </m:sub>
                    </m:sSub>
                    <m:r>
                      <a:rPr lang="en-US" b="0" i="1" smtClean="0">
                        <a:latin typeface="Cambria Math"/>
                      </a:rPr>
                      <m:t>(</m:t>
                    </m:r>
                    <m:r>
                      <a:rPr lang="en-US" b="0" i="1" smtClean="0">
                        <a:latin typeface="Cambria Math"/>
                      </a:rPr>
                      <m:t>𝑌</m:t>
                    </m:r>
                    <m:r>
                      <a:rPr lang="en-US" b="0" i="1" smtClean="0">
                        <a:latin typeface="Cambria Math"/>
                      </a:rPr>
                      <m:t>)</m:t>
                    </m:r>
                  </m:oMath>
                </a14:m>
                <a:endParaRPr lang="en-US" dirty="0"/>
              </a:p>
              <a:p>
                <a:r>
                  <a:rPr lang="en-US" dirty="0"/>
                  <a:t>                      </a:t>
                </a:r>
                <a14:m>
                  <m:oMath xmlns:m="http://schemas.openxmlformats.org/officeDocument/2006/math">
                    <m:r>
                      <a:rPr lang="en-US">
                        <a:latin typeface="Cambria Math"/>
                        <a:ea typeface="Cambria Math"/>
                      </a:rPr>
                      <m:t>=</m:t>
                    </m:r>
                  </m:oMath>
                </a14:m>
                <a:r>
                  <a:rPr lang="en-US" dirty="0"/>
                  <a:t> </a:t>
                </a:r>
                <a14:m>
                  <m:oMath xmlns:m="http://schemas.openxmlformats.org/officeDocument/2006/math">
                    <m:r>
                      <a:rPr lang="en-US" b="0" i="0" smtClean="0">
                        <a:latin typeface="Cambria Math"/>
                      </a:rPr>
                      <m:t>       </m:t>
                    </m:r>
                    <m:r>
                      <a:rPr lang="en-US" i="1">
                        <a:latin typeface="Cambria Math"/>
                      </a:rPr>
                      <m:t>𝐷</m:t>
                    </m:r>
                    <m:d>
                      <m:dPr>
                        <m:ctrlPr>
                          <a:rPr lang="en-US" i="1">
                            <a:latin typeface="Cambria Math" panose="02040503050406030204" pitchFamily="18" charset="0"/>
                          </a:rPr>
                        </m:ctrlPr>
                      </m:dPr>
                      <m:e>
                        <m:r>
                          <a:rPr lang="en-US" b="0" i="1" smtClean="0">
                            <a:latin typeface="Cambria Math"/>
                          </a:rPr>
                          <m:t>𝑋</m:t>
                        </m:r>
                      </m:e>
                    </m:d>
                    <m:sSub>
                      <m:sSubPr>
                        <m:ctrlPr>
                          <a:rPr lang="en-US" i="1">
                            <a:latin typeface="Cambria Math" panose="02040503050406030204" pitchFamily="18" charset="0"/>
                          </a:rPr>
                        </m:ctrlPr>
                      </m:sSubPr>
                      <m:e>
                        <m:r>
                          <a:rPr lang="en-US" i="1">
                            <a:latin typeface="Cambria Math"/>
                          </a:rPr>
                          <m:t>|</m:t>
                        </m:r>
                      </m:e>
                      <m:sub>
                        <m:r>
                          <a:rPr lang="en-US" i="1">
                            <a:latin typeface="Cambria Math"/>
                          </a:rPr>
                          <m:t>𝜈</m:t>
                        </m:r>
                      </m:sub>
                    </m:sSub>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 </m:t>
                    </m:r>
                    <m:r>
                      <a:rPr lang="en-US" i="1">
                        <a:latin typeface="Cambria Math"/>
                        <a:sym typeface="Symbol"/>
                      </a:rPr>
                      <m:t></m:t>
                    </m:r>
                    <m:r>
                      <a:rPr lang="en-US" b="0" i="1" smtClean="0">
                        <a:latin typeface="Cambria Math"/>
                        <a:sym typeface="Symbol"/>
                      </a:rPr>
                      <m:t> </m:t>
                    </m:r>
                    <m:r>
                      <a:rPr lang="en-US" b="0" i="1" smtClean="0">
                        <a:latin typeface="Cambria Math"/>
                        <a:sym typeface="Symbol"/>
                      </a:rPr>
                      <m:t>𝜈</m:t>
                    </m:r>
                    <m:r>
                      <a:rPr lang="en-US" b="0" i="1" smtClean="0">
                        <a:latin typeface="Cambria Math"/>
                        <a:sym typeface="Symbol"/>
                      </a:rPr>
                      <m:t> </m:t>
                    </m:r>
                  </m:oMath>
                </a14:m>
                <a:endParaRPr lang="en-US" b="0" dirty="0">
                  <a:sym typeface="Symbol"/>
                </a:endParaRPr>
              </a:p>
              <a:p>
                <a:r>
                  <a:rPr lang="en-US" dirty="0">
                    <a:sym typeface="Symbol"/>
                  </a:rPr>
                  <a:t> </a:t>
                </a:r>
                <a14:m>
                  <m:oMath xmlns:m="http://schemas.openxmlformats.org/officeDocument/2006/math">
                    <m:r>
                      <a:rPr lang="en-US" b="0" i="0" smtClean="0">
                        <a:latin typeface="Cambria Math"/>
                        <a:ea typeface="Cambria Math"/>
                        <a:sym typeface="Symbol"/>
                      </a:rPr>
                      <m:t>                           </m:t>
                    </m:r>
                    <m:r>
                      <a:rPr lang="en-US" b="1" i="1" smtClean="0">
                        <a:latin typeface="Cambria Math"/>
                        <a:ea typeface="Cambria Math"/>
                        <a:sym typeface="Symbol"/>
                      </a:rPr>
                      <m:t>+</m:t>
                    </m:r>
                  </m:oMath>
                </a14:m>
                <a:r>
                  <a:rPr lang="en-US" dirty="0">
                    <a:sym typeface="Symbol"/>
                  </a:rPr>
                  <a:t> </a:t>
                </a:r>
                <a14:m>
                  <m:oMath xmlns:m="http://schemas.openxmlformats.org/officeDocument/2006/math">
                    <m:r>
                      <a:rPr lang="en-US" b="0" i="0" smtClean="0">
                        <a:latin typeface="Cambria Math"/>
                        <a:sym typeface="Symbol"/>
                      </a:rPr>
                      <m:t> </m:t>
                    </m:r>
                    <m:r>
                      <a:rPr lang="en-US" b="0" i="1" smtClean="0">
                        <a:latin typeface="Cambria Math"/>
                        <a:sym typeface="Symbol"/>
                      </a:rPr>
                      <m:t>𝜈</m:t>
                    </m:r>
                    <m:r>
                      <a:rPr lang="en-US" b="0" i="1" smtClean="0">
                        <a:latin typeface="Cambria Math"/>
                        <a:sym typeface="Symbol"/>
                      </a:rPr>
                      <m:t>  </m:t>
                    </m:r>
                    <m:r>
                      <a:rPr lang="en-US" i="1">
                        <a:latin typeface="Cambria Math"/>
                      </a:rPr>
                      <m:t>𝐷</m:t>
                    </m:r>
                    <m:d>
                      <m:dPr>
                        <m:ctrlPr>
                          <a:rPr lang="en-US" i="1">
                            <a:latin typeface="Cambria Math" panose="02040503050406030204" pitchFamily="18" charset="0"/>
                          </a:rPr>
                        </m:ctrlPr>
                      </m:dPr>
                      <m:e>
                        <m:r>
                          <a:rPr lang="en-US" b="0" i="1" smtClean="0">
                            <a:latin typeface="Cambria Math"/>
                          </a:rPr>
                          <m:t>𝑋</m:t>
                        </m:r>
                      </m:e>
                    </m:d>
                    <m:sSub>
                      <m:sSubPr>
                        <m:ctrlPr>
                          <a:rPr lang="en-US" i="1">
                            <a:latin typeface="Cambria Math" panose="02040503050406030204" pitchFamily="18" charset="0"/>
                          </a:rPr>
                        </m:ctrlPr>
                      </m:sSubPr>
                      <m:e>
                        <m:r>
                          <a:rPr lang="en-US" i="1">
                            <a:latin typeface="Cambria Math"/>
                          </a:rPr>
                          <m:t>|</m:t>
                        </m:r>
                      </m:e>
                      <m:sub>
                        <m:r>
                          <a:rPr lang="en-US" i="1">
                            <a:latin typeface="Cambria Math"/>
                          </a:rPr>
                          <m:t>𝜈</m:t>
                        </m:r>
                      </m:sub>
                    </m:sSub>
                    <m:d>
                      <m:dPr>
                        <m:ctrlPr>
                          <a:rPr lang="en-US" b="0" i="1" smtClean="0">
                            <a:latin typeface="Cambria Math" panose="02040503050406030204" pitchFamily="18" charset="0"/>
                          </a:rPr>
                        </m:ctrlPr>
                      </m:dPr>
                      <m:e>
                        <m:r>
                          <a:rPr lang="en-US" b="0" i="1" smtClean="0">
                            <a:latin typeface="Cambria Math"/>
                          </a:rPr>
                          <m:t>𝑌</m:t>
                        </m:r>
                      </m:e>
                    </m:d>
                  </m:oMath>
                </a14:m>
                <a:endParaRPr lang="en-US" b="0" dirty="0"/>
              </a:p>
              <a:p>
                <a:r>
                  <a:rPr lang="en-US" dirty="0"/>
                  <a:t> </a:t>
                </a:r>
                <a14:m>
                  <m:oMath xmlns:m="http://schemas.openxmlformats.org/officeDocument/2006/math">
                    <m:r>
                      <a:rPr lang="en-US" b="0" i="0" smtClean="0">
                        <a:latin typeface="Cambria Math"/>
                        <a:ea typeface="Cambria Math"/>
                      </a:rPr>
                      <m:t>                     </m:t>
                    </m:r>
                    <m:r>
                      <a:rPr lang="en-US">
                        <a:latin typeface="Cambria Math"/>
                        <a:ea typeface="Cambria Math"/>
                      </a:rPr>
                      <m:t>=</m:t>
                    </m:r>
                  </m:oMath>
                </a14:m>
                <a:r>
                  <a:rPr lang="en-US" dirty="0"/>
                  <a:t> </a:t>
                </a:r>
                <a14:m>
                  <m:oMath xmlns:m="http://schemas.openxmlformats.org/officeDocument/2006/math">
                    <m:r>
                      <a:rPr lang="en-US" i="1">
                        <a:latin typeface="Cambria Math"/>
                      </a:rPr>
                      <m:t>𝑌</m:t>
                    </m:r>
                    <m:r>
                      <a:rPr lang="en-US" b="0" i="1" smtClean="0">
                        <a:latin typeface="Cambria Math"/>
                      </a:rPr>
                      <m:t> </m:t>
                    </m:r>
                    <m:r>
                      <a:rPr lang="en-US" i="1">
                        <a:latin typeface="Cambria Math"/>
                        <a:sym typeface="Symbol"/>
                      </a:rPr>
                      <m:t></m:t>
                    </m:r>
                    <m:r>
                      <a:rPr lang="en-US" b="0" i="1" smtClean="0">
                        <a:latin typeface="Cambria Math"/>
                        <a:sym typeface="Symbol"/>
                      </a:rPr>
                      <m:t> </m:t>
                    </m:r>
                    <m:r>
                      <a:rPr lang="en-US" i="1">
                        <a:latin typeface="Cambria Math"/>
                        <a:sym typeface="Symbol"/>
                      </a:rPr>
                      <m:t>𝜈</m:t>
                    </m:r>
                    <m:r>
                      <a:rPr lang="en-US" b="1" i="1" smtClean="0">
                        <a:latin typeface="Cambria Math"/>
                        <a:ea typeface="Cambria Math"/>
                        <a:sym typeface="Symbol"/>
                      </a:rPr>
                      <m:t>+</m:t>
                    </m:r>
                  </m:oMath>
                </a14:m>
                <a:r>
                  <a:rPr lang="en-US" dirty="0">
                    <a:sym typeface="Symbol"/>
                  </a:rPr>
                  <a:t> </a:t>
                </a:r>
                <a14:m>
                  <m:oMath xmlns:m="http://schemas.openxmlformats.org/officeDocument/2006/math">
                    <m:r>
                      <a:rPr lang="en-US" i="1">
                        <a:latin typeface="Cambria Math"/>
                        <a:sym typeface="Symbol"/>
                      </a:rPr>
                      <m:t>𝜈</m:t>
                    </m:r>
                    <m:r>
                      <a:rPr lang="en-US" b="0" i="1" smtClean="0">
                        <a:latin typeface="Cambria Math"/>
                        <a:sym typeface="Symbol"/>
                      </a:rPr>
                      <m:t> </m:t>
                    </m:r>
                    <m:r>
                      <a:rPr lang="en-US" i="1">
                        <a:latin typeface="Cambria Math"/>
                        <a:sym typeface="Symbol"/>
                      </a:rPr>
                      <m:t></m:t>
                    </m:r>
                    <m:r>
                      <a:rPr lang="en-US" b="0" i="1" smtClean="0">
                        <a:latin typeface="Cambria Math"/>
                        <a:sym typeface="Symbol"/>
                      </a:rPr>
                      <m:t> </m:t>
                    </m:r>
                    <m:r>
                      <a:rPr lang="en-US" i="1">
                        <a:latin typeface="Cambria Math"/>
                      </a:rPr>
                      <m:t>𝑌</m:t>
                    </m:r>
                  </m:oMath>
                </a14:m>
                <a:endParaRPr lang="en-US" i="1" dirty="0">
                  <a:latin typeface="Cambria Math"/>
                </a:endParaRPr>
              </a:p>
              <a:p>
                <a:r>
                  <a:rPr lang="en-US" b="0" dirty="0"/>
                  <a:t>                      </a:t>
                </a:r>
                <a14:m>
                  <m:oMath xmlns:m="http://schemas.openxmlformats.org/officeDocument/2006/math">
                    <m:r>
                      <a:rPr lang="en-US" b="0" i="1" smtClean="0">
                        <a:latin typeface="Cambria Math"/>
                      </a:rPr>
                      <m:t>=</m:t>
                    </m:r>
                    <m:r>
                      <a:rPr lang="en-US" b="0" i="1" smtClean="0">
                        <a:latin typeface="Cambria Math"/>
                      </a:rPr>
                      <m:t>𝑌</m:t>
                    </m:r>
                    <m:r>
                      <a:rPr lang="en-US" b="0" i="1" smtClean="0">
                        <a:latin typeface="Cambria Math"/>
                      </a:rPr>
                      <m:t>×</m:t>
                    </m:r>
                    <m:r>
                      <a:rPr lang="en-US" b="0" i="1" smtClean="0">
                        <a:latin typeface="Cambria Math"/>
                      </a:rPr>
                      <m:t>𝜈</m:t>
                    </m:r>
                    <m:r>
                      <a:rPr lang="en-US" b="0" i="1" smtClean="0">
                        <a:latin typeface="Cambria Math"/>
                        <a:ea typeface="Cambria Math"/>
                      </a:rPr>
                      <m:t>+</m:t>
                    </m:r>
                    <m:r>
                      <a:rPr lang="en-US" b="0" i="1" smtClean="0">
                        <a:latin typeface="Cambria Math"/>
                        <a:ea typeface="Cambria Math"/>
                      </a:rPr>
                      <m:t>𝑌</m:t>
                    </m:r>
                    <m:r>
                      <a:rPr lang="en-US" b="0" i="1" smtClean="0">
                        <a:latin typeface="Cambria Math"/>
                        <a:ea typeface="Cambria Math"/>
                      </a:rPr>
                      <m:t>×</m:t>
                    </m:r>
                    <m:r>
                      <a:rPr lang="en-US" b="0" i="1" smtClean="0">
                        <a:latin typeface="Cambria Math"/>
                        <a:ea typeface="Cambria Math"/>
                      </a:rPr>
                      <m:t>𝜈</m:t>
                    </m:r>
                  </m:oMath>
                </a14:m>
                <a:endParaRPr lang="en-US" i="1" dirty="0">
                  <a:latin typeface="Cambria Math"/>
                </a:endParaRPr>
              </a:p>
              <a:p>
                <a:r>
                  <a:rPr lang="en-US" b="0" dirty="0">
                    <a:ea typeface="Cambria Math"/>
                  </a:rPr>
                  <a:t>                      </a:t>
                </a:r>
                <a14:m>
                  <m:oMath xmlns:m="http://schemas.openxmlformats.org/officeDocument/2006/math">
                    <m:r>
                      <a:rPr lang="en-US" b="0" i="0" smtClean="0">
                        <a:latin typeface="Cambria Math"/>
                        <a:ea typeface="Cambria Math"/>
                      </a:rPr>
                      <m:t>=</m:t>
                    </m:r>
                    <m:r>
                      <a:rPr lang="en-US" b="0" i="0" smtClean="0">
                        <a:latin typeface="Cambria Math"/>
                      </a:rPr>
                      <m:t>2</m:t>
                    </m:r>
                    <m:r>
                      <a:rPr lang="en-US" i="1">
                        <a:latin typeface="Cambria Math"/>
                      </a:rPr>
                      <m:t>𝑌</m:t>
                    </m:r>
                    <m:r>
                      <a:rPr lang="en-US" i="1">
                        <a:latin typeface="Cambria Math"/>
                        <a:sym typeface="Symbol"/>
                      </a:rPr>
                      <m:t>𝜈</m:t>
                    </m:r>
                  </m:oMath>
                </a14:m>
                <a:endParaRPr lang="en-US" dirty="0"/>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679374" y="3072065"/>
                <a:ext cx="3347968" cy="2400657"/>
              </a:xfrm>
              <a:prstGeom prst="rect">
                <a:avLst/>
              </a:prstGeom>
              <a:blipFill rotWithShape="1">
                <a:blip r:embed="rId6"/>
                <a:stretch>
                  <a:fillRect l="-2914" t="-2030"/>
                </a:stretch>
              </a:blipFill>
            </p:spPr>
            <p:txBody>
              <a:bodyPr/>
              <a:lstStyle/>
              <a:p>
                <a:r>
                  <a:rPr lang="en-US">
                    <a:noFill/>
                  </a:rPr>
                  <a:t> </a:t>
                </a:r>
              </a:p>
            </p:txBody>
          </p:sp>
        </mc:Fallback>
      </mc:AlternateContent>
      <p:cxnSp>
        <p:nvCxnSpPr>
          <p:cNvPr id="11" name="Straight Connector 10"/>
          <p:cNvCxnSpPr/>
          <p:nvPr/>
        </p:nvCxnSpPr>
        <p:spPr>
          <a:xfrm flipH="1">
            <a:off x="6130008" y="4850969"/>
            <a:ext cx="1386670"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2266974" y="4584914"/>
            <a:ext cx="1433166"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4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rIns="0">
            <a:noAutofit/>
          </a:bodyPr>
          <a:lstStyle/>
          <a:p>
            <a:r>
              <a:rPr lang="en-US" sz="3000" dirty="0"/>
              <a:t>Doesn’t the Pumping Lemma Imply . . . </a:t>
            </a:r>
            <a:r>
              <a:rPr lang="en-US" sz="3000" dirty="0" err="1"/>
              <a:t>Fuggedaboutit</a:t>
            </a:r>
            <a:r>
              <a:rPr lang="en-US" sz="3000" dirty="0"/>
              <a:t>?</a:t>
            </a:r>
          </a:p>
        </p:txBody>
      </p:sp>
      <p:sp>
        <p:nvSpPr>
          <p:cNvPr id="3" name="Content Placeholder 2"/>
          <p:cNvSpPr>
            <a:spLocks noGrp="1"/>
          </p:cNvSpPr>
          <p:nvPr>
            <p:ph idx="1"/>
          </p:nvPr>
        </p:nvSpPr>
        <p:spPr>
          <a:xfrm>
            <a:off x="222837" y="1585045"/>
            <a:ext cx="8859691" cy="1686997"/>
          </a:xfrm>
        </p:spPr>
        <p:txBody>
          <a:bodyPr>
            <a:noAutofit/>
          </a:bodyPr>
          <a:lstStyle/>
          <a:p>
            <a:r>
              <a:rPr lang="en-US" sz="2000" dirty="0"/>
              <a:t>If we represent the Esparza linearized system as a grammar, we obtain a </a:t>
            </a:r>
            <a:r>
              <a:rPr lang="en-US" sz="2000" u="sng" dirty="0"/>
              <a:t>linear context-free grammar</a:t>
            </a:r>
          </a:p>
        </p:txBody>
      </p:sp>
      <p:sp>
        <p:nvSpPr>
          <p:cNvPr id="5" name="Slide Number Placeholder 4"/>
          <p:cNvSpPr>
            <a:spLocks noGrp="1"/>
          </p:cNvSpPr>
          <p:nvPr>
            <p:ph type="sldNum" sz="quarter" idx="12"/>
          </p:nvPr>
        </p:nvSpPr>
        <p:spPr/>
        <p:txBody>
          <a:bodyPr/>
          <a:lstStyle/>
          <a:p>
            <a:fld id="{A65A0EED-6B89-664A-801E-D3FDD91C7C69}" type="slidenum">
              <a:rPr lang="en-US" smtClean="0"/>
              <a:pPr/>
              <a:t>16</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2417643" y="2876884"/>
                <a:ext cx="419127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𝑌</m:t>
                          </m:r>
                        </m:e>
                        <m:sub>
                          <m:r>
                            <a:rPr lang="en-US" sz="2000" b="0" i="1" smtClean="0">
                              <a:latin typeface="Cambria Math"/>
                            </a:rPr>
                            <m:t>2</m:t>
                          </m:r>
                        </m:sub>
                      </m:sSub>
                      <m:r>
                        <a:rPr lang="en-US" sz="2000" b="0" i="1" smtClean="0">
                          <a:latin typeface="Cambria Math"/>
                        </a:rPr>
                        <m:t> ∷</m:t>
                      </m:r>
                      <m:r>
                        <a:rPr lang="en-US" sz="2000" b="0" i="1" smtClean="0">
                          <a:latin typeface="Cambria Math"/>
                          <a:ea typeface="Cambria Math"/>
                        </a:rPr>
                        <m:t>=</m:t>
                      </m:r>
                      <m:r>
                        <a:rPr lang="en-US" sz="2000" i="1">
                          <a:latin typeface="Cambria Math"/>
                          <a:ea typeface="Cambria Math"/>
                        </a:rPr>
                        <m:t>𝑑</m:t>
                      </m:r>
                      <m:r>
                        <a:rPr lang="en-US" sz="2000" b="0" i="0" smtClean="0">
                          <a:latin typeface="Cambria Math"/>
                          <a:ea typeface="Cambria Math"/>
                        </a:rPr>
                        <m:t> | </m:t>
                      </m:r>
                      <m:r>
                        <a:rPr lang="en-US" sz="2000" b="0" i="1" smtClean="0">
                          <a:latin typeface="Cambria Math"/>
                          <a:ea typeface="Cambria Math"/>
                        </a:rPr>
                        <m:t>𝑏</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2</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2</m:t>
                          </m:r>
                        </m:sub>
                      </m:sSub>
                      <m:r>
                        <a:rPr lang="en-US" sz="2000" b="0" i="1" smtClean="0">
                          <a:latin typeface="Cambria Math"/>
                          <a:ea typeface="Cambria Math"/>
                        </a:rPr>
                        <m:t>𝑐</m:t>
                      </m:r>
                      <m:r>
                        <a:rPr lang="en-US" sz="2000" b="0" i="1" smtClean="0">
                          <a:latin typeface="Cambria Math"/>
                          <a:ea typeface="Cambria Math"/>
                        </a:rPr>
                        <m:t> </m:t>
                      </m:r>
                      <m:d>
                        <m:dPr>
                          <m:begChr m:val="|"/>
                          <m:endChr m:val="|"/>
                          <m:ctrlPr>
                            <a:rPr lang="en-US" sz="2000" b="0" i="1" smtClean="0">
                              <a:latin typeface="Cambria Math" panose="02040503050406030204" pitchFamily="18" charset="0"/>
                              <a:ea typeface="Cambria Math"/>
                            </a:rPr>
                          </m:ctrlPr>
                        </m:dPr>
                        <m:e>
                          <m:r>
                            <a:rPr lang="en-US" sz="2000" b="0" i="1" smtClean="0">
                              <a:latin typeface="Cambria Math"/>
                              <a:ea typeface="Cambria Math"/>
                            </a:rPr>
                            <m:t> </m:t>
                          </m:r>
                          <m:r>
                            <a:rPr lang="en-US" sz="2000" b="0" i="1" smtClean="0">
                              <a:latin typeface="Cambria Math"/>
                              <a:ea typeface="Cambria Math"/>
                            </a:rPr>
                            <m:t>𝑏</m:t>
                          </m:r>
                          <m:sSub>
                            <m:sSubPr>
                              <m:ctrlPr>
                                <a:rPr lang="en-US" sz="2000" b="0" i="1" smtClean="0">
                                  <a:solidFill>
                                    <a:srgbClr val="C00000"/>
                                  </a:solidFill>
                                  <a:latin typeface="Cambria Math" panose="02040503050406030204" pitchFamily="18" charset="0"/>
                                  <a:ea typeface="Cambria Math"/>
                                </a:rPr>
                              </m:ctrlPr>
                            </m:sSubPr>
                            <m:e>
                              <m:r>
                                <a:rPr lang="en-US" sz="2000" b="0" i="1" smtClean="0">
                                  <a:solidFill>
                                    <a:srgbClr val="C00000"/>
                                  </a:solidFill>
                                  <a:latin typeface="Cambria Math"/>
                                  <a:ea typeface="Cambria Math"/>
                                </a:rPr>
                                <m:t>𝑌</m:t>
                              </m:r>
                            </m:e>
                            <m:sub>
                              <m:r>
                                <a:rPr lang="en-US" sz="2000" b="0" i="1" smtClean="0">
                                  <a:solidFill>
                                    <a:srgbClr val="C00000"/>
                                  </a:solidFill>
                                  <a:latin typeface="Cambria Math"/>
                                  <a:ea typeface="Cambria Math"/>
                                </a:rPr>
                                <m:t>2</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2</m:t>
                              </m:r>
                            </m:sub>
                          </m:sSub>
                          <m:r>
                            <a:rPr lang="en-US" sz="2000" b="0" i="1" smtClean="0">
                              <a:latin typeface="Cambria Math"/>
                              <a:ea typeface="Cambria Math"/>
                            </a:rPr>
                            <m:t>𝑐</m:t>
                          </m:r>
                          <m:r>
                            <a:rPr lang="en-US" sz="2000" b="0" i="1" smtClean="0">
                              <a:latin typeface="Cambria Math"/>
                              <a:ea typeface="Cambria Math"/>
                            </a:rPr>
                            <m:t> </m:t>
                          </m:r>
                        </m:e>
                      </m:d>
                      <m:r>
                        <a:rPr lang="en-US" sz="2000" b="0" i="1" smtClean="0">
                          <a:latin typeface="Cambria Math"/>
                          <a:ea typeface="Cambria Math"/>
                        </a:rPr>
                        <m:t> </m:t>
                      </m:r>
                      <m:r>
                        <a:rPr lang="en-US" sz="2000" b="0" i="1" smtClean="0">
                          <a:latin typeface="Cambria Math"/>
                          <a:ea typeface="Cambria Math"/>
                        </a:rPr>
                        <m:t>𝑏</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2</m:t>
                          </m:r>
                        </m:sub>
                      </m:sSub>
                      <m:sSub>
                        <m:sSubPr>
                          <m:ctrlPr>
                            <a:rPr lang="en-US" sz="2000" b="0" i="1" smtClean="0">
                              <a:solidFill>
                                <a:srgbClr val="C00000"/>
                              </a:solidFill>
                              <a:latin typeface="Cambria Math" panose="02040503050406030204" pitchFamily="18" charset="0"/>
                              <a:ea typeface="Cambria Math"/>
                            </a:rPr>
                          </m:ctrlPr>
                        </m:sSubPr>
                        <m:e>
                          <m:r>
                            <a:rPr lang="en-US" sz="2000" b="0" i="1" smtClean="0">
                              <a:solidFill>
                                <a:srgbClr val="C00000"/>
                              </a:solidFill>
                              <a:latin typeface="Cambria Math"/>
                              <a:ea typeface="Cambria Math"/>
                            </a:rPr>
                            <m:t>𝑌</m:t>
                          </m:r>
                        </m:e>
                        <m:sub>
                          <m:r>
                            <a:rPr lang="en-US" sz="2000" b="0" i="1" smtClean="0">
                              <a:solidFill>
                                <a:srgbClr val="C00000"/>
                              </a:solidFill>
                              <a:latin typeface="Cambria Math"/>
                              <a:ea typeface="Cambria Math"/>
                            </a:rPr>
                            <m:t>2</m:t>
                          </m:r>
                        </m:sub>
                      </m:sSub>
                      <m:r>
                        <a:rPr lang="en-US" sz="2000" b="0" i="1" smtClean="0">
                          <a:latin typeface="Cambria Math"/>
                          <a:ea typeface="Cambria Math"/>
                        </a:rPr>
                        <m:t>𝑐</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417643" y="2876884"/>
                <a:ext cx="4191276" cy="400110"/>
              </a:xfrm>
              <a:prstGeom prst="rect">
                <a:avLst/>
              </a:prstGeom>
              <a:blipFill rotWithShape="1">
                <a:blip r:embed="rId3"/>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41121" y="2450845"/>
                <a:ext cx="326162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𝑌</m:t>
                          </m:r>
                        </m:e>
                        <m:sub>
                          <m:r>
                            <a:rPr lang="en-US" sz="2000" b="0" i="1" smtClean="0">
                              <a:latin typeface="Cambria Math"/>
                            </a:rPr>
                            <m:t>1</m:t>
                          </m:r>
                        </m:sub>
                      </m:sSub>
                      <m:r>
                        <a:rPr lang="en-US" sz="2000" b="0" i="1" smtClean="0">
                          <a:latin typeface="Cambria Math"/>
                        </a:rPr>
                        <m:t> ∷</m:t>
                      </m:r>
                      <m:r>
                        <a:rPr lang="en-US" sz="2000" b="0" i="1" smtClean="0">
                          <a:latin typeface="Cambria Math"/>
                          <a:ea typeface="Cambria Math"/>
                        </a:rPr>
                        <m:t>=</m:t>
                      </m:r>
                      <m:r>
                        <a:rPr lang="en-US" sz="2000" b="0" i="1" smtClean="0">
                          <a:latin typeface="Cambria Math"/>
                          <a:ea typeface="Cambria Math"/>
                        </a:rPr>
                        <m:t>𝑎𝑦</m:t>
                      </m:r>
                      <m:r>
                        <a:rPr lang="en-US" sz="2000" b="0" i="0" baseline="-25000" smtClean="0">
                          <a:latin typeface="Cambria Math"/>
                          <a:ea typeface="Cambria Math"/>
                        </a:rPr>
                        <m:t>2</m:t>
                      </m:r>
                      <m:r>
                        <a:rPr lang="en-US" sz="2000" b="0" i="1" smtClean="0">
                          <a:latin typeface="Cambria Math"/>
                          <a:ea typeface="Cambria Math"/>
                        </a:rPr>
                        <m:t> | </m:t>
                      </m:r>
                      <m:r>
                        <a:rPr lang="en-US" sz="2000" b="0" i="1" smtClean="0">
                          <a:latin typeface="Cambria Math"/>
                          <a:ea typeface="Cambria Math"/>
                        </a:rPr>
                        <m:t>𝑎</m:t>
                      </m:r>
                      <m:sSub>
                        <m:sSubPr>
                          <m:ctrlPr>
                            <a:rPr lang="en-US" sz="2000" b="0" i="1" smtClean="0">
                              <a:solidFill>
                                <a:srgbClr val="C00000"/>
                              </a:solidFill>
                              <a:latin typeface="Cambria Math" panose="02040503050406030204" pitchFamily="18" charset="0"/>
                              <a:ea typeface="Cambria Math"/>
                            </a:rPr>
                          </m:ctrlPr>
                        </m:sSubPr>
                        <m:e>
                          <m:r>
                            <a:rPr lang="en-US" sz="2000" b="0" i="1" smtClean="0">
                              <a:solidFill>
                                <a:srgbClr val="C00000"/>
                              </a:solidFill>
                              <a:latin typeface="Cambria Math"/>
                              <a:ea typeface="Cambria Math"/>
                            </a:rPr>
                            <m:t>𝑌</m:t>
                          </m:r>
                        </m:e>
                        <m:sub>
                          <m:r>
                            <a:rPr lang="en-US" sz="2000" b="0" i="1" smtClean="0">
                              <a:solidFill>
                                <a:srgbClr val="C00000"/>
                              </a:solidFill>
                              <a:latin typeface="Cambria Math"/>
                              <a:ea typeface="Cambria Math"/>
                            </a:rPr>
                            <m:t>2</m:t>
                          </m:r>
                        </m:sub>
                      </m:sSub>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841121" y="2450845"/>
                <a:ext cx="3261620" cy="400110"/>
              </a:xfrm>
              <a:prstGeom prst="rect">
                <a:avLst/>
              </a:prstGeom>
              <a:blipFill rotWithShape="1">
                <a:blip r:embed="rId4"/>
                <a:stretch>
                  <a:fillRect b="-13636"/>
                </a:stretch>
              </a:blipFill>
            </p:spPr>
            <p:txBody>
              <a:bodyPr/>
              <a:lstStyle/>
              <a:p>
                <a:r>
                  <a:rPr lang="en-US">
                    <a:noFill/>
                  </a:rPr>
                  <a:t> </a:t>
                </a:r>
              </a:p>
            </p:txBody>
          </p:sp>
        </mc:Fallback>
      </mc:AlternateContent>
      <p:sp>
        <p:nvSpPr>
          <p:cNvPr id="14" name="TextBox 13"/>
          <p:cNvSpPr txBox="1"/>
          <p:nvPr/>
        </p:nvSpPr>
        <p:spPr>
          <a:xfrm>
            <a:off x="222837" y="3720313"/>
            <a:ext cx="8510102"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One learns early on in a formal-language course that not all languages defined by a linear context-free grammar are regular</a:t>
            </a:r>
          </a:p>
          <a:p>
            <a:pPr marL="285750" indent="-285750">
              <a:buFont typeface="Arial" panose="020B0604020202020204" pitchFamily="34" charset="0"/>
              <a:buChar char="•"/>
            </a:pPr>
            <a:r>
              <a:rPr lang="en-US" sz="2000" dirty="0"/>
              <a:t>In particular, { </a:t>
            </a:r>
            <a:r>
              <a:rPr lang="en-US" sz="2000" dirty="0" err="1"/>
              <a:t>a</a:t>
            </a:r>
            <a:r>
              <a:rPr lang="en-US" sz="2000" baseline="30000" dirty="0" err="1"/>
              <a:t>i</a:t>
            </a:r>
            <a:r>
              <a:rPr lang="en-US" sz="2000" dirty="0" err="1"/>
              <a:t>b</a:t>
            </a:r>
            <a:r>
              <a:rPr lang="en-US" sz="2000" baseline="30000" dirty="0" err="1"/>
              <a:t>i</a:t>
            </a:r>
            <a:r>
              <a:rPr lang="en-US" sz="2000" dirty="0"/>
              <a:t> | </a:t>
            </a:r>
            <a:r>
              <a:rPr lang="en-US" sz="2000" dirty="0" err="1"/>
              <a:t>i</a:t>
            </a:r>
            <a:r>
              <a:rPr lang="en-US" sz="2000" dirty="0"/>
              <a:t> </a:t>
            </a:r>
            <a:r>
              <a:rPr lang="en-US" sz="2000" dirty="0">
                <a:sym typeface="Symbol"/>
              </a:rPr>
              <a:t></a:t>
            </a:r>
            <a:r>
              <a:rPr lang="en-US" sz="2000" dirty="0">
                <a:latin typeface="Lucida Calligraphy"/>
                <a:sym typeface="Symbol"/>
              </a:rPr>
              <a:t>N</a:t>
            </a:r>
            <a:r>
              <a:rPr lang="en-US" sz="2000" dirty="0"/>
              <a:t> } is the canonical  example of an LCFL language that is not regular:  X ::= a X b | </a:t>
            </a:r>
            <a:r>
              <a:rPr lang="el-GR" sz="2000" dirty="0"/>
              <a:t>ε</a:t>
            </a:r>
            <a:endParaRPr lang="en-US" sz="2000" dirty="0"/>
          </a:p>
          <a:p>
            <a:pPr marL="285750" indent="-285750">
              <a:buFont typeface="Arial" panose="020B0604020202020204" pitchFamily="34" charset="0"/>
              <a:buChar char="•"/>
            </a:pPr>
            <a:r>
              <a:rPr lang="en-US" sz="2000" dirty="0"/>
              <a:t>Suggests that we are barking up the wrong tree . . . </a:t>
            </a:r>
            <a:r>
              <a:rPr lang="en-US" sz="2000" dirty="0">
                <a:sym typeface="Wingdings"/>
              </a:rPr>
              <a:t></a:t>
            </a:r>
            <a:endParaRPr lang="en-US" sz="2000" dirty="0"/>
          </a:p>
          <a:p>
            <a:pPr marL="285750" indent="-285750">
              <a:buFont typeface="Arial" panose="020B0604020202020204" pitchFamily="34" charset="0"/>
              <a:buChar char="•"/>
            </a:pPr>
            <a:r>
              <a:rPr lang="en-US" sz="2000" dirty="0">
                <a:solidFill>
                  <a:srgbClr val="C00000"/>
                </a:solidFill>
              </a:rPr>
              <a:t>But we aren’t!</a:t>
            </a:r>
          </a:p>
          <a:p>
            <a:pPr marL="742950" lvl="1" indent="-285750">
              <a:buFont typeface="Arial" panose="020B0604020202020204" pitchFamily="34" charset="0"/>
              <a:buChar char="•"/>
            </a:pPr>
            <a:r>
              <a:rPr lang="en-US" sz="2000" dirty="0">
                <a:solidFill>
                  <a:sysClr val="windowText" lastClr="000000"/>
                </a:solidFill>
              </a:rPr>
              <a:t>We are not abstracting the program to a grammar</a:t>
            </a:r>
          </a:p>
          <a:p>
            <a:pPr marL="742950" lvl="1" indent="-285750">
              <a:buFont typeface="Arial" panose="020B0604020202020204" pitchFamily="34" charset="0"/>
              <a:buChar char="•"/>
            </a:pPr>
            <a:r>
              <a:rPr lang="en-US" sz="2000" dirty="0">
                <a:solidFill>
                  <a:srgbClr val="C00000"/>
                </a:solidFill>
              </a:rPr>
              <a:t>We can sidestep the issue with some “magic”</a:t>
            </a:r>
          </a:p>
          <a:p>
            <a:pPr lvl="1"/>
            <a:r>
              <a:rPr lang="en-US" sz="2000" dirty="0">
                <a:solidFill>
                  <a:srgbClr val="C00000"/>
                </a:solidFill>
              </a:rPr>
              <a:t>     from algebra </a:t>
            </a:r>
            <a:r>
              <a:rPr lang="en-US" sz="2000" dirty="0">
                <a:solidFill>
                  <a:srgbClr val="C00000"/>
                </a:solidFill>
                <a:sym typeface="Wingdings"/>
              </a:rPr>
              <a:t></a:t>
            </a:r>
            <a:endParaRPr lang="en-US" sz="2000" dirty="0">
              <a:solidFill>
                <a:srgbClr val="C00000"/>
              </a:solidFill>
            </a:endParaRPr>
          </a:p>
        </p:txBody>
      </p:sp>
      <p:cxnSp>
        <p:nvCxnSpPr>
          <p:cNvPr id="13" name="Straight Connector 12"/>
          <p:cNvCxnSpPr/>
          <p:nvPr/>
        </p:nvCxnSpPr>
        <p:spPr>
          <a:xfrm>
            <a:off x="2637074" y="4948891"/>
            <a:ext cx="155909"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018774" y="4948891"/>
            <a:ext cx="153051"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664087" y="3246216"/>
            <a:ext cx="209055"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115112" y="3246216"/>
            <a:ext cx="364100"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79656" y="3237581"/>
            <a:ext cx="364100"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281228" y="3235578"/>
            <a:ext cx="102831"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4768614" y="3246216"/>
            <a:ext cx="252547" cy="2379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5009257" y="3244663"/>
            <a:ext cx="285524" cy="237113"/>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840311" y="3235578"/>
            <a:ext cx="234404" cy="244256"/>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6062811" y="3240340"/>
            <a:ext cx="284118" cy="237113"/>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725125" y="4948891"/>
            <a:ext cx="175238" cy="113647"/>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2900363" y="4948891"/>
            <a:ext cx="198372" cy="113647"/>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545284" y="5310231"/>
            <a:ext cx="5735944" cy="1226363"/>
          </a:xfrm>
          <a:prstGeom prst="rect">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nvGrpSpPr>
          <p:cNvPr id="21" name="Group 20"/>
          <p:cNvGrpSpPr/>
          <p:nvPr/>
        </p:nvGrpSpPr>
        <p:grpSpPr>
          <a:xfrm>
            <a:off x="6779215" y="5008823"/>
            <a:ext cx="2250419" cy="1779123"/>
            <a:chOff x="5203219" y="324202"/>
            <a:chExt cx="2250419" cy="1779123"/>
          </a:xfrm>
        </p:grpSpPr>
        <p:sp>
          <p:nvSpPr>
            <p:cNvPr id="22" name="TextBox 21"/>
            <p:cNvSpPr txBox="1">
              <a:spLocks noChangeArrowheads="1"/>
            </p:cNvSpPr>
            <p:nvPr/>
          </p:nvSpPr>
          <p:spPr bwMode="auto">
            <a:xfrm>
              <a:off x="6294763" y="1600622"/>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Dana</a:t>
              </a:r>
            </a:p>
            <a:p>
              <a:pPr algn="ctr">
                <a:lnSpc>
                  <a:spcPts val="1600"/>
                </a:lnSpc>
                <a:buFontTx/>
                <a:buNone/>
              </a:pPr>
              <a:r>
                <a:rPr lang="en-US" sz="1600" dirty="0">
                  <a:latin typeface="Calibri" pitchFamily="34" charset="0"/>
                </a:rPr>
                <a:t>Scott</a:t>
              </a:r>
            </a:p>
          </p:txBody>
        </p:sp>
        <p:pic>
          <p:nvPicPr>
            <p:cNvPr id="23" name="Picture 9" descr="C:\Users\reps\Documents\Papers\submissions\SpeedingUpNewton\Talk\scott-dan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0365" y="324202"/>
              <a:ext cx="927669" cy="119786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a:spLocks noChangeArrowheads="1"/>
            </p:cNvSpPr>
            <p:nvPr/>
          </p:nvSpPr>
          <p:spPr bwMode="auto">
            <a:xfrm>
              <a:off x="5203219" y="1592404"/>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Michael</a:t>
              </a:r>
            </a:p>
            <a:p>
              <a:pPr algn="ctr">
                <a:lnSpc>
                  <a:spcPts val="1600"/>
                </a:lnSpc>
                <a:buFontTx/>
                <a:buNone/>
              </a:pPr>
              <a:r>
                <a:rPr lang="en-US" sz="1600" dirty="0">
                  <a:latin typeface="Calibri" pitchFamily="34" charset="0"/>
                </a:rPr>
                <a:t>Rabin</a:t>
              </a:r>
            </a:p>
          </p:txBody>
        </p:sp>
        <p:pic>
          <p:nvPicPr>
            <p:cNvPr id="25" name="Picture 10" descr="C:\Users\reps\Documents\Papers\submissions\SpeedingUpNewton\Talk\rabi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4948" y="324202"/>
              <a:ext cx="1135416" cy="11978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570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fade">
                                      <p:cBhvr>
                                        <p:cTn id="7" dur="500"/>
                                        <p:tgtEl>
                                          <p:spTgt spid="1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4" end="4"/>
                                            </p:txEl>
                                          </p:spTgt>
                                        </p:tgtEl>
                                        <p:attrNameLst>
                                          <p:attrName>style.visibility</p:attrName>
                                        </p:attrNameLst>
                                      </p:cBhvr>
                                      <p:to>
                                        <p:strVal val="visible"/>
                                      </p:to>
                                    </p:set>
                                    <p:animEffect transition="in" filter="fade">
                                      <p:cBhvr>
                                        <p:cTn id="10" dur="500"/>
                                        <p:tgtEl>
                                          <p:spTgt spid="1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animEffect transition="in" filter="fade">
                                      <p:cBhvr>
                                        <p:cTn id="13" dur="500"/>
                                        <p:tgtEl>
                                          <p:spTgt spid="1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fade">
                                      <p:cBhvr>
                                        <p:cTn id="16" dur="500"/>
                                        <p:tgtEl>
                                          <p:spTgt spid="14">
                                            <p:txEl>
                                              <p:pRg st="6" end="6"/>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a:t>
            </a:r>
            <a:r>
              <a:rPr lang="en-US" dirty="0" err="1"/>
              <a:t>Tarjan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6837" y="1499532"/>
                <a:ext cx="8741327" cy="5257800"/>
              </a:xfrm>
            </p:spPr>
            <p:txBody>
              <a:bodyPr>
                <a:normAutofit fontScale="92500" lnSpcReduction="10000"/>
              </a:bodyPr>
              <a:lstStyle/>
              <a:p>
                <a:r>
                  <a:rPr lang="en-US" sz="2000" dirty="0"/>
                  <a:t>The challenge:</a:t>
                </a:r>
              </a:p>
              <a:p>
                <a:pPr lvl="1"/>
                <a:r>
                  <a:rPr lang="en-US" sz="1800" dirty="0"/>
                  <a:t>Devise a way to accumulate matching quantities on both the left and right sides</a:t>
                </a:r>
              </a:p>
              <a:p>
                <a:pPr lvl="1"/>
                <a:r>
                  <a:rPr lang="en-US" sz="1800" dirty="0"/>
                  <a:t>However, in a regular language, we can only accumulate values on one side</a:t>
                </a:r>
              </a:p>
              <a:p>
                <a:r>
                  <a:rPr lang="en-US" sz="2000" dirty="0"/>
                  <a:t>Suggests using pairs of values (lhs, </a:t>
                </a:r>
                <a:r>
                  <a:rPr lang="en-US" sz="2000" dirty="0" err="1"/>
                  <a:t>rhs</a:t>
                </a:r>
                <a:r>
                  <a:rPr lang="en-US" sz="2000" dirty="0"/>
                  <a:t>):</a:t>
                </a:r>
              </a:p>
              <a:p>
                <a:pPr marL="0" indent="0">
                  <a:buNone/>
                </a:pPr>
                <a:r>
                  <a:rPr lang="en-US" sz="1800" dirty="0"/>
                  <a:t>                    </a:t>
                </a:r>
                <a14:m>
                  <m:oMath xmlns:m="http://schemas.openxmlformats.org/officeDocument/2006/math">
                    <m:sSub>
                      <m:sSubPr>
                        <m:ctrlPr>
                          <a:rPr lang="en-US" sz="1900" i="1">
                            <a:latin typeface="Cambria Math" panose="02040503050406030204" pitchFamily="18" charset="0"/>
                          </a:rPr>
                        </m:ctrlPr>
                      </m:sSubPr>
                      <m:e>
                        <m:r>
                          <a:rPr lang="en-US" sz="1900" i="1">
                            <a:latin typeface="Cambria Math"/>
                          </a:rPr>
                          <m:t>𝑌</m:t>
                        </m:r>
                      </m:e>
                      <m:sub>
                        <m:r>
                          <a:rPr lang="en-US" sz="1900" i="1">
                            <a:latin typeface="Cambria Math"/>
                          </a:rPr>
                          <m:t>1</m:t>
                        </m:r>
                      </m:sub>
                    </m:sSub>
                    <m:r>
                      <a:rPr lang="en-US" sz="1900" i="1">
                        <a:latin typeface="Cambria Math"/>
                      </a:rPr>
                      <m:t>=</m:t>
                    </m:r>
                    <m:r>
                      <a:rPr lang="en-US" sz="1900" b="0" i="1" smtClean="0">
                        <a:latin typeface="Cambria Math"/>
                      </a:rPr>
                      <m:t>      </m:t>
                    </m:r>
                    <m:r>
                      <a:rPr lang="en-US" sz="1900" i="1">
                        <a:latin typeface="Cambria Math"/>
                      </a:rPr>
                      <m:t>𝑎</m:t>
                    </m:r>
                    <m:r>
                      <a:rPr lang="en-US" sz="1900" i="1">
                        <a:latin typeface="Cambria Math"/>
                      </a:rPr>
                      <m:t>⨂</m:t>
                    </m:r>
                    <m:sSub>
                      <m:sSubPr>
                        <m:ctrlPr>
                          <a:rPr lang="en-US" sz="1900" i="1">
                            <a:solidFill>
                              <a:sysClr val="windowText" lastClr="000000"/>
                            </a:solidFill>
                            <a:latin typeface="Cambria Math" panose="02040503050406030204" pitchFamily="18" charset="0"/>
                          </a:rPr>
                        </m:ctrlPr>
                      </m:sSubPr>
                      <m:e>
                        <m:r>
                          <a:rPr lang="en-US" sz="1900" i="1">
                            <a:solidFill>
                              <a:sysClr val="windowText" lastClr="000000"/>
                            </a:solidFill>
                            <a:latin typeface="Cambria Math"/>
                          </a:rPr>
                          <m:t>𝑦</m:t>
                        </m:r>
                      </m:e>
                      <m:sub>
                        <m:r>
                          <a:rPr lang="en-US" sz="1900" i="1">
                            <a:solidFill>
                              <a:sysClr val="windowText" lastClr="000000"/>
                            </a:solidFill>
                            <a:latin typeface="Cambria Math"/>
                          </a:rPr>
                          <m:t>2</m:t>
                        </m:r>
                      </m:sub>
                    </m:sSub>
                  </m:oMath>
                </a14:m>
                <a:endParaRPr lang="en-US" sz="1900" dirty="0"/>
              </a:p>
              <a:p>
                <a:pPr marL="0" indent="0">
                  <a:buNone/>
                </a:pPr>
                <a:r>
                  <a:rPr lang="en-US" sz="1900" dirty="0"/>
                  <a:t>                             </a:t>
                </a:r>
                <a14:m>
                  <m:oMath xmlns:m="http://schemas.openxmlformats.org/officeDocument/2006/math">
                    <m:r>
                      <a:rPr lang="en-US" sz="1900" i="1">
                        <a:latin typeface="Cambria Math"/>
                      </a:rPr>
                      <m:t>⨁</m:t>
                    </m:r>
                  </m:oMath>
                </a14:m>
                <a:r>
                  <a:rPr lang="en-US" sz="1900" dirty="0"/>
                  <a:t> </a:t>
                </a:r>
                <a14:m>
                  <m:oMath xmlns:m="http://schemas.openxmlformats.org/officeDocument/2006/math">
                    <m:r>
                      <a:rPr lang="en-US" sz="1900" i="1">
                        <a:latin typeface="Cambria Math"/>
                      </a:rPr>
                      <m:t>𝑎</m:t>
                    </m:r>
                    <m:r>
                      <a:rPr lang="en-US" sz="1900" i="1">
                        <a:latin typeface="Cambria Math"/>
                      </a:rPr>
                      <m:t>⨂</m:t>
                    </m:r>
                    <m:sSub>
                      <m:sSubPr>
                        <m:ctrlPr>
                          <a:rPr lang="en-US" sz="1900" i="1">
                            <a:solidFill>
                              <a:srgbClr val="C00000"/>
                            </a:solidFill>
                            <a:latin typeface="Cambria Math" panose="02040503050406030204" pitchFamily="18" charset="0"/>
                          </a:rPr>
                        </m:ctrlPr>
                      </m:sSubPr>
                      <m:e>
                        <m:r>
                          <a:rPr lang="en-US" sz="1900" i="1">
                            <a:solidFill>
                              <a:srgbClr val="C00000"/>
                            </a:solidFill>
                            <a:latin typeface="Cambria Math"/>
                          </a:rPr>
                          <m:t>𝑌</m:t>
                        </m:r>
                      </m:e>
                      <m:sub>
                        <m:r>
                          <a:rPr lang="en-US" sz="1900" i="1">
                            <a:solidFill>
                              <a:srgbClr val="C00000"/>
                            </a:solidFill>
                            <a:latin typeface="Cambria Math"/>
                          </a:rPr>
                          <m:t>2</m:t>
                        </m:r>
                      </m:sub>
                    </m:sSub>
                  </m:oMath>
                </a14:m>
                <a:endParaRPr lang="en-US" sz="1900" i="1" dirty="0">
                  <a:solidFill>
                    <a:srgbClr val="C00000"/>
                  </a:solidFill>
                  <a:latin typeface="Cambria Math"/>
                </a:endParaRPr>
              </a:p>
              <a:p>
                <a:pPr marL="0" indent="0">
                  <a:buNone/>
                </a:pPr>
                <a:r>
                  <a:rPr lang="en-US" sz="1900" dirty="0"/>
                  <a:t>                   </a:t>
                </a:r>
                <a14:m>
                  <m:oMath xmlns:m="http://schemas.openxmlformats.org/officeDocument/2006/math">
                    <m:sSub>
                      <m:sSubPr>
                        <m:ctrlPr>
                          <a:rPr lang="en-US" sz="1900" i="1">
                            <a:latin typeface="Cambria Math" panose="02040503050406030204" pitchFamily="18" charset="0"/>
                          </a:rPr>
                        </m:ctrlPr>
                      </m:sSubPr>
                      <m:e>
                        <m:r>
                          <a:rPr lang="en-US" sz="1900" i="1">
                            <a:latin typeface="Cambria Math"/>
                          </a:rPr>
                          <m:t>𝑌</m:t>
                        </m:r>
                      </m:e>
                      <m:sub>
                        <m:r>
                          <a:rPr lang="en-US" sz="1900" i="1">
                            <a:latin typeface="Cambria Math"/>
                          </a:rPr>
                          <m:t>2</m:t>
                        </m:r>
                      </m:sub>
                    </m:sSub>
                    <m:r>
                      <a:rPr lang="en-US" sz="1900" i="1">
                        <a:latin typeface="Cambria Math"/>
                      </a:rPr>
                      <m:t>=</m:t>
                    </m:r>
                    <m:r>
                      <a:rPr lang="en-US" sz="1900" b="0" i="1" smtClean="0">
                        <a:latin typeface="Cambria Math"/>
                      </a:rPr>
                      <m:t>     </m:t>
                    </m:r>
                    <m:r>
                      <a:rPr lang="en-US" sz="1900" i="1">
                        <a:latin typeface="Cambria Math"/>
                      </a:rPr>
                      <m:t>𝑑</m:t>
                    </m:r>
                  </m:oMath>
                </a14:m>
                <a:endParaRPr lang="en-US" sz="1900" i="1" dirty="0">
                  <a:latin typeface="Cambria Math"/>
                </a:endParaRPr>
              </a:p>
              <a:p>
                <a:pPr marL="0" indent="0">
                  <a:buNone/>
                </a:pPr>
                <a:r>
                  <a:rPr lang="en-US" sz="1900" dirty="0"/>
                  <a:t>                             </a:t>
                </a:r>
                <a14:m>
                  <m:oMath xmlns:m="http://schemas.openxmlformats.org/officeDocument/2006/math">
                    <m:r>
                      <a:rPr lang="en-US" sz="1900" i="1">
                        <a:latin typeface="Cambria Math"/>
                      </a:rPr>
                      <m:t>⨁ </m:t>
                    </m:r>
                    <m:r>
                      <a:rPr lang="en-US" sz="1900" i="1">
                        <a:latin typeface="Cambria Math"/>
                      </a:rPr>
                      <m:t>𝑏</m:t>
                    </m:r>
                    <m:r>
                      <a:rPr lang="en-US" sz="1900" i="1">
                        <a:latin typeface="Cambria Math"/>
                      </a:rPr>
                      <m:t>⨂</m:t>
                    </m:r>
                    <m:sSub>
                      <m:sSubPr>
                        <m:ctrlPr>
                          <a:rPr lang="en-US" sz="1900" i="1">
                            <a:solidFill>
                              <a:sysClr val="windowText" lastClr="000000"/>
                            </a:solidFill>
                            <a:latin typeface="Cambria Math" panose="02040503050406030204" pitchFamily="18" charset="0"/>
                          </a:rPr>
                        </m:ctrlPr>
                      </m:sSubPr>
                      <m:e>
                        <m:r>
                          <a:rPr lang="en-US" sz="1900" i="1">
                            <a:solidFill>
                              <a:sysClr val="windowText" lastClr="000000"/>
                            </a:solidFill>
                            <a:latin typeface="Cambria Math"/>
                          </a:rPr>
                          <m:t>𝑦</m:t>
                        </m:r>
                      </m:e>
                      <m:sub>
                        <m:r>
                          <a:rPr lang="en-US" sz="1900" i="1">
                            <a:solidFill>
                              <a:sysClr val="windowText" lastClr="000000"/>
                            </a:solidFill>
                            <a:latin typeface="Cambria Math"/>
                          </a:rPr>
                          <m:t>2</m:t>
                        </m:r>
                      </m:sub>
                    </m:sSub>
                    <m:r>
                      <a:rPr lang="en-US" sz="1900" i="1">
                        <a:latin typeface="Cambria Math"/>
                      </a:rPr>
                      <m:t>⨂ </m:t>
                    </m:r>
                    <m:sSub>
                      <m:sSubPr>
                        <m:ctrlPr>
                          <a:rPr lang="en-US" sz="1900" i="1">
                            <a:latin typeface="Cambria Math" panose="02040503050406030204" pitchFamily="18" charset="0"/>
                          </a:rPr>
                        </m:ctrlPr>
                      </m:sSubPr>
                      <m:e>
                        <m:r>
                          <a:rPr lang="en-US" sz="1900" i="1">
                            <a:latin typeface="Cambria Math"/>
                          </a:rPr>
                          <m:t>𝑦</m:t>
                        </m:r>
                      </m:e>
                      <m:sub>
                        <m:r>
                          <a:rPr lang="en-US" sz="1900" i="1">
                            <a:latin typeface="Cambria Math"/>
                          </a:rPr>
                          <m:t>2</m:t>
                        </m:r>
                      </m:sub>
                    </m:sSub>
                    <m:r>
                      <a:rPr lang="en-US" sz="1900" i="1">
                        <a:latin typeface="Cambria Math"/>
                      </a:rPr>
                      <m:t>⨂ </m:t>
                    </m:r>
                    <m:r>
                      <a:rPr lang="en-US" sz="1900" i="1">
                        <a:latin typeface="Cambria Math"/>
                      </a:rPr>
                      <m:t>𝑐</m:t>
                    </m:r>
                  </m:oMath>
                </a14:m>
                <a:endParaRPr lang="en-US" sz="1900" dirty="0"/>
              </a:p>
              <a:p>
                <a:pPr marL="0" indent="0">
                  <a:buNone/>
                </a:pPr>
                <a14:m>
                  <m:oMathPara xmlns:m="http://schemas.openxmlformats.org/officeDocument/2006/math">
                    <m:oMathParaPr>
                      <m:jc m:val="left"/>
                    </m:oMathParaPr>
                    <m:oMath xmlns:m="http://schemas.openxmlformats.org/officeDocument/2006/math">
                      <m:r>
                        <a:rPr lang="en-US" sz="1900" b="0" i="1" smtClean="0">
                          <a:latin typeface="Cambria Math"/>
                        </a:rPr>
                        <m:t>                              </m:t>
                      </m:r>
                      <m:r>
                        <a:rPr lang="en-US" sz="1900" i="1">
                          <a:latin typeface="Cambria Math"/>
                        </a:rPr>
                        <m:t>⨁ </m:t>
                      </m:r>
                      <m:r>
                        <a:rPr lang="en-US" sz="1900" i="1">
                          <a:latin typeface="Cambria Math"/>
                        </a:rPr>
                        <m:t>𝑏</m:t>
                      </m:r>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𝑦</m:t>
                          </m:r>
                        </m:e>
                        <m:sub>
                          <m:r>
                            <a:rPr lang="en-US" sz="1900" i="1">
                              <a:latin typeface="Cambria Math"/>
                            </a:rPr>
                            <m:t>2</m:t>
                          </m:r>
                        </m:sub>
                      </m:sSub>
                      <m:r>
                        <a:rPr lang="en-US" sz="1900" i="1">
                          <a:latin typeface="Cambria Math"/>
                        </a:rPr>
                        <m:t>⨂ </m:t>
                      </m:r>
                      <m:sSub>
                        <m:sSubPr>
                          <m:ctrlPr>
                            <a:rPr lang="en-US" sz="1900" i="1">
                              <a:solidFill>
                                <a:srgbClr val="C00000"/>
                              </a:solidFill>
                              <a:latin typeface="Cambria Math" panose="02040503050406030204" pitchFamily="18" charset="0"/>
                            </a:rPr>
                          </m:ctrlPr>
                        </m:sSubPr>
                        <m:e>
                          <m:r>
                            <a:rPr lang="en-US" sz="1900" i="1">
                              <a:solidFill>
                                <a:srgbClr val="C00000"/>
                              </a:solidFill>
                              <a:latin typeface="Cambria Math"/>
                            </a:rPr>
                            <m:t>𝑌</m:t>
                          </m:r>
                        </m:e>
                        <m:sub>
                          <m:r>
                            <a:rPr lang="en-US" sz="1900" i="1">
                              <a:solidFill>
                                <a:srgbClr val="C00000"/>
                              </a:solidFill>
                              <a:latin typeface="Cambria Math"/>
                            </a:rPr>
                            <m:t>2</m:t>
                          </m:r>
                        </m:sub>
                      </m:sSub>
                      <m:r>
                        <a:rPr lang="en-US" sz="1900" i="1">
                          <a:latin typeface="Cambria Math"/>
                        </a:rPr>
                        <m:t>⨂ </m:t>
                      </m:r>
                      <m:r>
                        <a:rPr lang="en-US" sz="1900" i="1">
                          <a:latin typeface="Cambria Math"/>
                        </a:rPr>
                        <m:t>𝑐</m:t>
                      </m:r>
                    </m:oMath>
                  </m:oMathPara>
                </a14:m>
                <a:endParaRPr lang="en-US" sz="1900" dirty="0"/>
              </a:p>
              <a:p>
                <a:pPr marL="0" indent="0">
                  <a:buNone/>
                </a:pPr>
                <a:r>
                  <a:rPr lang="en-US" sz="1900" dirty="0"/>
                  <a:t>                             </a:t>
                </a:r>
                <a14:m>
                  <m:oMath xmlns:m="http://schemas.openxmlformats.org/officeDocument/2006/math">
                    <m:r>
                      <a:rPr lang="en-US" sz="1900" i="1">
                        <a:latin typeface="Cambria Math"/>
                      </a:rPr>
                      <m:t>⨁ </m:t>
                    </m:r>
                    <m:r>
                      <a:rPr lang="en-US" sz="1900" i="1">
                        <a:latin typeface="Cambria Math"/>
                      </a:rPr>
                      <m:t>𝑏</m:t>
                    </m:r>
                    <m:r>
                      <a:rPr lang="en-US" sz="1900" i="1">
                        <a:latin typeface="Cambria Math"/>
                      </a:rPr>
                      <m:t>⨂</m:t>
                    </m:r>
                    <m:sSub>
                      <m:sSubPr>
                        <m:ctrlPr>
                          <a:rPr lang="en-US" sz="1900" i="1">
                            <a:solidFill>
                              <a:srgbClr val="C00000"/>
                            </a:solidFill>
                            <a:latin typeface="Cambria Math" panose="02040503050406030204" pitchFamily="18" charset="0"/>
                          </a:rPr>
                        </m:ctrlPr>
                      </m:sSubPr>
                      <m:e>
                        <m:r>
                          <a:rPr lang="en-US" sz="1900" i="1">
                            <a:solidFill>
                              <a:srgbClr val="C00000"/>
                            </a:solidFill>
                            <a:latin typeface="Cambria Math"/>
                          </a:rPr>
                          <m:t>𝑌</m:t>
                        </m:r>
                      </m:e>
                      <m:sub>
                        <m:r>
                          <a:rPr lang="en-US" sz="1900" i="1">
                            <a:solidFill>
                              <a:srgbClr val="C00000"/>
                            </a:solidFill>
                            <a:latin typeface="Cambria Math"/>
                          </a:rPr>
                          <m:t>2</m:t>
                        </m:r>
                      </m:sub>
                    </m:sSub>
                    <m:r>
                      <a:rPr lang="en-US" sz="1900" i="1">
                        <a:latin typeface="Cambria Math"/>
                      </a:rPr>
                      <m:t>⨂ </m:t>
                    </m:r>
                    <m:sSub>
                      <m:sSubPr>
                        <m:ctrlPr>
                          <a:rPr lang="en-US" sz="1900" i="1">
                            <a:latin typeface="Cambria Math" panose="02040503050406030204" pitchFamily="18" charset="0"/>
                          </a:rPr>
                        </m:ctrlPr>
                      </m:sSubPr>
                      <m:e>
                        <m:r>
                          <a:rPr lang="en-US" sz="1900" i="1">
                            <a:latin typeface="Cambria Math"/>
                          </a:rPr>
                          <m:t>𝑦</m:t>
                        </m:r>
                      </m:e>
                      <m:sub>
                        <m:r>
                          <a:rPr lang="en-US" sz="1900" i="1">
                            <a:latin typeface="Cambria Math"/>
                          </a:rPr>
                          <m:t>2</m:t>
                        </m:r>
                      </m:sub>
                    </m:sSub>
                    <m:r>
                      <a:rPr lang="en-US" sz="1900" i="1">
                        <a:latin typeface="Cambria Math"/>
                      </a:rPr>
                      <m:t>⨂ </m:t>
                    </m:r>
                    <m:r>
                      <a:rPr lang="en-US" sz="1900" i="1">
                        <a:latin typeface="Cambria Math"/>
                      </a:rPr>
                      <m:t>𝑐</m:t>
                    </m:r>
                  </m:oMath>
                </a14:m>
                <a:endParaRPr lang="en-US" sz="1900" dirty="0"/>
              </a:p>
              <a:p>
                <a:pPr marL="0" indent="0">
                  <a:buNone/>
                </a:pPr>
                <a:r>
                  <a:rPr lang="en-US" sz="1900" dirty="0"/>
                  <a:t>        </a:t>
                </a:r>
                <a:r>
                  <a:rPr lang="en-US" sz="2100" dirty="0"/>
                  <a:t>becomes</a:t>
                </a:r>
              </a:p>
              <a:p>
                <a:pPr marL="0" indent="0">
                  <a:buNone/>
                </a:pPr>
                <a:r>
                  <a:rPr lang="en-US" sz="1900" dirty="0"/>
                  <a:t> </a:t>
                </a:r>
                <a14:m>
                  <m:oMath xmlns:m="http://schemas.openxmlformats.org/officeDocument/2006/math">
                    <m:r>
                      <a:rPr lang="en-US" sz="1900" b="0" i="0" smtClean="0">
                        <a:latin typeface="Cambria Math"/>
                      </a:rPr>
                      <m:t>                  </m:t>
                    </m:r>
                    <m:sSub>
                      <m:sSubPr>
                        <m:ctrlPr>
                          <a:rPr lang="en-US" sz="1900" i="1">
                            <a:latin typeface="Cambria Math" panose="02040503050406030204" pitchFamily="18" charset="0"/>
                          </a:rPr>
                        </m:ctrlPr>
                      </m:sSubPr>
                      <m:e>
                        <m:r>
                          <a:rPr lang="en-US" sz="1900" b="0" i="1" smtClean="0">
                            <a:latin typeface="Cambria Math"/>
                          </a:rPr>
                          <m:t>𝑍</m:t>
                        </m:r>
                      </m:e>
                      <m:sub>
                        <m:r>
                          <a:rPr lang="en-US" sz="1900" i="1">
                            <a:latin typeface="Cambria Math"/>
                          </a:rPr>
                          <m:t>1</m:t>
                        </m:r>
                      </m:sub>
                    </m:sSub>
                    <m:r>
                      <a:rPr lang="en-US" sz="1900" i="1">
                        <a:latin typeface="Cambria Math"/>
                      </a:rPr>
                      <m:t>= </m:t>
                    </m:r>
                    <m:r>
                      <a:rPr lang="en-US" sz="1900" b="0" i="1" smtClean="0">
                        <a:latin typeface="Cambria Math"/>
                      </a:rPr>
                      <m:t>  </m:t>
                    </m:r>
                    <m:r>
                      <a:rPr lang="en-US" sz="1900" i="1">
                        <a:latin typeface="Cambria Math"/>
                      </a:rPr>
                      <m:t>   </m:t>
                    </m:r>
                    <m:r>
                      <a:rPr lang="en-US" sz="1900" b="0" i="1" smtClean="0">
                        <a:latin typeface="Cambria Math"/>
                      </a:rPr>
                      <m:t>   (1,</m:t>
                    </m:r>
                    <m:r>
                      <a:rPr lang="en-US" sz="1900" i="1">
                        <a:latin typeface="Cambria Math"/>
                      </a:rPr>
                      <m:t>𝑎</m:t>
                    </m:r>
                    <m:r>
                      <a:rPr lang="en-US" sz="1900" i="1">
                        <a:latin typeface="Cambria Math"/>
                      </a:rPr>
                      <m:t>⨂</m:t>
                    </m:r>
                    <m:sSub>
                      <m:sSubPr>
                        <m:ctrlPr>
                          <a:rPr lang="en-US" sz="1900" i="1">
                            <a:solidFill>
                              <a:sysClr val="windowText" lastClr="000000"/>
                            </a:solidFill>
                            <a:latin typeface="Cambria Math" panose="02040503050406030204" pitchFamily="18" charset="0"/>
                          </a:rPr>
                        </m:ctrlPr>
                      </m:sSubPr>
                      <m:e>
                        <m:r>
                          <a:rPr lang="en-US" sz="1900" b="0" i="1" smtClean="0">
                            <a:solidFill>
                              <a:sysClr val="windowText" lastClr="000000"/>
                            </a:solidFill>
                            <a:latin typeface="Cambria Math"/>
                          </a:rPr>
                          <m:t>𝑦</m:t>
                        </m:r>
                      </m:e>
                      <m:sub>
                        <m:r>
                          <a:rPr lang="en-US" sz="1900" i="1">
                            <a:solidFill>
                              <a:sysClr val="windowText" lastClr="000000"/>
                            </a:solidFill>
                            <a:latin typeface="Cambria Math"/>
                          </a:rPr>
                          <m:t>2</m:t>
                        </m:r>
                      </m:sub>
                    </m:sSub>
                    <m:r>
                      <a:rPr lang="en-US" sz="1900" b="0" i="1" smtClean="0">
                        <a:solidFill>
                          <a:sysClr val="windowText" lastClr="000000"/>
                        </a:solidFill>
                        <a:latin typeface="Cambria Math"/>
                      </a:rPr>
                      <m:t>)</m:t>
                    </m:r>
                  </m:oMath>
                </a14:m>
                <a:r>
                  <a:rPr lang="en-US" sz="2000" dirty="0"/>
                  <a:t> </a:t>
                </a:r>
                <a14:m>
                  <m:oMath xmlns:m="http://schemas.openxmlformats.org/officeDocument/2006/math">
                    <m:sSub>
                      <m:sSubPr>
                        <m:ctrlPr>
                          <a:rPr lang="en-US" sz="1900" i="1" dirty="0">
                            <a:latin typeface="Cambria Math" panose="02040503050406030204" pitchFamily="18" charset="0"/>
                          </a:rPr>
                        </m:ctrlPr>
                      </m:sSubPr>
                      <m:e>
                        <m:r>
                          <a:rPr lang="en-US" sz="1900" b="0" i="1" dirty="0" smtClean="0">
                            <a:latin typeface="Cambria Math"/>
                          </a:rPr>
                          <m:t>             </m:t>
                        </m:r>
                        <m:r>
                          <a:rPr lang="en-US" sz="1900" i="1" dirty="0">
                            <a:latin typeface="Cambria Math"/>
                          </a:rPr>
                          <m:t>𝑌</m:t>
                        </m:r>
                      </m:e>
                      <m:sub>
                        <m:r>
                          <a:rPr lang="en-US" sz="1900" i="1" dirty="0">
                            <a:latin typeface="Cambria Math"/>
                          </a:rPr>
                          <m:t>1</m:t>
                        </m:r>
                      </m:sub>
                    </m:sSub>
                    <m:r>
                      <a:rPr lang="en-US" sz="1900" i="1" dirty="0">
                        <a:latin typeface="Cambria Math"/>
                      </a:rPr>
                      <m:t>=</m:t>
                    </m:r>
                    <m:r>
                      <a:rPr lang="en-US" sz="1900" i="1" dirty="0">
                        <a:latin typeface="Cambria Math"/>
                        <a:ea typeface="Cambria Math"/>
                      </a:rPr>
                      <m:t>ℛ</m:t>
                    </m:r>
                    <m:r>
                      <a:rPr lang="en-US" sz="1900" i="1" dirty="0">
                        <a:latin typeface="Cambria Math"/>
                        <a:ea typeface="Cambria Math"/>
                      </a:rPr>
                      <m:t>(</m:t>
                    </m:r>
                    <m:sSub>
                      <m:sSubPr>
                        <m:ctrlPr>
                          <a:rPr lang="en-US" sz="1900" i="1" dirty="0">
                            <a:latin typeface="Cambria Math" panose="02040503050406030204" pitchFamily="18" charset="0"/>
                            <a:ea typeface="Cambria Math"/>
                          </a:rPr>
                        </m:ctrlPr>
                      </m:sSubPr>
                      <m:e>
                        <m:r>
                          <a:rPr lang="en-US" sz="1900" i="1" dirty="0">
                            <a:latin typeface="Cambria Math"/>
                            <a:ea typeface="Cambria Math"/>
                          </a:rPr>
                          <m:t>𝑍</m:t>
                        </m:r>
                      </m:e>
                      <m:sub>
                        <m:r>
                          <a:rPr lang="en-US" sz="1900" i="1" dirty="0">
                            <a:latin typeface="Cambria Math"/>
                            <a:ea typeface="Cambria Math"/>
                          </a:rPr>
                          <m:t>1</m:t>
                        </m:r>
                      </m:sub>
                    </m:sSub>
                    <m:r>
                      <a:rPr lang="en-US" sz="1900" i="1" dirty="0">
                        <a:latin typeface="Cambria Math"/>
                        <a:ea typeface="Cambria Math"/>
                      </a:rPr>
                      <m:t>)</m:t>
                    </m:r>
                  </m:oMath>
                </a14:m>
                <a:endParaRPr lang="en-US" sz="1900" dirty="0"/>
              </a:p>
              <a:p>
                <a:pPr marL="0" indent="0">
                  <a:buNone/>
                </a:pPr>
                <a:r>
                  <a:rPr lang="en-US" sz="1900" dirty="0"/>
                  <a:t>                              </a:t>
                </a:r>
                <a14:m>
                  <m:oMath xmlns:m="http://schemas.openxmlformats.org/officeDocument/2006/math">
                    <m:sSub>
                      <m:sSubPr>
                        <m:ctrlPr>
                          <a:rPr lang="en-US" sz="1900" i="1">
                            <a:latin typeface="Cambria Math" panose="02040503050406030204" pitchFamily="18" charset="0"/>
                          </a:rPr>
                        </m:ctrlPr>
                      </m:sSubPr>
                      <m:e>
                        <m:r>
                          <a:rPr lang="en-US" sz="1900" i="1" smtClean="0">
                            <a:latin typeface="Cambria Math"/>
                            <a:ea typeface="Cambria Math"/>
                            <a:sym typeface="Symbol"/>
                          </a:rPr>
                          <m:t>⊕</m:t>
                        </m:r>
                      </m:e>
                      <m:sub>
                        <m:r>
                          <a:rPr lang="en-US" sz="1900" i="1">
                            <a:latin typeface="Cambria Math"/>
                          </a:rPr>
                          <m:t>𝑝</m:t>
                        </m:r>
                      </m:sub>
                    </m:sSub>
                    <m:sSub>
                      <m:sSubPr>
                        <m:ctrlPr>
                          <a:rPr lang="en-US" sz="1900" i="1">
                            <a:solidFill>
                              <a:srgbClr val="C00000"/>
                            </a:solidFill>
                            <a:latin typeface="Cambria Math" panose="02040503050406030204" pitchFamily="18" charset="0"/>
                          </a:rPr>
                        </m:ctrlPr>
                      </m:sSubPr>
                      <m:e>
                        <m:r>
                          <a:rPr lang="en-US" sz="1900" b="0" i="1" smtClean="0">
                            <a:solidFill>
                              <a:srgbClr val="C00000"/>
                            </a:solidFill>
                            <a:latin typeface="Cambria Math"/>
                          </a:rPr>
                          <m:t>𝑍</m:t>
                        </m:r>
                      </m:e>
                      <m:sub>
                        <m:r>
                          <a:rPr lang="en-US" sz="1900" i="1">
                            <a:solidFill>
                              <a:srgbClr val="C00000"/>
                            </a:solidFill>
                            <a:latin typeface="Cambria Math"/>
                          </a:rPr>
                          <m:t>2</m:t>
                        </m:r>
                      </m:sub>
                    </m:sSub>
                    <m:sSub>
                      <m:sSubPr>
                        <m:ctrlPr>
                          <a:rPr lang="en-US" sz="1900" i="1">
                            <a:latin typeface="Cambria Math" panose="02040503050406030204" pitchFamily="18" charset="0"/>
                          </a:rPr>
                        </m:ctrlPr>
                      </m:sSubPr>
                      <m:e>
                        <m:r>
                          <a:rPr lang="en-US" sz="1900" i="1">
                            <a:latin typeface="Cambria Math"/>
                          </a:rPr>
                          <m:t>⨂</m:t>
                        </m:r>
                      </m:e>
                      <m:sub>
                        <m:r>
                          <a:rPr lang="en-US" sz="1900" i="1">
                            <a:latin typeface="Cambria Math"/>
                          </a:rPr>
                          <m:t>𝑝</m:t>
                        </m:r>
                      </m:sub>
                    </m:sSub>
                    <m:r>
                      <a:rPr lang="en-US" sz="1900" i="1" smtClean="0">
                        <a:solidFill>
                          <a:srgbClr val="C00000"/>
                        </a:solidFill>
                        <a:latin typeface="Cambria Math"/>
                      </a:rPr>
                      <m:t>(</m:t>
                    </m:r>
                    <m:r>
                      <a:rPr lang="en-US" sz="1900" b="0" i="1" smtClean="0">
                        <a:solidFill>
                          <a:srgbClr val="C00000"/>
                        </a:solidFill>
                        <a:latin typeface="Cambria Math"/>
                      </a:rPr>
                      <m:t>𝑎</m:t>
                    </m:r>
                    <m:r>
                      <a:rPr lang="en-US" sz="1900" b="0" i="1" smtClean="0">
                        <a:solidFill>
                          <a:srgbClr val="C00000"/>
                        </a:solidFill>
                        <a:latin typeface="Cambria Math"/>
                      </a:rPr>
                      <m:t>,1)</m:t>
                    </m:r>
                  </m:oMath>
                </a14:m>
                <a:r>
                  <a:rPr lang="en-US" sz="1900" dirty="0"/>
                  <a:t> </a:t>
                </a:r>
                <a14:m>
                  <m:oMath xmlns:m="http://schemas.openxmlformats.org/officeDocument/2006/math">
                    <m:sSub>
                      <m:sSubPr>
                        <m:ctrlPr>
                          <a:rPr lang="en-US" sz="1900" i="1" dirty="0">
                            <a:latin typeface="Cambria Math" panose="02040503050406030204" pitchFamily="18" charset="0"/>
                          </a:rPr>
                        </m:ctrlPr>
                      </m:sSubPr>
                      <m:e>
                        <m:r>
                          <a:rPr lang="en-US" sz="1900" b="0" i="1" dirty="0" smtClean="0">
                            <a:latin typeface="Cambria Math"/>
                          </a:rPr>
                          <m:t>          </m:t>
                        </m:r>
                        <m:r>
                          <a:rPr lang="en-US" sz="1900" i="1" dirty="0">
                            <a:latin typeface="Cambria Math"/>
                          </a:rPr>
                          <m:t>𝑌</m:t>
                        </m:r>
                      </m:e>
                      <m:sub>
                        <m:r>
                          <a:rPr lang="en-US" sz="1900" b="0" i="1" dirty="0" smtClean="0">
                            <a:latin typeface="Cambria Math"/>
                          </a:rPr>
                          <m:t>2</m:t>
                        </m:r>
                      </m:sub>
                    </m:sSub>
                    <m:r>
                      <a:rPr lang="en-US" sz="1900" i="1" dirty="0">
                        <a:latin typeface="Cambria Math"/>
                      </a:rPr>
                      <m:t>=</m:t>
                    </m:r>
                    <m:r>
                      <a:rPr lang="en-US" sz="1900" i="1" dirty="0">
                        <a:latin typeface="Cambria Math"/>
                        <a:ea typeface="Cambria Math"/>
                      </a:rPr>
                      <m:t>ℛ</m:t>
                    </m:r>
                    <m:r>
                      <a:rPr lang="en-US" sz="1900" i="1" dirty="0">
                        <a:latin typeface="Cambria Math"/>
                        <a:ea typeface="Cambria Math"/>
                      </a:rPr>
                      <m:t>(</m:t>
                    </m:r>
                    <m:sSub>
                      <m:sSubPr>
                        <m:ctrlPr>
                          <a:rPr lang="en-US" sz="1900" i="1" dirty="0">
                            <a:latin typeface="Cambria Math" panose="02040503050406030204" pitchFamily="18" charset="0"/>
                            <a:ea typeface="Cambria Math"/>
                          </a:rPr>
                        </m:ctrlPr>
                      </m:sSubPr>
                      <m:e>
                        <m:r>
                          <a:rPr lang="en-US" sz="1900" i="1" dirty="0">
                            <a:latin typeface="Cambria Math"/>
                            <a:ea typeface="Cambria Math"/>
                          </a:rPr>
                          <m:t>𝑍</m:t>
                        </m:r>
                      </m:e>
                      <m:sub>
                        <m:r>
                          <a:rPr lang="en-US" sz="1900" b="0" i="1" dirty="0" smtClean="0">
                            <a:latin typeface="Cambria Math"/>
                            <a:ea typeface="Cambria Math"/>
                          </a:rPr>
                          <m:t>2</m:t>
                        </m:r>
                      </m:sub>
                    </m:sSub>
                    <m:r>
                      <a:rPr lang="en-US" sz="1900" i="1" dirty="0">
                        <a:latin typeface="Cambria Math"/>
                        <a:ea typeface="Cambria Math"/>
                      </a:rPr>
                      <m:t>)</m:t>
                    </m:r>
                  </m:oMath>
                </a14:m>
                <a:endParaRPr lang="en-US" sz="1900" i="1" dirty="0">
                  <a:solidFill>
                    <a:srgbClr val="C00000"/>
                  </a:solidFill>
                  <a:latin typeface="Cambria Math"/>
                </a:endParaRPr>
              </a:p>
              <a:p>
                <a:pPr marL="0" indent="0">
                  <a:buNone/>
                </a:pPr>
                <a:r>
                  <a:rPr lang="en-US" sz="1900" dirty="0"/>
                  <a:t>                   </a:t>
                </a:r>
                <a14:m>
                  <m:oMath xmlns:m="http://schemas.openxmlformats.org/officeDocument/2006/math">
                    <m:sSub>
                      <m:sSubPr>
                        <m:ctrlPr>
                          <a:rPr lang="en-US" sz="1900" i="1">
                            <a:latin typeface="Cambria Math" panose="02040503050406030204" pitchFamily="18" charset="0"/>
                          </a:rPr>
                        </m:ctrlPr>
                      </m:sSubPr>
                      <m:e>
                        <m:r>
                          <a:rPr lang="en-US" sz="1900" b="0" i="1" smtClean="0">
                            <a:latin typeface="Cambria Math"/>
                          </a:rPr>
                          <m:t>𝑍</m:t>
                        </m:r>
                      </m:e>
                      <m:sub>
                        <m:r>
                          <a:rPr lang="en-US" sz="1900" i="1">
                            <a:latin typeface="Cambria Math"/>
                          </a:rPr>
                          <m:t>2</m:t>
                        </m:r>
                      </m:sub>
                    </m:sSub>
                    <m:r>
                      <a:rPr lang="en-US" sz="1900" i="1">
                        <a:latin typeface="Cambria Math"/>
                      </a:rPr>
                      <m:t>=    </m:t>
                    </m:r>
                    <m:r>
                      <a:rPr lang="en-US" sz="1900" b="0" i="1" smtClean="0">
                        <a:latin typeface="Cambria Math"/>
                      </a:rPr>
                      <m:t>    </m:t>
                    </m:r>
                    <m:r>
                      <a:rPr lang="en-US" sz="1900" i="1">
                        <a:latin typeface="Cambria Math"/>
                      </a:rPr>
                      <m:t> </m:t>
                    </m:r>
                    <m:r>
                      <a:rPr lang="en-US" sz="1900" b="0" i="1" smtClean="0">
                        <a:latin typeface="Cambria Math"/>
                      </a:rPr>
                      <m:t>(1,</m:t>
                    </m:r>
                    <m:r>
                      <a:rPr lang="en-US" sz="1900" i="1">
                        <a:latin typeface="Cambria Math"/>
                      </a:rPr>
                      <m:t>𝑑</m:t>
                    </m:r>
                    <m:r>
                      <a:rPr lang="en-US" sz="1900" b="0" i="1" smtClean="0">
                        <a:latin typeface="Cambria Math"/>
                      </a:rPr>
                      <m:t>)</m:t>
                    </m:r>
                  </m:oMath>
                </a14:m>
                <a:endParaRPr lang="en-US" sz="1900" i="1" dirty="0">
                  <a:latin typeface="Cambria Math"/>
                </a:endParaRPr>
              </a:p>
              <a:p>
                <a:pPr marL="0" indent="0">
                  <a:buNone/>
                </a:pPr>
                <a14:m>
                  <m:oMathPara xmlns:m="http://schemas.openxmlformats.org/officeDocument/2006/math">
                    <m:oMathParaPr>
                      <m:jc m:val="left"/>
                    </m:oMathParaPr>
                    <m:oMath xmlns:m="http://schemas.openxmlformats.org/officeDocument/2006/math">
                      <m:sSub>
                        <m:sSubPr>
                          <m:ctrlPr>
                            <a:rPr lang="en-US" sz="1900" i="1">
                              <a:latin typeface="Cambria Math" panose="02040503050406030204" pitchFamily="18" charset="0"/>
                            </a:rPr>
                          </m:ctrlPr>
                        </m:sSubPr>
                        <m:e>
                          <m:r>
                            <a:rPr lang="en-US" sz="1900" b="0" i="1" smtClean="0">
                              <a:latin typeface="Cambria Math"/>
                            </a:rPr>
                            <m:t>                               </m:t>
                          </m:r>
                          <m:r>
                            <a:rPr lang="en-US" sz="1900" i="1">
                              <a:latin typeface="Cambria Math"/>
                              <a:ea typeface="Cambria Math"/>
                              <a:sym typeface="Symbol"/>
                            </a:rPr>
                            <m:t>⊕</m:t>
                          </m:r>
                        </m:e>
                        <m:sub>
                          <m:r>
                            <a:rPr lang="en-US" sz="1900" i="1">
                              <a:latin typeface="Cambria Math"/>
                            </a:rPr>
                            <m:t>𝑝</m:t>
                          </m:r>
                        </m:sub>
                      </m:sSub>
                      <m:r>
                        <a:rPr lang="en-US" sz="1900" b="0" i="1" smtClean="0">
                          <a:latin typeface="Cambria Math"/>
                        </a:rPr>
                        <m:t>(1,</m:t>
                      </m:r>
                      <m:r>
                        <a:rPr lang="en-US" sz="1900" i="1">
                          <a:latin typeface="Cambria Math"/>
                        </a:rPr>
                        <m:t>𝑏</m:t>
                      </m:r>
                      <m:r>
                        <a:rPr lang="en-US" sz="1900" i="1">
                          <a:latin typeface="Cambria Math"/>
                        </a:rPr>
                        <m:t>⨂</m:t>
                      </m:r>
                      <m:sSub>
                        <m:sSubPr>
                          <m:ctrlPr>
                            <a:rPr lang="en-US" sz="1900" i="1">
                              <a:solidFill>
                                <a:sysClr val="windowText" lastClr="000000"/>
                              </a:solidFill>
                              <a:latin typeface="Cambria Math" panose="02040503050406030204" pitchFamily="18" charset="0"/>
                            </a:rPr>
                          </m:ctrlPr>
                        </m:sSubPr>
                        <m:e>
                          <m:r>
                            <a:rPr lang="en-US" sz="1900" b="0" i="1" smtClean="0">
                              <a:solidFill>
                                <a:sysClr val="windowText" lastClr="000000"/>
                              </a:solidFill>
                              <a:latin typeface="Cambria Math"/>
                            </a:rPr>
                            <m:t>𝑦</m:t>
                          </m:r>
                        </m:e>
                        <m:sub>
                          <m:r>
                            <a:rPr lang="en-US" sz="1900" i="1">
                              <a:solidFill>
                                <a:sysClr val="windowText" lastClr="000000"/>
                              </a:solidFill>
                              <a:latin typeface="Cambria Math"/>
                            </a:rPr>
                            <m:t>2</m:t>
                          </m:r>
                        </m:sub>
                      </m:sSub>
                      <m:r>
                        <a:rPr lang="en-US" sz="1900" i="1">
                          <a:latin typeface="Cambria Math"/>
                        </a:rPr>
                        <m:t>⨂</m:t>
                      </m:r>
                      <m:sSub>
                        <m:sSubPr>
                          <m:ctrlPr>
                            <a:rPr lang="en-US" sz="1900" i="1">
                              <a:latin typeface="Cambria Math" panose="02040503050406030204" pitchFamily="18" charset="0"/>
                            </a:rPr>
                          </m:ctrlPr>
                        </m:sSubPr>
                        <m:e>
                          <m:r>
                            <a:rPr lang="en-US" sz="1900" b="0" i="1" smtClean="0">
                              <a:latin typeface="Cambria Math"/>
                            </a:rPr>
                            <m:t>𝑦</m:t>
                          </m:r>
                        </m:e>
                        <m:sub>
                          <m:r>
                            <a:rPr lang="en-US" sz="1900" i="1">
                              <a:latin typeface="Cambria Math"/>
                            </a:rPr>
                            <m:t>2</m:t>
                          </m:r>
                        </m:sub>
                      </m:sSub>
                      <m:r>
                        <a:rPr lang="en-US" sz="1900" i="1" smtClean="0">
                          <a:latin typeface="Cambria Math"/>
                          <a:sym typeface="Symbol"/>
                        </a:rPr>
                        <m:t></m:t>
                      </m:r>
                      <m:r>
                        <a:rPr lang="en-US" sz="1900" i="1">
                          <a:latin typeface="Cambria Math"/>
                        </a:rPr>
                        <m:t>𝑐</m:t>
                      </m:r>
                      <m:r>
                        <a:rPr lang="en-US" sz="1900" b="0" i="1" smtClean="0">
                          <a:latin typeface="Cambria Math"/>
                        </a:rPr>
                        <m:t>)</m:t>
                      </m:r>
                    </m:oMath>
                  </m:oMathPara>
                </a14:m>
                <a:endParaRPr lang="en-US" sz="1900" dirty="0"/>
              </a:p>
              <a:p>
                <a:pPr marL="0" indent="0">
                  <a:buNone/>
                </a:pPr>
                <a14:m>
                  <m:oMathPara xmlns:m="http://schemas.openxmlformats.org/officeDocument/2006/math">
                    <m:oMathParaPr>
                      <m:jc m:val="left"/>
                    </m:oMathParaPr>
                    <m:oMath xmlns:m="http://schemas.openxmlformats.org/officeDocument/2006/math">
                      <m:r>
                        <a:rPr lang="en-US" sz="1900" b="0" i="1" smtClean="0">
                          <a:latin typeface="Cambria Math"/>
                        </a:rPr>
                        <m:t>                               </m:t>
                      </m:r>
                      <m:sSub>
                        <m:sSubPr>
                          <m:ctrlPr>
                            <a:rPr lang="en-US" sz="1900" i="1">
                              <a:latin typeface="Cambria Math" panose="02040503050406030204" pitchFamily="18" charset="0"/>
                            </a:rPr>
                          </m:ctrlPr>
                        </m:sSubPr>
                        <m:e>
                          <m:r>
                            <a:rPr lang="en-US" sz="1900" i="1">
                              <a:latin typeface="Cambria Math"/>
                              <a:ea typeface="Cambria Math"/>
                              <a:sym typeface="Symbol"/>
                            </a:rPr>
                            <m:t>⊕</m:t>
                          </m:r>
                        </m:e>
                        <m:sub>
                          <m:r>
                            <a:rPr lang="en-US" sz="1900" i="1">
                              <a:latin typeface="Cambria Math"/>
                            </a:rPr>
                            <m:t>𝑝</m:t>
                          </m:r>
                        </m:sub>
                      </m:sSub>
                      <m:sSub>
                        <m:sSubPr>
                          <m:ctrlPr>
                            <a:rPr lang="en-US" sz="1900" i="1">
                              <a:solidFill>
                                <a:srgbClr val="C00000"/>
                              </a:solidFill>
                              <a:latin typeface="Cambria Math" panose="02040503050406030204" pitchFamily="18" charset="0"/>
                            </a:rPr>
                          </m:ctrlPr>
                        </m:sSubPr>
                        <m:e>
                          <m:r>
                            <a:rPr lang="en-US" sz="1900" b="0" i="1" smtClean="0">
                              <a:solidFill>
                                <a:srgbClr val="C00000"/>
                              </a:solidFill>
                              <a:latin typeface="Cambria Math"/>
                            </a:rPr>
                            <m:t>𝑍</m:t>
                          </m:r>
                        </m:e>
                        <m:sub>
                          <m:r>
                            <a:rPr lang="en-US" sz="1900" i="1">
                              <a:solidFill>
                                <a:srgbClr val="C00000"/>
                              </a:solidFill>
                              <a:latin typeface="Cambria Math"/>
                            </a:rPr>
                            <m:t>2</m:t>
                          </m:r>
                        </m:sub>
                      </m:sSub>
                      <m:sSub>
                        <m:sSubPr>
                          <m:ctrlPr>
                            <a:rPr lang="en-US" sz="1900" i="1">
                              <a:latin typeface="Cambria Math" panose="02040503050406030204" pitchFamily="18" charset="0"/>
                            </a:rPr>
                          </m:ctrlPr>
                        </m:sSubPr>
                        <m:e>
                          <m:r>
                            <a:rPr lang="en-US" sz="1900" i="1">
                              <a:latin typeface="Cambria Math"/>
                            </a:rPr>
                            <m:t>⨂</m:t>
                          </m:r>
                        </m:e>
                        <m:sub>
                          <m:r>
                            <a:rPr lang="en-US" sz="1900" i="1">
                              <a:latin typeface="Cambria Math"/>
                            </a:rPr>
                            <m:t>𝑝</m:t>
                          </m:r>
                        </m:sub>
                      </m:sSub>
                      <m:r>
                        <a:rPr lang="en-US" sz="1900" b="0" i="1" smtClean="0">
                          <a:latin typeface="Cambria Math"/>
                        </a:rPr>
                        <m:t>(</m:t>
                      </m:r>
                      <m:r>
                        <a:rPr lang="en-US" sz="1900" i="1">
                          <a:latin typeface="Cambria Math"/>
                        </a:rPr>
                        <m:t>𝑏</m:t>
                      </m:r>
                      <m:r>
                        <a:rPr lang="en-US" sz="1900" i="1">
                          <a:latin typeface="Cambria Math"/>
                        </a:rPr>
                        <m:t>⨂</m:t>
                      </m:r>
                      <m:sSub>
                        <m:sSubPr>
                          <m:ctrlPr>
                            <a:rPr lang="en-US" sz="1900" i="1">
                              <a:latin typeface="Cambria Math" panose="02040503050406030204" pitchFamily="18" charset="0"/>
                            </a:rPr>
                          </m:ctrlPr>
                        </m:sSubPr>
                        <m:e>
                          <m:r>
                            <a:rPr lang="en-US" sz="1900" b="0" i="1" smtClean="0">
                              <a:latin typeface="Cambria Math"/>
                            </a:rPr>
                            <m:t>𝑦</m:t>
                          </m:r>
                        </m:e>
                        <m:sub>
                          <m:r>
                            <a:rPr lang="en-US" sz="1900" i="1">
                              <a:latin typeface="Cambria Math"/>
                            </a:rPr>
                            <m:t>2</m:t>
                          </m:r>
                        </m:sub>
                      </m:sSub>
                      <m:r>
                        <a:rPr lang="en-US" sz="1900" b="0" i="1" smtClean="0">
                          <a:latin typeface="Cambria Math"/>
                        </a:rPr>
                        <m:t>,</m:t>
                      </m:r>
                      <m:r>
                        <a:rPr lang="en-US" sz="1900" i="1">
                          <a:latin typeface="Cambria Math"/>
                        </a:rPr>
                        <m:t>𝑐</m:t>
                      </m:r>
                      <m:r>
                        <a:rPr lang="en-US" sz="1900" b="0" i="1" smtClean="0">
                          <a:latin typeface="Cambria Math"/>
                        </a:rPr>
                        <m:t>)</m:t>
                      </m:r>
                    </m:oMath>
                  </m:oMathPara>
                </a14:m>
                <a:endParaRPr lang="en-US" sz="1900" dirty="0"/>
              </a:p>
              <a:p>
                <a:pPr marL="0" indent="0">
                  <a:buNone/>
                </a:pPr>
                <a14:m>
                  <m:oMathPara xmlns:m="http://schemas.openxmlformats.org/officeDocument/2006/math">
                    <m:oMathParaPr>
                      <m:jc m:val="left"/>
                    </m:oMathParaPr>
                    <m:oMath xmlns:m="http://schemas.openxmlformats.org/officeDocument/2006/math">
                      <m:r>
                        <a:rPr lang="en-US" sz="1900" b="0" i="1" smtClean="0">
                          <a:latin typeface="Cambria Math"/>
                        </a:rPr>
                        <m:t>                               </m:t>
                      </m:r>
                      <m:sSub>
                        <m:sSubPr>
                          <m:ctrlPr>
                            <a:rPr lang="en-US" sz="1900" i="1">
                              <a:latin typeface="Cambria Math" panose="02040503050406030204" pitchFamily="18" charset="0"/>
                            </a:rPr>
                          </m:ctrlPr>
                        </m:sSubPr>
                        <m:e>
                          <m:r>
                            <a:rPr lang="en-US" sz="1900" i="1">
                              <a:latin typeface="Cambria Math"/>
                              <a:ea typeface="Cambria Math"/>
                              <a:sym typeface="Symbol"/>
                            </a:rPr>
                            <m:t>⊕</m:t>
                          </m:r>
                        </m:e>
                        <m:sub>
                          <m:r>
                            <a:rPr lang="en-US" sz="1900" i="1">
                              <a:latin typeface="Cambria Math"/>
                            </a:rPr>
                            <m:t>𝑝</m:t>
                          </m:r>
                        </m:sub>
                      </m:sSub>
                      <m:sSub>
                        <m:sSubPr>
                          <m:ctrlPr>
                            <a:rPr lang="en-US" sz="1900" i="1">
                              <a:solidFill>
                                <a:srgbClr val="C00000"/>
                              </a:solidFill>
                              <a:latin typeface="Cambria Math" panose="02040503050406030204" pitchFamily="18" charset="0"/>
                            </a:rPr>
                          </m:ctrlPr>
                        </m:sSubPr>
                        <m:e>
                          <m:r>
                            <a:rPr lang="en-US" sz="1900" b="0" i="1" smtClean="0">
                              <a:solidFill>
                                <a:srgbClr val="C00000"/>
                              </a:solidFill>
                              <a:latin typeface="Cambria Math"/>
                            </a:rPr>
                            <m:t>𝑍</m:t>
                          </m:r>
                        </m:e>
                        <m:sub>
                          <m:r>
                            <a:rPr lang="en-US" sz="1900" i="1">
                              <a:solidFill>
                                <a:srgbClr val="C00000"/>
                              </a:solidFill>
                              <a:latin typeface="Cambria Math"/>
                            </a:rPr>
                            <m:t>2</m:t>
                          </m:r>
                        </m:sub>
                      </m:sSub>
                      <m:sSub>
                        <m:sSubPr>
                          <m:ctrlPr>
                            <a:rPr lang="en-US" sz="1900" i="1">
                              <a:latin typeface="Cambria Math" panose="02040503050406030204" pitchFamily="18" charset="0"/>
                            </a:rPr>
                          </m:ctrlPr>
                        </m:sSubPr>
                        <m:e>
                          <m:r>
                            <a:rPr lang="en-US" sz="1900" i="1">
                              <a:latin typeface="Cambria Math"/>
                            </a:rPr>
                            <m:t>⨂</m:t>
                          </m:r>
                        </m:e>
                        <m:sub>
                          <m:r>
                            <a:rPr lang="en-US" sz="1900" i="1">
                              <a:latin typeface="Cambria Math"/>
                            </a:rPr>
                            <m:t>𝑝</m:t>
                          </m:r>
                        </m:sub>
                      </m:sSub>
                      <m:r>
                        <a:rPr lang="en-US" sz="1900" b="0" i="1" smtClean="0">
                          <a:latin typeface="Cambria Math"/>
                        </a:rPr>
                        <m:t>(</m:t>
                      </m:r>
                      <m:r>
                        <a:rPr lang="en-US" sz="1900" i="1">
                          <a:latin typeface="Cambria Math"/>
                        </a:rPr>
                        <m:t>𝑏</m:t>
                      </m:r>
                      <m:r>
                        <a:rPr lang="en-US" sz="1900" b="0" i="1" smtClean="0">
                          <a:latin typeface="Cambria Math"/>
                        </a:rPr>
                        <m:t>,</m:t>
                      </m:r>
                      <m:sSub>
                        <m:sSubPr>
                          <m:ctrlPr>
                            <a:rPr lang="en-US" sz="1900" i="1">
                              <a:latin typeface="Cambria Math" panose="02040503050406030204" pitchFamily="18" charset="0"/>
                            </a:rPr>
                          </m:ctrlPr>
                        </m:sSubPr>
                        <m:e>
                          <m:r>
                            <a:rPr lang="en-US" sz="1900" b="0" i="1" smtClean="0">
                              <a:latin typeface="Cambria Math"/>
                            </a:rPr>
                            <m:t>𝑦</m:t>
                          </m:r>
                        </m:e>
                        <m:sub>
                          <m:r>
                            <a:rPr lang="en-US" sz="1900" i="1">
                              <a:latin typeface="Cambria Math"/>
                            </a:rPr>
                            <m:t>2</m:t>
                          </m:r>
                        </m:sub>
                      </m:sSub>
                      <m:r>
                        <a:rPr lang="en-US" sz="1900" i="1">
                          <a:latin typeface="Cambria Math"/>
                        </a:rPr>
                        <m:t>⨂</m:t>
                      </m:r>
                      <m:r>
                        <a:rPr lang="en-US" sz="1900" i="1">
                          <a:latin typeface="Cambria Math"/>
                        </a:rPr>
                        <m:t>𝑐</m:t>
                      </m:r>
                      <m:r>
                        <a:rPr lang="en-US" sz="1900" b="0" i="1" smtClean="0">
                          <a:latin typeface="Cambria Math"/>
                        </a:rPr>
                        <m:t>)</m:t>
                      </m:r>
                    </m:oMath>
                  </m:oMathPara>
                </a14:m>
                <a:endParaRPr lang="en-US" sz="1900" dirty="0"/>
              </a:p>
              <a:p>
                <a:pPr marL="0" indent="0">
                  <a:buNone/>
                </a:pPr>
                <a:endParaRPr lang="en-US" sz="1700" dirty="0"/>
              </a:p>
              <a:p>
                <a:pPr marL="0" indent="0">
                  <a:buNone/>
                </a:pPr>
                <a:endParaRPr lang="en-US" sz="2000" dirty="0"/>
              </a:p>
              <a:p>
                <a:pPr marL="0" indent="0">
                  <a:buNone/>
                </a:pPr>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6837" y="1499532"/>
                <a:ext cx="8741327" cy="5257800"/>
              </a:xfrm>
              <a:blipFill rotWithShape="1">
                <a:blip r:embed="rId3"/>
                <a:stretch>
                  <a:fillRect l="-488" t="-116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65A0EED-6B89-664A-801E-D3FDD91C7C69}" type="slidenum">
              <a:rPr lang="en-US" smtClean="0"/>
              <a:pPr/>
              <a:t>17</a:t>
            </a:fld>
            <a:endParaRPr lang="en-US"/>
          </a:p>
        </p:txBody>
      </p:sp>
      <p:sp>
        <p:nvSpPr>
          <p:cNvPr id="19" name="Right Brace 18"/>
          <p:cNvSpPr/>
          <p:nvPr/>
        </p:nvSpPr>
        <p:spPr>
          <a:xfrm flipV="1">
            <a:off x="3980576" y="2791790"/>
            <a:ext cx="226504" cy="1610686"/>
          </a:xfrm>
          <a:prstGeom prst="rightBrace">
            <a:avLst>
              <a:gd name="adj1" fmla="val 41666"/>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6" name="TextBox 5"/>
          <p:cNvSpPr txBox="1"/>
          <p:nvPr/>
        </p:nvSpPr>
        <p:spPr>
          <a:xfrm>
            <a:off x="4261607" y="3420964"/>
            <a:ext cx="606961" cy="369332"/>
          </a:xfrm>
          <a:prstGeom prst="rect">
            <a:avLst/>
          </a:prstGeom>
          <a:noFill/>
        </p:spPr>
        <p:txBody>
          <a:bodyPr wrap="none" rtlCol="0">
            <a:spAutoFit/>
          </a:bodyPr>
          <a:lstStyle/>
          <a:p>
            <a:r>
              <a:rPr lang="en-US" dirty="0"/>
              <a:t>LCFL</a:t>
            </a:r>
          </a:p>
        </p:txBody>
      </p:sp>
      <p:sp>
        <p:nvSpPr>
          <p:cNvPr id="20" name="Right Brace 19"/>
          <p:cNvSpPr/>
          <p:nvPr/>
        </p:nvSpPr>
        <p:spPr>
          <a:xfrm flipV="1">
            <a:off x="5240324" y="4857226"/>
            <a:ext cx="226504" cy="1702621"/>
          </a:xfrm>
          <a:prstGeom prst="rightBrace">
            <a:avLst>
              <a:gd name="adj1" fmla="val 41666"/>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21" name="TextBox 20"/>
          <p:cNvSpPr txBox="1"/>
          <p:nvPr/>
        </p:nvSpPr>
        <p:spPr>
          <a:xfrm>
            <a:off x="5521355" y="5528001"/>
            <a:ext cx="2394310" cy="369332"/>
          </a:xfrm>
          <a:prstGeom prst="rect">
            <a:avLst/>
          </a:prstGeom>
          <a:noFill/>
        </p:spPr>
        <p:txBody>
          <a:bodyPr wrap="none" rtlCol="0">
            <a:spAutoFit/>
          </a:bodyPr>
          <a:lstStyle/>
          <a:p>
            <a:r>
              <a:rPr lang="en-US" dirty="0"/>
              <a:t>Left-recursive = Regular</a:t>
            </a:r>
          </a:p>
        </p:txBody>
      </p:sp>
      <p:sp>
        <p:nvSpPr>
          <p:cNvPr id="9" name="Rectangle 8"/>
          <p:cNvSpPr/>
          <p:nvPr/>
        </p:nvSpPr>
        <p:spPr>
          <a:xfrm>
            <a:off x="2110779" y="3890965"/>
            <a:ext cx="607254" cy="31192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Rectangle 9"/>
          <p:cNvSpPr/>
          <p:nvPr/>
        </p:nvSpPr>
        <p:spPr>
          <a:xfrm>
            <a:off x="3367869" y="3890965"/>
            <a:ext cx="173823" cy="31192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Rectangle 10"/>
          <p:cNvSpPr/>
          <p:nvPr/>
        </p:nvSpPr>
        <p:spPr>
          <a:xfrm>
            <a:off x="2978092" y="6006388"/>
            <a:ext cx="545284" cy="31192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Rectangle 11"/>
          <p:cNvSpPr/>
          <p:nvPr/>
        </p:nvSpPr>
        <p:spPr>
          <a:xfrm>
            <a:off x="3591800" y="6006388"/>
            <a:ext cx="173823" cy="311920"/>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Rounded Rectangular Callout 12"/>
          <p:cNvSpPr/>
          <p:nvPr/>
        </p:nvSpPr>
        <p:spPr>
          <a:xfrm>
            <a:off x="4868568" y="3438776"/>
            <a:ext cx="3467712" cy="927235"/>
          </a:xfrm>
          <a:prstGeom prst="wedgeRoundRectCallout">
            <a:avLst>
              <a:gd name="adj1" fmla="val -77668"/>
              <a:gd name="adj2" fmla="val 244423"/>
              <a:gd name="adj3" fmla="val 16667"/>
            </a:avLst>
          </a:prstGeom>
          <a:solidFill>
            <a:schemeClr val="bg1"/>
          </a:solid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C00000"/>
                </a:solidFill>
              </a:rPr>
              <a:t>Each variable occurrence is now leftmost in its summand; this system of equations is left-linear!</a:t>
            </a:r>
          </a:p>
        </p:txBody>
      </p:sp>
    </p:spTree>
    <p:extLst>
      <p:ext uri="{BB962C8B-B14F-4D97-AF65-F5344CB8AC3E}">
        <p14:creationId xmlns:p14="http://schemas.microsoft.com/office/powerpoint/2010/main" val="373255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dissolv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p:bldP spid="20" grpId="0" animBg="1"/>
      <p:bldP spid="21" grpId="0"/>
      <p:bldP spid="9" grpId="0" animBg="1"/>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a:t>
            </a:r>
            <a:r>
              <a:rPr lang="en-US" dirty="0" err="1"/>
              <a:t>Tarjan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6837" y="1466060"/>
                <a:ext cx="8741327" cy="4886325"/>
              </a:xfrm>
            </p:spPr>
            <p:txBody>
              <a:bodyPr>
                <a:normAutofit/>
              </a:bodyPr>
              <a:lstStyle/>
              <a:p>
                <a:r>
                  <a:rPr lang="en-US" sz="1900" dirty="0"/>
                  <a:t>The challenge:</a:t>
                </a:r>
              </a:p>
              <a:p>
                <a:pPr lvl="1"/>
                <a:r>
                  <a:rPr lang="en-US" sz="1700" dirty="0"/>
                  <a:t>Devise a way to accumulate matching quantities on both the left and right sides</a:t>
                </a:r>
              </a:p>
              <a:p>
                <a:pPr lvl="1"/>
                <a:r>
                  <a:rPr lang="en-US" sz="1700" dirty="0"/>
                  <a:t>However, in a regular language, we can only accumulate values on one side</a:t>
                </a:r>
              </a:p>
              <a:p>
                <a:r>
                  <a:rPr lang="en-US" sz="1900" dirty="0"/>
                  <a:t>Suggests using pairs of values (lhs, </a:t>
                </a:r>
                <a:r>
                  <a:rPr lang="en-US" sz="1900" dirty="0" err="1"/>
                  <a:t>rhs</a:t>
                </a:r>
                <a:r>
                  <a:rPr lang="en-US" sz="1900" dirty="0"/>
                  <a:t>):</a:t>
                </a:r>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1</m:t>
                              </m:r>
                            </m:sub>
                          </m:sSub>
                          <m:r>
                            <a:rPr lang="en-US" sz="1800" i="1">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e>
                      </m:d>
                      <m:sSub>
                        <m:sSubPr>
                          <m:ctrlPr>
                            <a:rPr lang="en-US" sz="1800" i="1">
                              <a:latin typeface="Cambria Math" panose="02040503050406030204" pitchFamily="18" charset="0"/>
                            </a:rPr>
                          </m:ctrlPr>
                        </m:sSubPr>
                        <m:e>
                          <m:r>
                            <a:rPr lang="en-US" sz="1800">
                              <a:latin typeface="Cambria Math"/>
                            </a:rPr>
                            <m:t> </m:t>
                          </m:r>
                          <m:r>
                            <a:rPr lang="en-US" sz="1800" b="1" i="1">
                              <a:latin typeface="Cambria Math"/>
                              <a:ea typeface="Cambria Math"/>
                              <a:sym typeface="Symbol"/>
                            </a:rPr>
                            <m:t>⊕</m:t>
                          </m:r>
                        </m:e>
                        <m:sub>
                          <m:r>
                            <a:rPr lang="en-US" sz="1800" i="1">
                              <a:latin typeface="Cambria Math"/>
                            </a:rPr>
                            <m:t>𝑝</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2</m:t>
                              </m:r>
                            </m:sub>
                          </m:sSub>
                          <m:r>
                            <a:rPr lang="en-US" sz="1800" i="1">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2</m:t>
                              </m:r>
                            </m:sub>
                          </m:sSub>
                        </m:e>
                      </m:d>
                      <m:r>
                        <a:rPr lang="en-US" sz="1800" i="1">
                          <a:latin typeface="Cambria Math"/>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1</m:t>
                              </m:r>
                            </m:sub>
                          </m:sSub>
                          <m:r>
                            <a:rPr lang="en-US" sz="1800" b="1" i="1">
                              <a:latin typeface="Cambria Math"/>
                              <a:ea typeface="Cambria Math"/>
                              <a:sym typeface="Symbol"/>
                            </a:rPr>
                            <m:t>⊕</m:t>
                          </m:r>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2</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r>
                            <a:rPr lang="en-US" sz="1800" b="1" i="1">
                              <a:latin typeface="Cambria Math"/>
                              <a:ea typeface="Cambria Math"/>
                              <a:sym typeface="Symbol"/>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2</m:t>
                              </m:r>
                            </m:sub>
                          </m:sSub>
                        </m:e>
                      </m:d>
                    </m:oMath>
                  </m:oMathPara>
                </a14:m>
                <a:endParaRPr lang="en-US" sz="1800" i="1" dirty="0">
                  <a:latin typeface="Cambria Math"/>
                </a:endParaRPr>
              </a:p>
              <a:p>
                <a:pPr marL="0" indent="0">
                  <a:buNone/>
                </a:pPr>
                <a:r>
                  <a:rPr lang="en-US" sz="1800" dirty="0"/>
                  <a:t>                                            </a:t>
                </a:r>
                <a14:m>
                  <m:oMath xmlns:m="http://schemas.openxmlformats.org/officeDocument/2006/math">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1</m:t>
                            </m:r>
                          </m:sub>
                        </m:sSub>
                        <m:r>
                          <a:rPr lang="en-US" sz="1800" i="1">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e>
                    </m:d>
                    <m:sSub>
                      <m:sSubPr>
                        <m:ctrlPr>
                          <a:rPr lang="en-US" sz="1800" i="1">
                            <a:latin typeface="Cambria Math" panose="02040503050406030204" pitchFamily="18" charset="0"/>
                          </a:rPr>
                        </m:ctrlPr>
                      </m:sSubPr>
                      <m:e>
                        <m:r>
                          <a:rPr lang="en-US" sz="1800" b="0" i="0" smtClean="0">
                            <a:latin typeface="Cambria Math"/>
                          </a:rPr>
                          <m:t> </m:t>
                        </m:r>
                        <m:r>
                          <a:rPr lang="en-US" sz="1800">
                            <a:latin typeface="Cambria Math"/>
                            <a:ea typeface="Cambria Math"/>
                          </a:rPr>
                          <m:t>⨂</m:t>
                        </m:r>
                      </m:e>
                      <m:sub>
                        <m:r>
                          <a:rPr lang="en-US" sz="1800" i="1">
                            <a:latin typeface="Cambria Math"/>
                          </a:rPr>
                          <m:t>𝑝</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2</m:t>
                            </m:r>
                          </m:sub>
                        </m:sSub>
                        <m:r>
                          <a:rPr lang="en-US" sz="1800" i="1">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2</m:t>
                            </m:r>
                          </m:sub>
                        </m:sSub>
                      </m:e>
                    </m:d>
                    <m:r>
                      <a:rPr lang="en-US" sz="1800" i="1">
                        <a:latin typeface="Cambria Math"/>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2</m:t>
                            </m:r>
                          </m:sub>
                        </m:sSub>
                        <m:r>
                          <a:rPr lang="en-US" sz="1800">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1</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r>
                          <a:rPr lang="en-US" sz="1800">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2</m:t>
                            </m:r>
                          </m:sub>
                        </m:sSub>
                      </m:e>
                    </m:d>
                  </m:oMath>
                </a14:m>
                <a:endParaRPr lang="en-US" sz="1800" dirty="0"/>
              </a:p>
              <a:p>
                <a:endParaRPr lang="en-US" sz="1800" dirty="0"/>
              </a:p>
              <a:p>
                <a:r>
                  <a:rPr lang="en-US" sz="1900" dirty="0"/>
                  <a:t>Given a pair </a:t>
                </a:r>
                <a14:m>
                  <m:oMath xmlns:m="http://schemas.openxmlformats.org/officeDocument/2006/math">
                    <m:d>
                      <m:dPr>
                        <m:ctrlPr>
                          <a:rPr lang="en-US" sz="1900" b="0" i="1" smtClean="0">
                            <a:latin typeface="Cambria Math" panose="02040503050406030204" pitchFamily="18" charset="0"/>
                          </a:rPr>
                        </m:ctrlPr>
                      </m:dPr>
                      <m:e>
                        <m:r>
                          <a:rPr lang="en-US" sz="1900" b="0" i="1" smtClean="0">
                            <a:latin typeface="Cambria Math"/>
                          </a:rPr>
                          <m:t>𝑎</m:t>
                        </m:r>
                        <m:r>
                          <a:rPr lang="en-US" sz="1900" b="0" i="1" smtClean="0">
                            <a:latin typeface="Cambria Math"/>
                          </a:rPr>
                          <m:t>,</m:t>
                        </m:r>
                        <m:r>
                          <a:rPr lang="en-US" sz="1900" b="0" i="1" smtClean="0">
                            <a:latin typeface="Cambria Math"/>
                          </a:rPr>
                          <m:t>𝑏</m:t>
                        </m:r>
                      </m:e>
                    </m:d>
                  </m:oMath>
                </a14:m>
                <a:r>
                  <a:rPr lang="en-US" sz="1900" dirty="0"/>
                  <a:t>, define the readout operation </a:t>
                </a:r>
                <a:r>
                  <a:rPr lang="en-US" sz="1900" dirty="0">
                    <a:latin typeface="Cambria Math"/>
                    <a:ea typeface="Cambria Math"/>
                  </a:rPr>
                  <a:t>ℛ(</a:t>
                </a:r>
                <a14:m>
                  <m:oMath xmlns:m="http://schemas.openxmlformats.org/officeDocument/2006/math">
                    <m:d>
                      <m:dPr>
                        <m:ctrlPr>
                          <a:rPr lang="en-US" sz="1900" b="0" i="1" smtClean="0">
                            <a:latin typeface="Cambria Math" panose="02040503050406030204" pitchFamily="18" charset="0"/>
                            <a:ea typeface="Cambria Math"/>
                          </a:rPr>
                        </m:ctrlPr>
                      </m:dPr>
                      <m:e>
                        <m:r>
                          <a:rPr lang="en-US" sz="1900" b="0" i="1" smtClean="0">
                            <a:latin typeface="Cambria Math"/>
                            <a:ea typeface="Cambria Math"/>
                          </a:rPr>
                          <m:t>𝑎</m:t>
                        </m:r>
                        <m:r>
                          <a:rPr lang="en-US" sz="1900" b="0" i="1" smtClean="0">
                            <a:latin typeface="Cambria Math"/>
                            <a:ea typeface="Cambria Math"/>
                          </a:rPr>
                          <m:t>,</m:t>
                        </m:r>
                        <m:r>
                          <a:rPr lang="en-US" sz="1900" b="0" i="1" smtClean="0">
                            <a:latin typeface="Cambria Math"/>
                            <a:ea typeface="Cambria Math"/>
                          </a:rPr>
                          <m:t>𝑏</m:t>
                        </m:r>
                      </m:e>
                    </m:d>
                    <m:r>
                      <a:rPr lang="en-US" sz="1900" b="0" i="1" smtClean="0">
                        <a:latin typeface="Cambria Math"/>
                        <a:ea typeface="Cambria Math"/>
                      </a:rPr>
                      <m:t>)≝</m:t>
                    </m:r>
                    <m:r>
                      <a:rPr lang="en-US" sz="1900" b="0" i="1" smtClean="0">
                        <a:latin typeface="Cambria Math"/>
                        <a:ea typeface="Cambria Math"/>
                      </a:rPr>
                      <m:t>𝑎</m:t>
                    </m:r>
                    <m:r>
                      <a:rPr lang="en-US" sz="1900">
                        <a:latin typeface="Cambria Math"/>
                        <a:ea typeface="Cambria Math"/>
                      </a:rPr>
                      <m:t>⨂</m:t>
                    </m:r>
                    <m:r>
                      <a:rPr lang="en-US" sz="1900" b="0" i="1" smtClean="0">
                        <a:latin typeface="Cambria Math"/>
                        <a:ea typeface="Cambria Math"/>
                        <a:sym typeface="Symbol"/>
                      </a:rPr>
                      <m:t>𝑏</m:t>
                    </m:r>
                  </m:oMath>
                </a14:m>
                <a:endParaRPr lang="en-US" sz="1900" dirty="0"/>
              </a:p>
              <a:p>
                <a:r>
                  <a:rPr lang="en-US" sz="1900" dirty="0"/>
                  <a:t>Thus,</a:t>
                </a:r>
              </a:p>
              <a:p>
                <a:pPr marL="0" indent="0">
                  <a:buNone/>
                </a:pPr>
                <a:r>
                  <a:rPr lang="en-US" sz="1800" dirty="0">
                    <a:latin typeface="Cambria Math"/>
                    <a:ea typeface="Cambria Math"/>
                  </a:rPr>
                  <a:t>                           ℛ</a:t>
                </a:r>
                <a14:m>
                  <m:oMath xmlns:m="http://schemas.openxmlformats.org/officeDocument/2006/math">
                    <m:r>
                      <a:rPr lang="en-US" sz="1800" b="0" i="1" smtClean="0">
                        <a:latin typeface="Cambria Math"/>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1</m:t>
                            </m:r>
                          </m:sub>
                        </m:sSub>
                        <m:r>
                          <a:rPr lang="en-US" sz="1800" i="1">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e>
                    </m:d>
                    <m:sSub>
                      <m:sSubPr>
                        <m:ctrlPr>
                          <a:rPr lang="en-US" sz="1800" i="1">
                            <a:latin typeface="Cambria Math" panose="02040503050406030204" pitchFamily="18" charset="0"/>
                          </a:rPr>
                        </m:ctrlPr>
                      </m:sSubPr>
                      <m:e>
                        <m:r>
                          <a:rPr lang="en-US" sz="1800">
                            <a:latin typeface="Cambria Math"/>
                            <a:ea typeface="Cambria Math"/>
                          </a:rPr>
                          <m:t>⨂</m:t>
                        </m:r>
                      </m:e>
                      <m:sub>
                        <m:r>
                          <a:rPr lang="en-US" sz="1800" i="1">
                            <a:latin typeface="Cambria Math"/>
                          </a:rPr>
                          <m:t>𝑝</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2</m:t>
                            </m:r>
                          </m:sub>
                        </m:sSub>
                        <m:r>
                          <a:rPr lang="en-US" sz="1800" i="1">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2</m:t>
                            </m:r>
                          </m:sub>
                        </m:sSub>
                      </m:e>
                    </m:d>
                    <m:r>
                      <a:rPr lang="en-US" sz="1800" b="0" i="1" smtClean="0">
                        <a:latin typeface="Cambria Math"/>
                      </a:rPr>
                      <m:t>)</m:t>
                    </m:r>
                    <m:r>
                      <a:rPr lang="en-US" sz="1800" i="1" smtClean="0">
                        <a:latin typeface="Cambria Math"/>
                      </a:rPr>
                      <m:t>=</m:t>
                    </m:r>
                    <m:r>
                      <m:rPr>
                        <m:nor/>
                      </m:rPr>
                      <a:rPr lang="en-US" sz="1800" dirty="0">
                        <a:latin typeface="Cambria Math"/>
                        <a:ea typeface="Cambria Math"/>
                      </a:rPr>
                      <m:t>ℛ</m:t>
                    </m:r>
                    <m:r>
                      <a:rPr lang="en-US" sz="1800" b="0" i="0" smtClean="0">
                        <a:latin typeface="Cambria Math"/>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1</m:t>
                            </m:r>
                          </m:sub>
                        </m:sSub>
                        <m:r>
                          <a:rPr lang="en-US" sz="1800" i="1">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e>
                    </m:d>
                    <m:sSub>
                      <m:sSubPr>
                        <m:ctrlPr>
                          <a:rPr lang="en-US" sz="1800" i="1">
                            <a:latin typeface="Cambria Math" panose="02040503050406030204" pitchFamily="18" charset="0"/>
                          </a:rPr>
                        </m:ctrlPr>
                      </m:sSubPr>
                      <m:e>
                        <m:r>
                          <a:rPr lang="en-US" sz="1800">
                            <a:latin typeface="Cambria Math"/>
                            <a:ea typeface="Cambria Math"/>
                          </a:rPr>
                          <m:t>⨂</m:t>
                        </m:r>
                      </m:e>
                      <m:sub>
                        <m:r>
                          <a:rPr lang="en-US" sz="1800" i="1">
                            <a:latin typeface="Cambria Math"/>
                          </a:rPr>
                          <m:t>𝑝</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2</m:t>
                            </m:r>
                          </m:sub>
                        </m:sSub>
                        <m:r>
                          <a:rPr lang="en-US" sz="1800" i="1">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2</m:t>
                            </m:r>
                          </m:sub>
                        </m:sSub>
                      </m:e>
                    </m:d>
                    <m:r>
                      <a:rPr lang="en-US" sz="1800" b="0" i="0" smtClean="0">
                        <a:latin typeface="Cambria Math"/>
                      </a:rPr>
                      <m:t>)</m:t>
                    </m:r>
                  </m:oMath>
                </a14:m>
                <a:endParaRPr lang="en-US" sz="1800" dirty="0"/>
              </a:p>
              <a:p>
                <a:pPr marL="0" indent="0">
                  <a:buNone/>
                </a:pPr>
                <a:r>
                  <a:rPr lang="en-US" sz="1800" dirty="0"/>
                  <a:t>                                                                    </a:t>
                </a:r>
                <a14:m>
                  <m:oMath xmlns:m="http://schemas.openxmlformats.org/officeDocument/2006/math">
                    <m:r>
                      <a:rPr lang="en-US" sz="1800" i="1">
                        <a:latin typeface="Cambria Math"/>
                      </a:rPr>
                      <m:t>=</m:t>
                    </m:r>
                    <m:r>
                      <m:rPr>
                        <m:nor/>
                      </m:rPr>
                      <a:rPr lang="en-US" sz="1800" dirty="0">
                        <a:latin typeface="Cambria Math"/>
                        <a:ea typeface="Cambria Math"/>
                      </a:rPr>
                      <m:t>ℛ</m:t>
                    </m:r>
                    <m:r>
                      <m:rPr>
                        <m:nor/>
                      </m:rPr>
                      <a:rPr lang="en-US" sz="1800" b="0" i="0" dirty="0" smtClean="0">
                        <a:latin typeface="Cambria Math"/>
                        <a:ea typeface="Cambria Math"/>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2</m:t>
                            </m:r>
                          </m:sub>
                        </m:sSub>
                        <m:r>
                          <a:rPr lang="en-US" sz="1800">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1</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r>
                          <a:rPr lang="en-US" sz="1800">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2</m:t>
                            </m:r>
                          </m:sub>
                        </m:sSub>
                      </m:e>
                    </m:d>
                  </m:oMath>
                </a14:m>
                <a:r>
                  <a:rPr lang="en-US" sz="1800" dirty="0"/>
                  <a:t>)</a:t>
                </a:r>
              </a:p>
              <a:p>
                <a:pPr marL="0" indent="0">
                  <a:buNone/>
                </a:pPr>
                <a14:m>
                  <m:oMath xmlns:m="http://schemas.openxmlformats.org/officeDocument/2006/math">
                    <m:r>
                      <a:rPr lang="en-US" sz="1800" b="0" i="1" smtClean="0">
                        <a:latin typeface="Cambria Math"/>
                      </a:rPr>
                      <m:t>                                                                       </m:t>
                    </m:r>
                    <m:r>
                      <a:rPr lang="en-US" sz="1800" i="1">
                        <a:latin typeface="Cambria Math"/>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2</m:t>
                        </m:r>
                      </m:sub>
                    </m:sSub>
                    <m:r>
                      <a:rPr lang="en-US" sz="1800">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1</m:t>
                        </m:r>
                      </m:sub>
                    </m:sSub>
                    <m:r>
                      <a:rPr lang="en-US" sz="1800">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1</m:t>
                        </m:r>
                      </m:sub>
                    </m:sSub>
                    <m:r>
                      <a:rPr lang="en-US" sz="1800">
                        <a:latin typeface="Cambria Math"/>
                        <a:ea typeface="Cambria Math"/>
                      </a:rPr>
                      <m:t>⨂</m:t>
                    </m:r>
                    <m:sSub>
                      <m:sSubPr>
                        <m:ctrlPr>
                          <a:rPr lang="en-US" sz="1800" i="1">
                            <a:latin typeface="Cambria Math" panose="02040503050406030204" pitchFamily="18" charset="0"/>
                          </a:rPr>
                        </m:ctrlPr>
                      </m:sSubPr>
                      <m:e>
                        <m:r>
                          <a:rPr lang="en-US" sz="1800" i="1">
                            <a:latin typeface="Cambria Math"/>
                          </a:rPr>
                          <m:t>𝑏</m:t>
                        </m:r>
                      </m:e>
                      <m:sub>
                        <m:r>
                          <a:rPr lang="en-US" sz="1800" i="1">
                            <a:latin typeface="Cambria Math"/>
                          </a:rPr>
                          <m:t>2</m:t>
                        </m:r>
                      </m:sub>
                    </m:sSub>
                  </m:oMath>
                </a14:m>
                <a:endParaRPr lang="en-US"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6837" y="1466060"/>
                <a:ext cx="8741327" cy="4886325"/>
              </a:xfrm>
              <a:blipFill rotWithShape="1">
                <a:blip r:embed="rId3"/>
                <a:stretch>
                  <a:fillRect l="-488" t="-62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65A0EED-6B89-664A-801E-D3FDD91C7C69}" type="slidenum">
              <a:rPr lang="en-US" smtClean="0"/>
              <a:pPr/>
              <a:t>18</a:t>
            </a:fld>
            <a:endParaRPr lang="en-US"/>
          </a:p>
        </p:txBody>
      </p:sp>
      <p:sp>
        <p:nvSpPr>
          <p:cNvPr id="7" name="Right Brace 6"/>
          <p:cNvSpPr/>
          <p:nvPr/>
        </p:nvSpPr>
        <p:spPr>
          <a:xfrm rot="5400000" flipV="1">
            <a:off x="4724306" y="5241864"/>
            <a:ext cx="453008" cy="1486097"/>
          </a:xfrm>
          <a:prstGeom prst="rightBrace">
            <a:avLst>
              <a:gd name="adj1" fmla="val 78461"/>
              <a:gd name="adj2" fmla="val 5037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9" name="Right Brace 8"/>
          <p:cNvSpPr/>
          <p:nvPr/>
        </p:nvSpPr>
        <p:spPr>
          <a:xfrm rot="5400000" flipV="1">
            <a:off x="4847344" y="5539674"/>
            <a:ext cx="226504" cy="663973"/>
          </a:xfrm>
          <a:prstGeom prst="rightBrace">
            <a:avLst>
              <a:gd name="adj1" fmla="val 54282"/>
              <a:gd name="adj2" fmla="val 47131"/>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8" name="Right Brace 7"/>
          <p:cNvSpPr/>
          <p:nvPr/>
        </p:nvSpPr>
        <p:spPr>
          <a:xfrm rot="5400000" flipV="1">
            <a:off x="5484931" y="3612756"/>
            <a:ext cx="183404" cy="491109"/>
          </a:xfrm>
          <a:prstGeom prst="rightBrace">
            <a:avLst>
              <a:gd name="adj1" fmla="val 41666"/>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10" name="Right Brace 9"/>
          <p:cNvSpPr/>
          <p:nvPr/>
        </p:nvSpPr>
        <p:spPr>
          <a:xfrm rot="5400000" flipV="1">
            <a:off x="5403049" y="3290954"/>
            <a:ext cx="347171" cy="1323974"/>
          </a:xfrm>
          <a:prstGeom prst="rightBrace">
            <a:avLst>
              <a:gd name="adj1" fmla="val 69877"/>
              <a:gd name="adj2" fmla="val 49635"/>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cxnSp>
        <p:nvCxnSpPr>
          <p:cNvPr id="11" name="Straight Connector 10"/>
          <p:cNvCxnSpPr/>
          <p:nvPr/>
        </p:nvCxnSpPr>
        <p:spPr>
          <a:xfrm>
            <a:off x="5645015" y="3740827"/>
            <a:ext cx="662032" cy="1398"/>
          </a:xfrm>
          <a:prstGeom prst="line">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4831982" y="3742225"/>
            <a:ext cx="671120" cy="0"/>
          </a:xfrm>
          <a:prstGeom prst="line">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056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5"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0.70"/>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ssolv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a:t>
            </a:r>
            <a:r>
              <a:rPr lang="en-US" dirty="0" err="1"/>
              <a:t>Tarjan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6837" y="1600201"/>
                <a:ext cx="8741327" cy="1428226"/>
              </a:xfrm>
            </p:spPr>
            <p:txBody>
              <a:bodyPr>
                <a:normAutofit/>
              </a:bodyPr>
              <a:lstStyle/>
              <a:p>
                <a:r>
                  <a:rPr lang="en-US" sz="2000" dirty="0"/>
                  <a:t>The challenge:</a:t>
                </a:r>
              </a:p>
              <a:p>
                <a:pPr lvl="1"/>
                <a:r>
                  <a:rPr lang="en-US" sz="1800" dirty="0"/>
                  <a:t>Devise a way to accumulate matching quantities on both the left and right sides</a:t>
                </a:r>
              </a:p>
              <a:p>
                <a:pPr lvl="1"/>
                <a:r>
                  <a:rPr lang="en-US" sz="1800" dirty="0"/>
                  <a:t>However, in a regular language, we can only accumulate values on one side</a:t>
                </a:r>
                <a:r>
                  <a:rPr lang="en-US" sz="1600" dirty="0"/>
                  <a:t>                   </a:t>
                </a:r>
                <a14:m>
                  <m:oMath xmlns:m="http://schemas.openxmlformats.org/officeDocument/2006/math">
                    <m:r>
                      <a:rPr lang="en-US" sz="1600">
                        <a:latin typeface="Cambria Math"/>
                      </a:rPr>
                      <m:t> </m:t>
                    </m:r>
                  </m:oMath>
                </a14:m>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6837" y="1600201"/>
                <a:ext cx="8741327" cy="1428226"/>
              </a:xfrm>
              <a:blipFill rotWithShape="1">
                <a:blip r:embed="rId3"/>
                <a:stretch>
                  <a:fillRect l="-558" t="-213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65A0EED-6B89-664A-801E-D3FDD91C7C69}" type="slidenum">
              <a:rPr lang="en-US" smtClean="0"/>
              <a:pPr/>
              <a:t>19</a:t>
            </a:fld>
            <a:endParaRPr lang="en-US"/>
          </a:p>
        </p:txBody>
      </p:sp>
      <p:sp>
        <p:nvSpPr>
          <p:cNvPr id="7" name="Right Brace 6"/>
          <p:cNvSpPr/>
          <p:nvPr/>
        </p:nvSpPr>
        <p:spPr>
          <a:xfrm rot="5400000" flipV="1">
            <a:off x="5985771" y="5637345"/>
            <a:ext cx="336366" cy="1494603"/>
          </a:xfrm>
          <a:prstGeom prst="rightBrace">
            <a:avLst>
              <a:gd name="adj1" fmla="val 81221"/>
              <a:gd name="adj2" fmla="val 36776"/>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9" name="Right Brace 8"/>
          <p:cNvSpPr/>
          <p:nvPr/>
        </p:nvSpPr>
        <p:spPr>
          <a:xfrm rot="5400000" flipV="1">
            <a:off x="5871914" y="6049065"/>
            <a:ext cx="172681" cy="507476"/>
          </a:xfrm>
          <a:prstGeom prst="rightBrace">
            <a:avLst>
              <a:gd name="adj1" fmla="val 52186"/>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8" name="Right Brace 7"/>
          <p:cNvSpPr/>
          <p:nvPr/>
        </p:nvSpPr>
        <p:spPr>
          <a:xfrm rot="5400000" flipV="1">
            <a:off x="5698156" y="5160192"/>
            <a:ext cx="468980" cy="2581525"/>
          </a:xfrm>
          <a:prstGeom prst="rightBrace">
            <a:avLst>
              <a:gd name="adj1" fmla="val 100057"/>
              <a:gd name="adj2" fmla="val 50922"/>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12" name="Oval 11"/>
          <p:cNvSpPr/>
          <p:nvPr/>
        </p:nvSpPr>
        <p:spPr>
          <a:xfrm>
            <a:off x="1529607" y="50816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1529607" y="600810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TextBox 13"/>
          <p:cNvSpPr txBox="1"/>
          <p:nvPr/>
        </p:nvSpPr>
        <p:spPr>
          <a:xfrm>
            <a:off x="1342919" y="6183424"/>
            <a:ext cx="260008" cy="307777"/>
          </a:xfrm>
          <a:prstGeom prst="rect">
            <a:avLst/>
          </a:prstGeom>
          <a:noFill/>
        </p:spPr>
        <p:txBody>
          <a:bodyPr wrap="none" rtlCol="0">
            <a:spAutoFit/>
          </a:bodyPr>
          <a:lstStyle/>
          <a:p>
            <a:r>
              <a:rPr lang="en-US" sz="1400" dirty="0"/>
              <a:t>c</a:t>
            </a:r>
            <a:endParaRPr lang="en-US" sz="1400" baseline="-25000" dirty="0"/>
          </a:p>
        </p:txBody>
      </p:sp>
      <p:cxnSp>
        <p:nvCxnSpPr>
          <p:cNvPr id="16" name="Straight Arrow Connector 15"/>
          <p:cNvCxnSpPr>
            <a:stCxn id="29" idx="4"/>
            <a:endCxn id="12" idx="0"/>
          </p:cNvCxnSpPr>
          <p:nvPr/>
        </p:nvCxnSpPr>
        <p:spPr>
          <a:xfrm flipH="1">
            <a:off x="1567707" y="4535216"/>
            <a:ext cx="1850" cy="546425"/>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17117" y="4665479"/>
            <a:ext cx="279244" cy="307777"/>
          </a:xfrm>
          <a:prstGeom prst="rect">
            <a:avLst/>
          </a:prstGeom>
          <a:noFill/>
        </p:spPr>
        <p:txBody>
          <a:bodyPr wrap="none" rtlCol="0">
            <a:spAutoFit/>
          </a:bodyPr>
          <a:lstStyle/>
          <a:p>
            <a:pPr algn="just"/>
            <a:r>
              <a:rPr lang="en-US" sz="1400" dirty="0">
                <a:sym typeface="Symbol"/>
              </a:rPr>
              <a:t>b</a:t>
            </a:r>
            <a:endParaRPr lang="en-US" sz="1400" dirty="0">
              <a:sym typeface="Webdings"/>
            </a:endParaRPr>
          </a:p>
        </p:txBody>
      </p:sp>
      <p:sp>
        <p:nvSpPr>
          <p:cNvPr id="19" name="Oval 18"/>
          <p:cNvSpPr/>
          <p:nvPr/>
        </p:nvSpPr>
        <p:spPr>
          <a:xfrm>
            <a:off x="1529607" y="5695877"/>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 name="Straight Arrow Connector 19"/>
          <p:cNvCxnSpPr>
            <a:stCxn id="12" idx="4"/>
            <a:endCxn id="19" idx="0"/>
          </p:cNvCxnSpPr>
          <p:nvPr/>
        </p:nvCxnSpPr>
        <p:spPr>
          <a:xfrm>
            <a:off x="1567707" y="5157841"/>
            <a:ext cx="0" cy="538036"/>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4"/>
            <a:endCxn id="27" idx="0"/>
          </p:cNvCxnSpPr>
          <p:nvPr/>
        </p:nvCxnSpPr>
        <p:spPr>
          <a:xfrm>
            <a:off x="1567707" y="6084309"/>
            <a:ext cx="1850" cy="546424"/>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531457" y="663073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Oval 28"/>
          <p:cNvSpPr/>
          <p:nvPr/>
        </p:nvSpPr>
        <p:spPr>
          <a:xfrm>
            <a:off x="1531457" y="445901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1271270" y="5248760"/>
            <a:ext cx="325730" cy="307777"/>
          </a:xfrm>
          <a:prstGeom prst="rect">
            <a:avLst/>
          </a:prstGeom>
          <a:noFill/>
        </p:spPr>
        <p:txBody>
          <a:bodyPr wrap="none" rtlCol="0">
            <a:spAutoFit/>
          </a:bodyPr>
          <a:lstStyle/>
          <a:p>
            <a:r>
              <a:rPr lang="en-US" sz="1400" i="1" dirty="0"/>
              <a:t>y</a:t>
            </a:r>
            <a:r>
              <a:rPr lang="en-US" sz="1400" baseline="-25000" dirty="0"/>
              <a:t>2</a:t>
            </a:r>
            <a:endParaRPr lang="en-US" sz="1400" i="1" baseline="-25000" dirty="0"/>
          </a:p>
        </p:txBody>
      </p:sp>
      <p:sp>
        <p:nvSpPr>
          <p:cNvPr id="57" name="TextBox 56"/>
          <p:cNvSpPr txBox="1"/>
          <p:nvPr/>
        </p:nvSpPr>
        <p:spPr>
          <a:xfrm>
            <a:off x="2476282" y="4631923"/>
            <a:ext cx="279244" cy="307777"/>
          </a:xfrm>
          <a:prstGeom prst="rect">
            <a:avLst/>
          </a:prstGeom>
          <a:noFill/>
        </p:spPr>
        <p:txBody>
          <a:bodyPr wrap="none" rtlCol="0">
            <a:spAutoFit/>
          </a:bodyPr>
          <a:lstStyle/>
          <a:p>
            <a:pPr algn="just"/>
            <a:r>
              <a:rPr lang="en-US" sz="1400" dirty="0">
                <a:sym typeface="Symbol"/>
              </a:rPr>
              <a:t>b</a:t>
            </a:r>
            <a:endParaRPr lang="en-US" sz="1400" dirty="0">
              <a:sym typeface="Webdings"/>
            </a:endParaRPr>
          </a:p>
        </p:txBody>
      </p:sp>
      <p:sp>
        <p:nvSpPr>
          <p:cNvPr id="64" name="Oval 63"/>
          <p:cNvSpPr/>
          <p:nvPr/>
        </p:nvSpPr>
        <p:spPr>
          <a:xfrm>
            <a:off x="2464119" y="50816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Oval 64"/>
          <p:cNvSpPr/>
          <p:nvPr/>
        </p:nvSpPr>
        <p:spPr>
          <a:xfrm>
            <a:off x="2464119" y="600810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Oval 65"/>
          <p:cNvSpPr/>
          <p:nvPr/>
        </p:nvSpPr>
        <p:spPr>
          <a:xfrm>
            <a:off x="2464119" y="663073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 name="Oval 67"/>
          <p:cNvSpPr/>
          <p:nvPr/>
        </p:nvSpPr>
        <p:spPr>
          <a:xfrm>
            <a:off x="2464119" y="445901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69" name="Straight Arrow Connector 68"/>
          <p:cNvCxnSpPr>
            <a:stCxn id="68" idx="4"/>
            <a:endCxn id="64" idx="0"/>
          </p:cNvCxnSpPr>
          <p:nvPr/>
        </p:nvCxnSpPr>
        <p:spPr>
          <a:xfrm>
            <a:off x="2502219" y="4535216"/>
            <a:ext cx="0" cy="546425"/>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464119" y="538548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3" name="Straight Arrow Connector 72"/>
          <p:cNvCxnSpPr>
            <a:stCxn id="71" idx="4"/>
            <a:endCxn id="65" idx="0"/>
          </p:cNvCxnSpPr>
          <p:nvPr/>
        </p:nvCxnSpPr>
        <p:spPr>
          <a:xfrm>
            <a:off x="2502219" y="5461684"/>
            <a:ext cx="0" cy="546425"/>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467334" y="6190562"/>
            <a:ext cx="260008" cy="307777"/>
          </a:xfrm>
          <a:prstGeom prst="rect">
            <a:avLst/>
          </a:prstGeom>
          <a:noFill/>
        </p:spPr>
        <p:txBody>
          <a:bodyPr wrap="none" rtlCol="0">
            <a:spAutoFit/>
          </a:bodyPr>
          <a:lstStyle/>
          <a:p>
            <a:pPr algn="just"/>
            <a:r>
              <a:rPr lang="en-US" sz="1400" dirty="0">
                <a:sym typeface="Symbol"/>
              </a:rPr>
              <a:t>c</a:t>
            </a:r>
            <a:endParaRPr lang="en-US" sz="1400" dirty="0">
              <a:sym typeface="Webdings"/>
            </a:endParaRPr>
          </a:p>
        </p:txBody>
      </p:sp>
      <p:cxnSp>
        <p:nvCxnSpPr>
          <p:cNvPr id="76" name="Straight Arrow Connector 75"/>
          <p:cNvCxnSpPr>
            <a:stCxn id="65" idx="4"/>
            <a:endCxn id="66" idx="0"/>
          </p:cNvCxnSpPr>
          <p:nvPr/>
        </p:nvCxnSpPr>
        <p:spPr>
          <a:xfrm>
            <a:off x="2502219" y="6084309"/>
            <a:ext cx="0" cy="546424"/>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3391562" y="445357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9" name="TextBox 78"/>
          <p:cNvSpPr txBox="1"/>
          <p:nvPr/>
        </p:nvSpPr>
        <p:spPr>
          <a:xfrm>
            <a:off x="2470994" y="5523922"/>
            <a:ext cx="325730" cy="307777"/>
          </a:xfrm>
          <a:prstGeom prst="rect">
            <a:avLst/>
          </a:prstGeom>
          <a:noFill/>
        </p:spPr>
        <p:txBody>
          <a:bodyPr wrap="none" rtlCol="0">
            <a:spAutoFit/>
          </a:bodyPr>
          <a:lstStyle/>
          <a:p>
            <a:r>
              <a:rPr lang="en-US" sz="1400" i="1" dirty="0"/>
              <a:t>y</a:t>
            </a:r>
            <a:r>
              <a:rPr lang="en-US" sz="1400" baseline="-25000" dirty="0"/>
              <a:t>2</a:t>
            </a:r>
            <a:endParaRPr lang="en-US" sz="1400" i="1" baseline="-25000" dirty="0"/>
          </a:p>
        </p:txBody>
      </p:sp>
      <p:sp>
        <p:nvSpPr>
          <p:cNvPr id="82" name="Oval 81"/>
          <p:cNvSpPr/>
          <p:nvPr/>
        </p:nvSpPr>
        <p:spPr>
          <a:xfrm>
            <a:off x="3391562" y="507619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3" name="Straight Arrow Connector 82"/>
          <p:cNvCxnSpPr>
            <a:stCxn id="77" idx="4"/>
            <a:endCxn id="82" idx="0"/>
          </p:cNvCxnSpPr>
          <p:nvPr/>
        </p:nvCxnSpPr>
        <p:spPr>
          <a:xfrm>
            <a:off x="3429662" y="4529770"/>
            <a:ext cx="0" cy="546425"/>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377572" y="4654245"/>
            <a:ext cx="277640" cy="307777"/>
          </a:xfrm>
          <a:prstGeom prst="rect">
            <a:avLst/>
          </a:prstGeom>
          <a:noFill/>
        </p:spPr>
        <p:txBody>
          <a:bodyPr wrap="none" rtlCol="0">
            <a:spAutoFit/>
          </a:bodyPr>
          <a:lstStyle/>
          <a:p>
            <a:r>
              <a:rPr lang="en-US" sz="1400" dirty="0"/>
              <a:t>d</a:t>
            </a:r>
            <a:endParaRPr lang="en-US" sz="1400" baseline="-25000" dirty="0"/>
          </a:p>
        </p:txBody>
      </p:sp>
      <p:cxnSp>
        <p:nvCxnSpPr>
          <p:cNvPr id="91" name="Straight Arrow Connector 90"/>
          <p:cNvCxnSpPr>
            <a:stCxn id="19" idx="6"/>
            <a:endCxn id="68" idx="3"/>
          </p:cNvCxnSpPr>
          <p:nvPr/>
        </p:nvCxnSpPr>
        <p:spPr>
          <a:xfrm flipV="1">
            <a:off x="1605807" y="4524057"/>
            <a:ext cx="869471" cy="1209920"/>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4" idx="6"/>
            <a:endCxn id="77" idx="2"/>
          </p:cNvCxnSpPr>
          <p:nvPr/>
        </p:nvCxnSpPr>
        <p:spPr>
          <a:xfrm flipV="1">
            <a:off x="2540319" y="4491670"/>
            <a:ext cx="851243" cy="628071"/>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2" idx="2"/>
            <a:endCxn id="71" idx="6"/>
          </p:cNvCxnSpPr>
          <p:nvPr/>
        </p:nvCxnSpPr>
        <p:spPr>
          <a:xfrm flipH="1">
            <a:off x="2540319" y="5114295"/>
            <a:ext cx="851243" cy="309289"/>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6" idx="2"/>
            <a:endCxn id="13" idx="6"/>
          </p:cNvCxnSpPr>
          <p:nvPr/>
        </p:nvCxnSpPr>
        <p:spPr>
          <a:xfrm flipH="1" flipV="1">
            <a:off x="1605807" y="6046209"/>
            <a:ext cx="858312" cy="622624"/>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p:cNvSpPr txBox="1"/>
              <p:nvPr/>
            </p:nvSpPr>
            <p:spPr>
              <a:xfrm>
                <a:off x="3556928" y="2619724"/>
                <a:ext cx="5150843" cy="1743041"/>
              </a:xfrm>
              <a:prstGeom prst="rect">
                <a:avLst/>
              </a:prstGeom>
              <a:noFill/>
            </p:spPr>
            <p:txBody>
              <a:bodyPr wrap="square" rtlCol="0">
                <a:spAutoFit/>
              </a:bodyPr>
              <a:lstStyle/>
              <a:p>
                <a14:m>
                  <m:oMath xmlns:m="http://schemas.openxmlformats.org/officeDocument/2006/math">
                    <m:r>
                      <a:rPr lang="en-US" sz="1700" smtClean="0">
                        <a:latin typeface="Cambria Math"/>
                      </a:rPr>
                      <m:t> </m:t>
                    </m:r>
                    <m:r>
                      <a:rPr lang="en-US" sz="1700" b="0" i="0" smtClean="0">
                        <a:latin typeface="Cambria Math"/>
                      </a:rPr>
                      <m:t>   </m:t>
                    </m:r>
                    <m:sSub>
                      <m:sSubPr>
                        <m:ctrlPr>
                          <a:rPr lang="en-US" sz="1700" i="1">
                            <a:latin typeface="Cambria Math" panose="02040503050406030204" pitchFamily="18" charset="0"/>
                          </a:rPr>
                        </m:ctrlPr>
                      </m:sSubPr>
                      <m:e>
                        <m:r>
                          <a:rPr lang="en-US" sz="1700" b="0" i="1" smtClean="0">
                            <a:latin typeface="Cambria Math"/>
                          </a:rPr>
                          <m:t>                  </m:t>
                        </m:r>
                        <m:r>
                          <a:rPr lang="en-US" sz="1700" b="0" i="1" smtClean="0">
                            <a:latin typeface="Cambria Math"/>
                          </a:rPr>
                          <m:t>𝑍</m:t>
                        </m:r>
                      </m:e>
                      <m:sub>
                        <m:r>
                          <a:rPr lang="en-US" sz="1700" i="1">
                            <a:latin typeface="Cambria Math"/>
                          </a:rPr>
                          <m:t>1</m:t>
                        </m:r>
                      </m:sub>
                    </m:sSub>
                    <m:r>
                      <a:rPr lang="en-US" sz="1700" i="1">
                        <a:latin typeface="Cambria Math"/>
                      </a:rPr>
                      <m:t>=       (1,</m:t>
                    </m:r>
                    <m:r>
                      <a:rPr lang="en-US" sz="1700" i="1">
                        <a:latin typeface="Cambria Math"/>
                      </a:rPr>
                      <m:t>𝑎</m:t>
                    </m:r>
                    <m:r>
                      <a:rPr lang="en-US" sz="1700" i="1">
                        <a:latin typeface="Cambria Math"/>
                      </a:rPr>
                      <m:t>⨂</m:t>
                    </m:r>
                    <m:sSub>
                      <m:sSubPr>
                        <m:ctrlPr>
                          <a:rPr lang="en-US" sz="1700" i="1">
                            <a:solidFill>
                              <a:sysClr val="windowText" lastClr="000000"/>
                            </a:solidFill>
                            <a:latin typeface="Cambria Math" panose="02040503050406030204" pitchFamily="18" charset="0"/>
                          </a:rPr>
                        </m:ctrlPr>
                      </m:sSubPr>
                      <m:e>
                        <m:r>
                          <a:rPr lang="en-US" sz="1700" b="0" i="1" smtClean="0">
                            <a:solidFill>
                              <a:sysClr val="windowText" lastClr="000000"/>
                            </a:solidFill>
                            <a:latin typeface="Cambria Math"/>
                          </a:rPr>
                          <m:t>𝑦</m:t>
                        </m:r>
                      </m:e>
                      <m:sub>
                        <m:r>
                          <a:rPr lang="en-US" sz="1700" i="1">
                            <a:solidFill>
                              <a:sysClr val="windowText" lastClr="000000"/>
                            </a:solidFill>
                            <a:latin typeface="Cambria Math"/>
                          </a:rPr>
                          <m:t>2</m:t>
                        </m:r>
                      </m:sub>
                    </m:sSub>
                    <m:r>
                      <a:rPr lang="en-US" sz="1700" i="1">
                        <a:solidFill>
                          <a:sysClr val="windowText" lastClr="000000"/>
                        </a:solidFill>
                        <a:latin typeface="Cambria Math"/>
                      </a:rPr>
                      <m:t>)</m:t>
                    </m:r>
                  </m:oMath>
                </a14:m>
                <a:r>
                  <a:rPr lang="en-US" sz="1700" dirty="0"/>
                  <a:t>               </a:t>
                </a:r>
                <a14:m>
                  <m:oMath xmlns:m="http://schemas.openxmlformats.org/officeDocument/2006/math">
                    <m:sSub>
                      <m:sSubPr>
                        <m:ctrlPr>
                          <a:rPr lang="en-US" sz="1700" b="0" i="1" dirty="0" smtClean="0">
                            <a:latin typeface="Cambria Math" panose="02040503050406030204" pitchFamily="18" charset="0"/>
                          </a:rPr>
                        </m:ctrlPr>
                      </m:sSubPr>
                      <m:e>
                        <m:r>
                          <a:rPr lang="en-US" sz="1700" b="0" i="1" dirty="0" smtClean="0">
                            <a:latin typeface="Cambria Math"/>
                          </a:rPr>
                          <m:t>𝑌</m:t>
                        </m:r>
                      </m:e>
                      <m:sub>
                        <m:r>
                          <a:rPr lang="en-US" sz="1700" b="0" i="1" dirty="0" smtClean="0">
                            <a:latin typeface="Cambria Math"/>
                          </a:rPr>
                          <m:t>1</m:t>
                        </m:r>
                      </m:sub>
                    </m:sSub>
                    <m:r>
                      <a:rPr lang="en-US" sz="1700" b="0" i="1" dirty="0" smtClean="0">
                        <a:latin typeface="Cambria Math"/>
                      </a:rPr>
                      <m:t>=</m:t>
                    </m:r>
                    <m:r>
                      <a:rPr lang="en-US" sz="1700" b="0" i="1" dirty="0" smtClean="0">
                        <a:latin typeface="Cambria Math"/>
                        <a:ea typeface="Cambria Math"/>
                      </a:rPr>
                      <m:t>ℛ</m:t>
                    </m:r>
                    <m:r>
                      <a:rPr lang="en-US" sz="1700" b="0" i="1" dirty="0" smtClean="0">
                        <a:latin typeface="Cambria Math"/>
                        <a:ea typeface="Cambria Math"/>
                      </a:rPr>
                      <m:t>(</m:t>
                    </m:r>
                    <m:sSub>
                      <m:sSubPr>
                        <m:ctrlPr>
                          <a:rPr lang="en-US" sz="1700" b="0" i="1" dirty="0" smtClean="0">
                            <a:latin typeface="Cambria Math" panose="02040503050406030204" pitchFamily="18" charset="0"/>
                            <a:ea typeface="Cambria Math"/>
                          </a:rPr>
                        </m:ctrlPr>
                      </m:sSubPr>
                      <m:e>
                        <m:r>
                          <a:rPr lang="en-US" sz="1700" b="0" i="1" dirty="0" smtClean="0">
                            <a:latin typeface="Cambria Math"/>
                            <a:ea typeface="Cambria Math"/>
                          </a:rPr>
                          <m:t>𝑍</m:t>
                        </m:r>
                      </m:e>
                      <m:sub>
                        <m:r>
                          <a:rPr lang="en-US" sz="1700" b="0" i="1" dirty="0" smtClean="0">
                            <a:latin typeface="Cambria Math"/>
                            <a:ea typeface="Cambria Math"/>
                          </a:rPr>
                          <m:t>1</m:t>
                        </m:r>
                      </m:sub>
                    </m:sSub>
                    <m:r>
                      <a:rPr lang="en-US" sz="1700" b="0" i="1" dirty="0" smtClean="0">
                        <a:latin typeface="Cambria Math"/>
                        <a:ea typeface="Cambria Math"/>
                      </a:rPr>
                      <m:t>)</m:t>
                    </m:r>
                  </m:oMath>
                </a14:m>
                <a:endParaRPr lang="en-US" sz="1700" dirty="0"/>
              </a:p>
              <a:p>
                <a:r>
                  <a:rPr lang="en-US" sz="1700" dirty="0"/>
                  <a:t>                              </a:t>
                </a:r>
                <a14:m>
                  <m:oMath xmlns:m="http://schemas.openxmlformats.org/officeDocument/2006/math">
                    <m:sSub>
                      <m:sSubPr>
                        <m:ctrlPr>
                          <a:rPr lang="en-US" sz="1700" i="1">
                            <a:latin typeface="Cambria Math" panose="02040503050406030204" pitchFamily="18" charset="0"/>
                          </a:rPr>
                        </m:ctrlPr>
                      </m:sSubPr>
                      <m:e>
                        <m:r>
                          <a:rPr lang="en-US" sz="1700" b="0" i="1" smtClean="0">
                            <a:latin typeface="Cambria Math"/>
                          </a:rPr>
                          <m:t> </m:t>
                        </m:r>
                        <m:r>
                          <a:rPr lang="en-US" sz="1700" i="1">
                            <a:latin typeface="Cambria Math"/>
                            <a:ea typeface="Cambria Math"/>
                            <a:sym typeface="Symbol"/>
                          </a:rPr>
                          <m:t>⊕</m:t>
                        </m:r>
                      </m:e>
                      <m:sub>
                        <m:r>
                          <a:rPr lang="en-US" sz="1700" i="1">
                            <a:latin typeface="Cambria Math"/>
                          </a:rPr>
                          <m:t>𝑝</m:t>
                        </m:r>
                      </m:sub>
                    </m:sSub>
                    <m:sSub>
                      <m:sSubPr>
                        <m:ctrlPr>
                          <a:rPr lang="en-US" sz="1700" i="1">
                            <a:solidFill>
                              <a:srgbClr val="C00000"/>
                            </a:solidFill>
                            <a:latin typeface="Cambria Math" panose="02040503050406030204" pitchFamily="18" charset="0"/>
                          </a:rPr>
                        </m:ctrlPr>
                      </m:sSubPr>
                      <m:e>
                        <m:r>
                          <a:rPr lang="en-US" sz="1700" i="1">
                            <a:solidFill>
                              <a:srgbClr val="C00000"/>
                            </a:solidFill>
                            <a:latin typeface="Cambria Math"/>
                          </a:rPr>
                          <m:t> </m:t>
                        </m:r>
                        <m:r>
                          <a:rPr lang="en-US" sz="1700" b="0" i="1" smtClean="0">
                            <a:solidFill>
                              <a:srgbClr val="C00000"/>
                            </a:solidFill>
                            <a:latin typeface="Cambria Math"/>
                          </a:rPr>
                          <m:t>𝑍</m:t>
                        </m:r>
                      </m:e>
                      <m:sub>
                        <m:r>
                          <a:rPr lang="en-US" sz="1700" i="1">
                            <a:solidFill>
                              <a:srgbClr val="C00000"/>
                            </a:solidFill>
                            <a:latin typeface="Cambria Math"/>
                          </a:rPr>
                          <m:t>2</m:t>
                        </m:r>
                      </m:sub>
                    </m:sSub>
                    <m:sSub>
                      <m:sSubPr>
                        <m:ctrlPr>
                          <a:rPr lang="en-US" sz="1700" i="1">
                            <a:latin typeface="Cambria Math" panose="02040503050406030204" pitchFamily="18" charset="0"/>
                          </a:rPr>
                        </m:ctrlPr>
                      </m:sSubPr>
                      <m:e>
                        <m:r>
                          <a:rPr lang="en-US" sz="1700" i="1">
                            <a:latin typeface="Cambria Math"/>
                          </a:rPr>
                          <m:t>⨂</m:t>
                        </m:r>
                      </m:e>
                      <m:sub>
                        <m:r>
                          <a:rPr lang="en-US" sz="1700" i="1">
                            <a:latin typeface="Cambria Math"/>
                          </a:rPr>
                          <m:t>𝑝</m:t>
                        </m:r>
                      </m:sub>
                    </m:sSub>
                    <m:d>
                      <m:dPr>
                        <m:ctrlPr>
                          <a:rPr lang="en-US" sz="1700" i="1">
                            <a:solidFill>
                              <a:srgbClr val="C00000"/>
                            </a:solidFill>
                            <a:latin typeface="Cambria Math" panose="02040503050406030204" pitchFamily="18" charset="0"/>
                          </a:rPr>
                        </m:ctrlPr>
                      </m:dPr>
                      <m:e>
                        <m:r>
                          <a:rPr lang="en-US" sz="1700" i="1">
                            <a:solidFill>
                              <a:srgbClr val="C00000"/>
                            </a:solidFill>
                            <a:latin typeface="Cambria Math"/>
                          </a:rPr>
                          <m:t>𝑎</m:t>
                        </m:r>
                        <m:r>
                          <a:rPr lang="en-US" sz="1700" i="1">
                            <a:solidFill>
                              <a:srgbClr val="C00000"/>
                            </a:solidFill>
                            <a:latin typeface="Cambria Math"/>
                          </a:rPr>
                          <m:t>,1</m:t>
                        </m:r>
                      </m:e>
                    </m:d>
                    <m:r>
                      <a:rPr lang="en-US" sz="1700" b="0" i="1" smtClean="0">
                        <a:solidFill>
                          <a:srgbClr val="C00000"/>
                        </a:solidFill>
                        <a:latin typeface="Cambria Math"/>
                      </a:rPr>
                      <m:t>     </m:t>
                    </m:r>
                  </m:oMath>
                </a14:m>
                <a:r>
                  <a:rPr lang="en-US" sz="1700" i="1" dirty="0">
                    <a:solidFill>
                      <a:srgbClr val="C00000"/>
                    </a:solidFill>
                    <a:latin typeface="Cambria Math"/>
                  </a:rPr>
                  <a:t> </a:t>
                </a:r>
                <a14:m>
                  <m:oMath xmlns:m="http://schemas.openxmlformats.org/officeDocument/2006/math">
                    <m:sSub>
                      <m:sSubPr>
                        <m:ctrlPr>
                          <a:rPr lang="en-US" sz="1700" i="1" dirty="0">
                            <a:latin typeface="Cambria Math" panose="02040503050406030204" pitchFamily="18" charset="0"/>
                          </a:rPr>
                        </m:ctrlPr>
                      </m:sSubPr>
                      <m:e>
                        <m:r>
                          <a:rPr lang="en-US" sz="1700" b="0" i="1" dirty="0" smtClean="0">
                            <a:latin typeface="Cambria Math"/>
                          </a:rPr>
                          <m:t>      </m:t>
                        </m:r>
                        <m:r>
                          <a:rPr lang="en-US" sz="1700" i="1" dirty="0">
                            <a:latin typeface="Cambria Math"/>
                          </a:rPr>
                          <m:t>𝑌</m:t>
                        </m:r>
                      </m:e>
                      <m:sub>
                        <m:r>
                          <a:rPr lang="en-US" sz="1700" b="0" i="1" dirty="0" smtClean="0">
                            <a:latin typeface="Cambria Math"/>
                          </a:rPr>
                          <m:t>2</m:t>
                        </m:r>
                      </m:sub>
                    </m:sSub>
                    <m:r>
                      <a:rPr lang="en-US" sz="1700" i="1" dirty="0">
                        <a:latin typeface="Cambria Math"/>
                      </a:rPr>
                      <m:t>= </m:t>
                    </m:r>
                    <m:r>
                      <a:rPr lang="en-US" sz="1700" i="1" dirty="0">
                        <a:latin typeface="Cambria Math"/>
                        <a:ea typeface="Cambria Math"/>
                      </a:rPr>
                      <m:t>ℛ</m:t>
                    </m:r>
                    <m:r>
                      <a:rPr lang="en-US" sz="1700" i="1" dirty="0">
                        <a:latin typeface="Cambria Math"/>
                        <a:ea typeface="Cambria Math"/>
                      </a:rPr>
                      <m:t>(</m:t>
                    </m:r>
                    <m:sSub>
                      <m:sSubPr>
                        <m:ctrlPr>
                          <a:rPr lang="en-US" sz="1700" i="1" dirty="0">
                            <a:latin typeface="Cambria Math" panose="02040503050406030204" pitchFamily="18" charset="0"/>
                            <a:ea typeface="Cambria Math"/>
                          </a:rPr>
                        </m:ctrlPr>
                      </m:sSubPr>
                      <m:e>
                        <m:r>
                          <a:rPr lang="en-US" sz="1700" i="1" dirty="0">
                            <a:latin typeface="Cambria Math"/>
                            <a:ea typeface="Cambria Math"/>
                          </a:rPr>
                          <m:t>𝑍</m:t>
                        </m:r>
                      </m:e>
                      <m:sub>
                        <m:r>
                          <a:rPr lang="en-US" sz="1700" b="0" i="1" dirty="0" smtClean="0">
                            <a:latin typeface="Cambria Math"/>
                            <a:ea typeface="Cambria Math"/>
                          </a:rPr>
                          <m:t>2</m:t>
                        </m:r>
                      </m:sub>
                    </m:sSub>
                    <m:r>
                      <a:rPr lang="en-US" sz="1700" i="1" dirty="0">
                        <a:latin typeface="Cambria Math"/>
                        <a:ea typeface="Cambria Math"/>
                      </a:rPr>
                      <m:t>)</m:t>
                    </m:r>
                  </m:oMath>
                </a14:m>
                <a:endParaRPr lang="en-US" sz="1700" dirty="0"/>
              </a:p>
              <a:p>
                <a:r>
                  <a:rPr lang="en-US" sz="1700" dirty="0"/>
                  <a:t>                   </a:t>
                </a:r>
                <a14:m>
                  <m:oMath xmlns:m="http://schemas.openxmlformats.org/officeDocument/2006/math">
                    <m:r>
                      <a:rPr lang="en-US" sz="1700">
                        <a:latin typeface="Cambria Math"/>
                      </a:rPr>
                      <m:t>   </m:t>
                    </m:r>
                    <m:sSub>
                      <m:sSubPr>
                        <m:ctrlPr>
                          <a:rPr lang="en-US" sz="1700" i="1">
                            <a:latin typeface="Cambria Math" panose="02040503050406030204" pitchFamily="18" charset="0"/>
                          </a:rPr>
                        </m:ctrlPr>
                      </m:sSubPr>
                      <m:e>
                        <m:r>
                          <a:rPr lang="en-US" sz="1700" b="0" i="1" smtClean="0">
                            <a:latin typeface="Cambria Math"/>
                          </a:rPr>
                          <m:t>𝑍</m:t>
                        </m:r>
                      </m:e>
                      <m:sub>
                        <m:r>
                          <a:rPr lang="en-US" sz="1700" i="1">
                            <a:latin typeface="Cambria Math"/>
                          </a:rPr>
                          <m:t>2</m:t>
                        </m:r>
                      </m:sub>
                    </m:sSub>
                    <m:r>
                      <a:rPr lang="en-US" sz="1700" i="1">
                        <a:latin typeface="Cambria Math"/>
                      </a:rPr>
                      <m:t>=      (1,</m:t>
                    </m:r>
                    <m:r>
                      <a:rPr lang="en-US" sz="1700" i="1">
                        <a:latin typeface="Cambria Math"/>
                      </a:rPr>
                      <m:t>𝑑</m:t>
                    </m:r>
                    <m:r>
                      <a:rPr lang="en-US" sz="1700" i="1">
                        <a:latin typeface="Cambria Math"/>
                      </a:rPr>
                      <m:t>)</m:t>
                    </m:r>
                  </m:oMath>
                </a14:m>
                <a:endParaRPr lang="en-US" sz="1700" i="1" dirty="0">
                  <a:latin typeface="Cambria Math"/>
                </a:endParaRPr>
              </a:p>
              <a:p>
                <a:pPr/>
                <a14:m>
                  <m:oMathPara xmlns:m="http://schemas.openxmlformats.org/officeDocument/2006/math">
                    <m:oMathParaPr>
                      <m:jc m:val="left"/>
                    </m:oMathParaPr>
                    <m:oMath xmlns:m="http://schemas.openxmlformats.org/officeDocument/2006/math">
                      <m:sSub>
                        <m:sSubPr>
                          <m:ctrlPr>
                            <a:rPr lang="en-US" sz="1700" i="1">
                              <a:latin typeface="Cambria Math" panose="02040503050406030204" pitchFamily="18" charset="0"/>
                            </a:rPr>
                          </m:ctrlPr>
                        </m:sSubPr>
                        <m:e>
                          <m:r>
                            <a:rPr lang="en-US" sz="1700" i="1">
                              <a:latin typeface="Cambria Math"/>
                            </a:rPr>
                            <m:t>                               </m:t>
                          </m:r>
                          <m:r>
                            <a:rPr lang="en-US" sz="1700" b="0" i="1" smtClean="0">
                              <a:latin typeface="Cambria Math"/>
                            </a:rPr>
                            <m:t> </m:t>
                          </m:r>
                          <m:r>
                            <a:rPr lang="en-US" sz="1700" i="1">
                              <a:latin typeface="Cambria Math"/>
                              <a:ea typeface="Cambria Math"/>
                              <a:sym typeface="Symbol"/>
                            </a:rPr>
                            <m:t>⊕</m:t>
                          </m:r>
                        </m:e>
                        <m:sub>
                          <m:r>
                            <a:rPr lang="en-US" sz="1700" i="1">
                              <a:latin typeface="Cambria Math"/>
                            </a:rPr>
                            <m:t>𝑝</m:t>
                          </m:r>
                        </m:sub>
                      </m:sSub>
                      <m:r>
                        <a:rPr lang="en-US" sz="1700" i="1">
                          <a:latin typeface="Cambria Math"/>
                        </a:rPr>
                        <m:t> (1,</m:t>
                      </m:r>
                      <m:r>
                        <a:rPr lang="en-US" sz="1700" i="1">
                          <a:latin typeface="Cambria Math"/>
                        </a:rPr>
                        <m:t>𝑏</m:t>
                      </m:r>
                      <m:r>
                        <a:rPr lang="en-US" sz="1700" i="1">
                          <a:latin typeface="Cambria Math"/>
                        </a:rPr>
                        <m:t>⨂</m:t>
                      </m:r>
                      <m:sSub>
                        <m:sSubPr>
                          <m:ctrlPr>
                            <a:rPr lang="en-US" sz="1700" i="1">
                              <a:solidFill>
                                <a:sysClr val="windowText" lastClr="000000"/>
                              </a:solidFill>
                              <a:latin typeface="Cambria Math" panose="02040503050406030204" pitchFamily="18" charset="0"/>
                            </a:rPr>
                          </m:ctrlPr>
                        </m:sSubPr>
                        <m:e>
                          <m:r>
                            <a:rPr lang="en-US" sz="1700" b="0" i="1" smtClean="0">
                              <a:solidFill>
                                <a:sysClr val="windowText" lastClr="000000"/>
                              </a:solidFill>
                              <a:latin typeface="Cambria Math"/>
                            </a:rPr>
                            <m:t>𝑦</m:t>
                          </m:r>
                        </m:e>
                        <m:sub>
                          <m:r>
                            <a:rPr lang="en-US" sz="1700" i="1">
                              <a:solidFill>
                                <a:sysClr val="windowText" lastClr="000000"/>
                              </a:solidFill>
                              <a:latin typeface="Cambria Math"/>
                            </a:rPr>
                            <m:t>2</m:t>
                          </m:r>
                        </m:sub>
                      </m:sSub>
                      <m:r>
                        <a:rPr lang="en-US" sz="1700" i="1">
                          <a:latin typeface="Cambria Math"/>
                        </a:rPr>
                        <m:t>⨂</m:t>
                      </m:r>
                      <m:sSub>
                        <m:sSubPr>
                          <m:ctrlPr>
                            <a:rPr lang="en-US" sz="1700" i="1">
                              <a:latin typeface="Cambria Math" panose="02040503050406030204" pitchFamily="18" charset="0"/>
                            </a:rPr>
                          </m:ctrlPr>
                        </m:sSubPr>
                        <m:e>
                          <m:r>
                            <a:rPr lang="en-US" sz="1700" b="0" i="1" smtClean="0">
                              <a:latin typeface="Cambria Math"/>
                            </a:rPr>
                            <m:t>𝑦</m:t>
                          </m:r>
                        </m:e>
                        <m:sub>
                          <m:r>
                            <a:rPr lang="en-US" sz="1700" i="1">
                              <a:latin typeface="Cambria Math"/>
                            </a:rPr>
                            <m:t>2</m:t>
                          </m:r>
                        </m:sub>
                      </m:sSub>
                      <m:r>
                        <a:rPr lang="en-US" sz="1700" i="1">
                          <a:latin typeface="Cambria Math"/>
                          <a:sym typeface="Symbol"/>
                        </a:rPr>
                        <m:t></m:t>
                      </m:r>
                      <m:r>
                        <a:rPr lang="en-US" sz="1700" i="1">
                          <a:latin typeface="Cambria Math"/>
                        </a:rPr>
                        <m:t>𝑐</m:t>
                      </m:r>
                      <m:r>
                        <a:rPr lang="en-US" sz="1700" i="1">
                          <a:latin typeface="Cambria Math"/>
                        </a:rPr>
                        <m:t>)</m:t>
                      </m:r>
                    </m:oMath>
                  </m:oMathPara>
                </a14:m>
                <a:endParaRPr lang="en-US" sz="1700" dirty="0"/>
              </a:p>
              <a:p>
                <a:pPr/>
                <a14:m>
                  <m:oMathPara xmlns:m="http://schemas.openxmlformats.org/officeDocument/2006/math">
                    <m:oMathParaPr>
                      <m:jc m:val="left"/>
                    </m:oMathParaPr>
                    <m:oMath xmlns:m="http://schemas.openxmlformats.org/officeDocument/2006/math">
                      <m:r>
                        <a:rPr lang="en-US" sz="1700" i="1">
                          <a:latin typeface="Cambria Math"/>
                        </a:rPr>
                        <m:t>                              </m:t>
                      </m:r>
                      <m:r>
                        <a:rPr lang="en-US" sz="1700" b="0" i="1" smtClean="0">
                          <a:latin typeface="Cambria Math"/>
                        </a:rPr>
                        <m:t> </m:t>
                      </m:r>
                      <m:r>
                        <a:rPr lang="en-US" sz="1700" i="1">
                          <a:latin typeface="Cambria Math"/>
                        </a:rPr>
                        <m:t> </m:t>
                      </m:r>
                      <m:sSub>
                        <m:sSubPr>
                          <m:ctrlPr>
                            <a:rPr lang="en-US" sz="1700" i="1">
                              <a:latin typeface="Cambria Math" panose="02040503050406030204" pitchFamily="18" charset="0"/>
                            </a:rPr>
                          </m:ctrlPr>
                        </m:sSubPr>
                        <m:e>
                          <m:r>
                            <a:rPr lang="en-US" sz="1700" i="1">
                              <a:latin typeface="Cambria Math"/>
                              <a:ea typeface="Cambria Math"/>
                              <a:sym typeface="Symbol"/>
                            </a:rPr>
                            <m:t>⊕</m:t>
                          </m:r>
                        </m:e>
                        <m:sub>
                          <m:r>
                            <a:rPr lang="en-US" sz="1700" i="1">
                              <a:latin typeface="Cambria Math"/>
                            </a:rPr>
                            <m:t>𝑝</m:t>
                          </m:r>
                        </m:sub>
                      </m:sSub>
                      <m:sSub>
                        <m:sSubPr>
                          <m:ctrlPr>
                            <a:rPr lang="en-US" sz="1700" i="1">
                              <a:solidFill>
                                <a:srgbClr val="C00000"/>
                              </a:solidFill>
                              <a:latin typeface="Cambria Math" panose="02040503050406030204" pitchFamily="18" charset="0"/>
                            </a:rPr>
                          </m:ctrlPr>
                        </m:sSubPr>
                        <m:e>
                          <m:r>
                            <a:rPr lang="en-US" sz="1700" b="0" i="1" smtClean="0">
                              <a:solidFill>
                                <a:srgbClr val="C00000"/>
                              </a:solidFill>
                              <a:latin typeface="Cambria Math"/>
                            </a:rPr>
                            <m:t>𝑍</m:t>
                          </m:r>
                        </m:e>
                        <m:sub>
                          <m:r>
                            <a:rPr lang="en-US" sz="1700" i="1">
                              <a:solidFill>
                                <a:srgbClr val="C00000"/>
                              </a:solidFill>
                              <a:latin typeface="Cambria Math"/>
                            </a:rPr>
                            <m:t>2</m:t>
                          </m:r>
                        </m:sub>
                      </m:sSub>
                      <m:sSub>
                        <m:sSubPr>
                          <m:ctrlPr>
                            <a:rPr lang="en-US" sz="1700" i="1">
                              <a:latin typeface="Cambria Math" panose="02040503050406030204" pitchFamily="18" charset="0"/>
                            </a:rPr>
                          </m:ctrlPr>
                        </m:sSubPr>
                        <m:e>
                          <m:r>
                            <a:rPr lang="en-US" sz="1700" i="1">
                              <a:latin typeface="Cambria Math"/>
                            </a:rPr>
                            <m:t>⨂</m:t>
                          </m:r>
                        </m:e>
                        <m:sub>
                          <m:r>
                            <a:rPr lang="en-US" sz="1700" i="1">
                              <a:latin typeface="Cambria Math"/>
                            </a:rPr>
                            <m:t>𝑝</m:t>
                          </m:r>
                        </m:sub>
                      </m:sSub>
                      <m:r>
                        <a:rPr lang="en-US" sz="1700" i="1">
                          <a:latin typeface="Cambria Math"/>
                        </a:rPr>
                        <m:t>(</m:t>
                      </m:r>
                      <m:r>
                        <a:rPr lang="en-US" sz="1700" i="1">
                          <a:latin typeface="Cambria Math"/>
                        </a:rPr>
                        <m:t>𝑏</m:t>
                      </m:r>
                      <m:r>
                        <a:rPr lang="en-US" sz="1700" i="1">
                          <a:latin typeface="Cambria Math"/>
                        </a:rPr>
                        <m:t>⨂</m:t>
                      </m:r>
                      <m:sSub>
                        <m:sSubPr>
                          <m:ctrlPr>
                            <a:rPr lang="en-US" sz="1700" i="1">
                              <a:latin typeface="Cambria Math" panose="02040503050406030204" pitchFamily="18" charset="0"/>
                            </a:rPr>
                          </m:ctrlPr>
                        </m:sSubPr>
                        <m:e>
                          <m:r>
                            <a:rPr lang="en-US" sz="1700" b="0" i="1" smtClean="0">
                              <a:latin typeface="Cambria Math"/>
                            </a:rPr>
                            <m:t>𝑦</m:t>
                          </m:r>
                        </m:e>
                        <m:sub>
                          <m:r>
                            <a:rPr lang="en-US" sz="1700" i="1">
                              <a:latin typeface="Cambria Math"/>
                            </a:rPr>
                            <m:t>2</m:t>
                          </m:r>
                        </m:sub>
                      </m:sSub>
                      <m:r>
                        <a:rPr lang="en-US" sz="1700" i="1">
                          <a:latin typeface="Cambria Math"/>
                        </a:rPr>
                        <m:t>,</m:t>
                      </m:r>
                      <m:r>
                        <a:rPr lang="en-US" sz="1700" i="1">
                          <a:latin typeface="Cambria Math"/>
                        </a:rPr>
                        <m:t>𝑐</m:t>
                      </m:r>
                      <m:r>
                        <a:rPr lang="en-US" sz="1700" i="1">
                          <a:latin typeface="Cambria Math"/>
                        </a:rPr>
                        <m:t>)</m:t>
                      </m:r>
                    </m:oMath>
                  </m:oMathPara>
                </a14:m>
                <a:endParaRPr lang="en-US" sz="1700" dirty="0"/>
              </a:p>
              <a:p>
                <a:pPr/>
                <a14:m>
                  <m:oMathPara xmlns:m="http://schemas.openxmlformats.org/officeDocument/2006/math">
                    <m:oMathParaPr>
                      <m:jc m:val="left"/>
                    </m:oMathParaPr>
                    <m:oMath xmlns:m="http://schemas.openxmlformats.org/officeDocument/2006/math">
                      <m:r>
                        <a:rPr lang="en-US" sz="1700" i="1">
                          <a:latin typeface="Cambria Math"/>
                        </a:rPr>
                        <m:t>                             </m:t>
                      </m:r>
                      <m:r>
                        <a:rPr lang="en-US" sz="1700" b="0" i="1" smtClean="0">
                          <a:latin typeface="Cambria Math"/>
                        </a:rPr>
                        <m:t> </m:t>
                      </m:r>
                      <m:r>
                        <a:rPr lang="en-US" sz="1700" i="1">
                          <a:latin typeface="Cambria Math"/>
                        </a:rPr>
                        <m:t>  </m:t>
                      </m:r>
                      <m:sSub>
                        <m:sSubPr>
                          <m:ctrlPr>
                            <a:rPr lang="en-US" sz="1700" i="1">
                              <a:latin typeface="Cambria Math" panose="02040503050406030204" pitchFamily="18" charset="0"/>
                            </a:rPr>
                          </m:ctrlPr>
                        </m:sSubPr>
                        <m:e>
                          <m:r>
                            <a:rPr lang="en-US" sz="1700" i="1">
                              <a:latin typeface="Cambria Math"/>
                              <a:ea typeface="Cambria Math"/>
                              <a:sym typeface="Symbol"/>
                            </a:rPr>
                            <m:t>⊕</m:t>
                          </m:r>
                        </m:e>
                        <m:sub>
                          <m:r>
                            <a:rPr lang="en-US" sz="1700" i="1">
                              <a:latin typeface="Cambria Math"/>
                            </a:rPr>
                            <m:t>𝑝</m:t>
                          </m:r>
                        </m:sub>
                      </m:sSub>
                      <m:sSub>
                        <m:sSubPr>
                          <m:ctrlPr>
                            <a:rPr lang="en-US" sz="1700" i="1">
                              <a:solidFill>
                                <a:srgbClr val="C00000"/>
                              </a:solidFill>
                              <a:latin typeface="Cambria Math" panose="02040503050406030204" pitchFamily="18" charset="0"/>
                            </a:rPr>
                          </m:ctrlPr>
                        </m:sSubPr>
                        <m:e>
                          <m:r>
                            <a:rPr lang="en-US" sz="1700" b="0" i="1" smtClean="0">
                              <a:solidFill>
                                <a:srgbClr val="C00000"/>
                              </a:solidFill>
                              <a:latin typeface="Cambria Math"/>
                            </a:rPr>
                            <m:t>𝑍</m:t>
                          </m:r>
                        </m:e>
                        <m:sub>
                          <m:r>
                            <a:rPr lang="en-US" sz="1700" i="1">
                              <a:solidFill>
                                <a:srgbClr val="C00000"/>
                              </a:solidFill>
                              <a:latin typeface="Cambria Math"/>
                            </a:rPr>
                            <m:t>2</m:t>
                          </m:r>
                        </m:sub>
                      </m:sSub>
                      <m:sSub>
                        <m:sSubPr>
                          <m:ctrlPr>
                            <a:rPr lang="en-US" sz="1700" i="1">
                              <a:latin typeface="Cambria Math" panose="02040503050406030204" pitchFamily="18" charset="0"/>
                            </a:rPr>
                          </m:ctrlPr>
                        </m:sSubPr>
                        <m:e>
                          <m:r>
                            <a:rPr lang="en-US" sz="1700" i="1">
                              <a:latin typeface="Cambria Math"/>
                            </a:rPr>
                            <m:t>⨂</m:t>
                          </m:r>
                        </m:e>
                        <m:sub>
                          <m:r>
                            <a:rPr lang="en-US" sz="1700" i="1">
                              <a:latin typeface="Cambria Math"/>
                            </a:rPr>
                            <m:t>𝑝</m:t>
                          </m:r>
                        </m:sub>
                      </m:sSub>
                      <m:r>
                        <a:rPr lang="en-US" sz="1700" i="1">
                          <a:latin typeface="Cambria Math"/>
                        </a:rPr>
                        <m:t>(</m:t>
                      </m:r>
                      <m:r>
                        <a:rPr lang="en-US" sz="1700" i="1">
                          <a:latin typeface="Cambria Math"/>
                        </a:rPr>
                        <m:t>𝑏</m:t>
                      </m:r>
                      <m:r>
                        <a:rPr lang="en-US" sz="1700" i="1">
                          <a:latin typeface="Cambria Math"/>
                        </a:rPr>
                        <m:t>,</m:t>
                      </m:r>
                      <m:sSub>
                        <m:sSubPr>
                          <m:ctrlPr>
                            <a:rPr lang="en-US" sz="1700" i="1">
                              <a:latin typeface="Cambria Math" panose="02040503050406030204" pitchFamily="18" charset="0"/>
                            </a:rPr>
                          </m:ctrlPr>
                        </m:sSubPr>
                        <m:e>
                          <m:r>
                            <a:rPr lang="en-US" sz="1700" b="0" i="1" smtClean="0">
                              <a:latin typeface="Cambria Math"/>
                            </a:rPr>
                            <m:t>𝑦</m:t>
                          </m:r>
                        </m:e>
                        <m:sub>
                          <m:r>
                            <a:rPr lang="en-US" sz="1700" i="1">
                              <a:latin typeface="Cambria Math"/>
                            </a:rPr>
                            <m:t>2</m:t>
                          </m:r>
                        </m:sub>
                      </m:sSub>
                      <m:r>
                        <a:rPr lang="en-US" sz="1700" i="1">
                          <a:latin typeface="Cambria Math"/>
                        </a:rPr>
                        <m:t>⨂</m:t>
                      </m:r>
                      <m:r>
                        <a:rPr lang="en-US" sz="1700" i="1">
                          <a:latin typeface="Cambria Math"/>
                        </a:rPr>
                        <m:t>𝑐</m:t>
                      </m:r>
                      <m:r>
                        <a:rPr lang="en-US" sz="1700" i="1">
                          <a:latin typeface="Cambria Math"/>
                        </a:rPr>
                        <m:t>)</m:t>
                      </m:r>
                    </m:oMath>
                  </m:oMathPara>
                </a14:m>
                <a:endParaRPr lang="en-US" sz="1700" dirty="0"/>
              </a:p>
            </p:txBody>
          </p:sp>
        </mc:Choice>
        <mc:Fallback xmlns="">
          <p:sp>
            <p:nvSpPr>
              <p:cNvPr id="104" name="TextBox 103"/>
              <p:cNvSpPr txBox="1">
                <a:spLocks noRot="1" noChangeAspect="1" noMove="1" noResize="1" noEditPoints="1" noAdjustHandles="1" noChangeArrowheads="1" noChangeShapeType="1" noTextEdit="1"/>
              </p:cNvSpPr>
              <p:nvPr/>
            </p:nvSpPr>
            <p:spPr>
              <a:xfrm>
                <a:off x="3556928" y="2619724"/>
                <a:ext cx="5150843" cy="1743041"/>
              </a:xfrm>
              <a:prstGeom prst="rect">
                <a:avLst/>
              </a:prstGeom>
              <a:blipFill rotWithShape="1">
                <a:blip r:embed="rId4"/>
                <a:stretch>
                  <a:fillRect b="-6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182753" y="2598576"/>
                <a:ext cx="3414140" cy="1754326"/>
              </a:xfrm>
              <a:prstGeom prst="rect">
                <a:avLst/>
              </a:prstGeom>
              <a:noFill/>
            </p:spPr>
            <p:txBody>
              <a:bodyPr wrap="none" rtlCol="0">
                <a:spAutoFit/>
              </a:bodyPr>
              <a:lstStyle/>
              <a:p>
                <a:r>
                  <a:rPr lang="en-US" sz="1600"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𝑌</m:t>
                        </m:r>
                      </m:e>
                      <m:sub>
                        <m:r>
                          <a:rPr lang="en-US" i="1">
                            <a:latin typeface="Cambria Math"/>
                          </a:rPr>
                          <m:t>1</m:t>
                        </m:r>
                      </m:sub>
                    </m:sSub>
                    <m:r>
                      <a:rPr lang="en-US" i="1">
                        <a:latin typeface="Cambria Math"/>
                      </a:rPr>
                      <m:t>=      </m:t>
                    </m:r>
                    <m:r>
                      <a:rPr lang="en-US" i="1">
                        <a:latin typeface="Cambria Math"/>
                      </a:rPr>
                      <m:t>𝑎</m:t>
                    </m:r>
                    <m:r>
                      <a:rPr lang="en-US" i="1">
                        <a:latin typeface="Cambria Math"/>
                      </a:rPr>
                      <m:t>⨂</m:t>
                    </m:r>
                    <m:sSub>
                      <m:sSubPr>
                        <m:ctrlPr>
                          <a:rPr lang="en-US" i="1">
                            <a:solidFill>
                              <a:sysClr val="windowText" lastClr="000000"/>
                            </a:solidFill>
                            <a:latin typeface="Cambria Math" panose="02040503050406030204" pitchFamily="18" charset="0"/>
                          </a:rPr>
                        </m:ctrlPr>
                      </m:sSubPr>
                      <m:e>
                        <m:r>
                          <a:rPr lang="en-US" i="1">
                            <a:solidFill>
                              <a:sysClr val="windowText" lastClr="000000"/>
                            </a:solidFill>
                            <a:latin typeface="Cambria Math"/>
                          </a:rPr>
                          <m:t>𝑦</m:t>
                        </m:r>
                      </m:e>
                      <m:sub>
                        <m:r>
                          <a:rPr lang="en-US" i="1">
                            <a:solidFill>
                              <a:sysClr val="windowText" lastClr="000000"/>
                            </a:solidFill>
                            <a:latin typeface="Cambria Math"/>
                          </a:rPr>
                          <m:t>2</m:t>
                        </m:r>
                      </m:sub>
                    </m:sSub>
                  </m:oMath>
                </a14:m>
                <a:endParaRPr lang="en-US" dirty="0"/>
              </a:p>
              <a:p>
                <a:r>
                  <a:rPr lang="en-US" dirty="0"/>
                  <a:t>                             </a:t>
                </a:r>
                <a14:m>
                  <m:oMath xmlns:m="http://schemas.openxmlformats.org/officeDocument/2006/math">
                    <m:r>
                      <a:rPr lang="en-US" i="1">
                        <a:latin typeface="Cambria Math"/>
                      </a:rPr>
                      <m:t>⨁</m:t>
                    </m:r>
                  </m:oMath>
                </a14:m>
                <a:r>
                  <a:rPr lang="en-US" dirty="0"/>
                  <a:t> </a:t>
                </a:r>
                <a14:m>
                  <m:oMath xmlns:m="http://schemas.openxmlformats.org/officeDocument/2006/math">
                    <m:r>
                      <a:rPr lang="en-US" i="1">
                        <a:latin typeface="Cambria Math"/>
                      </a:rPr>
                      <m:t>𝑎</m:t>
                    </m:r>
                    <m:r>
                      <a:rPr lang="en-US" i="1">
                        <a:latin typeface="Cambria Math"/>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𝑌</m:t>
                        </m:r>
                      </m:e>
                      <m:sub>
                        <m:r>
                          <a:rPr lang="en-US" i="1">
                            <a:solidFill>
                              <a:srgbClr val="C00000"/>
                            </a:solidFill>
                            <a:latin typeface="Cambria Math"/>
                          </a:rPr>
                          <m:t>2</m:t>
                        </m:r>
                      </m:sub>
                    </m:sSub>
                  </m:oMath>
                </a14:m>
                <a:endParaRPr lang="en-US" i="1" dirty="0">
                  <a:solidFill>
                    <a:srgbClr val="C00000"/>
                  </a:solidFill>
                  <a:latin typeface="Cambria Math"/>
                </a:endParaRP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𝑌</m:t>
                        </m:r>
                      </m:e>
                      <m:sub>
                        <m:r>
                          <a:rPr lang="en-US" i="1">
                            <a:latin typeface="Cambria Math"/>
                          </a:rPr>
                          <m:t>2</m:t>
                        </m:r>
                      </m:sub>
                    </m:sSub>
                    <m:r>
                      <a:rPr lang="en-US" i="1">
                        <a:latin typeface="Cambria Math"/>
                      </a:rPr>
                      <m:t>=     </m:t>
                    </m:r>
                    <m:r>
                      <a:rPr lang="en-US" i="1">
                        <a:latin typeface="Cambria Math"/>
                      </a:rPr>
                      <m:t>𝑑</m:t>
                    </m:r>
                  </m:oMath>
                </a14:m>
                <a:endParaRPr lang="en-US" i="1" dirty="0">
                  <a:latin typeface="Cambria Math"/>
                </a:endParaRPr>
              </a:p>
              <a:p>
                <a:r>
                  <a:rPr lang="en-US" dirty="0"/>
                  <a:t>                             </a:t>
                </a:r>
                <a14:m>
                  <m:oMath xmlns:m="http://schemas.openxmlformats.org/officeDocument/2006/math">
                    <m:r>
                      <a:rPr lang="en-US" i="1">
                        <a:latin typeface="Cambria Math"/>
                      </a:rPr>
                      <m:t>⨁ </m:t>
                    </m:r>
                    <m:r>
                      <a:rPr lang="en-US" i="1">
                        <a:latin typeface="Cambria Math"/>
                      </a:rPr>
                      <m:t>𝑏</m:t>
                    </m:r>
                    <m:r>
                      <a:rPr lang="en-US" i="1">
                        <a:latin typeface="Cambria Math"/>
                      </a:rPr>
                      <m:t>⨂</m:t>
                    </m:r>
                    <m:sSub>
                      <m:sSubPr>
                        <m:ctrlPr>
                          <a:rPr lang="en-US" i="1">
                            <a:solidFill>
                              <a:sysClr val="windowText" lastClr="000000"/>
                            </a:solidFill>
                            <a:latin typeface="Cambria Math" panose="02040503050406030204" pitchFamily="18" charset="0"/>
                          </a:rPr>
                        </m:ctrlPr>
                      </m:sSubPr>
                      <m:e>
                        <m:r>
                          <a:rPr lang="en-US" i="1">
                            <a:solidFill>
                              <a:sysClr val="windowText" lastClr="000000"/>
                            </a:solidFill>
                            <a:latin typeface="Cambria Math"/>
                          </a:rPr>
                          <m:t>𝑦</m:t>
                        </m:r>
                      </m:e>
                      <m:sub>
                        <m:r>
                          <a:rPr lang="en-US" i="1">
                            <a:solidFill>
                              <a:sysClr val="windowText" lastClr="000000"/>
                            </a:solidFill>
                            <a:latin typeface="Cambria Math"/>
                          </a:rPr>
                          <m:t>2</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2</m:t>
                        </m:r>
                      </m:sub>
                    </m:sSub>
                    <m:r>
                      <a:rPr lang="en-US" i="1">
                        <a:latin typeface="Cambria Math"/>
                      </a:rPr>
                      <m:t>⨂ </m:t>
                    </m:r>
                    <m:r>
                      <a:rPr lang="en-US" i="1">
                        <a:latin typeface="Cambria Math"/>
                      </a:rPr>
                      <m:t>𝑐</m:t>
                    </m:r>
                  </m:oMath>
                </a14:m>
                <a:endParaRPr lang="en-US" dirty="0"/>
              </a:p>
              <a:p>
                <a:pPr/>
                <a14:m>
                  <m:oMathPara xmlns:m="http://schemas.openxmlformats.org/officeDocument/2006/math">
                    <m:oMathParaPr>
                      <m:jc m:val="left"/>
                    </m:oMathParaPr>
                    <m:oMath xmlns:m="http://schemas.openxmlformats.org/officeDocument/2006/math">
                      <m:r>
                        <a:rPr lang="en-US" i="1">
                          <a:latin typeface="Cambria Math"/>
                        </a:rPr>
                        <m:t>                              ⨁ </m:t>
                      </m:r>
                      <m:r>
                        <a:rPr lang="en-US" i="1">
                          <a:latin typeface="Cambria Math"/>
                        </a:rPr>
                        <m:t>𝑏</m:t>
                      </m:r>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2</m:t>
                          </m:r>
                        </m:sub>
                      </m:sSub>
                      <m:r>
                        <a:rPr lang="en-US" i="1">
                          <a:latin typeface="Cambria Math"/>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𝑌</m:t>
                          </m:r>
                        </m:e>
                        <m:sub>
                          <m:r>
                            <a:rPr lang="en-US" i="1">
                              <a:solidFill>
                                <a:srgbClr val="C00000"/>
                              </a:solidFill>
                              <a:latin typeface="Cambria Math"/>
                            </a:rPr>
                            <m:t>2</m:t>
                          </m:r>
                        </m:sub>
                      </m:sSub>
                      <m:r>
                        <a:rPr lang="en-US" i="1">
                          <a:latin typeface="Cambria Math"/>
                        </a:rPr>
                        <m:t>⨂ </m:t>
                      </m:r>
                      <m:r>
                        <a:rPr lang="en-US" i="1">
                          <a:latin typeface="Cambria Math"/>
                        </a:rPr>
                        <m:t>𝑐</m:t>
                      </m:r>
                    </m:oMath>
                  </m:oMathPara>
                </a14:m>
                <a:endParaRPr lang="en-US" dirty="0"/>
              </a:p>
              <a:p>
                <a:r>
                  <a:rPr lang="en-US" dirty="0"/>
                  <a:t>                             </a:t>
                </a:r>
                <a14:m>
                  <m:oMath xmlns:m="http://schemas.openxmlformats.org/officeDocument/2006/math">
                    <m:r>
                      <a:rPr lang="en-US" i="1">
                        <a:latin typeface="Cambria Math"/>
                      </a:rPr>
                      <m:t>⨁ </m:t>
                    </m:r>
                    <m:r>
                      <a:rPr lang="en-US" i="1">
                        <a:latin typeface="Cambria Math"/>
                      </a:rPr>
                      <m:t>𝑏</m:t>
                    </m:r>
                    <m:r>
                      <a:rPr lang="en-US" i="1">
                        <a:latin typeface="Cambria Math"/>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𝑌</m:t>
                        </m:r>
                      </m:e>
                      <m:sub>
                        <m:r>
                          <a:rPr lang="en-US" i="1">
                            <a:solidFill>
                              <a:srgbClr val="C00000"/>
                            </a:solidFill>
                            <a:latin typeface="Cambria Math"/>
                          </a:rPr>
                          <m:t>2</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2</m:t>
                        </m:r>
                      </m:sub>
                    </m:sSub>
                    <m:r>
                      <a:rPr lang="en-US" i="1">
                        <a:latin typeface="Cambria Math"/>
                      </a:rPr>
                      <m:t>⨂ </m:t>
                    </m:r>
                    <m:r>
                      <a:rPr lang="en-US" i="1">
                        <a:latin typeface="Cambria Math"/>
                      </a:rPr>
                      <m:t>𝑐</m:t>
                    </m:r>
                  </m:oMath>
                </a14:m>
                <a:endParaRPr lang="en-US" dirty="0"/>
              </a:p>
            </p:txBody>
          </p:sp>
        </mc:Choice>
        <mc:Fallback xmlns="">
          <p:sp>
            <p:nvSpPr>
              <p:cNvPr id="105" name="TextBox 104"/>
              <p:cNvSpPr txBox="1">
                <a:spLocks noRot="1" noChangeAspect="1" noMove="1" noResize="1" noEditPoints="1" noAdjustHandles="1" noChangeArrowheads="1" noChangeShapeType="1" noTextEdit="1"/>
              </p:cNvSpPr>
              <p:nvPr/>
            </p:nvSpPr>
            <p:spPr>
              <a:xfrm>
                <a:off x="182753" y="2598576"/>
                <a:ext cx="3414140" cy="1754326"/>
              </a:xfrm>
              <a:prstGeom prst="rect">
                <a:avLst/>
              </a:prstGeom>
              <a:blipFill rotWithShape="1">
                <a:blip r:embed="rId5"/>
                <a:stretch>
                  <a:fillRect b="-347"/>
                </a:stretch>
              </a:blipFill>
            </p:spPr>
            <p:txBody>
              <a:bodyPr/>
              <a:lstStyle/>
              <a:p>
                <a:r>
                  <a:rPr lang="en-US">
                    <a:noFill/>
                  </a:rPr>
                  <a:t> </a:t>
                </a:r>
              </a:p>
            </p:txBody>
          </p:sp>
        </mc:Fallback>
      </mc:AlternateContent>
      <p:grpSp>
        <p:nvGrpSpPr>
          <p:cNvPr id="154" name="Group 153"/>
          <p:cNvGrpSpPr/>
          <p:nvPr/>
        </p:nvGrpSpPr>
        <p:grpSpPr>
          <a:xfrm>
            <a:off x="4576731" y="4478737"/>
            <a:ext cx="3126433" cy="1093843"/>
            <a:chOff x="4710955" y="4411625"/>
            <a:chExt cx="3126433" cy="1093843"/>
          </a:xfrm>
        </p:grpSpPr>
        <p:sp>
          <p:nvSpPr>
            <p:cNvPr id="108" name="Oval 107"/>
            <p:cNvSpPr/>
            <p:nvPr/>
          </p:nvSpPr>
          <p:spPr>
            <a:xfrm>
              <a:off x="5464920" y="482997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Oval 112"/>
            <p:cNvSpPr/>
            <p:nvPr/>
          </p:nvSpPr>
          <p:spPr>
            <a:xfrm>
              <a:off x="5464920" y="541904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14" name="Straight Arrow Connector 113"/>
            <p:cNvCxnSpPr>
              <a:stCxn id="108" idx="4"/>
              <a:endCxn id="113" idx="0"/>
            </p:cNvCxnSpPr>
            <p:nvPr/>
          </p:nvCxnSpPr>
          <p:spPr>
            <a:xfrm>
              <a:off x="5503020" y="4906171"/>
              <a:ext cx="0" cy="51286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466770" y="442546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0" name="Oval 119"/>
            <p:cNvSpPr/>
            <p:nvPr/>
          </p:nvSpPr>
          <p:spPr>
            <a:xfrm>
              <a:off x="6399432" y="46454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1" name="Oval 120"/>
            <p:cNvSpPr/>
            <p:nvPr/>
          </p:nvSpPr>
          <p:spPr>
            <a:xfrm>
              <a:off x="6399432" y="542926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6399432" y="442546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6" name="Straight Arrow Connector 125"/>
            <p:cNvCxnSpPr>
              <a:stCxn id="120" idx="4"/>
              <a:endCxn id="121" idx="0"/>
            </p:cNvCxnSpPr>
            <p:nvPr/>
          </p:nvCxnSpPr>
          <p:spPr>
            <a:xfrm>
              <a:off x="6437532" y="4721613"/>
              <a:ext cx="0" cy="707655"/>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7326875" y="441162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0" name="TextBox 129"/>
            <p:cNvSpPr txBox="1"/>
            <p:nvPr/>
          </p:nvSpPr>
          <p:spPr>
            <a:xfrm>
              <a:off x="6395934" y="4961237"/>
              <a:ext cx="827471" cy="307777"/>
            </a:xfrm>
            <a:prstGeom prst="rect">
              <a:avLst/>
            </a:prstGeom>
            <a:noFill/>
          </p:spPr>
          <p:txBody>
            <a:bodyPr wrap="none" rtlCol="0">
              <a:spAutoFit/>
            </a:bodyPr>
            <a:lstStyle/>
            <a:p>
              <a:r>
                <a:rPr lang="en-US" sz="1400" dirty="0"/>
                <a:t>(b, </a:t>
              </a:r>
              <a:r>
                <a:rPr lang="en-US" sz="1400" i="1" dirty="0"/>
                <a:t>y</a:t>
              </a:r>
              <a:r>
                <a:rPr lang="en-US" sz="1400" baseline="-25000" dirty="0"/>
                <a:t>2</a:t>
              </a:r>
              <a:r>
                <a:rPr lang="en-US" sz="1400" dirty="0">
                  <a:sym typeface="Symbol"/>
                </a:rPr>
                <a:t>c)</a:t>
              </a:r>
              <a:endParaRPr lang="en-US" sz="1400" i="1" baseline="-25000" dirty="0"/>
            </a:p>
          </p:txBody>
        </p:sp>
        <p:sp>
          <p:nvSpPr>
            <p:cNvPr id="131" name="Oval 130"/>
            <p:cNvSpPr/>
            <p:nvPr/>
          </p:nvSpPr>
          <p:spPr>
            <a:xfrm>
              <a:off x="7326875" y="490002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32" name="Straight Arrow Connector 131"/>
            <p:cNvCxnSpPr>
              <a:stCxn id="129" idx="4"/>
              <a:endCxn id="131" idx="0"/>
            </p:cNvCxnSpPr>
            <p:nvPr/>
          </p:nvCxnSpPr>
          <p:spPr>
            <a:xfrm>
              <a:off x="7364975" y="4487825"/>
              <a:ext cx="0" cy="412201"/>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7312885" y="4494854"/>
              <a:ext cx="524503" cy="307777"/>
            </a:xfrm>
            <a:prstGeom prst="rect">
              <a:avLst/>
            </a:prstGeom>
            <a:noFill/>
          </p:spPr>
          <p:txBody>
            <a:bodyPr wrap="none" rtlCol="0">
              <a:spAutoFit/>
            </a:bodyPr>
            <a:lstStyle/>
            <a:p>
              <a:r>
                <a:rPr lang="en-US" sz="1400" dirty="0"/>
                <a:t>(1,d)</a:t>
              </a:r>
              <a:endParaRPr lang="en-US" sz="1400" baseline="-25000" dirty="0"/>
            </a:p>
          </p:txBody>
        </p:sp>
        <p:cxnSp>
          <p:nvCxnSpPr>
            <p:cNvPr id="134" name="Straight Arrow Connector 133"/>
            <p:cNvCxnSpPr>
              <a:stCxn id="117" idx="6"/>
              <a:endCxn id="123" idx="2"/>
            </p:cNvCxnSpPr>
            <p:nvPr/>
          </p:nvCxnSpPr>
          <p:spPr>
            <a:xfrm>
              <a:off x="5542970" y="4463560"/>
              <a:ext cx="856462" cy="0"/>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23" idx="6"/>
              <a:endCxn id="129" idx="2"/>
            </p:cNvCxnSpPr>
            <p:nvPr/>
          </p:nvCxnSpPr>
          <p:spPr>
            <a:xfrm flipV="1">
              <a:off x="6475632" y="4449725"/>
              <a:ext cx="851243" cy="13835"/>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31" idx="2"/>
              <a:endCxn id="120" idx="6"/>
            </p:cNvCxnSpPr>
            <p:nvPr/>
          </p:nvCxnSpPr>
          <p:spPr>
            <a:xfrm flipH="1" flipV="1">
              <a:off x="6475632" y="4683513"/>
              <a:ext cx="851243" cy="254613"/>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21" idx="1"/>
              <a:endCxn id="108" idx="5"/>
            </p:cNvCxnSpPr>
            <p:nvPr/>
          </p:nvCxnSpPr>
          <p:spPr>
            <a:xfrm flipH="1" flipV="1">
              <a:off x="5529961" y="4895012"/>
              <a:ext cx="880630" cy="545415"/>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710955" y="5014833"/>
              <a:ext cx="827471" cy="307777"/>
            </a:xfrm>
            <a:prstGeom prst="rect">
              <a:avLst/>
            </a:prstGeom>
            <a:noFill/>
          </p:spPr>
          <p:txBody>
            <a:bodyPr wrap="none" rtlCol="0">
              <a:spAutoFit/>
            </a:bodyPr>
            <a:lstStyle/>
            <a:p>
              <a:r>
                <a:rPr lang="en-US" sz="1400" dirty="0"/>
                <a:t>(b</a:t>
              </a:r>
              <a:r>
                <a:rPr lang="en-US" sz="1400" dirty="0">
                  <a:sym typeface="Symbol"/>
                </a:rPr>
                <a:t></a:t>
              </a:r>
              <a:r>
                <a:rPr lang="en-US" sz="1400" i="1" dirty="0"/>
                <a:t>y</a:t>
              </a:r>
              <a:r>
                <a:rPr lang="en-US" sz="1400" baseline="-25000" dirty="0"/>
                <a:t>2</a:t>
              </a:r>
              <a:r>
                <a:rPr lang="en-US" sz="1400" dirty="0"/>
                <a:t>, </a:t>
              </a:r>
              <a:r>
                <a:rPr lang="en-US" sz="1400" dirty="0">
                  <a:sym typeface="Symbol"/>
                </a:rPr>
                <a:t>c)</a:t>
              </a:r>
              <a:endParaRPr lang="en-US" sz="1400" i="1" baseline="-25000" dirty="0"/>
            </a:p>
          </p:txBody>
        </p:sp>
      </p:grpSp>
      <mc:AlternateContent xmlns:mc="http://schemas.openxmlformats.org/markup-compatibility/2006" xmlns:a14="http://schemas.microsoft.com/office/drawing/2010/main">
        <mc:Choice Requires="a14">
          <p:sp>
            <p:nvSpPr>
              <p:cNvPr id="147" name="TextBox 146"/>
              <p:cNvSpPr txBox="1"/>
              <p:nvPr/>
            </p:nvSpPr>
            <p:spPr>
              <a:xfrm>
                <a:off x="4303553" y="5656470"/>
                <a:ext cx="3577454" cy="646331"/>
              </a:xfrm>
              <a:prstGeom prst="rect">
                <a:avLst/>
              </a:prstGeom>
              <a:noFill/>
            </p:spPr>
            <p:txBody>
              <a:bodyPr wrap="none" rtlCol="0">
                <a:spAutoFit/>
              </a:bodyPr>
              <a:lstStyle/>
              <a:p>
                <a:r>
                  <a:rPr lang="en-US" dirty="0">
                    <a:latin typeface="Cambria Math"/>
                    <a:ea typeface="Cambria Math"/>
                  </a:rPr>
                  <a:t>    ℛ((1,</a:t>
                </a:r>
                <a:r>
                  <a:rPr lang="en-US" sz="1700" i="1" dirty="0">
                    <a:latin typeface="Cambria Math"/>
                  </a:rPr>
                  <a:t>d</a:t>
                </a:r>
                <a:r>
                  <a:rPr lang="en-US" dirty="0">
                    <a:latin typeface="Cambria Math"/>
                    <a:ea typeface="Cambria Math"/>
                  </a:rPr>
                  <a:t>) </a:t>
                </a:r>
                <a:r>
                  <a:rPr lang="en-US" dirty="0">
                    <a:latin typeface="Cambria Math"/>
                    <a:ea typeface="Cambria Math"/>
                    <a:sym typeface="Symbol"/>
                  </a:rPr>
                  <a:t></a:t>
                </a:r>
                <a14:m>
                  <m:oMath xmlns:m="http://schemas.openxmlformats.org/officeDocument/2006/math">
                    <m:r>
                      <a:rPr lang="en-US" i="1" baseline="-25000">
                        <a:latin typeface="Cambria Math"/>
                      </a:rPr>
                      <m:t>𝑝</m:t>
                    </m:r>
                  </m:oMath>
                </a14:m>
                <a:r>
                  <a:rPr lang="en-US" dirty="0">
                    <a:latin typeface="Cambria Math"/>
                    <a:ea typeface="Cambria Math"/>
                    <a:sym typeface="Symbol"/>
                  </a:rPr>
                  <a:t>(</a:t>
                </a:r>
                <a:r>
                  <a:rPr lang="en-US" sz="1700" i="1" dirty="0">
                    <a:latin typeface="Cambria Math"/>
                    <a:sym typeface="Symbol"/>
                  </a:rPr>
                  <a:t>b</a:t>
                </a:r>
                <a:r>
                  <a:rPr lang="en-US" dirty="0">
                    <a:latin typeface="Cambria Math"/>
                    <a:ea typeface="Cambria Math"/>
                    <a:sym typeface="Symbol"/>
                  </a:rPr>
                  <a:t>,</a:t>
                </a:r>
                <a:r>
                  <a:rPr lang="en-US" sz="1700" i="1" dirty="0">
                    <a:latin typeface="Cambria Math"/>
                    <a:sym typeface="Symbol"/>
                  </a:rPr>
                  <a:t>y</a:t>
                </a:r>
                <a:r>
                  <a:rPr lang="en-US" baseline="-25000" dirty="0">
                    <a:latin typeface="Cambria Math"/>
                    <a:ea typeface="Cambria Math"/>
                    <a:sym typeface="Symbol"/>
                  </a:rPr>
                  <a:t>2</a:t>
                </a:r>
                <a:r>
                  <a:rPr lang="en-US" dirty="0">
                    <a:latin typeface="Cambria Math"/>
                    <a:ea typeface="Cambria Math"/>
                    <a:sym typeface="Symbol"/>
                  </a:rPr>
                  <a:t></a:t>
                </a:r>
                <a:r>
                  <a:rPr lang="en-US" sz="1700" i="1" dirty="0">
                    <a:latin typeface="Cambria Math"/>
                    <a:sym typeface="Symbol"/>
                  </a:rPr>
                  <a:t>c</a:t>
                </a:r>
                <a:r>
                  <a:rPr lang="en-US" dirty="0">
                    <a:latin typeface="Cambria Math"/>
                    <a:ea typeface="Cambria Math"/>
                    <a:sym typeface="Symbol"/>
                  </a:rPr>
                  <a:t>) </a:t>
                </a:r>
                <a14:m>
                  <m:oMath xmlns:m="http://schemas.openxmlformats.org/officeDocument/2006/math">
                    <m:r>
                      <a:rPr lang="en-US" i="1" baseline="-25000">
                        <a:latin typeface="Cambria Math"/>
                      </a:rPr>
                      <m:t>𝑝</m:t>
                    </m:r>
                  </m:oMath>
                </a14:m>
                <a:r>
                  <a:rPr lang="en-US" dirty="0">
                    <a:latin typeface="Cambria Math"/>
                    <a:ea typeface="Cambria Math"/>
                  </a:rPr>
                  <a:t>(</a:t>
                </a:r>
                <a:r>
                  <a:rPr lang="en-US" sz="1700" i="1" dirty="0">
                    <a:latin typeface="Cambria Math"/>
                    <a:sym typeface="Symbol"/>
                  </a:rPr>
                  <a:t>b </a:t>
                </a:r>
                <a:r>
                  <a:rPr lang="en-US" dirty="0">
                    <a:latin typeface="Cambria Math"/>
                    <a:ea typeface="Cambria Math"/>
                    <a:sym typeface="Symbol"/>
                  </a:rPr>
                  <a:t></a:t>
                </a:r>
                <a:r>
                  <a:rPr lang="en-US" sz="1700" i="1" dirty="0">
                    <a:latin typeface="Cambria Math"/>
                    <a:sym typeface="Symbol"/>
                  </a:rPr>
                  <a:t>y</a:t>
                </a:r>
                <a:r>
                  <a:rPr lang="en-US" baseline="-25000" dirty="0">
                    <a:latin typeface="Cambria Math"/>
                    <a:ea typeface="Cambria Math"/>
                    <a:sym typeface="Symbol"/>
                  </a:rPr>
                  <a:t>2</a:t>
                </a:r>
                <a:r>
                  <a:rPr lang="en-US" sz="1600" dirty="0">
                    <a:latin typeface="Cambria Math"/>
                    <a:ea typeface="Cambria Math"/>
                    <a:sym typeface="Symbol"/>
                  </a:rPr>
                  <a:t>,</a:t>
                </a:r>
                <a:r>
                  <a:rPr lang="en-US" sz="1700" i="1" dirty="0">
                    <a:latin typeface="Cambria Math"/>
                    <a:sym typeface="Symbol"/>
                  </a:rPr>
                  <a:t>c</a:t>
                </a:r>
                <a:r>
                  <a:rPr lang="en-US" dirty="0">
                    <a:latin typeface="Cambria Math"/>
                    <a:ea typeface="Cambria Math"/>
                  </a:rPr>
                  <a:t>))</a:t>
                </a:r>
              </a:p>
              <a:p>
                <a:r>
                  <a:rPr lang="en-US" dirty="0">
                    <a:latin typeface="Cambria Math"/>
                    <a:ea typeface="Cambria Math"/>
                  </a:rPr>
                  <a:t>= </a:t>
                </a:r>
                <a:r>
                  <a:rPr lang="en-US" i="1" dirty="0">
                    <a:latin typeface="Cambria Math"/>
                    <a:sym typeface="Symbol"/>
                  </a:rPr>
                  <a:t>b </a:t>
                </a:r>
                <a:r>
                  <a:rPr lang="en-US" dirty="0">
                    <a:latin typeface="Cambria Math"/>
                    <a:ea typeface="Cambria Math"/>
                    <a:sym typeface="Symbol"/>
                  </a:rPr>
                  <a:t></a:t>
                </a:r>
                <a:r>
                  <a:rPr lang="en-US" i="1" dirty="0">
                    <a:latin typeface="Cambria Math"/>
                    <a:sym typeface="Symbol"/>
                  </a:rPr>
                  <a:t>y</a:t>
                </a:r>
                <a:r>
                  <a:rPr lang="en-US" baseline="-25000" dirty="0">
                    <a:latin typeface="Cambria Math"/>
                    <a:ea typeface="Cambria Math"/>
                    <a:sym typeface="Symbol"/>
                  </a:rPr>
                  <a:t>2</a:t>
                </a:r>
                <a:r>
                  <a:rPr lang="en-US" dirty="0">
                    <a:latin typeface="Cambria Math"/>
                    <a:ea typeface="Cambria Math"/>
                    <a:sym typeface="Symbol"/>
                  </a:rPr>
                  <a:t> </a:t>
                </a:r>
                <a:r>
                  <a:rPr lang="en-US" i="1" dirty="0">
                    <a:latin typeface="Cambria Math"/>
                    <a:sym typeface="Symbol"/>
                  </a:rPr>
                  <a:t>b </a:t>
                </a:r>
                <a:r>
                  <a:rPr lang="en-US" dirty="0">
                    <a:latin typeface="Cambria Math"/>
                    <a:ea typeface="Cambria Math"/>
                    <a:sym typeface="Symbol"/>
                  </a:rPr>
                  <a:t></a:t>
                </a:r>
                <a:r>
                  <a:rPr lang="en-US" dirty="0">
                    <a:latin typeface="Cambria Math"/>
                    <a:ea typeface="Cambria Math"/>
                  </a:rPr>
                  <a:t>1</a:t>
                </a:r>
                <a:r>
                  <a:rPr lang="en-US" dirty="0">
                    <a:latin typeface="Cambria Math"/>
                    <a:ea typeface="Cambria Math"/>
                    <a:sym typeface="Symbol"/>
                  </a:rPr>
                  <a:t></a:t>
                </a:r>
                <a:r>
                  <a:rPr lang="en-US" i="1" dirty="0">
                    <a:latin typeface="Cambria Math"/>
                  </a:rPr>
                  <a:t>d</a:t>
                </a:r>
                <a:r>
                  <a:rPr lang="en-US" dirty="0">
                    <a:latin typeface="Cambria Math"/>
                    <a:ea typeface="Cambria Math"/>
                    <a:sym typeface="Symbol"/>
                  </a:rPr>
                  <a:t> </a:t>
                </a:r>
                <a:r>
                  <a:rPr lang="en-US" sz="1700" i="1" dirty="0">
                    <a:latin typeface="Cambria Math"/>
                    <a:sym typeface="Symbol"/>
                  </a:rPr>
                  <a:t>y</a:t>
                </a:r>
                <a:r>
                  <a:rPr lang="en-US" baseline="-25000" dirty="0">
                    <a:latin typeface="Cambria Math"/>
                    <a:ea typeface="Cambria Math"/>
                    <a:sym typeface="Symbol"/>
                  </a:rPr>
                  <a:t>2</a:t>
                </a:r>
                <a:r>
                  <a:rPr lang="en-US" dirty="0">
                    <a:latin typeface="Cambria Math"/>
                    <a:ea typeface="Cambria Math"/>
                    <a:sym typeface="Symbol"/>
                  </a:rPr>
                  <a:t></a:t>
                </a:r>
                <a:r>
                  <a:rPr lang="en-US" sz="1700" i="1" dirty="0">
                    <a:latin typeface="Cambria Math"/>
                    <a:sym typeface="Symbol"/>
                  </a:rPr>
                  <a:t>c</a:t>
                </a:r>
                <a:r>
                  <a:rPr lang="en-US" dirty="0">
                    <a:latin typeface="Cambria Math"/>
                    <a:ea typeface="Cambria Math"/>
                    <a:sym typeface="Symbol"/>
                  </a:rPr>
                  <a:t> </a:t>
                </a:r>
                <a:r>
                  <a:rPr lang="en-US" i="1" dirty="0">
                    <a:latin typeface="Cambria Math"/>
                    <a:sym typeface="Symbol"/>
                  </a:rPr>
                  <a:t>c</a:t>
                </a:r>
                <a:endParaRPr lang="en-US" dirty="0"/>
              </a:p>
            </p:txBody>
          </p:sp>
        </mc:Choice>
        <mc:Fallback xmlns="">
          <p:sp>
            <p:nvSpPr>
              <p:cNvPr id="147" name="TextBox 146"/>
              <p:cNvSpPr txBox="1">
                <a:spLocks noRot="1" noChangeAspect="1" noMove="1" noResize="1" noEditPoints="1" noAdjustHandles="1" noChangeArrowheads="1" noChangeShapeType="1" noTextEdit="1"/>
              </p:cNvSpPr>
              <p:nvPr/>
            </p:nvSpPr>
            <p:spPr>
              <a:xfrm>
                <a:off x="4303553" y="5656470"/>
                <a:ext cx="3577454" cy="646331"/>
              </a:xfrm>
              <a:prstGeom prst="rect">
                <a:avLst/>
              </a:prstGeom>
              <a:blipFill rotWithShape="1">
                <a:blip r:embed="rId6"/>
                <a:stretch>
                  <a:fillRect l="-1533" t="-4717" r="-681" b="-12264"/>
                </a:stretch>
              </a:blipFill>
            </p:spPr>
            <p:txBody>
              <a:bodyPr/>
              <a:lstStyle/>
              <a:p>
                <a:r>
                  <a:rPr lang="en-US">
                    <a:noFill/>
                  </a:rPr>
                  <a:t> </a:t>
                </a:r>
              </a:p>
            </p:txBody>
          </p:sp>
        </mc:Fallback>
      </mc:AlternateContent>
      <p:sp>
        <p:nvSpPr>
          <p:cNvPr id="148" name="TextBox 147"/>
          <p:cNvSpPr txBox="1"/>
          <p:nvPr/>
        </p:nvSpPr>
        <p:spPr>
          <a:xfrm>
            <a:off x="3683625" y="3984771"/>
            <a:ext cx="442750" cy="369332"/>
          </a:xfrm>
          <a:prstGeom prst="rect">
            <a:avLst/>
          </a:prstGeom>
          <a:noFill/>
        </p:spPr>
        <p:txBody>
          <a:bodyPr wrap="none" rtlCol="0">
            <a:spAutoFit/>
          </a:bodyPr>
          <a:lstStyle/>
          <a:p>
            <a:r>
              <a:rPr lang="en-US" dirty="0"/>
              <a:t>(1)</a:t>
            </a:r>
          </a:p>
        </p:txBody>
      </p:sp>
      <p:sp>
        <p:nvSpPr>
          <p:cNvPr id="149" name="TextBox 148"/>
          <p:cNvSpPr txBox="1"/>
          <p:nvPr/>
        </p:nvSpPr>
        <p:spPr>
          <a:xfrm>
            <a:off x="3683625" y="3707718"/>
            <a:ext cx="442750" cy="369332"/>
          </a:xfrm>
          <a:prstGeom prst="rect">
            <a:avLst/>
          </a:prstGeom>
          <a:noFill/>
        </p:spPr>
        <p:txBody>
          <a:bodyPr wrap="none" rtlCol="0">
            <a:spAutoFit/>
          </a:bodyPr>
          <a:lstStyle/>
          <a:p>
            <a:r>
              <a:rPr lang="en-US" dirty="0"/>
              <a:t>(2)</a:t>
            </a:r>
          </a:p>
        </p:txBody>
      </p:sp>
      <p:sp>
        <p:nvSpPr>
          <p:cNvPr id="150" name="TextBox 149"/>
          <p:cNvSpPr txBox="1"/>
          <p:nvPr/>
        </p:nvSpPr>
        <p:spPr>
          <a:xfrm>
            <a:off x="3683625" y="3155442"/>
            <a:ext cx="442750" cy="369332"/>
          </a:xfrm>
          <a:prstGeom prst="rect">
            <a:avLst/>
          </a:prstGeom>
          <a:noFill/>
        </p:spPr>
        <p:txBody>
          <a:bodyPr wrap="none" rtlCol="0">
            <a:spAutoFit/>
          </a:bodyPr>
          <a:lstStyle/>
          <a:p>
            <a:r>
              <a:rPr lang="en-US" dirty="0"/>
              <a:t>(3)</a:t>
            </a:r>
          </a:p>
        </p:txBody>
      </p:sp>
      <p:sp>
        <p:nvSpPr>
          <p:cNvPr id="151" name="TextBox 150"/>
          <p:cNvSpPr txBox="1"/>
          <p:nvPr/>
        </p:nvSpPr>
        <p:spPr>
          <a:xfrm>
            <a:off x="7186101" y="3967993"/>
            <a:ext cx="426720" cy="353943"/>
          </a:xfrm>
          <a:prstGeom prst="rect">
            <a:avLst/>
          </a:prstGeom>
          <a:noFill/>
        </p:spPr>
        <p:txBody>
          <a:bodyPr wrap="none" rtlCol="0">
            <a:spAutoFit/>
          </a:bodyPr>
          <a:lstStyle/>
          <a:p>
            <a:r>
              <a:rPr lang="en-US" sz="1700" dirty="0"/>
              <a:t>(1)</a:t>
            </a:r>
          </a:p>
        </p:txBody>
      </p:sp>
      <p:sp>
        <p:nvSpPr>
          <p:cNvPr id="152" name="TextBox 151"/>
          <p:cNvSpPr txBox="1"/>
          <p:nvPr/>
        </p:nvSpPr>
        <p:spPr>
          <a:xfrm>
            <a:off x="7186101" y="3690940"/>
            <a:ext cx="426720" cy="353943"/>
          </a:xfrm>
          <a:prstGeom prst="rect">
            <a:avLst/>
          </a:prstGeom>
          <a:noFill/>
        </p:spPr>
        <p:txBody>
          <a:bodyPr wrap="none" rtlCol="0">
            <a:spAutoFit/>
          </a:bodyPr>
          <a:lstStyle/>
          <a:p>
            <a:r>
              <a:rPr lang="en-US" sz="1700" dirty="0"/>
              <a:t>(2)</a:t>
            </a:r>
          </a:p>
        </p:txBody>
      </p:sp>
      <p:sp>
        <p:nvSpPr>
          <p:cNvPr id="153" name="TextBox 152"/>
          <p:cNvSpPr txBox="1"/>
          <p:nvPr/>
        </p:nvSpPr>
        <p:spPr>
          <a:xfrm>
            <a:off x="7186101" y="3113497"/>
            <a:ext cx="426720" cy="353943"/>
          </a:xfrm>
          <a:prstGeom prst="rect">
            <a:avLst/>
          </a:prstGeom>
          <a:noFill/>
        </p:spPr>
        <p:txBody>
          <a:bodyPr wrap="none" rtlCol="0">
            <a:spAutoFit/>
          </a:bodyPr>
          <a:lstStyle/>
          <a:p>
            <a:r>
              <a:rPr lang="en-US" sz="1700" dirty="0"/>
              <a:t>(3)</a:t>
            </a:r>
          </a:p>
        </p:txBody>
      </p:sp>
    </p:spTree>
    <p:extLst>
      <p:ext uri="{BB962C8B-B14F-4D97-AF65-F5344CB8AC3E}">
        <p14:creationId xmlns:p14="http://schemas.microsoft.com/office/powerpoint/2010/main" val="74089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par>
                                <p:cTn id="17" presetID="9"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par>
                                <p:cTn id="26" presetID="9"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par>
                                <p:cTn id="29" presetID="9"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dissolve">
                                      <p:cBhvr>
                                        <p:cTn id="37" dur="500"/>
                                        <p:tgtEl>
                                          <p:spTgt spid="2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dissolv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49"/>
                                        </p:tgtEl>
                                        <p:attrNameLst>
                                          <p:attrName>style.visibility</p:attrName>
                                        </p:attrNameLst>
                                      </p:cBhvr>
                                      <p:to>
                                        <p:strVal val="visible"/>
                                      </p:to>
                                    </p:set>
                                    <p:animEffect transition="in" filter="dissolve">
                                      <p:cBhvr>
                                        <p:cTn id="45" dur="500"/>
                                        <p:tgtEl>
                                          <p:spTgt spid="149"/>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dissolve">
                                      <p:cBhvr>
                                        <p:cTn id="48" dur="500"/>
                                        <p:tgtEl>
                                          <p:spTgt spid="57"/>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dissolve">
                                      <p:cBhvr>
                                        <p:cTn id="51" dur="500"/>
                                        <p:tgtEl>
                                          <p:spTgt spid="6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dissolve">
                                      <p:cBhvr>
                                        <p:cTn id="54" dur="500"/>
                                        <p:tgtEl>
                                          <p:spTgt spid="6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dissolve">
                                      <p:cBhvr>
                                        <p:cTn id="57" dur="500"/>
                                        <p:tgtEl>
                                          <p:spTgt spid="6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dissolve">
                                      <p:cBhvr>
                                        <p:cTn id="60" dur="500"/>
                                        <p:tgtEl>
                                          <p:spTgt spid="68"/>
                                        </p:tgtEl>
                                      </p:cBhvr>
                                    </p:animEffect>
                                  </p:childTnLst>
                                </p:cTn>
                              </p:par>
                              <p:par>
                                <p:cTn id="61" presetID="9"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dissolve">
                                      <p:cBhvr>
                                        <p:cTn id="63" dur="500"/>
                                        <p:tgtEl>
                                          <p:spTgt spid="69"/>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dissolve">
                                      <p:cBhvr>
                                        <p:cTn id="66" dur="500"/>
                                        <p:tgtEl>
                                          <p:spTgt spid="71"/>
                                        </p:tgtEl>
                                      </p:cBhvr>
                                    </p:animEffect>
                                  </p:childTnLst>
                                </p:cTn>
                              </p:par>
                              <p:par>
                                <p:cTn id="67" presetID="9" presetClass="entr" presetSubtype="0" fill="hold" nodeType="with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dissolve">
                                      <p:cBhvr>
                                        <p:cTn id="69" dur="500"/>
                                        <p:tgtEl>
                                          <p:spTgt spid="7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dissolve">
                                      <p:cBhvr>
                                        <p:cTn id="72" dur="500"/>
                                        <p:tgtEl>
                                          <p:spTgt spid="74"/>
                                        </p:tgtEl>
                                      </p:cBhvr>
                                    </p:animEffect>
                                  </p:childTnLst>
                                </p:cTn>
                              </p:par>
                              <p:par>
                                <p:cTn id="73" presetID="9"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79"/>
                                        </p:tgtEl>
                                        <p:attrNameLst>
                                          <p:attrName>style.visibility</p:attrName>
                                        </p:attrNameLst>
                                      </p:cBhvr>
                                      <p:to>
                                        <p:strVal val="visible"/>
                                      </p:to>
                                    </p:set>
                                    <p:animEffect transition="in" filter="dissolve">
                                      <p:cBhvr>
                                        <p:cTn id="78" dur="500"/>
                                        <p:tgtEl>
                                          <p:spTgt spid="79"/>
                                        </p:tgtEl>
                                      </p:cBhvr>
                                    </p:animEffect>
                                  </p:childTnLst>
                                </p:cTn>
                              </p:par>
                              <p:par>
                                <p:cTn id="79" presetID="9" presetClass="entr" presetSubtype="0"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dissolve">
                                      <p:cBhvr>
                                        <p:cTn id="81" dur="500"/>
                                        <p:tgtEl>
                                          <p:spTgt spid="91"/>
                                        </p:tgtEl>
                                      </p:cBhvr>
                                    </p:animEffect>
                                  </p:childTnLst>
                                </p:cTn>
                              </p:par>
                              <p:par>
                                <p:cTn id="82" presetID="9" presetClass="entr" presetSubtype="0" fill="hold" nodeType="withEffect">
                                  <p:stCondLst>
                                    <p:cond delay="0"/>
                                  </p:stCondLst>
                                  <p:childTnLst>
                                    <p:set>
                                      <p:cBhvr>
                                        <p:cTn id="83" dur="1" fill="hold">
                                          <p:stCondLst>
                                            <p:cond delay="0"/>
                                          </p:stCondLst>
                                        </p:cTn>
                                        <p:tgtEl>
                                          <p:spTgt spid="100"/>
                                        </p:tgtEl>
                                        <p:attrNameLst>
                                          <p:attrName>style.visibility</p:attrName>
                                        </p:attrNameLst>
                                      </p:cBhvr>
                                      <p:to>
                                        <p:strVal val="visible"/>
                                      </p:to>
                                    </p:set>
                                    <p:animEffect transition="in" filter="dissolve">
                                      <p:cBhvr>
                                        <p:cTn id="84" dur="500"/>
                                        <p:tgtEl>
                                          <p:spTgt spid="10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50"/>
                                        </p:tgtEl>
                                        <p:attrNameLst>
                                          <p:attrName>style.visibility</p:attrName>
                                        </p:attrNameLst>
                                      </p:cBhvr>
                                      <p:to>
                                        <p:strVal val="visible"/>
                                      </p:to>
                                    </p:set>
                                    <p:animEffect transition="in" filter="dissolve">
                                      <p:cBhvr>
                                        <p:cTn id="89" dur="500"/>
                                        <p:tgtEl>
                                          <p:spTgt spid="15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dissolve">
                                      <p:cBhvr>
                                        <p:cTn id="92" dur="500"/>
                                        <p:tgtEl>
                                          <p:spTgt spid="77"/>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82"/>
                                        </p:tgtEl>
                                        <p:attrNameLst>
                                          <p:attrName>style.visibility</p:attrName>
                                        </p:attrNameLst>
                                      </p:cBhvr>
                                      <p:to>
                                        <p:strVal val="visible"/>
                                      </p:to>
                                    </p:set>
                                    <p:animEffect transition="in" filter="dissolve">
                                      <p:cBhvr>
                                        <p:cTn id="95" dur="500"/>
                                        <p:tgtEl>
                                          <p:spTgt spid="82"/>
                                        </p:tgtEl>
                                      </p:cBhvr>
                                    </p:animEffect>
                                  </p:childTnLst>
                                </p:cTn>
                              </p:par>
                              <p:par>
                                <p:cTn id="96" presetID="9" presetClass="entr" presetSubtype="0" fill="hold"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dissolve">
                                      <p:cBhvr>
                                        <p:cTn id="98" dur="500"/>
                                        <p:tgtEl>
                                          <p:spTgt spid="8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86"/>
                                        </p:tgtEl>
                                        <p:attrNameLst>
                                          <p:attrName>style.visibility</p:attrName>
                                        </p:attrNameLst>
                                      </p:cBhvr>
                                      <p:to>
                                        <p:strVal val="visible"/>
                                      </p:to>
                                    </p:set>
                                    <p:animEffect transition="in" filter="dissolve">
                                      <p:cBhvr>
                                        <p:cTn id="101" dur="500"/>
                                        <p:tgtEl>
                                          <p:spTgt spid="86"/>
                                        </p:tgtEl>
                                      </p:cBhvr>
                                    </p:animEffect>
                                  </p:childTnLst>
                                </p:cTn>
                              </p:par>
                              <p:par>
                                <p:cTn id="102" presetID="9" presetClass="entr" presetSubtype="0" fill="hold" nodeType="withEffect">
                                  <p:stCondLst>
                                    <p:cond delay="0"/>
                                  </p:stCondLst>
                                  <p:childTnLst>
                                    <p:set>
                                      <p:cBhvr>
                                        <p:cTn id="103" dur="1" fill="hold">
                                          <p:stCondLst>
                                            <p:cond delay="0"/>
                                          </p:stCondLst>
                                        </p:cTn>
                                        <p:tgtEl>
                                          <p:spTgt spid="94"/>
                                        </p:tgtEl>
                                        <p:attrNameLst>
                                          <p:attrName>style.visibility</p:attrName>
                                        </p:attrNameLst>
                                      </p:cBhvr>
                                      <p:to>
                                        <p:strVal val="visible"/>
                                      </p:to>
                                    </p:set>
                                    <p:animEffect transition="in" filter="dissolve">
                                      <p:cBhvr>
                                        <p:cTn id="104" dur="500"/>
                                        <p:tgtEl>
                                          <p:spTgt spid="94"/>
                                        </p:tgtEl>
                                      </p:cBhvr>
                                    </p:animEffect>
                                  </p:childTnLst>
                                </p:cTn>
                              </p:par>
                              <p:par>
                                <p:cTn id="105" presetID="9" presetClass="entr" presetSubtype="0" fill="hold" nodeType="withEffect">
                                  <p:stCondLst>
                                    <p:cond delay="0"/>
                                  </p:stCondLst>
                                  <p:childTnLst>
                                    <p:set>
                                      <p:cBhvr>
                                        <p:cTn id="106" dur="1" fill="hold">
                                          <p:stCondLst>
                                            <p:cond delay="0"/>
                                          </p:stCondLst>
                                        </p:cTn>
                                        <p:tgtEl>
                                          <p:spTgt spid="97"/>
                                        </p:tgtEl>
                                        <p:attrNameLst>
                                          <p:attrName>style.visibility</p:attrName>
                                        </p:attrNameLst>
                                      </p:cBhvr>
                                      <p:to>
                                        <p:strVal val="visible"/>
                                      </p:to>
                                    </p:set>
                                    <p:animEffect transition="in" filter="dissolve">
                                      <p:cBhvr>
                                        <p:cTn id="107" dur="500"/>
                                        <p:tgtEl>
                                          <p:spTgt spid="9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154"/>
                                        </p:tgtEl>
                                        <p:attrNameLst>
                                          <p:attrName>style.visibility</p:attrName>
                                        </p:attrNameLst>
                                      </p:cBhvr>
                                      <p:to>
                                        <p:strVal val="visible"/>
                                      </p:to>
                                    </p:set>
                                    <p:animEffect transition="in" filter="dissolve">
                                      <p:cBhvr>
                                        <p:cTn id="112" dur="500"/>
                                        <p:tgtEl>
                                          <p:spTgt spid="154"/>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53"/>
                                        </p:tgtEl>
                                        <p:attrNameLst>
                                          <p:attrName>style.visibility</p:attrName>
                                        </p:attrNameLst>
                                      </p:cBhvr>
                                      <p:to>
                                        <p:strVal val="visible"/>
                                      </p:to>
                                    </p:set>
                                    <p:animEffect transition="in" filter="dissolve">
                                      <p:cBhvr>
                                        <p:cTn id="115" dur="500"/>
                                        <p:tgtEl>
                                          <p:spTgt spid="15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52"/>
                                        </p:tgtEl>
                                        <p:attrNameLst>
                                          <p:attrName>style.visibility</p:attrName>
                                        </p:attrNameLst>
                                      </p:cBhvr>
                                      <p:to>
                                        <p:strVal val="visible"/>
                                      </p:to>
                                    </p:set>
                                    <p:animEffect transition="in" filter="dissolve">
                                      <p:cBhvr>
                                        <p:cTn id="118" dur="500"/>
                                        <p:tgtEl>
                                          <p:spTgt spid="152"/>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51"/>
                                        </p:tgtEl>
                                        <p:attrNameLst>
                                          <p:attrName>style.visibility</p:attrName>
                                        </p:attrNameLst>
                                      </p:cBhvr>
                                      <p:to>
                                        <p:strVal val="visible"/>
                                      </p:to>
                                    </p:set>
                                    <p:animEffect transition="in" filter="dissolve">
                                      <p:cBhvr>
                                        <p:cTn id="121" dur="500"/>
                                        <p:tgtEl>
                                          <p:spTgt spid="151"/>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nodeType="clickEffect">
                                  <p:stCondLst>
                                    <p:cond delay="0"/>
                                  </p:stCondLst>
                                  <p:childTnLst>
                                    <p:set>
                                      <p:cBhvr>
                                        <p:cTn id="125" dur="1" fill="hold">
                                          <p:stCondLst>
                                            <p:cond delay="0"/>
                                          </p:stCondLst>
                                        </p:cTn>
                                        <p:tgtEl>
                                          <p:spTgt spid="147">
                                            <p:txEl>
                                              <p:pRg st="0" end="0"/>
                                            </p:txEl>
                                          </p:spTgt>
                                        </p:tgtEl>
                                        <p:attrNameLst>
                                          <p:attrName>style.visibility</p:attrName>
                                        </p:attrNameLst>
                                      </p:cBhvr>
                                      <p:to>
                                        <p:strVal val="visible"/>
                                      </p:to>
                                    </p:set>
                                    <p:animEffect transition="in" filter="dissolve">
                                      <p:cBhvr>
                                        <p:cTn id="126" dur="500"/>
                                        <p:tgtEl>
                                          <p:spTgt spid="147">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nodeType="clickEffect">
                                  <p:stCondLst>
                                    <p:cond delay="0"/>
                                  </p:stCondLst>
                                  <p:childTnLst>
                                    <p:set>
                                      <p:cBhvr>
                                        <p:cTn id="130" dur="1" fill="hold">
                                          <p:stCondLst>
                                            <p:cond delay="0"/>
                                          </p:stCondLst>
                                        </p:cTn>
                                        <p:tgtEl>
                                          <p:spTgt spid="147">
                                            <p:txEl>
                                              <p:pRg st="1" end="1"/>
                                            </p:txEl>
                                          </p:spTgt>
                                        </p:tgtEl>
                                        <p:attrNameLst>
                                          <p:attrName>style.visibility</p:attrName>
                                        </p:attrNameLst>
                                      </p:cBhvr>
                                      <p:to>
                                        <p:strVal val="visible"/>
                                      </p:to>
                                    </p:set>
                                    <p:animEffect transition="in" filter="dissolve">
                                      <p:cBhvr>
                                        <p:cTn id="131" dur="500"/>
                                        <p:tgtEl>
                                          <p:spTgt spid="147">
                                            <p:txEl>
                                              <p:pRg st="1" end="1"/>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9"/>
                                        </p:tgtEl>
                                        <p:attrNameLst>
                                          <p:attrName>style.visibility</p:attrName>
                                        </p:attrNameLst>
                                      </p:cBhvr>
                                      <p:to>
                                        <p:strVal val="visible"/>
                                      </p:to>
                                    </p:set>
                                    <p:animEffect transition="in" filter="dissolve">
                                      <p:cBhvr>
                                        <p:cTn id="136" dur="500"/>
                                        <p:tgtEl>
                                          <p:spTgt spid="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7"/>
                                        </p:tgtEl>
                                        <p:attrNameLst>
                                          <p:attrName>style.visibility</p:attrName>
                                        </p:attrNameLst>
                                      </p:cBhvr>
                                      <p:to>
                                        <p:strVal val="visible"/>
                                      </p:to>
                                    </p:set>
                                    <p:animEffect transition="in" filter="dissolve">
                                      <p:cBhvr>
                                        <p:cTn id="141" dur="500"/>
                                        <p:tgtEl>
                                          <p:spTgt spid="7"/>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dissolve">
                                      <p:cBhvr>
                                        <p:cTn id="1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animBg="1"/>
      <p:bldP spid="12" grpId="0" animBg="1"/>
      <p:bldP spid="13" grpId="0" animBg="1"/>
      <p:bldP spid="14" grpId="0"/>
      <p:bldP spid="18" grpId="0"/>
      <p:bldP spid="19" grpId="0" animBg="1"/>
      <p:bldP spid="27" grpId="0" animBg="1"/>
      <p:bldP spid="29" grpId="0" animBg="1"/>
      <p:bldP spid="36" grpId="0"/>
      <p:bldP spid="57" grpId="0"/>
      <p:bldP spid="64" grpId="0" animBg="1"/>
      <p:bldP spid="65" grpId="0" animBg="1"/>
      <p:bldP spid="66" grpId="0" animBg="1"/>
      <p:bldP spid="68" grpId="0" animBg="1"/>
      <p:bldP spid="71" grpId="0" animBg="1"/>
      <p:bldP spid="74" grpId="0"/>
      <p:bldP spid="77" grpId="0" animBg="1"/>
      <p:bldP spid="79" grpId="0"/>
      <p:bldP spid="82" grpId="0" animBg="1"/>
      <p:bldP spid="86" grpId="0"/>
      <p:bldP spid="148" grpId="0"/>
      <p:bldP spid="149" grpId="0"/>
      <p:bldP spid="150" grpId="0"/>
      <p:bldP spid="151" grpId="0"/>
      <p:bldP spid="152" grpId="0"/>
      <p:bldP spid="1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Picture: Dataflow Analysis</a:t>
            </a:r>
          </a:p>
        </p:txBody>
      </p:sp>
      <p:sp>
        <p:nvSpPr>
          <p:cNvPr id="4" name="Down Arrow 3"/>
          <p:cNvSpPr/>
          <p:nvPr/>
        </p:nvSpPr>
        <p:spPr>
          <a:xfrm>
            <a:off x="4083279" y="1649171"/>
            <a:ext cx="707366" cy="680757"/>
          </a:xfrm>
          <a:prstGeom prst="downArrow">
            <a:avLst>
              <a:gd name="adj1" fmla="val 36916"/>
              <a:gd name="adj2" fmla="val 50000"/>
            </a:avLst>
          </a:prstGeom>
          <a:gradFill>
            <a:gsLst>
              <a:gs pos="0">
                <a:schemeClr val="tx1">
                  <a:lumMod val="65000"/>
                  <a:lumOff val="35000"/>
                </a:schemeClr>
              </a:gs>
              <a:gs pos="100000">
                <a:schemeClr val="bg1">
                  <a:lumMod val="65000"/>
                </a:schemeClr>
              </a:gs>
            </a:gsLst>
          </a:gra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2315916" y="3791099"/>
            <a:ext cx="4294434" cy="492266"/>
          </a:xfrm>
          <a:prstGeom prst="rect">
            <a:avLst/>
          </a:prstGeom>
        </p:spPr>
        <p:txBody>
          <a:bodyPr vert="horz" lIns="0" tIns="0" rIns="0" bIns="0" rtlCol="0">
            <a:noAutofit/>
          </a:bodyPr>
          <a:lstStyle>
            <a:lvl1pPr marL="0" indent="0" algn="l" defTabSz="457200" rtl="0" eaLnBrk="1" latinLnBrk="0" hangingPunct="1">
              <a:spcBef>
                <a:spcPct val="20000"/>
              </a:spcBef>
              <a:buClr>
                <a:srgbClr val="C3020B"/>
              </a:buClr>
              <a:buFontTx/>
              <a:buNone/>
              <a:defRPr sz="1800" kern="1200">
                <a:solidFill>
                  <a:schemeClr val="tx1">
                    <a:lumMod val="75000"/>
                    <a:lumOff val="25000"/>
                  </a:schemeClr>
                </a:solidFill>
                <a:latin typeface="Calibri"/>
                <a:ea typeface="+mn-ea"/>
                <a:cs typeface="Arial"/>
              </a:defRPr>
            </a:lvl1pPr>
            <a:lvl2pPr marL="742950" indent="-285750" algn="l" defTabSz="457200" rtl="0" eaLnBrk="1" latinLnBrk="0" hangingPunct="1">
              <a:spcBef>
                <a:spcPct val="20000"/>
              </a:spcBef>
              <a:buClr>
                <a:srgbClr val="C3020B"/>
              </a:buClr>
              <a:buFont typeface="Arial"/>
              <a:buChar char="•"/>
              <a:defRPr sz="2600" kern="1200">
                <a:solidFill>
                  <a:schemeClr val="tx1">
                    <a:lumMod val="75000"/>
                    <a:lumOff val="25000"/>
                  </a:schemeClr>
                </a:solidFill>
                <a:latin typeface="Calibri"/>
                <a:ea typeface="+mn-ea"/>
                <a:cs typeface="Arial"/>
              </a:defRPr>
            </a:lvl2pPr>
            <a:lvl3pPr marL="1143000" indent="-228600" algn="l" defTabSz="457200" rtl="0" eaLnBrk="1" latinLnBrk="0" hangingPunct="1">
              <a:spcBef>
                <a:spcPct val="20000"/>
              </a:spcBef>
              <a:buClr>
                <a:srgbClr val="C3020B"/>
              </a:buClr>
              <a:buSzPct val="100000"/>
              <a:buFont typeface="Arial"/>
              <a:buChar char="•"/>
              <a:defRPr sz="2400" kern="1200">
                <a:solidFill>
                  <a:schemeClr val="tx1">
                    <a:lumMod val="75000"/>
                    <a:lumOff val="25000"/>
                  </a:schemeClr>
                </a:solidFill>
                <a:latin typeface="Calibri"/>
                <a:ea typeface="+mn-ea"/>
                <a:cs typeface="Arial"/>
              </a:defRPr>
            </a:lvl3pPr>
            <a:lvl4pPr marL="1554480" indent="-219456" algn="l" defTabSz="457200" rtl="0" eaLnBrk="1" latinLnBrk="0" hangingPunct="1">
              <a:spcBef>
                <a:spcPct val="20000"/>
              </a:spcBef>
              <a:buClr>
                <a:schemeClr val="tx1">
                  <a:lumMod val="50000"/>
                  <a:lumOff val="50000"/>
                </a:schemeClr>
              </a:buClr>
              <a:buSzPct val="100000"/>
              <a:buFont typeface="Arial"/>
              <a:buChar char="•"/>
              <a:defRPr sz="2200" kern="1200">
                <a:solidFill>
                  <a:schemeClr val="tx1">
                    <a:lumMod val="75000"/>
                    <a:lumOff val="25000"/>
                  </a:schemeClr>
                </a:solidFill>
                <a:latin typeface="Calibri"/>
                <a:ea typeface="+mn-ea"/>
                <a:cs typeface="Arial"/>
              </a:defRPr>
            </a:lvl4pPr>
            <a:lvl5pPr marL="1828800" indent="-182880" algn="l" defTabSz="457200" rtl="0" eaLnBrk="1" latinLnBrk="0" hangingPunct="1">
              <a:spcBef>
                <a:spcPts val="600"/>
              </a:spcBef>
              <a:buClr>
                <a:schemeClr val="tx1">
                  <a:lumMod val="50000"/>
                  <a:lumOff val="50000"/>
                </a:schemeClr>
              </a:buClr>
              <a:buSzPct val="100000"/>
              <a:buFont typeface="Arial"/>
              <a:buChar char="•"/>
              <a:defRPr sz="2200" kern="1200">
                <a:solidFill>
                  <a:schemeClr val="tx1">
                    <a:lumMod val="75000"/>
                    <a:lumOff val="25000"/>
                  </a:schemeClr>
                </a:solidFill>
                <a:latin typeface="Calibri"/>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System of Dataflow Equations</a:t>
            </a:r>
          </a:p>
        </p:txBody>
      </p:sp>
      <p:sp>
        <p:nvSpPr>
          <p:cNvPr id="7" name="Content Placeholder 2"/>
          <p:cNvSpPr txBox="1">
            <a:spLocks/>
          </p:cNvSpPr>
          <p:nvPr/>
        </p:nvSpPr>
        <p:spPr>
          <a:xfrm>
            <a:off x="2483508" y="6348877"/>
            <a:ext cx="3944804" cy="492266"/>
          </a:xfrm>
          <a:prstGeom prst="rect">
            <a:avLst/>
          </a:prstGeom>
        </p:spPr>
        <p:txBody>
          <a:bodyPr vert="horz" lIns="0" tIns="0" rIns="0" bIns="0" rtlCol="0">
            <a:normAutofit/>
          </a:bodyPr>
          <a:lstStyle>
            <a:lvl1pPr marL="0" indent="0" algn="l" defTabSz="457200" rtl="0" eaLnBrk="1" latinLnBrk="0" hangingPunct="1">
              <a:spcBef>
                <a:spcPct val="20000"/>
              </a:spcBef>
              <a:buClr>
                <a:srgbClr val="C3020B"/>
              </a:buClr>
              <a:buFontTx/>
              <a:buNone/>
              <a:defRPr sz="1800" kern="1200">
                <a:solidFill>
                  <a:schemeClr val="tx1">
                    <a:lumMod val="75000"/>
                    <a:lumOff val="25000"/>
                  </a:schemeClr>
                </a:solidFill>
                <a:latin typeface="Calibri"/>
                <a:ea typeface="+mn-ea"/>
                <a:cs typeface="Arial"/>
              </a:defRPr>
            </a:lvl1pPr>
            <a:lvl2pPr marL="742950" indent="-285750" algn="l" defTabSz="457200" rtl="0" eaLnBrk="1" latinLnBrk="0" hangingPunct="1">
              <a:spcBef>
                <a:spcPct val="20000"/>
              </a:spcBef>
              <a:buClr>
                <a:srgbClr val="C3020B"/>
              </a:buClr>
              <a:buFont typeface="Arial"/>
              <a:buChar char="•"/>
              <a:defRPr sz="2600" kern="1200">
                <a:solidFill>
                  <a:schemeClr val="tx1">
                    <a:lumMod val="75000"/>
                    <a:lumOff val="25000"/>
                  </a:schemeClr>
                </a:solidFill>
                <a:latin typeface="Calibri"/>
                <a:ea typeface="+mn-ea"/>
                <a:cs typeface="Arial"/>
              </a:defRPr>
            </a:lvl2pPr>
            <a:lvl3pPr marL="1143000" indent="-228600" algn="l" defTabSz="457200" rtl="0" eaLnBrk="1" latinLnBrk="0" hangingPunct="1">
              <a:spcBef>
                <a:spcPct val="20000"/>
              </a:spcBef>
              <a:buClr>
                <a:srgbClr val="C3020B"/>
              </a:buClr>
              <a:buSzPct val="100000"/>
              <a:buFont typeface="Arial"/>
              <a:buChar char="•"/>
              <a:defRPr sz="2400" kern="1200">
                <a:solidFill>
                  <a:schemeClr val="tx1">
                    <a:lumMod val="75000"/>
                    <a:lumOff val="25000"/>
                  </a:schemeClr>
                </a:solidFill>
                <a:latin typeface="Calibri"/>
                <a:ea typeface="+mn-ea"/>
                <a:cs typeface="Arial"/>
              </a:defRPr>
            </a:lvl3pPr>
            <a:lvl4pPr marL="1554480" indent="-219456" algn="l" defTabSz="457200" rtl="0" eaLnBrk="1" latinLnBrk="0" hangingPunct="1">
              <a:spcBef>
                <a:spcPct val="20000"/>
              </a:spcBef>
              <a:buClr>
                <a:schemeClr val="tx1">
                  <a:lumMod val="50000"/>
                  <a:lumOff val="50000"/>
                </a:schemeClr>
              </a:buClr>
              <a:buSzPct val="100000"/>
              <a:buFont typeface="Arial"/>
              <a:buChar char="•"/>
              <a:defRPr sz="2200" kern="1200">
                <a:solidFill>
                  <a:schemeClr val="tx1">
                    <a:lumMod val="75000"/>
                    <a:lumOff val="25000"/>
                  </a:schemeClr>
                </a:solidFill>
                <a:latin typeface="Calibri"/>
                <a:ea typeface="+mn-ea"/>
                <a:cs typeface="Arial"/>
              </a:defRPr>
            </a:lvl4pPr>
            <a:lvl5pPr marL="1828800" indent="-182880" algn="l" defTabSz="457200" rtl="0" eaLnBrk="1" latinLnBrk="0" hangingPunct="1">
              <a:spcBef>
                <a:spcPts val="600"/>
              </a:spcBef>
              <a:buClr>
                <a:schemeClr val="tx1">
                  <a:lumMod val="50000"/>
                  <a:lumOff val="50000"/>
                </a:schemeClr>
              </a:buClr>
              <a:buSzPct val="100000"/>
              <a:buFont typeface="Arial"/>
              <a:buChar char="•"/>
              <a:defRPr sz="2200" kern="1200">
                <a:solidFill>
                  <a:schemeClr val="tx1">
                    <a:lumMod val="75000"/>
                    <a:lumOff val="25000"/>
                  </a:schemeClr>
                </a:solidFill>
                <a:latin typeface="Calibri"/>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Solution (= dataflow facts)</a:t>
            </a:r>
          </a:p>
        </p:txBody>
      </p:sp>
      <p:sp>
        <p:nvSpPr>
          <p:cNvPr id="6" name="TextBox 5"/>
          <p:cNvSpPr txBox="1"/>
          <p:nvPr/>
        </p:nvSpPr>
        <p:spPr>
          <a:xfrm>
            <a:off x="3228838" y="5138704"/>
            <a:ext cx="2435988" cy="523220"/>
          </a:xfrm>
          <a:prstGeom prst="rect">
            <a:avLst/>
          </a:prstGeom>
          <a:noFill/>
          <a:ln w="9525">
            <a:solidFill>
              <a:schemeClr val="tx1"/>
            </a:solidFill>
          </a:ln>
        </p:spPr>
        <p:txBody>
          <a:bodyPr wrap="none" rtlCol="0">
            <a:spAutoFit/>
          </a:bodyPr>
          <a:lstStyle/>
          <a:p>
            <a:r>
              <a:rPr lang="en-US" sz="2800" dirty="0"/>
              <a:t>Equation solver</a:t>
            </a:r>
          </a:p>
        </p:txBody>
      </p:sp>
      <p:sp>
        <p:nvSpPr>
          <p:cNvPr id="17" name="Down Arrow 16"/>
          <p:cNvSpPr/>
          <p:nvPr/>
        </p:nvSpPr>
        <p:spPr>
          <a:xfrm>
            <a:off x="4091336" y="4381983"/>
            <a:ext cx="707366" cy="680757"/>
          </a:xfrm>
          <a:prstGeom prst="downArrow">
            <a:avLst>
              <a:gd name="adj1" fmla="val 36916"/>
              <a:gd name="adj2" fmla="val 50000"/>
            </a:avLst>
          </a:prstGeom>
          <a:gradFill>
            <a:gsLst>
              <a:gs pos="0">
                <a:schemeClr val="tx1">
                  <a:lumMod val="65000"/>
                  <a:lumOff val="35000"/>
                </a:schemeClr>
              </a:gs>
              <a:gs pos="100000">
                <a:schemeClr val="bg1">
                  <a:lumMod val="65000"/>
                </a:schemeClr>
              </a:gs>
            </a:gsLst>
          </a:gra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a:off x="4091336" y="5731026"/>
            <a:ext cx="707366" cy="680757"/>
          </a:xfrm>
          <a:prstGeom prst="downArrow">
            <a:avLst>
              <a:gd name="adj1" fmla="val 36916"/>
              <a:gd name="adj2" fmla="val 50000"/>
            </a:avLst>
          </a:prstGeom>
          <a:gradFill>
            <a:gsLst>
              <a:gs pos="0">
                <a:schemeClr val="tx1">
                  <a:lumMod val="65000"/>
                  <a:lumOff val="35000"/>
                </a:schemeClr>
              </a:gs>
              <a:gs pos="100000">
                <a:schemeClr val="bg1">
                  <a:lumMod val="65000"/>
                </a:schemeClr>
              </a:gs>
            </a:gsLst>
          </a:gra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a:off x="4091336" y="3114810"/>
            <a:ext cx="707366" cy="680757"/>
          </a:xfrm>
          <a:prstGeom prst="downArrow">
            <a:avLst>
              <a:gd name="adj1" fmla="val 36916"/>
              <a:gd name="adj2" fmla="val 50000"/>
            </a:avLst>
          </a:prstGeom>
          <a:gradFill>
            <a:gsLst>
              <a:gs pos="0">
                <a:schemeClr val="tx1">
                  <a:lumMod val="65000"/>
                  <a:lumOff val="35000"/>
                </a:schemeClr>
              </a:gs>
              <a:gs pos="100000">
                <a:schemeClr val="bg1">
                  <a:lumMod val="65000"/>
                </a:schemeClr>
              </a:gs>
            </a:gsLst>
          </a:gra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990339" y="2455083"/>
            <a:ext cx="2925481" cy="523220"/>
          </a:xfrm>
          <a:prstGeom prst="rect">
            <a:avLst/>
          </a:prstGeom>
          <a:solidFill>
            <a:schemeClr val="bg1"/>
          </a:solidFill>
          <a:ln w="38100">
            <a:solidFill>
              <a:schemeClr val="bg1"/>
            </a:solidFill>
          </a:ln>
        </p:spPr>
        <p:txBody>
          <a:bodyPr wrap="none" rtlCol="0">
            <a:spAutoFit/>
          </a:bodyPr>
          <a:lstStyle/>
          <a:p>
            <a:r>
              <a:rPr lang="en-US" sz="2800" dirty="0"/>
              <a:t>Abstraction engine</a:t>
            </a:r>
          </a:p>
        </p:txBody>
      </p:sp>
      <p:sp>
        <p:nvSpPr>
          <p:cNvPr id="15" name="Content Placeholder 2"/>
          <p:cNvSpPr txBox="1">
            <a:spLocks/>
          </p:cNvSpPr>
          <p:nvPr/>
        </p:nvSpPr>
        <p:spPr>
          <a:xfrm>
            <a:off x="3716845" y="1177081"/>
            <a:ext cx="1518792" cy="49226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690000"/>
              </a:buClr>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Clr>
                <a:srgbClr val="690000"/>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rgbClr val="690000"/>
              </a:buClr>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Clr>
                <a:srgbClr val="690000"/>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rgbClr val="690000"/>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chemeClr val="tx1">
                    <a:lumMod val="75000"/>
                    <a:lumOff val="25000"/>
                  </a:schemeClr>
                </a:solidFill>
                <a:latin typeface="Calibri"/>
                <a:cs typeface="Arial"/>
              </a:rPr>
              <a:t>Program</a:t>
            </a:r>
            <a:endParaRPr lang="en-US" dirty="0"/>
          </a:p>
        </p:txBody>
      </p:sp>
      <p:sp>
        <p:nvSpPr>
          <p:cNvPr id="3" name="Rounded Rectangular Callout 2"/>
          <p:cNvSpPr/>
          <p:nvPr/>
        </p:nvSpPr>
        <p:spPr>
          <a:xfrm>
            <a:off x="6276975" y="4268617"/>
            <a:ext cx="2486025" cy="1766740"/>
          </a:xfrm>
          <a:prstGeom prst="wedgeRoundRectCallout">
            <a:avLst>
              <a:gd name="adj1" fmla="val -74105"/>
              <a:gd name="adj2" fmla="val 12566"/>
              <a:gd name="adj3" fmla="val 16667"/>
            </a:avLst>
          </a:prstGeom>
          <a:noFill/>
          <a:ln w="28575">
            <a:solidFill>
              <a:schemeClr val="accent2"/>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C00000"/>
                </a:solidFill>
              </a:rPr>
              <a:t>We combine two methods for solving equations to create an improved equation solver</a:t>
            </a:r>
          </a:p>
        </p:txBody>
      </p:sp>
      <p:sp>
        <p:nvSpPr>
          <p:cNvPr id="16" name="Slide Number Placeholder 15"/>
          <p:cNvSpPr>
            <a:spLocks noGrp="1"/>
          </p:cNvSpPr>
          <p:nvPr>
            <p:ph type="sldNum" sz="quarter" idx="12"/>
          </p:nvPr>
        </p:nvSpPr>
        <p:spPr/>
        <p:txBody>
          <a:bodyPr/>
          <a:lstStyle/>
          <a:p>
            <a:fld id="{A65A0EED-6B89-664A-801E-D3FDD91C7C69}" type="slidenum">
              <a:rPr lang="en-US" smtClean="0"/>
              <a:pPr/>
              <a:t>2</a:t>
            </a:fld>
            <a:endParaRPr lang="en-US"/>
          </a:p>
        </p:txBody>
      </p:sp>
    </p:spTree>
    <p:extLst>
      <p:ext uri="{BB962C8B-B14F-4D97-AF65-F5344CB8AC3E}">
        <p14:creationId xmlns:p14="http://schemas.microsoft.com/office/powerpoint/2010/main" val="286215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Pairing Fails to Deliver . . .</a:t>
            </a:r>
          </a:p>
        </p:txBody>
      </p:sp>
      <p:sp>
        <p:nvSpPr>
          <p:cNvPr id="4" name="Slide Number Placeholder 3"/>
          <p:cNvSpPr>
            <a:spLocks noGrp="1"/>
          </p:cNvSpPr>
          <p:nvPr>
            <p:ph type="sldNum" sz="quarter" idx="12"/>
          </p:nvPr>
        </p:nvSpPr>
        <p:spPr/>
        <p:txBody>
          <a:bodyPr/>
          <a:lstStyle/>
          <a:p>
            <a:fld id="{A65A0EED-6B89-664A-801E-D3FDD91C7C69}" type="slidenum">
              <a:rPr lang="en-US" smtClean="0"/>
              <a:pPr/>
              <a:t>20</a:t>
            </a:fld>
            <a:endParaRPr lang="en-US"/>
          </a:p>
        </p:txBody>
      </p:sp>
      <p:grpSp>
        <p:nvGrpSpPr>
          <p:cNvPr id="31" name="Group 30"/>
          <p:cNvGrpSpPr/>
          <p:nvPr/>
        </p:nvGrpSpPr>
        <p:grpSpPr>
          <a:xfrm>
            <a:off x="929359" y="2120590"/>
            <a:ext cx="1867200" cy="2358262"/>
            <a:chOff x="3296874" y="2617365"/>
            <a:chExt cx="1867200" cy="2358262"/>
          </a:xfrm>
        </p:grpSpPr>
        <p:grpSp>
          <p:nvGrpSpPr>
            <p:cNvPr id="5" name="Group 4"/>
            <p:cNvGrpSpPr/>
            <p:nvPr/>
          </p:nvGrpSpPr>
          <p:grpSpPr>
            <a:xfrm>
              <a:off x="3296874" y="2617365"/>
              <a:ext cx="702756" cy="1056936"/>
              <a:chOff x="484699" y="16768"/>
              <a:chExt cx="702756" cy="1056936"/>
            </a:xfrm>
          </p:grpSpPr>
          <p:sp>
            <p:nvSpPr>
              <p:cNvPr id="6" name="Oval 5"/>
              <p:cNvSpPr/>
              <p:nvPr/>
            </p:nvSpPr>
            <p:spPr>
              <a:xfrm>
                <a:off x="760326" y="99750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extBox 6"/>
              <p:cNvSpPr txBox="1"/>
              <p:nvPr/>
            </p:nvSpPr>
            <p:spPr>
              <a:xfrm>
                <a:off x="484699" y="16768"/>
                <a:ext cx="702756" cy="307777"/>
              </a:xfrm>
              <a:prstGeom prst="rect">
                <a:avLst/>
              </a:prstGeom>
              <a:noFill/>
            </p:spPr>
            <p:txBody>
              <a:bodyPr wrap="none" rtlCol="0">
                <a:spAutoFit/>
              </a:bodyPr>
              <a:lstStyle/>
              <a:p>
                <a:r>
                  <a:rPr lang="en-US" sz="1400" dirty="0" err="1"/>
                  <a:t>proc</a:t>
                </a:r>
                <a:r>
                  <a:rPr lang="en-US" sz="1400" dirty="0"/>
                  <a:t> X</a:t>
                </a:r>
                <a:r>
                  <a:rPr lang="en-US" sz="1400" baseline="-25000" dirty="0"/>
                  <a:t>1</a:t>
                </a:r>
              </a:p>
            </p:txBody>
          </p:sp>
          <p:sp>
            <p:nvSpPr>
              <p:cNvPr id="8" name="Oval 7"/>
              <p:cNvSpPr/>
              <p:nvPr/>
            </p:nvSpPr>
            <p:spPr>
              <a:xfrm>
                <a:off x="760326" y="32454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p:cNvCxnSpPr>
                <a:stCxn id="8" idx="4"/>
                <a:endCxn id="6" idx="0"/>
              </p:cNvCxnSpPr>
              <p:nvPr/>
            </p:nvCxnSpPr>
            <p:spPr>
              <a:xfrm>
                <a:off x="798426" y="400745"/>
                <a:ext cx="0" cy="59675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1290" y="505608"/>
                <a:ext cx="276038" cy="307777"/>
              </a:xfrm>
              <a:prstGeom prst="rect">
                <a:avLst/>
              </a:prstGeom>
              <a:noFill/>
            </p:spPr>
            <p:txBody>
              <a:bodyPr wrap="none" rtlCol="0">
                <a:spAutoFit/>
              </a:bodyPr>
              <a:lstStyle/>
              <a:p>
                <a:pPr algn="just"/>
                <a:r>
                  <a:rPr lang="en-US" sz="1400" dirty="0">
                    <a:sym typeface="Symbol"/>
                  </a:rPr>
                  <a:t>1</a:t>
                </a:r>
                <a:endParaRPr lang="en-US" sz="1400" dirty="0">
                  <a:sym typeface="Webdings"/>
                </a:endParaRPr>
              </a:p>
            </p:txBody>
          </p:sp>
        </p:grpSp>
        <p:sp>
          <p:nvSpPr>
            <p:cNvPr id="11" name="Oval 10"/>
            <p:cNvSpPr/>
            <p:nvPr/>
          </p:nvSpPr>
          <p:spPr>
            <a:xfrm>
              <a:off x="4831962" y="359810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4349362" y="42657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4605267" y="4899427"/>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TextBox 13"/>
            <p:cNvSpPr txBox="1"/>
            <p:nvPr/>
          </p:nvSpPr>
          <p:spPr>
            <a:xfrm>
              <a:off x="4098776" y="3772054"/>
              <a:ext cx="338554" cy="307777"/>
            </a:xfrm>
            <a:prstGeom prst="rect">
              <a:avLst/>
            </a:prstGeom>
            <a:noFill/>
          </p:spPr>
          <p:txBody>
            <a:bodyPr wrap="none" rtlCol="0">
              <a:spAutoFit/>
            </a:bodyPr>
            <a:lstStyle/>
            <a:p>
              <a:r>
                <a:rPr lang="en-US" sz="1400" dirty="0"/>
                <a:t>X</a:t>
              </a:r>
              <a:r>
                <a:rPr lang="en-US" sz="1400" baseline="-25000" dirty="0"/>
                <a:t>1</a:t>
              </a:r>
            </a:p>
          </p:txBody>
        </p:sp>
        <p:sp>
          <p:nvSpPr>
            <p:cNvPr id="15" name="TextBox 14"/>
            <p:cNvSpPr txBox="1"/>
            <p:nvPr/>
          </p:nvSpPr>
          <p:spPr>
            <a:xfrm>
              <a:off x="4302163" y="2617365"/>
              <a:ext cx="702756" cy="307777"/>
            </a:xfrm>
            <a:prstGeom prst="rect">
              <a:avLst/>
            </a:prstGeom>
            <a:noFill/>
          </p:spPr>
          <p:txBody>
            <a:bodyPr wrap="none" rtlCol="0">
              <a:spAutoFit/>
            </a:bodyPr>
            <a:lstStyle/>
            <a:p>
              <a:r>
                <a:rPr lang="en-US" sz="1400" dirty="0" err="1"/>
                <a:t>proc</a:t>
              </a:r>
              <a:r>
                <a:rPr lang="en-US" sz="1400" dirty="0"/>
                <a:t> X</a:t>
              </a:r>
              <a:r>
                <a:rPr lang="en-US" sz="1400" baseline="-25000" dirty="0"/>
                <a:t>2</a:t>
              </a:r>
            </a:p>
          </p:txBody>
        </p:sp>
        <p:sp>
          <p:nvSpPr>
            <p:cNvPr id="16" name="TextBox 15"/>
            <p:cNvSpPr txBox="1"/>
            <p:nvPr/>
          </p:nvSpPr>
          <p:spPr>
            <a:xfrm>
              <a:off x="4193356" y="3093505"/>
              <a:ext cx="332142" cy="307777"/>
            </a:xfrm>
            <a:prstGeom prst="rect">
              <a:avLst/>
            </a:prstGeom>
            <a:noFill/>
          </p:spPr>
          <p:txBody>
            <a:bodyPr wrap="none" rtlCol="0">
              <a:spAutoFit/>
            </a:bodyPr>
            <a:lstStyle/>
            <a:p>
              <a:pPr algn="just"/>
              <a:r>
                <a:rPr lang="en-US" sz="1400" dirty="0">
                  <a:sym typeface="Symbol"/>
                </a:rPr>
                <a:t>a</a:t>
              </a:r>
              <a:r>
                <a:rPr lang="en-US" sz="1400" baseline="-25000" dirty="0">
                  <a:sym typeface="Symbol"/>
                </a:rPr>
                <a:t>1</a:t>
              </a:r>
              <a:endParaRPr lang="en-US" sz="1400" baseline="-25000" dirty="0">
                <a:sym typeface="Webdings"/>
              </a:endParaRPr>
            </a:p>
          </p:txBody>
        </p:sp>
        <p:sp>
          <p:nvSpPr>
            <p:cNvPr id="17" name="Oval 16"/>
            <p:cNvSpPr/>
            <p:nvPr/>
          </p:nvSpPr>
          <p:spPr>
            <a:xfrm>
              <a:off x="4605267" y="292514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8" name="Straight Arrow Connector 17"/>
            <p:cNvCxnSpPr>
              <a:stCxn id="17" idx="5"/>
              <a:endCxn id="11" idx="0"/>
            </p:cNvCxnSpPr>
            <p:nvPr/>
          </p:nvCxnSpPr>
          <p:spPr>
            <a:xfrm>
              <a:off x="4670308" y="2990183"/>
              <a:ext cx="199754" cy="607918"/>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38655" y="3093505"/>
              <a:ext cx="332142" cy="307777"/>
            </a:xfrm>
            <a:prstGeom prst="rect">
              <a:avLst/>
            </a:prstGeom>
            <a:noFill/>
          </p:spPr>
          <p:txBody>
            <a:bodyPr wrap="none" rtlCol="0">
              <a:spAutoFit/>
            </a:bodyPr>
            <a:lstStyle/>
            <a:p>
              <a:pPr algn="just"/>
              <a:r>
                <a:rPr lang="en-US" sz="1400" dirty="0">
                  <a:sym typeface="Symbol"/>
                </a:rPr>
                <a:t>a</a:t>
              </a:r>
              <a:r>
                <a:rPr lang="en-US" sz="1400" baseline="-25000" dirty="0">
                  <a:sym typeface="Symbol"/>
                </a:rPr>
                <a:t>2</a:t>
              </a:r>
              <a:endParaRPr lang="en-US" sz="1400" baseline="-25000" dirty="0">
                <a:sym typeface="Webdings"/>
              </a:endParaRPr>
            </a:p>
          </p:txBody>
        </p:sp>
        <p:sp>
          <p:nvSpPr>
            <p:cNvPr id="20" name="Oval 19"/>
            <p:cNvSpPr/>
            <p:nvPr/>
          </p:nvSpPr>
          <p:spPr>
            <a:xfrm>
              <a:off x="4831962" y="427106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1" name="Straight Arrow Connector 20"/>
            <p:cNvCxnSpPr>
              <a:stCxn id="11" idx="4"/>
              <a:endCxn id="20" idx="0"/>
            </p:cNvCxnSpPr>
            <p:nvPr/>
          </p:nvCxnSpPr>
          <p:spPr>
            <a:xfrm>
              <a:off x="4870062" y="3674301"/>
              <a:ext cx="0" cy="59675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7" idx="4"/>
              <a:endCxn id="12" idx="0"/>
            </p:cNvCxnSpPr>
            <p:nvPr/>
          </p:nvCxnSpPr>
          <p:spPr>
            <a:xfrm>
              <a:off x="4387462" y="3674301"/>
              <a:ext cx="0" cy="59139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51281" y="4478638"/>
              <a:ext cx="340158" cy="307777"/>
            </a:xfrm>
            <a:prstGeom prst="rect">
              <a:avLst/>
            </a:prstGeom>
            <a:noFill/>
          </p:spPr>
          <p:txBody>
            <a:bodyPr wrap="none" rtlCol="0">
              <a:spAutoFit/>
            </a:bodyPr>
            <a:lstStyle/>
            <a:p>
              <a:pPr algn="just"/>
              <a:r>
                <a:rPr lang="en-US" sz="1400" dirty="0">
                  <a:sym typeface="Symbol"/>
                </a:rPr>
                <a:t>b</a:t>
              </a:r>
              <a:r>
                <a:rPr lang="en-US" sz="1400" baseline="-25000" dirty="0">
                  <a:sym typeface="Symbol"/>
                </a:rPr>
                <a:t>2</a:t>
              </a:r>
              <a:endParaRPr lang="en-US" sz="1400" baseline="-25000" dirty="0">
                <a:sym typeface="Webdings"/>
              </a:endParaRPr>
            </a:p>
          </p:txBody>
        </p:sp>
        <p:sp>
          <p:nvSpPr>
            <p:cNvPr id="24" name="TextBox 23"/>
            <p:cNvSpPr txBox="1"/>
            <p:nvPr/>
          </p:nvSpPr>
          <p:spPr>
            <a:xfrm>
              <a:off x="4825520" y="3772054"/>
              <a:ext cx="338554" cy="307777"/>
            </a:xfrm>
            <a:prstGeom prst="rect">
              <a:avLst/>
            </a:prstGeom>
            <a:noFill/>
          </p:spPr>
          <p:txBody>
            <a:bodyPr wrap="none" rtlCol="0">
              <a:spAutoFit/>
            </a:bodyPr>
            <a:lstStyle/>
            <a:p>
              <a:r>
                <a:rPr lang="en-US" sz="1400" dirty="0"/>
                <a:t>X</a:t>
              </a:r>
              <a:r>
                <a:rPr lang="en-US" sz="1400" baseline="-25000" dirty="0"/>
                <a:t>1</a:t>
              </a:r>
            </a:p>
          </p:txBody>
        </p:sp>
        <p:cxnSp>
          <p:nvCxnSpPr>
            <p:cNvPr id="25" name="Straight Arrow Connector 24"/>
            <p:cNvCxnSpPr>
              <a:stCxn id="20" idx="4"/>
              <a:endCxn id="13" idx="7"/>
            </p:cNvCxnSpPr>
            <p:nvPr/>
          </p:nvCxnSpPr>
          <p:spPr>
            <a:xfrm flipH="1">
              <a:off x="4670308" y="4347260"/>
              <a:ext cx="199754" cy="563326"/>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04683" y="4478638"/>
              <a:ext cx="340158" cy="307777"/>
            </a:xfrm>
            <a:prstGeom prst="rect">
              <a:avLst/>
            </a:prstGeom>
            <a:noFill/>
          </p:spPr>
          <p:txBody>
            <a:bodyPr wrap="none" rtlCol="0">
              <a:spAutoFit/>
            </a:bodyPr>
            <a:lstStyle/>
            <a:p>
              <a:pPr algn="just"/>
              <a:r>
                <a:rPr lang="en-US" sz="1400" dirty="0">
                  <a:sym typeface="Symbol"/>
                </a:rPr>
                <a:t>b</a:t>
              </a:r>
              <a:r>
                <a:rPr lang="en-US" sz="1400" baseline="-25000" dirty="0">
                  <a:sym typeface="Symbol"/>
                </a:rPr>
                <a:t>1</a:t>
              </a:r>
              <a:endParaRPr lang="en-US" sz="1400" baseline="-25000" dirty="0">
                <a:sym typeface="Webdings"/>
              </a:endParaRPr>
            </a:p>
          </p:txBody>
        </p:sp>
        <p:sp>
          <p:nvSpPr>
            <p:cNvPr id="27" name="Oval 26"/>
            <p:cNvSpPr/>
            <p:nvPr/>
          </p:nvSpPr>
          <p:spPr>
            <a:xfrm>
              <a:off x="4349362" y="359810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8" name="Straight Arrow Connector 27"/>
            <p:cNvCxnSpPr>
              <a:stCxn id="12" idx="4"/>
              <a:endCxn id="13" idx="1"/>
            </p:cNvCxnSpPr>
            <p:nvPr/>
          </p:nvCxnSpPr>
          <p:spPr>
            <a:xfrm>
              <a:off x="4387462" y="4341900"/>
              <a:ext cx="228964" cy="568686"/>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27" idx="0"/>
            </p:cNvCxnSpPr>
            <p:nvPr/>
          </p:nvCxnSpPr>
          <p:spPr>
            <a:xfrm flipH="1">
              <a:off x="4387462" y="2990183"/>
              <a:ext cx="228964" cy="607918"/>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389834" y="1467857"/>
            <a:ext cx="3837910" cy="369332"/>
          </a:xfrm>
          <a:prstGeom prst="rect">
            <a:avLst/>
          </a:prstGeom>
          <a:noFill/>
        </p:spPr>
        <p:txBody>
          <a:bodyPr wrap="none" rtlCol="0">
            <a:spAutoFit/>
          </a:bodyPr>
          <a:lstStyle/>
          <a:p>
            <a:r>
              <a:rPr lang="pt-BR" dirty="0"/>
              <a:t>X</a:t>
            </a:r>
            <a:r>
              <a:rPr lang="pt-BR" baseline="-25000" dirty="0"/>
              <a:t>1</a:t>
            </a:r>
            <a:r>
              <a:rPr lang="pt-BR" dirty="0"/>
              <a:t> = 1      X</a:t>
            </a:r>
            <a:r>
              <a:rPr lang="pt-BR" baseline="-25000" dirty="0"/>
              <a:t>2</a:t>
            </a:r>
            <a:r>
              <a:rPr lang="pt-BR" dirty="0"/>
              <a:t> = a</a:t>
            </a:r>
            <a:r>
              <a:rPr lang="pt-BR" baseline="-25000" dirty="0"/>
              <a:t>1</a:t>
            </a:r>
            <a:r>
              <a:rPr lang="pt-BR" dirty="0">
                <a:sym typeface="Symbol"/>
              </a:rPr>
              <a:t></a:t>
            </a:r>
            <a:r>
              <a:rPr lang="pt-BR" dirty="0"/>
              <a:t>X</a:t>
            </a:r>
            <a:r>
              <a:rPr lang="pt-BR" baseline="-25000" dirty="0"/>
              <a:t>1</a:t>
            </a:r>
            <a:r>
              <a:rPr lang="pt-BR" dirty="0">
                <a:sym typeface="Symbol"/>
              </a:rPr>
              <a:t></a:t>
            </a:r>
            <a:r>
              <a:rPr lang="pt-BR" dirty="0"/>
              <a:t>b</a:t>
            </a:r>
            <a:r>
              <a:rPr lang="pt-BR" baseline="-25000" dirty="0"/>
              <a:t>1</a:t>
            </a:r>
            <a:r>
              <a:rPr lang="pt-BR" dirty="0"/>
              <a:t>  </a:t>
            </a:r>
            <a:r>
              <a:rPr lang="pt-BR" dirty="0">
                <a:latin typeface="Cambria Math"/>
                <a:ea typeface="Cambria Math"/>
              </a:rPr>
              <a:t>⊕  </a:t>
            </a:r>
            <a:r>
              <a:rPr lang="pt-BR" dirty="0"/>
              <a:t>a</a:t>
            </a:r>
            <a:r>
              <a:rPr lang="pt-BR" baseline="-25000" dirty="0"/>
              <a:t>2</a:t>
            </a:r>
            <a:r>
              <a:rPr lang="pt-BR" dirty="0">
                <a:sym typeface="Symbol"/>
              </a:rPr>
              <a:t></a:t>
            </a:r>
            <a:r>
              <a:rPr lang="pt-BR" dirty="0"/>
              <a:t>X</a:t>
            </a:r>
            <a:r>
              <a:rPr lang="pt-BR" baseline="-25000" dirty="0"/>
              <a:t>1</a:t>
            </a:r>
            <a:r>
              <a:rPr lang="pt-BR" dirty="0">
                <a:sym typeface="Symbol"/>
              </a:rPr>
              <a:t></a:t>
            </a:r>
            <a:r>
              <a:rPr lang="pt-BR" dirty="0"/>
              <a:t>b</a:t>
            </a:r>
            <a:r>
              <a:rPr lang="pt-BR" baseline="-25000" dirty="0"/>
              <a:t>2</a:t>
            </a:r>
            <a:r>
              <a:rPr lang="pt-BR" dirty="0"/>
              <a:t> </a:t>
            </a:r>
            <a:endParaRPr lang="en-US" dirty="0"/>
          </a:p>
        </p:txBody>
      </p:sp>
      <p:sp>
        <p:nvSpPr>
          <p:cNvPr id="32" name="TextBox 31"/>
          <p:cNvSpPr txBox="1"/>
          <p:nvPr/>
        </p:nvSpPr>
        <p:spPr>
          <a:xfrm>
            <a:off x="196887" y="4874004"/>
            <a:ext cx="3568221" cy="1200329"/>
          </a:xfrm>
          <a:prstGeom prst="rect">
            <a:avLst/>
          </a:prstGeom>
          <a:noFill/>
        </p:spPr>
        <p:txBody>
          <a:bodyPr wrap="none" rtlCol="0">
            <a:spAutoFit/>
          </a:bodyPr>
          <a:lstStyle/>
          <a:p>
            <a:r>
              <a:rPr lang="en-US" dirty="0"/>
              <a:t>Least solution (</a:t>
            </a:r>
            <a:r>
              <a:rPr lang="en-US" dirty="0">
                <a:latin typeface="Cambria Math"/>
                <a:ea typeface="Cambria Math"/>
              </a:rPr>
              <a:t>⊕ </a:t>
            </a:r>
            <a:r>
              <a:rPr lang="en-US" dirty="0"/>
              <a:t>of the two paths):</a:t>
            </a:r>
          </a:p>
          <a:p>
            <a:pPr algn="ctr"/>
            <a:r>
              <a:rPr lang="pt-BR" dirty="0"/>
              <a:t>X</a:t>
            </a:r>
            <a:r>
              <a:rPr lang="pt-BR" baseline="-25000" dirty="0"/>
              <a:t>2</a:t>
            </a:r>
            <a:r>
              <a:rPr lang="pt-BR" dirty="0"/>
              <a:t> = a</a:t>
            </a:r>
            <a:r>
              <a:rPr lang="pt-BR" baseline="-25000" dirty="0"/>
              <a:t>1</a:t>
            </a:r>
            <a:r>
              <a:rPr lang="pt-BR" dirty="0">
                <a:sym typeface="Symbol"/>
              </a:rPr>
              <a:t></a:t>
            </a:r>
            <a:r>
              <a:rPr lang="pt-BR" dirty="0"/>
              <a:t>1</a:t>
            </a:r>
            <a:r>
              <a:rPr lang="pt-BR" dirty="0">
                <a:sym typeface="Symbol"/>
              </a:rPr>
              <a:t></a:t>
            </a:r>
            <a:r>
              <a:rPr lang="pt-BR" dirty="0"/>
              <a:t>b</a:t>
            </a:r>
            <a:r>
              <a:rPr lang="pt-BR" baseline="-25000" dirty="0"/>
              <a:t>1</a:t>
            </a:r>
            <a:r>
              <a:rPr lang="pt-BR" dirty="0"/>
              <a:t> </a:t>
            </a:r>
            <a:r>
              <a:rPr lang="pt-BR" dirty="0">
                <a:latin typeface="Cambria Math"/>
                <a:ea typeface="Cambria Math"/>
              </a:rPr>
              <a:t>⊕  </a:t>
            </a:r>
            <a:r>
              <a:rPr lang="pt-BR" dirty="0"/>
              <a:t>a</a:t>
            </a:r>
            <a:r>
              <a:rPr lang="pt-BR" baseline="-25000" dirty="0"/>
              <a:t>2</a:t>
            </a:r>
            <a:r>
              <a:rPr lang="pt-BR" dirty="0">
                <a:sym typeface="Symbol"/>
              </a:rPr>
              <a:t></a:t>
            </a:r>
            <a:r>
              <a:rPr lang="pt-BR" dirty="0"/>
              <a:t>1</a:t>
            </a:r>
            <a:r>
              <a:rPr lang="pt-BR" dirty="0">
                <a:sym typeface="Symbol"/>
              </a:rPr>
              <a:t></a:t>
            </a:r>
            <a:r>
              <a:rPr lang="pt-BR" dirty="0"/>
              <a:t>b</a:t>
            </a:r>
            <a:r>
              <a:rPr lang="pt-BR" baseline="-25000" dirty="0"/>
              <a:t>2</a:t>
            </a:r>
            <a:r>
              <a:rPr lang="pt-BR" dirty="0"/>
              <a:t> </a:t>
            </a:r>
          </a:p>
          <a:p>
            <a:r>
              <a:rPr lang="pt-BR" dirty="0"/>
              <a:t>             = a</a:t>
            </a:r>
            <a:r>
              <a:rPr lang="pt-BR" baseline="-25000" dirty="0"/>
              <a:t>1</a:t>
            </a:r>
            <a:r>
              <a:rPr lang="pt-BR" dirty="0"/>
              <a:t>b</a:t>
            </a:r>
            <a:r>
              <a:rPr lang="pt-BR" baseline="-25000" dirty="0"/>
              <a:t>1</a:t>
            </a:r>
            <a:r>
              <a:rPr lang="pt-BR" dirty="0"/>
              <a:t> </a:t>
            </a:r>
            <a:r>
              <a:rPr lang="pt-BR" dirty="0">
                <a:latin typeface="Cambria Math"/>
                <a:ea typeface="Cambria Math"/>
              </a:rPr>
              <a:t>⊕  </a:t>
            </a:r>
            <a:r>
              <a:rPr lang="pt-BR" dirty="0"/>
              <a:t>a</a:t>
            </a:r>
            <a:r>
              <a:rPr lang="pt-BR" baseline="-25000" dirty="0"/>
              <a:t>2</a:t>
            </a:r>
            <a:r>
              <a:rPr lang="pt-BR" dirty="0"/>
              <a:t>b</a:t>
            </a:r>
            <a:r>
              <a:rPr lang="pt-BR" baseline="-25000" dirty="0"/>
              <a:t>2</a:t>
            </a:r>
            <a:r>
              <a:rPr lang="pt-BR" dirty="0"/>
              <a:t> </a:t>
            </a:r>
            <a:endParaRPr lang="en-US" dirty="0"/>
          </a:p>
          <a:p>
            <a:pPr algn="ctr"/>
            <a:endParaRPr lang="en-US" dirty="0"/>
          </a:p>
        </p:txBody>
      </p:sp>
      <p:sp>
        <p:nvSpPr>
          <p:cNvPr id="33" name="TextBox 32"/>
          <p:cNvSpPr txBox="1"/>
          <p:nvPr/>
        </p:nvSpPr>
        <p:spPr>
          <a:xfrm>
            <a:off x="4701834" y="1467857"/>
            <a:ext cx="4031873" cy="369332"/>
          </a:xfrm>
          <a:prstGeom prst="rect">
            <a:avLst/>
          </a:prstGeom>
          <a:noFill/>
        </p:spPr>
        <p:txBody>
          <a:bodyPr wrap="none" rtlCol="0">
            <a:spAutoFit/>
          </a:bodyPr>
          <a:lstStyle/>
          <a:p>
            <a:r>
              <a:rPr lang="pl-PL" dirty="0"/>
              <a:t>Z</a:t>
            </a:r>
            <a:r>
              <a:rPr lang="pl-PL" baseline="-25000" dirty="0"/>
              <a:t>1</a:t>
            </a:r>
            <a:r>
              <a:rPr lang="pl-PL" dirty="0"/>
              <a:t> = (1</a:t>
            </a:r>
            <a:r>
              <a:rPr lang="en-US" dirty="0"/>
              <a:t>,</a:t>
            </a:r>
            <a:r>
              <a:rPr lang="pl-PL" dirty="0"/>
              <a:t> 1) </a:t>
            </a:r>
            <a:r>
              <a:rPr lang="en-US" dirty="0"/>
              <a:t>     </a:t>
            </a:r>
            <a:r>
              <a:rPr lang="pl-PL" dirty="0"/>
              <a:t>Z</a:t>
            </a:r>
            <a:r>
              <a:rPr lang="pl-PL" baseline="-25000" dirty="0"/>
              <a:t>2</a:t>
            </a:r>
            <a:r>
              <a:rPr lang="pl-PL" dirty="0"/>
              <a:t> = Z</a:t>
            </a:r>
            <a:r>
              <a:rPr lang="pl-PL" baseline="-25000" dirty="0"/>
              <a:t>1</a:t>
            </a:r>
            <a:r>
              <a:rPr lang="pl-PL" dirty="0"/>
              <a:t> </a:t>
            </a:r>
            <a:r>
              <a:rPr lang="pl-PL" dirty="0">
                <a:sym typeface="Symbol"/>
              </a:rPr>
              <a:t></a:t>
            </a:r>
            <a:r>
              <a:rPr lang="pl-PL" baseline="-25000" dirty="0"/>
              <a:t>p</a:t>
            </a:r>
            <a:r>
              <a:rPr lang="pl-PL" dirty="0"/>
              <a:t>((a</a:t>
            </a:r>
            <a:r>
              <a:rPr lang="pl-PL" baseline="-25000" dirty="0"/>
              <a:t>1</a:t>
            </a:r>
            <a:r>
              <a:rPr lang="en-US" dirty="0"/>
              <a:t>,</a:t>
            </a:r>
            <a:r>
              <a:rPr lang="pl-PL" dirty="0"/>
              <a:t> b</a:t>
            </a:r>
            <a:r>
              <a:rPr lang="pl-PL" baseline="-25000" dirty="0"/>
              <a:t>1</a:t>
            </a:r>
            <a:r>
              <a:rPr lang="pl-PL" dirty="0"/>
              <a:t>)</a:t>
            </a:r>
            <a:r>
              <a:rPr lang="pl-PL" dirty="0">
                <a:latin typeface="Cambria Math"/>
                <a:ea typeface="Cambria Math"/>
              </a:rPr>
              <a:t>⊕</a:t>
            </a:r>
            <a:r>
              <a:rPr lang="pl-PL" baseline="-25000" dirty="0"/>
              <a:t>p</a:t>
            </a:r>
            <a:r>
              <a:rPr lang="pl-PL" dirty="0"/>
              <a:t>(a</a:t>
            </a:r>
            <a:r>
              <a:rPr lang="pl-PL" baseline="-25000" dirty="0"/>
              <a:t>2</a:t>
            </a:r>
            <a:r>
              <a:rPr lang="en-US" dirty="0"/>
              <a:t>,</a:t>
            </a:r>
            <a:r>
              <a:rPr lang="pl-PL" dirty="0"/>
              <a:t> b</a:t>
            </a:r>
            <a:r>
              <a:rPr lang="pl-PL" baseline="-25000" dirty="0"/>
              <a:t>2</a:t>
            </a:r>
            <a:r>
              <a:rPr lang="pl-PL" dirty="0"/>
              <a:t>))</a:t>
            </a:r>
            <a:endParaRPr lang="en-US" dirty="0"/>
          </a:p>
        </p:txBody>
      </p:sp>
      <p:grpSp>
        <p:nvGrpSpPr>
          <p:cNvPr id="63" name="Group 62"/>
          <p:cNvGrpSpPr/>
          <p:nvPr/>
        </p:nvGrpSpPr>
        <p:grpSpPr>
          <a:xfrm>
            <a:off x="5540609" y="2120590"/>
            <a:ext cx="2336653" cy="1653586"/>
            <a:chOff x="5540609" y="2120590"/>
            <a:chExt cx="2336653" cy="1653586"/>
          </a:xfrm>
        </p:grpSpPr>
        <p:grpSp>
          <p:nvGrpSpPr>
            <p:cNvPr id="35" name="Group 34"/>
            <p:cNvGrpSpPr/>
            <p:nvPr/>
          </p:nvGrpSpPr>
          <p:grpSpPr>
            <a:xfrm>
              <a:off x="5540609" y="2120590"/>
              <a:ext cx="874629" cy="1056936"/>
              <a:chOff x="312826" y="16768"/>
              <a:chExt cx="874629" cy="1056936"/>
            </a:xfrm>
          </p:grpSpPr>
          <p:sp>
            <p:nvSpPr>
              <p:cNvPr id="55" name="Oval 54"/>
              <p:cNvSpPr/>
              <p:nvPr/>
            </p:nvSpPr>
            <p:spPr>
              <a:xfrm>
                <a:off x="760326" y="99750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TextBox 55"/>
              <p:cNvSpPr txBox="1"/>
              <p:nvPr/>
            </p:nvSpPr>
            <p:spPr>
              <a:xfrm>
                <a:off x="484699" y="16768"/>
                <a:ext cx="702756" cy="307777"/>
              </a:xfrm>
              <a:prstGeom prst="rect">
                <a:avLst/>
              </a:prstGeom>
              <a:noFill/>
            </p:spPr>
            <p:txBody>
              <a:bodyPr wrap="none" rtlCol="0">
                <a:spAutoFit/>
              </a:bodyPr>
              <a:lstStyle/>
              <a:p>
                <a:r>
                  <a:rPr lang="en-US" sz="1400" dirty="0"/>
                  <a:t>proc Z</a:t>
                </a:r>
                <a:r>
                  <a:rPr lang="en-US" sz="1400" baseline="-25000" dirty="0"/>
                  <a:t>1</a:t>
                </a:r>
              </a:p>
            </p:txBody>
          </p:sp>
          <p:sp>
            <p:nvSpPr>
              <p:cNvPr id="57" name="Oval 56"/>
              <p:cNvSpPr/>
              <p:nvPr/>
            </p:nvSpPr>
            <p:spPr>
              <a:xfrm>
                <a:off x="760326" y="32454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8" name="Straight Arrow Connector 57"/>
              <p:cNvCxnSpPr>
                <a:stCxn id="57" idx="4"/>
                <a:endCxn id="55" idx="0"/>
              </p:cNvCxnSpPr>
              <p:nvPr/>
            </p:nvCxnSpPr>
            <p:spPr>
              <a:xfrm>
                <a:off x="798426" y="400745"/>
                <a:ext cx="0" cy="59675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12826" y="505608"/>
                <a:ext cx="521297" cy="307777"/>
              </a:xfrm>
              <a:prstGeom prst="rect">
                <a:avLst/>
              </a:prstGeom>
              <a:noFill/>
            </p:spPr>
            <p:txBody>
              <a:bodyPr wrap="none" rtlCol="0">
                <a:spAutoFit/>
              </a:bodyPr>
              <a:lstStyle/>
              <a:p>
                <a:pPr algn="just"/>
                <a:r>
                  <a:rPr lang="en-US" sz="1400" dirty="0">
                    <a:sym typeface="Symbol"/>
                  </a:rPr>
                  <a:t>(1,1)</a:t>
                </a:r>
                <a:endParaRPr lang="en-US" sz="1400" dirty="0">
                  <a:sym typeface="Webdings"/>
                </a:endParaRPr>
              </a:p>
            </p:txBody>
          </p:sp>
        </p:grpSp>
        <p:sp>
          <p:nvSpPr>
            <p:cNvPr id="37" name="Oval 36"/>
            <p:cNvSpPr/>
            <p:nvPr/>
          </p:nvSpPr>
          <p:spPr>
            <a:xfrm>
              <a:off x="6764970" y="306424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Oval 37"/>
            <p:cNvSpPr/>
            <p:nvPr/>
          </p:nvSpPr>
          <p:spPr>
            <a:xfrm>
              <a:off x="7020875" y="369797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TextBox 38"/>
            <p:cNvSpPr txBox="1"/>
            <p:nvPr/>
          </p:nvSpPr>
          <p:spPr>
            <a:xfrm>
              <a:off x="6514384" y="2570603"/>
              <a:ext cx="338554" cy="307777"/>
            </a:xfrm>
            <a:prstGeom prst="rect">
              <a:avLst/>
            </a:prstGeom>
            <a:noFill/>
          </p:spPr>
          <p:txBody>
            <a:bodyPr wrap="none" rtlCol="0">
              <a:spAutoFit/>
            </a:bodyPr>
            <a:lstStyle/>
            <a:p>
              <a:r>
                <a:rPr lang="en-US" sz="1400" dirty="0"/>
                <a:t>Z</a:t>
              </a:r>
              <a:r>
                <a:rPr lang="en-US" sz="1400" baseline="-25000" dirty="0"/>
                <a:t>1</a:t>
              </a:r>
            </a:p>
          </p:txBody>
        </p:sp>
        <p:sp>
          <p:nvSpPr>
            <p:cNvPr id="40" name="TextBox 39"/>
            <p:cNvSpPr txBox="1"/>
            <p:nvPr/>
          </p:nvSpPr>
          <p:spPr>
            <a:xfrm>
              <a:off x="6717771" y="2120590"/>
              <a:ext cx="702756" cy="307777"/>
            </a:xfrm>
            <a:prstGeom prst="rect">
              <a:avLst/>
            </a:prstGeom>
            <a:noFill/>
          </p:spPr>
          <p:txBody>
            <a:bodyPr wrap="none" rtlCol="0">
              <a:spAutoFit/>
            </a:bodyPr>
            <a:lstStyle/>
            <a:p>
              <a:r>
                <a:rPr lang="en-US" sz="1400" dirty="0" err="1"/>
                <a:t>proc</a:t>
              </a:r>
              <a:r>
                <a:rPr lang="en-US" sz="1400" dirty="0"/>
                <a:t> X</a:t>
              </a:r>
              <a:r>
                <a:rPr lang="en-US" sz="1400" baseline="-25000" dirty="0"/>
                <a:t>2</a:t>
              </a:r>
            </a:p>
          </p:txBody>
        </p:sp>
        <p:sp>
          <p:nvSpPr>
            <p:cNvPr id="42" name="Oval 41"/>
            <p:cNvSpPr/>
            <p:nvPr/>
          </p:nvSpPr>
          <p:spPr>
            <a:xfrm>
              <a:off x="7020875" y="2428367"/>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Oval 44"/>
            <p:cNvSpPr/>
            <p:nvPr/>
          </p:nvSpPr>
          <p:spPr>
            <a:xfrm>
              <a:off x="7247570" y="306960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6" name="Straight Arrow Connector 45"/>
            <p:cNvCxnSpPr>
              <a:stCxn id="42" idx="5"/>
              <a:endCxn id="45" idx="0"/>
            </p:cNvCxnSpPr>
            <p:nvPr/>
          </p:nvCxnSpPr>
          <p:spPr>
            <a:xfrm>
              <a:off x="7085916" y="2493408"/>
              <a:ext cx="199754" cy="576201"/>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3"/>
              <a:endCxn id="37" idx="0"/>
            </p:cNvCxnSpPr>
            <p:nvPr/>
          </p:nvCxnSpPr>
          <p:spPr>
            <a:xfrm flipH="1">
              <a:off x="6803070" y="2493408"/>
              <a:ext cx="228964" cy="570841"/>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166888" y="3277187"/>
              <a:ext cx="710374" cy="307777"/>
            </a:xfrm>
            <a:prstGeom prst="rect">
              <a:avLst/>
            </a:prstGeom>
            <a:noFill/>
          </p:spPr>
          <p:txBody>
            <a:bodyPr wrap="square" rtlCol="0">
              <a:spAutoFit/>
            </a:bodyPr>
            <a:lstStyle/>
            <a:p>
              <a:pPr algn="just"/>
              <a:r>
                <a:rPr lang="en-US" sz="1400" dirty="0">
                  <a:sym typeface="Symbol"/>
                </a:rPr>
                <a:t>(a</a:t>
              </a:r>
              <a:r>
                <a:rPr lang="en-US" sz="1400" baseline="-25000" dirty="0">
                  <a:sym typeface="Symbol"/>
                </a:rPr>
                <a:t>2</a:t>
              </a:r>
              <a:r>
                <a:rPr lang="en-US" sz="1400" dirty="0">
                  <a:sym typeface="Symbol"/>
                </a:rPr>
                <a:t>,b</a:t>
              </a:r>
              <a:r>
                <a:rPr lang="en-US" sz="1400" baseline="-25000" dirty="0">
                  <a:sym typeface="Symbol"/>
                </a:rPr>
                <a:t>2</a:t>
              </a:r>
              <a:r>
                <a:rPr lang="en-US" sz="1400" dirty="0">
                  <a:sym typeface="Symbol"/>
                </a:rPr>
                <a:t>)</a:t>
              </a:r>
              <a:endParaRPr lang="en-US" sz="1400" dirty="0">
                <a:sym typeface="Webdings"/>
              </a:endParaRPr>
            </a:p>
          </p:txBody>
        </p:sp>
        <p:sp>
          <p:nvSpPr>
            <p:cNvPr id="49" name="TextBox 48"/>
            <p:cNvSpPr txBox="1"/>
            <p:nvPr/>
          </p:nvSpPr>
          <p:spPr>
            <a:xfrm>
              <a:off x="7241128" y="2570603"/>
              <a:ext cx="338554" cy="307777"/>
            </a:xfrm>
            <a:prstGeom prst="rect">
              <a:avLst/>
            </a:prstGeom>
            <a:noFill/>
          </p:spPr>
          <p:txBody>
            <a:bodyPr wrap="none" rtlCol="0">
              <a:spAutoFit/>
            </a:bodyPr>
            <a:lstStyle/>
            <a:p>
              <a:r>
                <a:rPr lang="en-US" sz="1400" dirty="0"/>
                <a:t>Z</a:t>
              </a:r>
              <a:r>
                <a:rPr lang="en-US" sz="1400" baseline="-25000" dirty="0"/>
                <a:t>1</a:t>
              </a:r>
            </a:p>
          </p:txBody>
        </p:sp>
        <p:cxnSp>
          <p:nvCxnSpPr>
            <p:cNvPr id="50" name="Straight Arrow Connector 49"/>
            <p:cNvCxnSpPr>
              <a:stCxn id="45" idx="4"/>
              <a:endCxn id="38" idx="7"/>
            </p:cNvCxnSpPr>
            <p:nvPr/>
          </p:nvCxnSpPr>
          <p:spPr>
            <a:xfrm flipH="1">
              <a:off x="7085916" y="3145809"/>
              <a:ext cx="199754" cy="563326"/>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291743" y="3277187"/>
              <a:ext cx="764725" cy="307777"/>
            </a:xfrm>
            <a:prstGeom prst="rect">
              <a:avLst/>
            </a:prstGeom>
            <a:noFill/>
          </p:spPr>
          <p:txBody>
            <a:bodyPr wrap="square" rtlCol="0">
              <a:spAutoFit/>
            </a:bodyPr>
            <a:lstStyle/>
            <a:p>
              <a:pPr algn="just"/>
              <a:r>
                <a:rPr lang="en-US" sz="1400" dirty="0">
                  <a:sym typeface="Symbol"/>
                </a:rPr>
                <a:t>(a</a:t>
              </a:r>
              <a:r>
                <a:rPr lang="en-US" sz="1400" baseline="-25000" dirty="0">
                  <a:sym typeface="Symbol"/>
                </a:rPr>
                <a:t>1</a:t>
              </a:r>
              <a:r>
                <a:rPr lang="en-US" sz="1400" dirty="0">
                  <a:sym typeface="Symbol"/>
                </a:rPr>
                <a:t>, b</a:t>
              </a:r>
              <a:r>
                <a:rPr lang="en-US" sz="1400" baseline="-25000" dirty="0">
                  <a:sym typeface="Symbol"/>
                </a:rPr>
                <a:t>1</a:t>
              </a:r>
              <a:r>
                <a:rPr lang="en-US" sz="1400" dirty="0">
                  <a:sym typeface="Symbol"/>
                </a:rPr>
                <a:t>)</a:t>
              </a:r>
              <a:endParaRPr lang="en-US" sz="1400" baseline="-25000" dirty="0">
                <a:sym typeface="Webdings"/>
              </a:endParaRPr>
            </a:p>
          </p:txBody>
        </p:sp>
        <p:cxnSp>
          <p:nvCxnSpPr>
            <p:cNvPr id="53" name="Straight Arrow Connector 52"/>
            <p:cNvCxnSpPr>
              <a:stCxn id="37" idx="4"/>
              <a:endCxn id="38" idx="1"/>
            </p:cNvCxnSpPr>
            <p:nvPr/>
          </p:nvCxnSpPr>
          <p:spPr>
            <a:xfrm>
              <a:off x="6803070" y="3140449"/>
              <a:ext cx="228964" cy="568686"/>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4439743" y="3926047"/>
            <a:ext cx="4556055" cy="2616101"/>
          </a:xfrm>
          <a:prstGeom prst="rect">
            <a:avLst/>
          </a:prstGeom>
          <a:noFill/>
        </p:spPr>
        <p:txBody>
          <a:bodyPr wrap="none" rtlCol="0">
            <a:spAutoFit/>
          </a:bodyPr>
          <a:lstStyle/>
          <a:p>
            <a:r>
              <a:rPr lang="en-US" dirty="0"/>
              <a:t>Least solution (</a:t>
            </a:r>
            <a:r>
              <a:rPr lang="en-US" dirty="0">
                <a:latin typeface="Cambria Math"/>
                <a:ea typeface="Cambria Math"/>
              </a:rPr>
              <a:t>⊕</a:t>
            </a:r>
            <a:r>
              <a:rPr lang="pl-PL" baseline="-25000" dirty="0"/>
              <a:t>p</a:t>
            </a:r>
            <a:r>
              <a:rPr lang="en-US" dirty="0">
                <a:latin typeface="Cambria Math"/>
                <a:ea typeface="Cambria Math"/>
              </a:rPr>
              <a:t> </a:t>
            </a:r>
            <a:r>
              <a:rPr lang="en-US" dirty="0"/>
              <a:t>of the two paths):</a:t>
            </a:r>
          </a:p>
          <a:p>
            <a:r>
              <a:rPr lang="pt-BR" dirty="0"/>
              <a:t>                Z</a:t>
            </a:r>
            <a:r>
              <a:rPr lang="pt-BR" baseline="-25000" dirty="0"/>
              <a:t>2</a:t>
            </a:r>
            <a:r>
              <a:rPr lang="pt-BR" dirty="0"/>
              <a:t> = </a:t>
            </a:r>
            <a:r>
              <a:rPr lang="pl-PL" dirty="0"/>
              <a:t>(a</a:t>
            </a:r>
            <a:r>
              <a:rPr lang="pl-PL" baseline="-25000" dirty="0"/>
              <a:t>1</a:t>
            </a:r>
            <a:r>
              <a:rPr lang="en-US" dirty="0"/>
              <a:t>,</a:t>
            </a:r>
            <a:r>
              <a:rPr lang="pl-PL" dirty="0"/>
              <a:t> b</a:t>
            </a:r>
            <a:r>
              <a:rPr lang="pl-PL" baseline="-25000" dirty="0"/>
              <a:t>1</a:t>
            </a:r>
            <a:r>
              <a:rPr lang="pl-PL" dirty="0"/>
              <a:t>)</a:t>
            </a:r>
            <a:r>
              <a:rPr lang="pl-PL" dirty="0">
                <a:latin typeface="Cambria Math"/>
                <a:ea typeface="Cambria Math"/>
              </a:rPr>
              <a:t>⊕</a:t>
            </a:r>
            <a:r>
              <a:rPr lang="pl-PL" baseline="-25000" dirty="0"/>
              <a:t>p</a:t>
            </a:r>
            <a:r>
              <a:rPr lang="pl-PL" dirty="0"/>
              <a:t>(a</a:t>
            </a:r>
            <a:r>
              <a:rPr lang="pl-PL" baseline="-25000" dirty="0"/>
              <a:t>2</a:t>
            </a:r>
            <a:r>
              <a:rPr lang="en-US" dirty="0"/>
              <a:t>,</a:t>
            </a:r>
            <a:r>
              <a:rPr lang="pl-PL" dirty="0"/>
              <a:t> b</a:t>
            </a:r>
            <a:r>
              <a:rPr lang="pl-PL" baseline="-25000" dirty="0"/>
              <a:t>2</a:t>
            </a:r>
            <a:r>
              <a:rPr lang="pl-PL" dirty="0"/>
              <a:t>)</a:t>
            </a:r>
            <a:endParaRPr lang="en-US" dirty="0"/>
          </a:p>
          <a:p>
            <a:pPr algn="ctr"/>
            <a:endParaRPr lang="en-US" dirty="0"/>
          </a:p>
          <a:p>
            <a:r>
              <a:rPr lang="pl-PL" dirty="0">
                <a:latin typeface="Cambria Math"/>
                <a:ea typeface="Cambria Math"/>
              </a:rPr>
              <a:t>ℛ</a:t>
            </a:r>
            <a:r>
              <a:rPr lang="pl-PL" dirty="0"/>
              <a:t>((a</a:t>
            </a:r>
            <a:r>
              <a:rPr lang="pl-PL" baseline="-25000" dirty="0"/>
              <a:t>1</a:t>
            </a:r>
            <a:r>
              <a:rPr lang="en-US" dirty="0"/>
              <a:t>,</a:t>
            </a:r>
            <a:r>
              <a:rPr lang="pl-PL" dirty="0"/>
              <a:t> b</a:t>
            </a:r>
            <a:r>
              <a:rPr lang="pl-PL" baseline="-25000" dirty="0"/>
              <a:t>1</a:t>
            </a:r>
            <a:r>
              <a:rPr lang="pl-PL" dirty="0"/>
              <a:t>)</a:t>
            </a:r>
            <a:r>
              <a:rPr lang="pl-PL" dirty="0">
                <a:latin typeface="Cambria Math"/>
                <a:ea typeface="Cambria Math"/>
              </a:rPr>
              <a:t>⊕</a:t>
            </a:r>
            <a:r>
              <a:rPr lang="pl-PL" baseline="-25000" dirty="0"/>
              <a:t>p</a:t>
            </a:r>
            <a:r>
              <a:rPr lang="pl-PL" dirty="0"/>
              <a:t>(a</a:t>
            </a:r>
            <a:r>
              <a:rPr lang="pl-PL" baseline="-25000" dirty="0"/>
              <a:t>2</a:t>
            </a:r>
            <a:r>
              <a:rPr lang="en-US" dirty="0"/>
              <a:t>,</a:t>
            </a:r>
            <a:r>
              <a:rPr lang="pl-PL" dirty="0"/>
              <a:t> b</a:t>
            </a:r>
            <a:r>
              <a:rPr lang="pl-PL" baseline="-25000" dirty="0"/>
              <a:t>2</a:t>
            </a:r>
            <a:r>
              <a:rPr lang="pl-PL" dirty="0"/>
              <a:t>))</a:t>
            </a:r>
            <a:r>
              <a:rPr lang="en-US" dirty="0"/>
              <a:t> = </a:t>
            </a:r>
            <a:r>
              <a:rPr lang="en-US" dirty="0">
                <a:latin typeface="Cambria Math"/>
                <a:ea typeface="Cambria Math"/>
              </a:rPr>
              <a:t>ℛ</a:t>
            </a:r>
            <a:r>
              <a:rPr lang="pl-PL" dirty="0"/>
              <a:t>((a</a:t>
            </a:r>
            <a:r>
              <a:rPr lang="pl-PL" baseline="-25000" dirty="0"/>
              <a:t>1</a:t>
            </a:r>
            <a:r>
              <a:rPr lang="pl-PL" dirty="0">
                <a:latin typeface="Cambria Math"/>
                <a:ea typeface="Cambria Math"/>
              </a:rPr>
              <a:t>⊕</a:t>
            </a:r>
            <a:r>
              <a:rPr lang="pl-PL" dirty="0"/>
              <a:t>a</a:t>
            </a:r>
            <a:r>
              <a:rPr lang="pl-PL" baseline="-25000" dirty="0"/>
              <a:t>2</a:t>
            </a:r>
            <a:r>
              <a:rPr lang="en-US" dirty="0"/>
              <a:t>,</a:t>
            </a:r>
            <a:r>
              <a:rPr lang="pl-PL" dirty="0"/>
              <a:t> b</a:t>
            </a:r>
            <a:r>
              <a:rPr lang="pl-PL" baseline="-25000" dirty="0"/>
              <a:t>1</a:t>
            </a:r>
            <a:r>
              <a:rPr lang="pl-PL" dirty="0">
                <a:latin typeface="Cambria Math"/>
                <a:ea typeface="Cambria Math"/>
              </a:rPr>
              <a:t>⊕</a:t>
            </a:r>
            <a:r>
              <a:rPr lang="pl-PL" dirty="0"/>
              <a:t>b</a:t>
            </a:r>
            <a:r>
              <a:rPr lang="pl-PL" baseline="-25000" dirty="0"/>
              <a:t>2</a:t>
            </a:r>
            <a:r>
              <a:rPr lang="pl-PL" dirty="0"/>
              <a:t>))</a:t>
            </a:r>
            <a:endParaRPr lang="en-US" dirty="0"/>
          </a:p>
          <a:p>
            <a:r>
              <a:rPr lang="en-US" dirty="0"/>
              <a:t>                                     = </a:t>
            </a:r>
            <a:r>
              <a:rPr lang="pl-PL" dirty="0"/>
              <a:t>(a</a:t>
            </a:r>
            <a:r>
              <a:rPr lang="pl-PL" baseline="-25000" dirty="0"/>
              <a:t>1</a:t>
            </a:r>
            <a:r>
              <a:rPr lang="pl-PL" dirty="0">
                <a:latin typeface="Cambria Math"/>
                <a:ea typeface="Cambria Math"/>
              </a:rPr>
              <a:t>⊕</a:t>
            </a:r>
            <a:r>
              <a:rPr lang="pl-PL" dirty="0"/>
              <a:t>a</a:t>
            </a:r>
            <a:r>
              <a:rPr lang="pl-PL" baseline="-25000" dirty="0"/>
              <a:t>2</a:t>
            </a:r>
            <a:r>
              <a:rPr lang="en-US" dirty="0"/>
              <a:t>)</a:t>
            </a:r>
            <a:r>
              <a:rPr lang="en-US" dirty="0">
                <a:sym typeface="Symbol"/>
              </a:rPr>
              <a:t></a:t>
            </a:r>
            <a:r>
              <a:rPr lang="pl-PL" dirty="0"/>
              <a:t> </a:t>
            </a:r>
            <a:r>
              <a:rPr lang="en-US" dirty="0"/>
              <a:t>(</a:t>
            </a:r>
            <a:r>
              <a:rPr lang="pl-PL" dirty="0"/>
              <a:t>b</a:t>
            </a:r>
            <a:r>
              <a:rPr lang="pl-PL" baseline="-25000" dirty="0"/>
              <a:t>1</a:t>
            </a:r>
            <a:r>
              <a:rPr lang="pl-PL" dirty="0">
                <a:latin typeface="Cambria Math"/>
                <a:ea typeface="Cambria Math"/>
              </a:rPr>
              <a:t>⊕</a:t>
            </a:r>
            <a:r>
              <a:rPr lang="pl-PL" dirty="0"/>
              <a:t>b</a:t>
            </a:r>
            <a:r>
              <a:rPr lang="pl-PL" baseline="-25000" dirty="0"/>
              <a:t>2</a:t>
            </a:r>
            <a:r>
              <a:rPr lang="pl-PL" dirty="0"/>
              <a:t>)</a:t>
            </a:r>
            <a:endParaRPr lang="en-US" dirty="0"/>
          </a:p>
          <a:p>
            <a:r>
              <a:rPr lang="en-US" dirty="0"/>
              <a:t>                                     = </a:t>
            </a:r>
            <a:r>
              <a:rPr lang="pl-PL" dirty="0"/>
              <a:t>a</a:t>
            </a:r>
            <a:r>
              <a:rPr lang="pl-PL" baseline="-25000" dirty="0"/>
              <a:t>1</a:t>
            </a:r>
            <a:r>
              <a:rPr lang="en-US" dirty="0"/>
              <a:t>b</a:t>
            </a:r>
            <a:r>
              <a:rPr lang="en-US" baseline="-25000" dirty="0"/>
              <a:t>1</a:t>
            </a:r>
            <a:r>
              <a:rPr lang="pl-PL" dirty="0">
                <a:latin typeface="Cambria Math"/>
                <a:ea typeface="Cambria Math"/>
              </a:rPr>
              <a:t>⊕</a:t>
            </a:r>
            <a:r>
              <a:rPr lang="pl-PL" dirty="0">
                <a:solidFill>
                  <a:srgbClr val="C00000"/>
                </a:solidFill>
              </a:rPr>
              <a:t>a</a:t>
            </a:r>
            <a:r>
              <a:rPr lang="pl-PL" baseline="-25000" dirty="0">
                <a:solidFill>
                  <a:srgbClr val="C00000"/>
                </a:solidFill>
              </a:rPr>
              <a:t>2</a:t>
            </a:r>
            <a:r>
              <a:rPr lang="pl-PL" dirty="0">
                <a:solidFill>
                  <a:srgbClr val="C00000"/>
                </a:solidFill>
              </a:rPr>
              <a:t>b</a:t>
            </a:r>
            <a:r>
              <a:rPr lang="pl-PL" baseline="-25000" dirty="0">
                <a:solidFill>
                  <a:srgbClr val="C00000"/>
                </a:solidFill>
              </a:rPr>
              <a:t>1</a:t>
            </a:r>
            <a:r>
              <a:rPr lang="pl-PL" dirty="0">
                <a:latin typeface="Cambria Math"/>
                <a:ea typeface="Cambria Math"/>
              </a:rPr>
              <a:t>⊕</a:t>
            </a:r>
            <a:r>
              <a:rPr lang="pl-PL" dirty="0">
                <a:solidFill>
                  <a:srgbClr val="C00000"/>
                </a:solidFill>
              </a:rPr>
              <a:t>a</a:t>
            </a:r>
            <a:r>
              <a:rPr lang="pl-PL" baseline="-25000" dirty="0">
                <a:solidFill>
                  <a:srgbClr val="C00000"/>
                </a:solidFill>
              </a:rPr>
              <a:t>1</a:t>
            </a:r>
            <a:r>
              <a:rPr lang="en-US" dirty="0">
                <a:solidFill>
                  <a:srgbClr val="C00000"/>
                </a:solidFill>
              </a:rPr>
              <a:t>b</a:t>
            </a:r>
            <a:r>
              <a:rPr lang="en-US" baseline="-25000" dirty="0">
                <a:solidFill>
                  <a:srgbClr val="C00000"/>
                </a:solidFill>
              </a:rPr>
              <a:t>2</a:t>
            </a:r>
            <a:r>
              <a:rPr lang="pl-PL" dirty="0">
                <a:latin typeface="Cambria Math"/>
                <a:ea typeface="Cambria Math"/>
              </a:rPr>
              <a:t>⊕</a:t>
            </a:r>
            <a:r>
              <a:rPr lang="pl-PL" dirty="0"/>
              <a:t>a</a:t>
            </a:r>
            <a:r>
              <a:rPr lang="pl-PL" baseline="-25000" dirty="0"/>
              <a:t>2</a:t>
            </a:r>
            <a:r>
              <a:rPr lang="pl-PL" dirty="0"/>
              <a:t>b</a:t>
            </a:r>
            <a:r>
              <a:rPr lang="pl-PL" baseline="-25000" dirty="0"/>
              <a:t>2</a:t>
            </a:r>
            <a:endParaRPr lang="en-US" baseline="-25000" dirty="0"/>
          </a:p>
          <a:p>
            <a:r>
              <a:rPr lang="en-US" dirty="0"/>
              <a:t>                                     </a:t>
            </a:r>
            <a:r>
              <a:rPr lang="en-US" dirty="0">
                <a:latin typeface="Cambria Math"/>
                <a:ea typeface="Cambria Math"/>
              </a:rPr>
              <a:t>⊒</a:t>
            </a:r>
            <a:r>
              <a:rPr lang="en-US" dirty="0"/>
              <a:t> </a:t>
            </a:r>
            <a:r>
              <a:rPr lang="pl-PL" dirty="0"/>
              <a:t>a</a:t>
            </a:r>
            <a:r>
              <a:rPr lang="pl-PL" baseline="-25000" dirty="0"/>
              <a:t>1</a:t>
            </a:r>
            <a:r>
              <a:rPr lang="en-US" dirty="0"/>
              <a:t>b</a:t>
            </a:r>
            <a:r>
              <a:rPr lang="en-US" baseline="-25000" dirty="0"/>
              <a:t>1</a:t>
            </a:r>
            <a:r>
              <a:rPr lang="pl-PL" dirty="0">
                <a:latin typeface="Cambria Math"/>
                <a:ea typeface="Cambria Math"/>
              </a:rPr>
              <a:t>⊕</a:t>
            </a:r>
            <a:r>
              <a:rPr lang="pl-PL" dirty="0"/>
              <a:t>a</a:t>
            </a:r>
            <a:r>
              <a:rPr lang="pl-PL" baseline="-25000" dirty="0"/>
              <a:t>2</a:t>
            </a:r>
            <a:r>
              <a:rPr lang="pl-PL" dirty="0"/>
              <a:t>b</a:t>
            </a:r>
            <a:r>
              <a:rPr lang="pl-PL" baseline="-25000" dirty="0"/>
              <a:t>2</a:t>
            </a:r>
            <a:endParaRPr lang="en-US" baseline="-25000" dirty="0"/>
          </a:p>
          <a:p>
            <a:endParaRPr lang="en-US" dirty="0"/>
          </a:p>
          <a:p>
            <a:pPr algn="ctr"/>
            <a:r>
              <a:rPr lang="en-US" sz="2000" dirty="0">
                <a:solidFill>
                  <a:srgbClr val="C00000"/>
                </a:solidFill>
              </a:rPr>
              <a:t>Conservative, but loses precision . . . </a:t>
            </a:r>
            <a:r>
              <a:rPr lang="en-US" sz="2000" dirty="0">
                <a:solidFill>
                  <a:srgbClr val="C00000"/>
                </a:solidFill>
                <a:sym typeface="Wingdings"/>
              </a:rPr>
              <a:t></a:t>
            </a:r>
            <a:endParaRPr lang="en-US" sz="2000" dirty="0">
              <a:solidFill>
                <a:srgbClr val="C00000"/>
              </a:solidFill>
            </a:endParaRPr>
          </a:p>
        </p:txBody>
      </p:sp>
    </p:spTree>
    <p:extLst>
      <p:ext uri="{BB962C8B-B14F-4D97-AF65-F5344CB8AC3E}">
        <p14:creationId xmlns:p14="http://schemas.microsoft.com/office/powerpoint/2010/main" val="224165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2">
                                            <p:txEl>
                                              <p:pRg st="0" end="0"/>
                                            </p:txEl>
                                          </p:spTgt>
                                        </p:tgtEl>
                                        <p:attrNameLst>
                                          <p:attrName>style.visibility</p:attrName>
                                        </p:attrNameLst>
                                      </p:cBhvr>
                                      <p:to>
                                        <p:strVal val="visible"/>
                                      </p:to>
                                    </p:set>
                                    <p:animEffect transition="in" filter="dissolve">
                                      <p:cBhvr>
                                        <p:cTn id="17" dur="500"/>
                                        <p:tgtEl>
                                          <p:spTgt spid="62">
                                            <p:txEl>
                                              <p:pRg st="0" end="0"/>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62">
                                            <p:txEl>
                                              <p:pRg st="1" end="1"/>
                                            </p:txEl>
                                          </p:spTgt>
                                        </p:tgtEl>
                                        <p:attrNameLst>
                                          <p:attrName>style.visibility</p:attrName>
                                        </p:attrNameLst>
                                      </p:cBhvr>
                                      <p:to>
                                        <p:strVal val="visible"/>
                                      </p:to>
                                    </p:set>
                                    <p:animEffect transition="in" filter="dissolve">
                                      <p:cBhvr>
                                        <p:cTn id="20" dur="500"/>
                                        <p:tgtEl>
                                          <p:spTgt spid="6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2">
                                            <p:txEl>
                                              <p:pRg st="3" end="3"/>
                                            </p:txEl>
                                          </p:spTgt>
                                        </p:tgtEl>
                                        <p:attrNameLst>
                                          <p:attrName>style.visibility</p:attrName>
                                        </p:attrNameLst>
                                      </p:cBhvr>
                                      <p:to>
                                        <p:strVal val="visible"/>
                                      </p:to>
                                    </p:set>
                                    <p:animEffect transition="in" filter="dissolve">
                                      <p:cBhvr>
                                        <p:cTn id="25" dur="500"/>
                                        <p:tgtEl>
                                          <p:spTgt spid="62">
                                            <p:txEl>
                                              <p:pRg st="3" end="3"/>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62">
                                            <p:txEl>
                                              <p:pRg st="4" end="4"/>
                                            </p:txEl>
                                          </p:spTgt>
                                        </p:tgtEl>
                                        <p:attrNameLst>
                                          <p:attrName>style.visibility</p:attrName>
                                        </p:attrNameLst>
                                      </p:cBhvr>
                                      <p:to>
                                        <p:strVal val="visible"/>
                                      </p:to>
                                    </p:set>
                                    <p:animEffect transition="in" filter="dissolve">
                                      <p:cBhvr>
                                        <p:cTn id="28" dur="500"/>
                                        <p:tgtEl>
                                          <p:spTgt spid="62">
                                            <p:txEl>
                                              <p:pRg st="4" end="4"/>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62">
                                            <p:txEl>
                                              <p:pRg st="5" end="5"/>
                                            </p:txEl>
                                          </p:spTgt>
                                        </p:tgtEl>
                                        <p:attrNameLst>
                                          <p:attrName>style.visibility</p:attrName>
                                        </p:attrNameLst>
                                      </p:cBhvr>
                                      <p:to>
                                        <p:strVal val="visible"/>
                                      </p:to>
                                    </p:set>
                                    <p:animEffect transition="in" filter="dissolve">
                                      <p:cBhvr>
                                        <p:cTn id="31" dur="500"/>
                                        <p:tgtEl>
                                          <p:spTgt spid="62">
                                            <p:txEl>
                                              <p:pRg st="5" end="5"/>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62">
                                            <p:txEl>
                                              <p:pRg st="6" end="6"/>
                                            </p:txEl>
                                          </p:spTgt>
                                        </p:tgtEl>
                                        <p:attrNameLst>
                                          <p:attrName>style.visibility</p:attrName>
                                        </p:attrNameLst>
                                      </p:cBhvr>
                                      <p:to>
                                        <p:strVal val="visible"/>
                                      </p:to>
                                    </p:set>
                                    <p:animEffect transition="in" filter="dissolve">
                                      <p:cBhvr>
                                        <p:cTn id="34" dur="500"/>
                                        <p:tgtEl>
                                          <p:spTgt spid="6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2">
                                            <p:txEl>
                                              <p:pRg st="8" end="8"/>
                                            </p:txEl>
                                          </p:spTgt>
                                        </p:tgtEl>
                                        <p:attrNameLst>
                                          <p:attrName>style.visibility</p:attrName>
                                        </p:attrNameLst>
                                      </p:cBhvr>
                                      <p:to>
                                        <p:strVal val="visible"/>
                                      </p:to>
                                    </p:set>
                                    <p:animEffect transition="in" filter="dissolve">
                                      <p:cBhvr>
                                        <p:cTn id="39" dur="500"/>
                                        <p:tgtEl>
                                          <p:spTgt spid="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rIns="0">
            <a:noAutofit/>
          </a:bodyPr>
          <a:lstStyle/>
          <a:p>
            <a:r>
              <a:rPr lang="en-US" sz="3000" dirty="0"/>
              <a:t>Doesn’t the Pumping Lemma Imply . . . </a:t>
            </a:r>
            <a:r>
              <a:rPr lang="en-US" sz="3000" dirty="0" err="1"/>
              <a:t>Fuggedaboutit</a:t>
            </a:r>
            <a:r>
              <a:rPr lang="en-US" sz="3000" dirty="0"/>
              <a:t>?</a:t>
            </a:r>
          </a:p>
        </p:txBody>
      </p:sp>
      <p:sp>
        <p:nvSpPr>
          <p:cNvPr id="3" name="Content Placeholder 2"/>
          <p:cNvSpPr>
            <a:spLocks noGrp="1"/>
          </p:cNvSpPr>
          <p:nvPr>
            <p:ph idx="1"/>
          </p:nvPr>
        </p:nvSpPr>
        <p:spPr>
          <a:xfrm>
            <a:off x="222837" y="1442432"/>
            <a:ext cx="8859691" cy="1686997"/>
          </a:xfrm>
        </p:spPr>
        <p:txBody>
          <a:bodyPr>
            <a:noAutofit/>
          </a:bodyPr>
          <a:lstStyle/>
          <a:p>
            <a:r>
              <a:rPr lang="en-US" sz="2000" dirty="0"/>
              <a:t>If we represent the Esparza linearized system as a grammar, we obtain a </a:t>
            </a:r>
            <a:r>
              <a:rPr lang="en-US" sz="2000" u="sng" dirty="0"/>
              <a:t>linear context-free grammar</a:t>
            </a:r>
          </a:p>
        </p:txBody>
      </p:sp>
      <p:sp>
        <p:nvSpPr>
          <p:cNvPr id="5" name="Slide Number Placeholder 4"/>
          <p:cNvSpPr>
            <a:spLocks noGrp="1"/>
          </p:cNvSpPr>
          <p:nvPr>
            <p:ph type="sldNum" sz="quarter" idx="12"/>
          </p:nvPr>
        </p:nvSpPr>
        <p:spPr/>
        <p:txBody>
          <a:bodyPr/>
          <a:lstStyle/>
          <a:p>
            <a:fld id="{A65A0EED-6B89-664A-801E-D3FDD91C7C69}" type="slidenum">
              <a:rPr lang="en-US" smtClean="0"/>
              <a:pPr/>
              <a:t>21</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2417643" y="2734271"/>
                <a:ext cx="419127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𝑌</m:t>
                          </m:r>
                        </m:e>
                        <m:sub>
                          <m:r>
                            <a:rPr lang="en-US" sz="2000" b="0" i="1" smtClean="0">
                              <a:latin typeface="Cambria Math"/>
                            </a:rPr>
                            <m:t>2</m:t>
                          </m:r>
                        </m:sub>
                      </m:sSub>
                      <m:r>
                        <a:rPr lang="en-US" sz="2000" b="0" i="1" smtClean="0">
                          <a:latin typeface="Cambria Math"/>
                        </a:rPr>
                        <m:t> ∷</m:t>
                      </m:r>
                      <m:r>
                        <a:rPr lang="en-US" sz="2000" b="0" i="1" smtClean="0">
                          <a:latin typeface="Cambria Math"/>
                          <a:ea typeface="Cambria Math"/>
                        </a:rPr>
                        <m:t>=</m:t>
                      </m:r>
                      <m:r>
                        <a:rPr lang="en-US" sz="2000" i="1">
                          <a:latin typeface="Cambria Math"/>
                          <a:ea typeface="Cambria Math"/>
                        </a:rPr>
                        <m:t>𝑑</m:t>
                      </m:r>
                      <m:r>
                        <a:rPr lang="en-US" sz="2000" b="0" i="0" smtClean="0">
                          <a:latin typeface="Cambria Math"/>
                          <a:ea typeface="Cambria Math"/>
                        </a:rPr>
                        <m:t> | </m:t>
                      </m:r>
                      <m:r>
                        <a:rPr lang="en-US" sz="2000" b="0" i="1" smtClean="0">
                          <a:latin typeface="Cambria Math"/>
                          <a:ea typeface="Cambria Math"/>
                        </a:rPr>
                        <m:t>𝑏</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2</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2</m:t>
                          </m:r>
                        </m:sub>
                      </m:sSub>
                      <m:r>
                        <a:rPr lang="en-US" sz="2000" b="0" i="1" smtClean="0">
                          <a:latin typeface="Cambria Math"/>
                          <a:ea typeface="Cambria Math"/>
                        </a:rPr>
                        <m:t>𝑐</m:t>
                      </m:r>
                      <m:r>
                        <a:rPr lang="en-US" sz="2000" b="0" i="1" smtClean="0">
                          <a:latin typeface="Cambria Math"/>
                          <a:ea typeface="Cambria Math"/>
                        </a:rPr>
                        <m:t> </m:t>
                      </m:r>
                      <m:d>
                        <m:dPr>
                          <m:begChr m:val="|"/>
                          <m:endChr m:val="|"/>
                          <m:ctrlPr>
                            <a:rPr lang="en-US" sz="2000" b="0" i="1" smtClean="0">
                              <a:latin typeface="Cambria Math" panose="02040503050406030204" pitchFamily="18" charset="0"/>
                              <a:ea typeface="Cambria Math"/>
                            </a:rPr>
                          </m:ctrlPr>
                        </m:dPr>
                        <m:e>
                          <m:r>
                            <a:rPr lang="en-US" sz="2000" b="0" i="1" smtClean="0">
                              <a:latin typeface="Cambria Math"/>
                              <a:ea typeface="Cambria Math"/>
                            </a:rPr>
                            <m:t> </m:t>
                          </m:r>
                          <m:r>
                            <a:rPr lang="en-US" sz="2000" b="0" i="1" smtClean="0">
                              <a:latin typeface="Cambria Math"/>
                              <a:ea typeface="Cambria Math"/>
                            </a:rPr>
                            <m:t>𝑏</m:t>
                          </m:r>
                          <m:sSub>
                            <m:sSubPr>
                              <m:ctrlPr>
                                <a:rPr lang="en-US" sz="2000" b="0" i="1" smtClean="0">
                                  <a:solidFill>
                                    <a:srgbClr val="C00000"/>
                                  </a:solidFill>
                                  <a:latin typeface="Cambria Math" panose="02040503050406030204" pitchFamily="18" charset="0"/>
                                  <a:ea typeface="Cambria Math"/>
                                </a:rPr>
                              </m:ctrlPr>
                            </m:sSubPr>
                            <m:e>
                              <m:r>
                                <a:rPr lang="en-US" sz="2000" b="0" i="1" smtClean="0">
                                  <a:solidFill>
                                    <a:srgbClr val="C00000"/>
                                  </a:solidFill>
                                  <a:latin typeface="Cambria Math"/>
                                  <a:ea typeface="Cambria Math"/>
                                </a:rPr>
                                <m:t>𝑌</m:t>
                              </m:r>
                            </m:e>
                            <m:sub>
                              <m:r>
                                <a:rPr lang="en-US" sz="2000" b="0" i="1" smtClean="0">
                                  <a:solidFill>
                                    <a:srgbClr val="C00000"/>
                                  </a:solidFill>
                                  <a:latin typeface="Cambria Math"/>
                                  <a:ea typeface="Cambria Math"/>
                                </a:rPr>
                                <m:t>2</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2</m:t>
                              </m:r>
                            </m:sub>
                          </m:sSub>
                          <m:r>
                            <a:rPr lang="en-US" sz="2000" b="0" i="1" smtClean="0">
                              <a:latin typeface="Cambria Math"/>
                              <a:ea typeface="Cambria Math"/>
                            </a:rPr>
                            <m:t>𝑐</m:t>
                          </m:r>
                          <m:r>
                            <a:rPr lang="en-US" sz="2000" b="0" i="1" smtClean="0">
                              <a:latin typeface="Cambria Math"/>
                              <a:ea typeface="Cambria Math"/>
                            </a:rPr>
                            <m:t> </m:t>
                          </m:r>
                        </m:e>
                      </m:d>
                      <m:r>
                        <a:rPr lang="en-US" sz="2000" b="0" i="1" smtClean="0">
                          <a:latin typeface="Cambria Math"/>
                          <a:ea typeface="Cambria Math"/>
                        </a:rPr>
                        <m:t> </m:t>
                      </m:r>
                      <m:r>
                        <a:rPr lang="en-US" sz="2000" b="0" i="1" smtClean="0">
                          <a:latin typeface="Cambria Math"/>
                          <a:ea typeface="Cambria Math"/>
                        </a:rPr>
                        <m:t>𝑏</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2</m:t>
                          </m:r>
                        </m:sub>
                      </m:sSub>
                      <m:sSub>
                        <m:sSubPr>
                          <m:ctrlPr>
                            <a:rPr lang="en-US" sz="2000" b="0" i="1" smtClean="0">
                              <a:solidFill>
                                <a:srgbClr val="C00000"/>
                              </a:solidFill>
                              <a:latin typeface="Cambria Math" panose="02040503050406030204" pitchFamily="18" charset="0"/>
                              <a:ea typeface="Cambria Math"/>
                            </a:rPr>
                          </m:ctrlPr>
                        </m:sSubPr>
                        <m:e>
                          <m:r>
                            <a:rPr lang="en-US" sz="2000" b="0" i="1" smtClean="0">
                              <a:solidFill>
                                <a:srgbClr val="C00000"/>
                              </a:solidFill>
                              <a:latin typeface="Cambria Math"/>
                              <a:ea typeface="Cambria Math"/>
                            </a:rPr>
                            <m:t>𝑌</m:t>
                          </m:r>
                        </m:e>
                        <m:sub>
                          <m:r>
                            <a:rPr lang="en-US" sz="2000" b="0" i="1" smtClean="0">
                              <a:solidFill>
                                <a:srgbClr val="C00000"/>
                              </a:solidFill>
                              <a:latin typeface="Cambria Math"/>
                              <a:ea typeface="Cambria Math"/>
                            </a:rPr>
                            <m:t>2</m:t>
                          </m:r>
                        </m:sub>
                      </m:sSub>
                      <m:r>
                        <a:rPr lang="en-US" sz="2000" b="0" i="1" smtClean="0">
                          <a:latin typeface="Cambria Math"/>
                          <a:ea typeface="Cambria Math"/>
                        </a:rPr>
                        <m:t>𝑐</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417643" y="2734271"/>
                <a:ext cx="4191276" cy="400110"/>
              </a:xfrm>
              <a:prstGeom prst="rect">
                <a:avLst/>
              </a:prstGeom>
              <a:blipFill rotWithShape="1">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56361" y="2308232"/>
                <a:ext cx="326162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𝑌</m:t>
                          </m:r>
                        </m:e>
                        <m:sub>
                          <m:r>
                            <a:rPr lang="en-US" sz="2000" b="0" i="1" smtClean="0">
                              <a:latin typeface="Cambria Math"/>
                            </a:rPr>
                            <m:t>1</m:t>
                          </m:r>
                        </m:sub>
                      </m:sSub>
                      <m:r>
                        <a:rPr lang="en-US" sz="2000" b="0" i="1" smtClean="0">
                          <a:latin typeface="Cambria Math"/>
                        </a:rPr>
                        <m:t> ∷</m:t>
                      </m:r>
                      <m:r>
                        <a:rPr lang="en-US" sz="2000" b="0" i="1" smtClean="0">
                          <a:latin typeface="Cambria Math"/>
                          <a:ea typeface="Cambria Math"/>
                        </a:rPr>
                        <m:t>=</m:t>
                      </m:r>
                      <m:r>
                        <a:rPr lang="en-US" sz="2000" b="0" i="1" smtClean="0">
                          <a:latin typeface="Cambria Math"/>
                          <a:ea typeface="Cambria Math"/>
                        </a:rPr>
                        <m:t>𝑎𝑦</m:t>
                      </m:r>
                      <m:r>
                        <a:rPr lang="en-US" sz="2000" b="0" i="0" baseline="-25000" smtClean="0">
                          <a:latin typeface="Cambria Math"/>
                          <a:ea typeface="Cambria Math"/>
                        </a:rPr>
                        <m:t>2</m:t>
                      </m:r>
                      <m:r>
                        <a:rPr lang="en-US" sz="2000" b="0" i="1" smtClean="0">
                          <a:latin typeface="Cambria Math"/>
                          <a:ea typeface="Cambria Math"/>
                        </a:rPr>
                        <m:t> | </m:t>
                      </m:r>
                      <m:r>
                        <a:rPr lang="en-US" sz="2000" b="0" i="1" smtClean="0">
                          <a:latin typeface="Cambria Math"/>
                          <a:ea typeface="Cambria Math"/>
                        </a:rPr>
                        <m:t>𝑎</m:t>
                      </m:r>
                      <m:sSub>
                        <m:sSubPr>
                          <m:ctrlPr>
                            <a:rPr lang="en-US" sz="2000" b="0" i="1" smtClean="0">
                              <a:solidFill>
                                <a:srgbClr val="C00000"/>
                              </a:solidFill>
                              <a:latin typeface="Cambria Math" panose="02040503050406030204" pitchFamily="18" charset="0"/>
                              <a:ea typeface="Cambria Math"/>
                            </a:rPr>
                          </m:ctrlPr>
                        </m:sSubPr>
                        <m:e>
                          <m:r>
                            <a:rPr lang="en-US" sz="2000" b="0" i="1" smtClean="0">
                              <a:solidFill>
                                <a:srgbClr val="C00000"/>
                              </a:solidFill>
                              <a:latin typeface="Cambria Math"/>
                              <a:ea typeface="Cambria Math"/>
                            </a:rPr>
                            <m:t>𝑌</m:t>
                          </m:r>
                        </m:e>
                        <m:sub>
                          <m:r>
                            <a:rPr lang="en-US" sz="2000" b="0" i="1" smtClean="0">
                              <a:solidFill>
                                <a:srgbClr val="C00000"/>
                              </a:solidFill>
                              <a:latin typeface="Cambria Math"/>
                              <a:ea typeface="Cambria Math"/>
                            </a:rPr>
                            <m:t>2</m:t>
                          </m:r>
                        </m:sub>
                      </m:sSub>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856361" y="2308232"/>
                <a:ext cx="3261620" cy="400110"/>
              </a:xfrm>
              <a:prstGeom prst="rect">
                <a:avLst/>
              </a:prstGeom>
              <a:blipFill rotWithShape="1">
                <a:blip r:embed="rId4"/>
                <a:stretch>
                  <a:fillRect b="-15385"/>
                </a:stretch>
              </a:blipFill>
            </p:spPr>
            <p:txBody>
              <a:bodyPr/>
              <a:lstStyle/>
              <a:p>
                <a:r>
                  <a:rPr lang="en-US">
                    <a:noFill/>
                  </a:rPr>
                  <a:t> </a:t>
                </a:r>
              </a:p>
            </p:txBody>
          </p:sp>
        </mc:Fallback>
      </mc:AlternateContent>
      <p:sp>
        <p:nvSpPr>
          <p:cNvPr id="14" name="TextBox 13"/>
          <p:cNvSpPr txBox="1"/>
          <p:nvPr/>
        </p:nvSpPr>
        <p:spPr>
          <a:xfrm>
            <a:off x="222837" y="3577700"/>
            <a:ext cx="8510102"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One learns early on in a formal-language course that not all languages defined by a linear context-free grammar are regular</a:t>
            </a:r>
          </a:p>
          <a:p>
            <a:pPr marL="285750" indent="-285750">
              <a:buFont typeface="Arial" panose="020B0604020202020204" pitchFamily="34" charset="0"/>
              <a:buChar char="•"/>
            </a:pPr>
            <a:r>
              <a:rPr lang="en-US" sz="2000" dirty="0"/>
              <a:t>In particular, { </a:t>
            </a:r>
            <a:r>
              <a:rPr lang="en-US" sz="2000" dirty="0" err="1"/>
              <a:t>a</a:t>
            </a:r>
            <a:r>
              <a:rPr lang="en-US" sz="2000" baseline="30000" dirty="0" err="1"/>
              <a:t>i</a:t>
            </a:r>
            <a:r>
              <a:rPr lang="en-US" sz="2000" dirty="0" err="1"/>
              <a:t>b</a:t>
            </a:r>
            <a:r>
              <a:rPr lang="en-US" sz="2000" baseline="30000" dirty="0" err="1"/>
              <a:t>i</a:t>
            </a:r>
            <a:r>
              <a:rPr lang="en-US" sz="2000" dirty="0"/>
              <a:t> | </a:t>
            </a:r>
            <a:r>
              <a:rPr lang="en-US" sz="2000" dirty="0" err="1"/>
              <a:t>i</a:t>
            </a:r>
            <a:r>
              <a:rPr lang="en-US" sz="2000" dirty="0"/>
              <a:t> </a:t>
            </a:r>
            <a:r>
              <a:rPr lang="en-US" sz="2000" dirty="0">
                <a:sym typeface="Symbol"/>
              </a:rPr>
              <a:t></a:t>
            </a:r>
            <a:r>
              <a:rPr lang="en-US" sz="2000" dirty="0">
                <a:latin typeface="Lucida Calligraphy"/>
                <a:sym typeface="Symbol"/>
              </a:rPr>
              <a:t>N</a:t>
            </a:r>
            <a:r>
              <a:rPr lang="en-US" sz="2000" dirty="0"/>
              <a:t> } is the canonical  example of an LCFL language that is not regular:  X ::= a X b | </a:t>
            </a:r>
            <a:r>
              <a:rPr lang="el-GR" sz="2000" dirty="0"/>
              <a:t>ε</a:t>
            </a:r>
            <a:endParaRPr lang="en-US" sz="2000" dirty="0"/>
          </a:p>
          <a:p>
            <a:pPr marL="800100" lvl="1" indent="-342900">
              <a:buFont typeface="Calibri" panose="020F0502020204030204" pitchFamily="34" charset="0"/>
              <a:buChar char="–"/>
            </a:pPr>
            <a:r>
              <a:rPr lang="en-US" sz="2000" dirty="0"/>
              <a:t>Easily shown via the pumping lemma</a:t>
            </a:r>
          </a:p>
          <a:p>
            <a:pPr marL="285750" indent="-285750">
              <a:buFont typeface="Arial" panose="020B0604020202020204" pitchFamily="34" charset="0"/>
              <a:buChar char="•"/>
            </a:pPr>
            <a:r>
              <a:rPr lang="en-US" sz="2000" dirty="0">
                <a:solidFill>
                  <a:srgbClr val="C00000"/>
                </a:solidFill>
              </a:rPr>
              <a:t>Suggests that we are barking up the wrong tree . . . </a:t>
            </a:r>
            <a:r>
              <a:rPr lang="en-US" sz="2000" dirty="0">
                <a:solidFill>
                  <a:srgbClr val="C00000"/>
                </a:solidFill>
                <a:sym typeface="Wingdings"/>
              </a:rPr>
              <a:t></a:t>
            </a:r>
            <a:endParaRPr lang="en-US" sz="2000" dirty="0">
              <a:solidFill>
                <a:srgbClr val="C00000"/>
              </a:solidFill>
            </a:endParaRPr>
          </a:p>
        </p:txBody>
      </p:sp>
      <p:cxnSp>
        <p:nvCxnSpPr>
          <p:cNvPr id="13" name="Straight Connector 12"/>
          <p:cNvCxnSpPr/>
          <p:nvPr/>
        </p:nvCxnSpPr>
        <p:spPr>
          <a:xfrm>
            <a:off x="2637074" y="4806278"/>
            <a:ext cx="155909"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018774" y="4806278"/>
            <a:ext cx="153051"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664087" y="3103603"/>
            <a:ext cx="209055"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115112" y="3103603"/>
            <a:ext cx="364100"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79656" y="3094968"/>
            <a:ext cx="364100"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281228" y="3092965"/>
            <a:ext cx="102831" cy="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4768614" y="3103603"/>
            <a:ext cx="252547" cy="2379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5009257" y="3102050"/>
            <a:ext cx="285524" cy="237113"/>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840311" y="3092965"/>
            <a:ext cx="234404" cy="244256"/>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6062811" y="3097727"/>
            <a:ext cx="284118" cy="237113"/>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725125" y="4806278"/>
            <a:ext cx="175238" cy="113647"/>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2900363" y="4806278"/>
            <a:ext cx="198372" cy="113647"/>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6779215" y="5008823"/>
            <a:ext cx="2250419" cy="1779123"/>
            <a:chOff x="5203219" y="324202"/>
            <a:chExt cx="2250419" cy="1779123"/>
          </a:xfrm>
        </p:grpSpPr>
        <p:sp>
          <p:nvSpPr>
            <p:cNvPr id="27" name="TextBox 26"/>
            <p:cNvSpPr txBox="1">
              <a:spLocks noChangeArrowheads="1"/>
            </p:cNvSpPr>
            <p:nvPr/>
          </p:nvSpPr>
          <p:spPr bwMode="auto">
            <a:xfrm>
              <a:off x="6294763" y="1600622"/>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Dana</a:t>
              </a:r>
            </a:p>
            <a:p>
              <a:pPr algn="ctr">
                <a:lnSpc>
                  <a:spcPts val="1600"/>
                </a:lnSpc>
                <a:buFontTx/>
                <a:buNone/>
              </a:pPr>
              <a:r>
                <a:rPr lang="en-US" sz="1600" dirty="0">
                  <a:latin typeface="Calibri" pitchFamily="34" charset="0"/>
                </a:rPr>
                <a:t>Scott</a:t>
              </a:r>
            </a:p>
          </p:txBody>
        </p:sp>
        <p:pic>
          <p:nvPicPr>
            <p:cNvPr id="29" name="Picture 9" descr="C:\Users\reps\Documents\Papers\submissions\SpeedingUpNewton\Talk\scott-dan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0365" y="324202"/>
              <a:ext cx="927669" cy="119786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a:spLocks noChangeArrowheads="1"/>
            </p:cNvSpPr>
            <p:nvPr/>
          </p:nvSpPr>
          <p:spPr bwMode="auto">
            <a:xfrm>
              <a:off x="5203219" y="1592404"/>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Michael</a:t>
              </a:r>
            </a:p>
            <a:p>
              <a:pPr algn="ctr">
                <a:lnSpc>
                  <a:spcPts val="1600"/>
                </a:lnSpc>
                <a:buFontTx/>
                <a:buNone/>
              </a:pPr>
              <a:r>
                <a:rPr lang="en-US" sz="1600" dirty="0">
                  <a:latin typeface="Calibri" pitchFamily="34" charset="0"/>
                </a:rPr>
                <a:t>Rabin</a:t>
              </a:r>
            </a:p>
          </p:txBody>
        </p:sp>
        <p:pic>
          <p:nvPicPr>
            <p:cNvPr id="31" name="Picture 10" descr="C:\Users\reps\Documents\Papers\submissions\SpeedingUpNewton\Talk\rabi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4948" y="324202"/>
              <a:ext cx="1135416" cy="1197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p:cNvGrpSpPr/>
          <p:nvPr/>
        </p:nvGrpSpPr>
        <p:grpSpPr>
          <a:xfrm rot="19892690">
            <a:off x="1260217" y="3035559"/>
            <a:ext cx="6296817" cy="2019300"/>
            <a:chOff x="1771651" y="2524125"/>
            <a:chExt cx="6296817" cy="2019300"/>
          </a:xfrm>
        </p:grpSpPr>
        <p:sp>
          <p:nvSpPr>
            <p:cNvPr id="43" name="Rectangle 7"/>
            <p:cNvSpPr>
              <a:spLocks noChangeArrowheads="1"/>
            </p:cNvSpPr>
            <p:nvPr/>
          </p:nvSpPr>
          <p:spPr bwMode="auto">
            <a:xfrm>
              <a:off x="1771651" y="2524125"/>
              <a:ext cx="6296025" cy="2019300"/>
            </a:xfrm>
            <a:prstGeom prst="rect">
              <a:avLst/>
            </a:prstGeom>
            <a:noFill/>
            <a:ln w="9525">
              <a:solidFill>
                <a:schemeClr val="tx1"/>
              </a:solidFill>
              <a:miter lim="800000"/>
              <a:headEnd/>
              <a:tailEnd/>
            </a:ln>
            <a:effectLs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 name="AutoShape 5"/>
            <p:cNvSpPr>
              <a:spLocks noChangeArrowheads="1"/>
            </p:cNvSpPr>
            <p:nvPr/>
          </p:nvSpPr>
          <p:spPr bwMode="auto">
            <a:xfrm>
              <a:off x="1858963" y="2613025"/>
              <a:ext cx="6122987" cy="1855788"/>
            </a:xfrm>
            <a:prstGeom prst="roundRect">
              <a:avLst>
                <a:gd name="adj" fmla="val 16667"/>
              </a:avLst>
            </a:prstGeom>
            <a:noFill/>
            <a:ln w="152400">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6600" dirty="0" err="1">
                  <a:solidFill>
                    <a:srgbClr val="990033"/>
                  </a:solidFill>
                </a:rPr>
                <a:t>Fuggedaboutit</a:t>
              </a:r>
              <a:r>
                <a:rPr lang="en-US" sz="6600" dirty="0">
                  <a:solidFill>
                    <a:srgbClr val="990033"/>
                  </a:solidFill>
                </a:rPr>
                <a:t>?</a:t>
              </a:r>
              <a:endParaRPr lang="en-GB" altLang="en-US" sz="6600" b="1" dirty="0">
                <a:solidFill>
                  <a:srgbClr val="990033"/>
                </a:solidFill>
              </a:endParaRPr>
            </a:p>
          </p:txBody>
        </p:sp>
        <p:pic>
          <p:nvPicPr>
            <p:cNvPr id="45" name="Picture 6" descr="stamp-effects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2444" y="2524125"/>
              <a:ext cx="6296024"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4855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80">
                                          <p:stCondLst>
                                            <p:cond delay="0"/>
                                          </p:stCondLst>
                                        </p:cTn>
                                        <p:tgtEl>
                                          <p:spTgt spid="42"/>
                                        </p:tgtEl>
                                      </p:cBhvr>
                                    </p:animEffect>
                                    <p:anim calcmode="lin" valueType="num">
                                      <p:cBhvr>
                                        <p:cTn id="8"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13" dur="26">
                                          <p:stCondLst>
                                            <p:cond delay="650"/>
                                          </p:stCondLst>
                                        </p:cTn>
                                        <p:tgtEl>
                                          <p:spTgt spid="42"/>
                                        </p:tgtEl>
                                      </p:cBhvr>
                                      <p:to x="100000" y="60000"/>
                                    </p:animScale>
                                    <p:animScale>
                                      <p:cBhvr>
                                        <p:cTn id="14" dur="166" decel="50000">
                                          <p:stCondLst>
                                            <p:cond delay="676"/>
                                          </p:stCondLst>
                                        </p:cTn>
                                        <p:tgtEl>
                                          <p:spTgt spid="42"/>
                                        </p:tgtEl>
                                      </p:cBhvr>
                                      <p:to x="100000" y="100000"/>
                                    </p:animScale>
                                    <p:animScale>
                                      <p:cBhvr>
                                        <p:cTn id="15" dur="26">
                                          <p:stCondLst>
                                            <p:cond delay="1312"/>
                                          </p:stCondLst>
                                        </p:cTn>
                                        <p:tgtEl>
                                          <p:spTgt spid="42"/>
                                        </p:tgtEl>
                                      </p:cBhvr>
                                      <p:to x="100000" y="80000"/>
                                    </p:animScale>
                                    <p:animScale>
                                      <p:cBhvr>
                                        <p:cTn id="16" dur="166" decel="50000">
                                          <p:stCondLst>
                                            <p:cond delay="1338"/>
                                          </p:stCondLst>
                                        </p:cTn>
                                        <p:tgtEl>
                                          <p:spTgt spid="42"/>
                                        </p:tgtEl>
                                      </p:cBhvr>
                                      <p:to x="100000" y="100000"/>
                                    </p:animScale>
                                    <p:animScale>
                                      <p:cBhvr>
                                        <p:cTn id="17" dur="26">
                                          <p:stCondLst>
                                            <p:cond delay="1642"/>
                                          </p:stCondLst>
                                        </p:cTn>
                                        <p:tgtEl>
                                          <p:spTgt spid="42"/>
                                        </p:tgtEl>
                                      </p:cBhvr>
                                      <p:to x="100000" y="90000"/>
                                    </p:animScale>
                                    <p:animScale>
                                      <p:cBhvr>
                                        <p:cTn id="18" dur="166" decel="50000">
                                          <p:stCondLst>
                                            <p:cond delay="1668"/>
                                          </p:stCondLst>
                                        </p:cTn>
                                        <p:tgtEl>
                                          <p:spTgt spid="42"/>
                                        </p:tgtEl>
                                      </p:cBhvr>
                                      <p:to x="100000" y="100000"/>
                                    </p:animScale>
                                    <p:animScale>
                                      <p:cBhvr>
                                        <p:cTn id="19" dur="26">
                                          <p:stCondLst>
                                            <p:cond delay="1808"/>
                                          </p:stCondLst>
                                        </p:cTn>
                                        <p:tgtEl>
                                          <p:spTgt spid="42"/>
                                        </p:tgtEl>
                                      </p:cBhvr>
                                      <p:to x="100000" y="95000"/>
                                    </p:animScale>
                                    <p:animScale>
                                      <p:cBhvr>
                                        <p:cTn id="20" dur="166" decel="50000">
                                          <p:stCondLst>
                                            <p:cond delay="1834"/>
                                          </p:stCondLst>
                                        </p:cTn>
                                        <p:tgtEl>
                                          <p:spTgt spid="4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Glimmer of Hope . . .</a:t>
            </a:r>
          </a:p>
        </p:txBody>
      </p:sp>
      <p:sp>
        <p:nvSpPr>
          <p:cNvPr id="3" name="Content Placeholder 2"/>
          <p:cNvSpPr>
            <a:spLocks noGrp="1"/>
          </p:cNvSpPr>
          <p:nvPr>
            <p:ph idx="1"/>
          </p:nvPr>
        </p:nvSpPr>
        <p:spPr/>
        <p:txBody>
          <a:bodyPr/>
          <a:lstStyle/>
          <a:p>
            <a:r>
              <a:rPr lang="en-US" dirty="0"/>
              <a:t>A transformation of the linearized problem to left-linear form is not actually forced to use </a:t>
            </a:r>
            <a:r>
              <a:rPr lang="en-US" dirty="0">
                <a:solidFill>
                  <a:srgbClr val="C00000"/>
                </a:solidFill>
              </a:rPr>
              <a:t>pairing</a:t>
            </a:r>
          </a:p>
          <a:p>
            <a:r>
              <a:rPr lang="en-US" dirty="0"/>
              <a:t>Given a “coupled value” c = </a:t>
            </a:r>
            <a:r>
              <a:rPr lang="en-US" i="1" dirty="0"/>
              <a:t>couple</a:t>
            </a:r>
            <a:r>
              <a:rPr lang="en-US" dirty="0"/>
              <a:t>(a, b), we </a:t>
            </a:r>
            <a:r>
              <a:rPr lang="en-US" dirty="0">
                <a:solidFill>
                  <a:srgbClr val="C00000"/>
                </a:solidFill>
              </a:rPr>
              <a:t>never need to recover from c the value of a or b alone</a:t>
            </a:r>
          </a:p>
          <a:p>
            <a:r>
              <a:rPr lang="en-US" dirty="0"/>
              <a:t>We only need to be able to obtain the value </a:t>
            </a:r>
            <a:r>
              <a:rPr lang="en-US" dirty="0" err="1"/>
              <a:t>a</a:t>
            </a:r>
            <a:r>
              <a:rPr lang="en-US" dirty="0" err="1">
                <a:sym typeface="Symbol"/>
              </a:rPr>
              <a:t></a:t>
            </a:r>
            <a:r>
              <a:rPr lang="en-US" dirty="0" err="1"/>
              <a:t>b</a:t>
            </a:r>
            <a:endParaRPr lang="en-US" dirty="0"/>
          </a:p>
        </p:txBody>
      </p:sp>
      <p:sp>
        <p:nvSpPr>
          <p:cNvPr id="5" name="Slide Number Placeholder 4"/>
          <p:cNvSpPr>
            <a:spLocks noGrp="1"/>
          </p:cNvSpPr>
          <p:nvPr>
            <p:ph type="sldNum" sz="quarter" idx="12"/>
          </p:nvPr>
        </p:nvSpPr>
        <p:spPr/>
        <p:txBody>
          <a:bodyPr/>
          <a:lstStyle/>
          <a:p>
            <a:fld id="{A65A0EED-6B89-664A-801E-D3FDD91C7C69}" type="slidenum">
              <a:rPr lang="en-US" smtClean="0"/>
              <a:pPr/>
              <a:t>22</a:t>
            </a:fld>
            <a:endParaRPr lang="en-US"/>
          </a:p>
        </p:txBody>
      </p:sp>
    </p:spTree>
    <p:extLst>
      <p:ext uri="{BB962C8B-B14F-4D97-AF65-F5344CB8AC3E}">
        <p14:creationId xmlns:p14="http://schemas.microsoft.com/office/powerpoint/2010/main" val="2516444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267625" y="4986009"/>
            <a:ext cx="4314839" cy="1798952"/>
            <a:chOff x="4829161" y="191701"/>
            <a:chExt cx="4314839" cy="1798952"/>
          </a:xfrm>
        </p:grpSpPr>
        <p:grpSp>
          <p:nvGrpSpPr>
            <p:cNvPr id="14" name="Group 13"/>
            <p:cNvGrpSpPr/>
            <p:nvPr/>
          </p:nvGrpSpPr>
          <p:grpSpPr>
            <a:xfrm>
              <a:off x="7985125" y="191701"/>
              <a:ext cx="1158875" cy="1779122"/>
              <a:chOff x="2865093" y="3165760"/>
              <a:chExt cx="1158875" cy="1779122"/>
            </a:xfrm>
          </p:grpSpPr>
          <p:sp>
            <p:nvSpPr>
              <p:cNvPr id="24" name="TextBox 23"/>
              <p:cNvSpPr txBox="1">
                <a:spLocks noChangeArrowheads="1"/>
              </p:cNvSpPr>
              <p:nvPr/>
            </p:nvSpPr>
            <p:spPr bwMode="auto">
              <a:xfrm>
                <a:off x="2865093" y="4442180"/>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Thomas</a:t>
                </a:r>
              </a:p>
              <a:p>
                <a:pPr algn="ctr">
                  <a:lnSpc>
                    <a:spcPts val="1600"/>
                  </a:lnSpc>
                  <a:buFontTx/>
                  <a:buNone/>
                </a:pPr>
                <a:r>
                  <a:rPr lang="en-US" sz="1600" dirty="0">
                    <a:latin typeface="Calibri" pitchFamily="34" charset="0"/>
                  </a:rPr>
                  <a:t>Reps</a:t>
                </a:r>
              </a:p>
            </p:txBody>
          </p:sp>
          <p:pic>
            <p:nvPicPr>
              <p:cNvPr id="25" name="Picture 2" descr="C:\Users\reps\Documents\Papers\submissions\SpeedingUpNewton\Talk\rep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4171" y="3165760"/>
                <a:ext cx="880721"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4829161" y="191701"/>
              <a:ext cx="1158875" cy="1798952"/>
              <a:chOff x="6179790" y="250424"/>
              <a:chExt cx="1158875" cy="1798952"/>
            </a:xfrm>
          </p:grpSpPr>
          <p:pic>
            <p:nvPicPr>
              <p:cNvPr id="22" name="Picture 12" descr="C:\Users\reps\Documents\Papers\submissions\SpeedingUpNewton\Talk\akas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0029" y="250424"/>
                <a:ext cx="898398"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
            <p:nvSpPr>
              <p:cNvPr id="23" name="TextBox 23"/>
              <p:cNvSpPr txBox="1">
                <a:spLocks noChangeArrowheads="1"/>
              </p:cNvSpPr>
              <p:nvPr/>
            </p:nvSpPr>
            <p:spPr bwMode="auto">
              <a:xfrm>
                <a:off x="6179790" y="1546674"/>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Akash</a:t>
                </a:r>
              </a:p>
              <a:p>
                <a:pPr algn="ctr">
                  <a:lnSpc>
                    <a:spcPts val="1600"/>
                  </a:lnSpc>
                  <a:buFontTx/>
                  <a:buNone/>
                </a:pPr>
                <a:r>
                  <a:rPr lang="en-US" sz="1600" dirty="0">
                    <a:latin typeface="Calibri" pitchFamily="34" charset="0"/>
                  </a:rPr>
                  <a:t>Lal</a:t>
                </a:r>
              </a:p>
            </p:txBody>
          </p:sp>
        </p:grpSp>
        <p:grpSp>
          <p:nvGrpSpPr>
            <p:cNvPr id="16" name="Group 15"/>
            <p:cNvGrpSpPr/>
            <p:nvPr/>
          </p:nvGrpSpPr>
          <p:grpSpPr>
            <a:xfrm>
              <a:off x="5849409" y="191701"/>
              <a:ext cx="1158875" cy="1776067"/>
              <a:chOff x="7968389" y="1755698"/>
              <a:chExt cx="1158875" cy="1776067"/>
            </a:xfrm>
          </p:grpSpPr>
          <p:sp>
            <p:nvSpPr>
              <p:cNvPr id="20" name="TextBox 23"/>
              <p:cNvSpPr txBox="1">
                <a:spLocks noChangeArrowheads="1"/>
              </p:cNvSpPr>
              <p:nvPr/>
            </p:nvSpPr>
            <p:spPr bwMode="auto">
              <a:xfrm>
                <a:off x="7968389" y="3029063"/>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err="1">
                    <a:latin typeface="Calibri" pitchFamily="34" charset="0"/>
                  </a:rPr>
                  <a:t>Tayssir</a:t>
                </a:r>
                <a:endParaRPr lang="en-US" sz="1600" dirty="0">
                  <a:latin typeface="Calibri" pitchFamily="34" charset="0"/>
                </a:endParaRPr>
              </a:p>
              <a:p>
                <a:pPr algn="ctr">
                  <a:lnSpc>
                    <a:spcPts val="1600"/>
                  </a:lnSpc>
                  <a:buFontTx/>
                  <a:buNone/>
                </a:pPr>
                <a:r>
                  <a:rPr lang="en-US" sz="1600" dirty="0" err="1">
                    <a:latin typeface="Calibri" pitchFamily="34" charset="0"/>
                  </a:rPr>
                  <a:t>Touili</a:t>
                </a:r>
                <a:endParaRPr lang="en-US" sz="1600" dirty="0">
                  <a:latin typeface="Calibri" pitchFamily="34" charset="0"/>
                </a:endParaRPr>
              </a:p>
            </p:txBody>
          </p:sp>
          <p:pic>
            <p:nvPicPr>
              <p:cNvPr id="21" name="Picture 13" descr="C:\Users\reps\Documents\Papers\submissions\SpeedingUpNewton\Talk\tayssi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0795" y="1755698"/>
                <a:ext cx="1008358" cy="11978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6945528" y="191701"/>
              <a:ext cx="1158875" cy="1789778"/>
              <a:chOff x="6903774" y="1751013"/>
              <a:chExt cx="1158875" cy="1789778"/>
            </a:xfrm>
          </p:grpSpPr>
          <p:sp>
            <p:nvSpPr>
              <p:cNvPr id="18" name="TextBox 23"/>
              <p:cNvSpPr txBox="1">
                <a:spLocks noChangeArrowheads="1"/>
              </p:cNvSpPr>
              <p:nvPr/>
            </p:nvSpPr>
            <p:spPr bwMode="auto">
              <a:xfrm>
                <a:off x="6903774" y="3038089"/>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Nick</a:t>
                </a:r>
              </a:p>
              <a:p>
                <a:pPr algn="ctr">
                  <a:lnSpc>
                    <a:spcPts val="1600"/>
                  </a:lnSpc>
                  <a:buFontTx/>
                  <a:buNone/>
                </a:pPr>
                <a:r>
                  <a:rPr lang="en-US" sz="1600" dirty="0">
                    <a:latin typeface="Calibri" pitchFamily="34" charset="0"/>
                  </a:rPr>
                  <a:t>Kidd</a:t>
                </a:r>
              </a:p>
            </p:txBody>
          </p:sp>
          <p:pic>
            <p:nvPicPr>
              <p:cNvPr id="19" name="Picture 14" descr="C:\Users\reps\Documents\Papers\submissions\SpeedingUpNewton\Talk\nick-kid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9259" y="1751013"/>
                <a:ext cx="1087904" cy="11978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sp>
        <p:nvSpPr>
          <p:cNvPr id="2" name="Title 1"/>
          <p:cNvSpPr>
            <a:spLocks noGrp="1"/>
          </p:cNvSpPr>
          <p:nvPr>
            <p:ph type="title"/>
          </p:nvPr>
        </p:nvSpPr>
        <p:spPr/>
        <p:txBody>
          <a:bodyPr/>
          <a:lstStyle/>
          <a:p>
            <a:r>
              <a:rPr lang="en-US" dirty="0"/>
              <a:t>Converting to </a:t>
            </a:r>
            <a:r>
              <a:rPr lang="en-US" dirty="0" err="1"/>
              <a:t>Tarjan</a:t>
            </a:r>
            <a:endParaRPr lang="en-US" dirty="0"/>
          </a:p>
        </p:txBody>
      </p:sp>
      <p:sp>
        <p:nvSpPr>
          <p:cNvPr id="5" name="Slide Number Placeholder 4"/>
          <p:cNvSpPr>
            <a:spLocks noGrp="1"/>
          </p:cNvSpPr>
          <p:nvPr>
            <p:ph type="sldNum" sz="quarter" idx="12"/>
          </p:nvPr>
        </p:nvSpPr>
        <p:spPr/>
        <p:txBody>
          <a:bodyPr/>
          <a:lstStyle/>
          <a:p>
            <a:fld id="{A65A0EED-6B89-664A-801E-D3FDD91C7C69}" type="slidenum">
              <a:rPr lang="en-US" smtClean="0"/>
              <a:pPr/>
              <a:t>23</a:t>
            </a:fld>
            <a:endParaRPr lang="en-US"/>
          </a:p>
        </p:txBody>
      </p:sp>
      <mc:AlternateContent xmlns:mc="http://schemas.openxmlformats.org/markup-compatibility/2006" xmlns:a14="http://schemas.microsoft.com/office/drawing/2010/main">
        <mc:Choice Requires="a14">
          <p:sp>
            <p:nvSpPr>
              <p:cNvPr id="8" name="TextBox 7"/>
              <p:cNvSpPr txBox="1"/>
              <p:nvPr/>
            </p:nvSpPr>
            <p:spPr>
              <a:xfrm>
                <a:off x="862064" y="3956222"/>
                <a:ext cx="7652762" cy="2794163"/>
              </a:xfrm>
              <a:prstGeom prst="rect">
                <a:avLst/>
              </a:prstGeom>
              <a:solidFill>
                <a:schemeClr val="bg1"/>
              </a:solidFill>
              <a:ln w="28575">
                <a:solidFill>
                  <a:srgbClr val="C00000"/>
                </a:solidFill>
              </a:ln>
            </p:spPr>
            <p:txBody>
              <a:bodyPr wrap="square" lIns="0" rIns="0" rtlCol="0">
                <a:spAutoFit/>
              </a:bodyPr>
              <a:lstStyle/>
              <a:p>
                <a:r>
                  <a:rPr lang="en-US" b="0" dirty="0"/>
                  <a:t> </a:t>
                </a:r>
                <a14:m>
                  <m:oMath xmlns:m="http://schemas.openxmlformats.org/officeDocument/2006/math">
                    <m:r>
                      <a:rPr lang="en-US" b="0" i="0" smtClean="0">
                        <a:latin typeface="Cambria Math"/>
                      </a:rPr>
                      <m:t>   </m:t>
                    </m:r>
                    <m:r>
                      <a:rPr lang="en-US" b="0" i="1" smtClean="0">
                        <a:latin typeface="Cambria Math"/>
                      </a:rPr>
                      <m:t>   </m:t>
                    </m:r>
                    <m:r>
                      <a:rPr lang="en-US" b="0" i="1" smtClean="0">
                        <a:latin typeface="Cambria Math"/>
                      </a:rPr>
                      <m:t>𝑟𝑒𝑎𝑑𝑜𝑢𝑡</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1</m:t>
                                </m:r>
                              </m:sub>
                              <m:sup>
                                <m:r>
                                  <a:rPr lang="en-US" b="0" i="1" smtClean="0">
                                    <a:latin typeface="Cambria Math"/>
                                  </a:rPr>
                                  <m:t>𝑡</m:t>
                                </m:r>
                              </m:sup>
                            </m:sSubSup>
                            <m:r>
                              <m:rPr>
                                <m:nor/>
                              </m:rPr>
                              <a:rPr lang="en-US" dirty="0"/>
                              <m:t>⨀</m:t>
                            </m:r>
                            <m:r>
                              <a:rPr lang="en-US" b="0" i="1" dirty="0" smtClean="0">
                                <a:latin typeface="Cambria Math"/>
                              </a:rPr>
                              <m:t> </m:t>
                            </m:r>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m:t>
                                </m:r>
                              </m:sub>
                            </m:sSub>
                          </m:e>
                        </m:d>
                        <m:sSub>
                          <m:sSubPr>
                            <m:ctrlPr>
                              <a:rPr lang="en-US" b="0" i="1" smtClean="0">
                                <a:latin typeface="Cambria Math" panose="02040503050406030204" pitchFamily="18" charset="0"/>
                              </a:rPr>
                            </m:ctrlPr>
                          </m:sSubPr>
                          <m:e>
                            <m:r>
                              <a:rPr lang="en-US" i="1">
                                <a:latin typeface="Cambria Math"/>
                              </a:rPr>
                              <m:t>⨁</m:t>
                            </m:r>
                          </m:e>
                          <m:sub>
                            <m:r>
                              <a:rPr lang="en-US" b="0" i="1" smtClean="0">
                                <a:latin typeface="Cambria Math"/>
                              </a:rPr>
                              <m:t>𝑘</m:t>
                            </m:r>
                          </m:sub>
                        </m:sSub>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2</m:t>
                                </m:r>
                              </m:sub>
                              <m:sup>
                                <m:r>
                                  <a:rPr lang="en-US" b="0" i="1" smtClean="0">
                                    <a:latin typeface="Cambria Math"/>
                                  </a:rPr>
                                  <m:t>𝑡</m:t>
                                </m:r>
                              </m:sup>
                            </m:sSubSup>
                            <m:r>
                              <m:rPr>
                                <m:nor/>
                              </m:rPr>
                              <a:rPr lang="en-US" dirty="0"/>
                              <m:t>⨀</m:t>
                            </m:r>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2</m:t>
                                </m:r>
                              </m:sub>
                            </m:sSub>
                          </m:e>
                        </m:d>
                      </m:e>
                    </m:d>
                    <m:r>
                      <a:rPr lang="en-US" b="0" i="1" smtClean="0">
                        <a:latin typeface="Cambria Math"/>
                      </a:rPr>
                      <m:t>=</m:t>
                    </m:r>
                    <m:r>
                      <a:rPr lang="en-US" b="0" i="1" smtClean="0">
                        <a:latin typeface="Cambria Math"/>
                      </a:rPr>
                      <m:t>𝑟𝑒𝑎𝑑𝑜𝑢𝑡</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smtClean="0">
                                <a:latin typeface="Cambria Math"/>
                              </a:rPr>
                              <m:t>𝑎</m:t>
                            </m:r>
                          </m:e>
                          <m:sub>
                            <m:r>
                              <a:rPr lang="en-US" b="0" i="1" smtClean="0">
                                <a:latin typeface="Cambria Math"/>
                              </a:rPr>
                              <m:t>1</m:t>
                            </m:r>
                          </m:sub>
                          <m:sup>
                            <m:r>
                              <a:rPr lang="en-US" b="0" i="1" smtClean="0">
                                <a:latin typeface="Cambria Math"/>
                              </a:rPr>
                              <m:t>𝑡</m:t>
                            </m:r>
                          </m:sup>
                        </m:sSubSup>
                        <m:r>
                          <m:rPr>
                            <m:nor/>
                          </m:rPr>
                          <a:rPr lang="en-US" dirty="0"/>
                          <m:t>⨀</m:t>
                        </m:r>
                        <m:sSub>
                          <m:sSubPr>
                            <m:ctrlPr>
                              <a:rPr lang="en-US" i="1">
                                <a:latin typeface="Cambria Math" panose="02040503050406030204" pitchFamily="18" charset="0"/>
                              </a:rPr>
                            </m:ctrlPr>
                          </m:sSubPr>
                          <m:e>
                            <m:r>
                              <a:rPr lang="en-US" b="0" i="1" smtClean="0">
                                <a:latin typeface="Cambria Math"/>
                              </a:rPr>
                              <m:t>𝑏</m:t>
                            </m:r>
                          </m:e>
                          <m:sub>
                            <m:r>
                              <a:rPr lang="en-US" b="0" i="1" smtClean="0">
                                <a:latin typeface="Cambria Math"/>
                              </a:rPr>
                              <m:t>1</m:t>
                            </m:r>
                          </m:sub>
                        </m:sSub>
                      </m:e>
                    </m:d>
                    <m:r>
                      <a:rPr lang="en-US" i="1">
                        <a:latin typeface="Cambria Math"/>
                      </a:rPr>
                      <m:t>⨁</m:t>
                    </m:r>
                    <m:r>
                      <a:rPr lang="en-US" b="0" i="1" smtClean="0">
                        <a:latin typeface="Cambria Math"/>
                      </a:rPr>
                      <m:t>𝑟𝑒𝑎𝑑𝑜𝑢𝑡</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smtClean="0">
                                <a:latin typeface="Cambria Math"/>
                              </a:rPr>
                              <m:t>𝑎</m:t>
                            </m:r>
                          </m:e>
                          <m:sub>
                            <m:r>
                              <a:rPr lang="en-US" b="0" i="1" smtClean="0">
                                <a:latin typeface="Cambria Math"/>
                              </a:rPr>
                              <m:t>2</m:t>
                            </m:r>
                          </m:sub>
                          <m:sup>
                            <m:r>
                              <a:rPr lang="en-US" b="0" i="1" smtClean="0">
                                <a:latin typeface="Cambria Math"/>
                              </a:rPr>
                              <m:t>𝑡</m:t>
                            </m:r>
                          </m:sup>
                        </m:sSubSup>
                        <m:r>
                          <m:rPr>
                            <m:nor/>
                          </m:rPr>
                          <a:rPr lang="en-US" dirty="0"/>
                          <m:t>⨀</m:t>
                        </m:r>
                        <m:sSub>
                          <m:sSubPr>
                            <m:ctrlPr>
                              <a:rPr lang="en-US" i="1">
                                <a:latin typeface="Cambria Math" panose="02040503050406030204" pitchFamily="18" charset="0"/>
                              </a:rPr>
                            </m:ctrlPr>
                          </m:sSubPr>
                          <m:e>
                            <m:r>
                              <a:rPr lang="en-US" b="0" i="1" smtClean="0">
                                <a:latin typeface="Cambria Math"/>
                              </a:rPr>
                              <m:t>𝑏</m:t>
                            </m:r>
                          </m:e>
                          <m:sub>
                            <m:r>
                              <a:rPr lang="en-US" i="1">
                                <a:latin typeface="Cambria Math"/>
                              </a:rPr>
                              <m:t>2</m:t>
                            </m:r>
                          </m:sub>
                        </m:sSub>
                      </m:e>
                    </m:d>
                  </m:oMath>
                </a14:m>
                <a:endParaRPr lang="en-US" dirty="0"/>
              </a:p>
              <a:p>
                <a:r>
                  <a:rPr lang="en-US" dirty="0"/>
                  <a:t>                                                                   </a:t>
                </a:r>
                <a14:m>
                  <m:oMath xmlns:m="http://schemas.openxmlformats.org/officeDocument/2006/math">
                    <m:r>
                      <a:rPr lang="en-US" i="1">
                        <a:latin typeface="Cambria Math"/>
                      </a:rPr>
                      <m:t>= </m:t>
                    </m:r>
                    <m:sSub>
                      <m:sSubPr>
                        <m:ctrlPr>
                          <a:rPr lang="en-US" i="1">
                            <a:latin typeface="Cambria Math" panose="02040503050406030204" pitchFamily="18" charset="0"/>
                          </a:rPr>
                        </m:ctrlPr>
                      </m:sSubPr>
                      <m:e>
                        <m:r>
                          <a:rPr lang="en-US" b="0" i="1" smtClean="0">
                            <a:latin typeface="Cambria Math"/>
                          </a:rPr>
                          <m:t>𝑎</m:t>
                        </m:r>
                      </m:e>
                      <m:sub>
                        <m:r>
                          <a:rPr lang="en-US" i="1">
                            <a:latin typeface="Cambria Math"/>
                          </a:rPr>
                          <m:t>1</m:t>
                        </m:r>
                      </m:sub>
                    </m:sSub>
                    <m:sSub>
                      <m:sSubPr>
                        <m:ctrlPr>
                          <a:rPr lang="en-US" i="1">
                            <a:latin typeface="Cambria Math" panose="02040503050406030204" pitchFamily="18" charset="0"/>
                          </a:rPr>
                        </m:ctrlPr>
                      </m:sSubPr>
                      <m:e>
                        <m:r>
                          <a:rPr lang="en-US" b="0" i="1" smtClean="0">
                            <a:latin typeface="Cambria Math"/>
                          </a:rPr>
                          <m:t>𝑏</m:t>
                        </m:r>
                      </m:e>
                      <m:sub>
                        <m:r>
                          <a:rPr lang="en-US" b="0" i="1" smtClean="0">
                            <a:latin typeface="Cambria Math"/>
                          </a:rPr>
                          <m:t>1</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𝑎</m:t>
                        </m:r>
                      </m:e>
                      <m:sub>
                        <m:r>
                          <a:rPr lang="en-US" b="0" i="1" smtClean="0">
                            <a:latin typeface="Cambria Math"/>
                          </a:rPr>
                          <m:t>2</m:t>
                        </m:r>
                      </m:sub>
                    </m:sSub>
                    <m:sSub>
                      <m:sSubPr>
                        <m:ctrlPr>
                          <a:rPr lang="en-US" i="1">
                            <a:latin typeface="Cambria Math" panose="02040503050406030204" pitchFamily="18" charset="0"/>
                          </a:rPr>
                        </m:ctrlPr>
                      </m:sSubPr>
                      <m:e>
                        <m:r>
                          <a:rPr lang="en-US" b="0" i="1" smtClean="0">
                            <a:latin typeface="Cambria Math"/>
                          </a:rPr>
                          <m:t>𝑏</m:t>
                        </m:r>
                      </m:e>
                      <m:sub>
                        <m:r>
                          <a:rPr lang="en-US" i="1">
                            <a:latin typeface="Cambria Math"/>
                          </a:rPr>
                          <m:t>2</m:t>
                        </m:r>
                      </m:sub>
                    </m:sSub>
                    <m:r>
                      <a:rPr lang="en-US" i="1">
                        <a:latin typeface="Cambria Math"/>
                      </a:rPr>
                      <m:t> </m:t>
                    </m:r>
                  </m:oMath>
                </a14:m>
                <a:endParaRPr lang="en-US" dirty="0"/>
              </a:p>
              <a:p>
                <a:r>
                  <a:rPr lang="en-US" dirty="0"/>
                  <a:t>                                                               versus</a:t>
                </a:r>
              </a:p>
              <a:p>
                <a14:m>
                  <m:oMath xmlns:m="http://schemas.openxmlformats.org/officeDocument/2006/math">
                    <m:r>
                      <a:rPr lang="en-US" b="0" i="1" smtClean="0">
                        <a:latin typeface="Cambria Math"/>
                        <a:ea typeface="Cambria Math"/>
                      </a:rPr>
                      <m:t>                        </m:t>
                    </m:r>
                    <m:r>
                      <a:rPr lang="en-US" i="1">
                        <a:latin typeface="Cambria Math"/>
                        <a:ea typeface="Cambria Math"/>
                      </a:rPr>
                      <m:t>ℛ</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𝑎</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e>
                        </m:d>
                        <m:sSub>
                          <m:sSubPr>
                            <m:ctrlPr>
                              <a:rPr lang="en-US" i="1">
                                <a:latin typeface="Cambria Math" panose="02040503050406030204" pitchFamily="18" charset="0"/>
                              </a:rPr>
                            </m:ctrlPr>
                          </m:sSubPr>
                          <m:e>
                            <m:r>
                              <a:rPr lang="en-US" b="0" i="1" smtClean="0">
                                <a:latin typeface="Cambria Math"/>
                              </a:rPr>
                              <m:t> </m:t>
                            </m:r>
                            <m:r>
                              <a:rPr lang="en-US" i="1">
                                <a:latin typeface="Cambria Math"/>
                              </a:rPr>
                              <m:t>⨁</m:t>
                            </m:r>
                          </m:e>
                          <m:sub>
                            <m:r>
                              <a:rPr lang="en-US" i="1">
                                <a:latin typeface="Cambria Math"/>
                              </a:rPr>
                              <m:t>𝑝</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𝑎</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2</m:t>
                                </m:r>
                              </m:sub>
                            </m:sSub>
                          </m:e>
                        </m:d>
                      </m:e>
                    </m:d>
                    <m:r>
                      <a:rPr lang="en-US" i="1">
                        <a:latin typeface="Cambria Math"/>
                      </a:rPr>
                      <m:t>= </m:t>
                    </m:r>
                  </m:oMath>
                </a14:m>
                <a:r>
                  <a:rPr lang="en-US" dirty="0">
                    <a:latin typeface="Cambria Math"/>
                    <a:ea typeface="Cambria Math"/>
                  </a:rPr>
                  <a:t>ℛ</a:t>
                </a:r>
                <a:r>
                  <a:rPr lang="pl-PL" dirty="0"/>
                  <a:t>((a</a:t>
                </a:r>
                <a:r>
                  <a:rPr lang="pl-PL" baseline="-25000" dirty="0"/>
                  <a:t>1</a:t>
                </a:r>
                <a:r>
                  <a:rPr lang="pl-PL" dirty="0">
                    <a:latin typeface="Cambria Math"/>
                    <a:ea typeface="Cambria Math"/>
                  </a:rPr>
                  <a:t>⊕</a:t>
                </a:r>
                <a:r>
                  <a:rPr lang="pl-PL" dirty="0"/>
                  <a:t>a</a:t>
                </a:r>
                <a:r>
                  <a:rPr lang="pl-PL" baseline="-25000" dirty="0"/>
                  <a:t>2</a:t>
                </a:r>
                <a:r>
                  <a:rPr lang="en-US" dirty="0"/>
                  <a:t>,</a:t>
                </a:r>
                <a:r>
                  <a:rPr lang="pl-PL" dirty="0"/>
                  <a:t> b</a:t>
                </a:r>
                <a:r>
                  <a:rPr lang="pl-PL" baseline="-25000" dirty="0"/>
                  <a:t>1</a:t>
                </a:r>
                <a:r>
                  <a:rPr lang="pl-PL" dirty="0">
                    <a:latin typeface="Cambria Math"/>
                    <a:ea typeface="Cambria Math"/>
                  </a:rPr>
                  <a:t>⊕</a:t>
                </a:r>
                <a:r>
                  <a:rPr lang="pl-PL" dirty="0"/>
                  <a:t>b</a:t>
                </a:r>
                <a:r>
                  <a:rPr lang="pl-PL" baseline="-25000" dirty="0"/>
                  <a:t>2</a:t>
                </a:r>
                <a:r>
                  <a:rPr lang="pl-PL" dirty="0"/>
                  <a:t>))</a:t>
                </a:r>
                <a:endParaRPr lang="en-US" dirty="0"/>
              </a:p>
              <a:p>
                <a:r>
                  <a:rPr lang="en-US" dirty="0"/>
                  <a:t>                                                                    </a:t>
                </a:r>
                <a14:m>
                  <m:oMath xmlns:m="http://schemas.openxmlformats.org/officeDocument/2006/math">
                    <m:r>
                      <a:rPr lang="en-US" i="1" dirty="0">
                        <a:latin typeface="Cambria Math"/>
                      </a:rPr>
                      <m:t>=</m:t>
                    </m:r>
                  </m:oMath>
                </a14:m>
                <a:r>
                  <a:rPr lang="en-US" dirty="0"/>
                  <a:t> </a:t>
                </a:r>
                <a:r>
                  <a:rPr lang="pl-PL" dirty="0"/>
                  <a:t>(a</a:t>
                </a:r>
                <a:r>
                  <a:rPr lang="pl-PL" baseline="-25000" dirty="0"/>
                  <a:t>1</a:t>
                </a:r>
                <a:r>
                  <a:rPr lang="pl-PL" dirty="0">
                    <a:latin typeface="Cambria Math"/>
                    <a:ea typeface="Cambria Math"/>
                  </a:rPr>
                  <a:t>⊕</a:t>
                </a:r>
                <a:r>
                  <a:rPr lang="pl-PL" dirty="0"/>
                  <a:t>a</a:t>
                </a:r>
                <a:r>
                  <a:rPr lang="pl-PL" baseline="-25000" dirty="0"/>
                  <a:t>2</a:t>
                </a:r>
                <a:r>
                  <a:rPr lang="en-US" dirty="0"/>
                  <a:t>)</a:t>
                </a:r>
                <a:r>
                  <a:rPr lang="en-US" dirty="0">
                    <a:sym typeface="Symbol"/>
                  </a:rPr>
                  <a:t></a:t>
                </a:r>
                <a:r>
                  <a:rPr lang="pl-PL" dirty="0"/>
                  <a:t> </a:t>
                </a:r>
                <a:r>
                  <a:rPr lang="en-US" dirty="0"/>
                  <a:t>(</a:t>
                </a:r>
                <a:r>
                  <a:rPr lang="pl-PL" dirty="0"/>
                  <a:t>b</a:t>
                </a:r>
                <a:r>
                  <a:rPr lang="pl-PL" baseline="-25000" dirty="0"/>
                  <a:t>1</a:t>
                </a:r>
                <a:r>
                  <a:rPr lang="pl-PL" dirty="0">
                    <a:latin typeface="Cambria Math"/>
                    <a:ea typeface="Cambria Math"/>
                  </a:rPr>
                  <a:t>⊕</a:t>
                </a:r>
                <a:r>
                  <a:rPr lang="pl-PL" dirty="0"/>
                  <a:t>b</a:t>
                </a:r>
                <a:r>
                  <a:rPr lang="pl-PL" baseline="-25000" dirty="0"/>
                  <a:t>2</a:t>
                </a:r>
                <a:r>
                  <a:rPr lang="pl-PL" dirty="0"/>
                  <a:t>)</a:t>
                </a:r>
                <a:endParaRPr lang="en-US" dirty="0"/>
              </a:p>
              <a:p>
                <a:r>
                  <a:rPr lang="en-US" dirty="0">
                    <a:latin typeface="Cambria Math"/>
                  </a:rPr>
                  <a:t>                                                                      =</a:t>
                </a:r>
                <a:r>
                  <a:rPr lang="en-US" i="1" dirty="0">
                    <a:latin typeface="Cambria Math"/>
                  </a:rPr>
                  <a:t> </a:t>
                </a:r>
                <a14:m>
                  <m:oMath xmlns:m="http://schemas.openxmlformats.org/officeDocument/2006/math">
                    <m:sSub>
                      <m:sSubPr>
                        <m:ctrlPr>
                          <a:rPr lang="en-US" i="1">
                            <a:latin typeface="Cambria Math" panose="02040503050406030204" pitchFamily="18" charset="0"/>
                          </a:rPr>
                        </m:ctrlPr>
                      </m:sSubPr>
                      <m:e>
                        <m:r>
                          <a:rPr lang="en-US" i="1">
                            <a:latin typeface="Cambria Math"/>
                          </a:rPr>
                          <m:t>𝑎</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a:rPr lang="en-US" i="1">
                        <a:latin typeface="Cambria Math"/>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𝑎</m:t>
                        </m:r>
                      </m:e>
                      <m:sub>
                        <m:r>
                          <a:rPr lang="en-US" i="1">
                            <a:solidFill>
                              <a:srgbClr val="C00000"/>
                            </a:solidFill>
                            <a:latin typeface="Cambria Math"/>
                          </a:rPr>
                          <m:t>2</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𝑏</m:t>
                        </m:r>
                      </m:e>
                      <m:sub>
                        <m:r>
                          <a:rPr lang="en-US" i="1">
                            <a:solidFill>
                              <a:srgbClr val="C00000"/>
                            </a:solidFill>
                            <a:latin typeface="Cambria Math"/>
                          </a:rPr>
                          <m:t>1</m:t>
                        </m:r>
                      </m:sub>
                    </m:sSub>
                    <m:r>
                      <a:rPr lang="en-US" i="1">
                        <a:latin typeface="Cambria Math"/>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𝑎</m:t>
                        </m:r>
                      </m:e>
                      <m:sub>
                        <m:r>
                          <a:rPr lang="en-US" i="1">
                            <a:solidFill>
                              <a:srgbClr val="C00000"/>
                            </a:solidFill>
                            <a:latin typeface="Cambria Math"/>
                          </a:rPr>
                          <m:t>1</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𝑏</m:t>
                        </m:r>
                      </m:e>
                      <m:sub>
                        <m:r>
                          <a:rPr lang="en-US" i="1">
                            <a:solidFill>
                              <a:srgbClr val="C00000"/>
                            </a:solidFill>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𝑏</m:t>
                        </m:r>
                      </m:e>
                      <m:sub>
                        <m:r>
                          <a:rPr lang="en-US" i="1">
                            <a:latin typeface="Cambria Math"/>
                          </a:rPr>
                          <m:t>2</m:t>
                        </m:r>
                      </m:sub>
                    </m:sSub>
                    <m:r>
                      <a:rPr lang="en-US" i="1">
                        <a:latin typeface="Cambria Math"/>
                      </a:rPr>
                      <m:t> </m:t>
                    </m:r>
                  </m:oMath>
                </a14:m>
                <a:endParaRPr lang="en-US" i="1" dirty="0">
                  <a:latin typeface="Cambria Math"/>
                </a:endParaRPr>
              </a:p>
              <a:p>
                <a:r>
                  <a:rPr lang="en-US" dirty="0">
                    <a:ea typeface="Cambria Math"/>
                  </a:rPr>
                  <a:t>                                                                    </a:t>
                </a:r>
                <a14:m>
                  <m:oMath xmlns:m="http://schemas.openxmlformats.org/officeDocument/2006/math">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𝑏</m:t>
                        </m:r>
                      </m:e>
                      <m:sub>
                        <m:r>
                          <a:rPr lang="en-US" i="1">
                            <a:latin typeface="Cambria Math"/>
                          </a:rPr>
                          <m:t>2</m:t>
                        </m:r>
                      </m:sub>
                    </m:sSub>
                  </m:oMath>
                </a14:m>
                <a:endParaRPr lang="en-US" dirty="0"/>
              </a:p>
              <a:p>
                <a:r>
                  <a:rPr lang="en-US" dirty="0"/>
                  <a:t>                                                                    </a:t>
                </a:r>
                <a14:m>
                  <m:oMath xmlns:m="http://schemas.openxmlformats.org/officeDocument/2006/math">
                    <m:r>
                      <a:rPr lang="en-US" i="1">
                        <a:latin typeface="Cambria Math"/>
                      </a:rPr>
                      <m:t>=</m:t>
                    </m:r>
                  </m:oMath>
                </a14:m>
                <a:r>
                  <a:rPr lang="en-US" dirty="0"/>
                  <a:t> </a:t>
                </a:r>
                <a14:m>
                  <m:oMath xmlns:m="http://schemas.openxmlformats.org/officeDocument/2006/math">
                    <m:r>
                      <a:rPr lang="en-US" i="1">
                        <a:latin typeface="Cambria Math"/>
                        <a:ea typeface="Cambria Math"/>
                      </a:rPr>
                      <m:t>ℛ</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𝑎</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e>
                        </m:d>
                      </m:e>
                    </m:d>
                    <m:r>
                      <a:rPr lang="en-US" i="1">
                        <a:latin typeface="Cambria Math"/>
                      </a:rPr>
                      <m:t>⨁</m:t>
                    </m:r>
                    <m:r>
                      <a:rPr lang="en-US" i="1">
                        <a:latin typeface="Cambria Math"/>
                        <a:ea typeface="Cambria Math"/>
                      </a:rPr>
                      <m:t>ℛ</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𝑎</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2</m:t>
                                </m:r>
                              </m:sub>
                            </m:sSub>
                          </m:e>
                        </m:d>
                      </m:e>
                    </m:d>
                  </m:oMath>
                </a14:m>
                <a:endParaRPr lang="en-US"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862064" y="3956222"/>
                <a:ext cx="7652762" cy="2794163"/>
              </a:xfrm>
              <a:prstGeom prst="rect">
                <a:avLst/>
              </a:prstGeom>
              <a:blipFill rotWithShape="1">
                <a:blip r:embed="rId6"/>
                <a:stretch>
                  <a:fillRect/>
                </a:stretch>
              </a:blipFill>
              <a:ln w="28575">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Content Placeholder 2"/>
              <p:cNvSpPr>
                <a:spLocks noGrp="1"/>
              </p:cNvSpPr>
              <p:nvPr>
                <p:ph idx="1"/>
              </p:nvPr>
            </p:nvSpPr>
            <p:spPr>
              <a:xfrm>
                <a:off x="348016" y="1368185"/>
                <a:ext cx="8619688" cy="2588038"/>
              </a:xfrm>
            </p:spPr>
            <p:txBody>
              <a:bodyPr>
                <a:normAutofit fontScale="70000" lnSpcReduction="20000"/>
              </a:bodyPr>
              <a:lstStyle/>
              <a:p>
                <a:r>
                  <a:rPr lang="en-US" dirty="0"/>
                  <a:t>We need a “magic” pairing operator </a:t>
                </a:r>
                <a:r>
                  <a:rPr lang="en-US" sz="2900" dirty="0"/>
                  <a:t>⨀</a:t>
                </a:r>
                <a:r>
                  <a:rPr lang="en-US" sz="2400" dirty="0"/>
                  <a:t>:</a:t>
                </a:r>
              </a:p>
              <a:p>
                <a:pPr marL="0" indent="0">
                  <a:buNone/>
                </a:pPr>
                <a:r>
                  <a:rPr lang="en-US" sz="2400" dirty="0"/>
                  <a:t>                                                </a:t>
                </a:r>
                <a14:m>
                  <m:oMath xmlns:m="http://schemas.openxmlformats.org/officeDocument/2006/math">
                    <m:r>
                      <a:rPr lang="en-US" sz="2900" b="0" i="1" smtClean="0">
                        <a:latin typeface="Cambria Math"/>
                      </a:rPr>
                      <m:t>𝑐𝑜𝑢𝑝𝑙𝑒</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a:rPr>
                              <m:t>𝑞</m:t>
                            </m:r>
                          </m:e>
                          <m:sub>
                            <m:r>
                              <a:rPr lang="en-US" sz="2900" i="1">
                                <a:latin typeface="Cambria Math"/>
                              </a:rPr>
                              <m:t>1</m:t>
                            </m:r>
                          </m:sub>
                        </m:sSub>
                        <m:r>
                          <a:rPr lang="en-US" sz="2900" i="1">
                            <a:latin typeface="Cambria Math"/>
                          </a:rPr>
                          <m:t>,</m:t>
                        </m:r>
                        <m:sSub>
                          <m:sSubPr>
                            <m:ctrlPr>
                              <a:rPr lang="en-US" sz="2900" i="1">
                                <a:latin typeface="Cambria Math" panose="02040503050406030204" pitchFamily="18" charset="0"/>
                              </a:rPr>
                            </m:ctrlPr>
                          </m:sSubPr>
                          <m:e>
                            <m:r>
                              <a:rPr lang="en-US" sz="2900" i="1">
                                <a:latin typeface="Cambria Math"/>
                              </a:rPr>
                              <m:t>𝑞</m:t>
                            </m:r>
                          </m:e>
                          <m:sub>
                            <m:r>
                              <a:rPr lang="en-US" sz="2900" i="1">
                                <a:latin typeface="Cambria Math"/>
                              </a:rPr>
                              <m:t>2</m:t>
                            </m:r>
                          </m:sub>
                        </m:sSub>
                      </m:e>
                    </m:d>
                    <m:r>
                      <a:rPr lang="en-US" sz="2900" i="1">
                        <a:latin typeface="Cambria Math"/>
                      </a:rPr>
                      <m:t>≝</m:t>
                    </m:r>
                    <m:sSubSup>
                      <m:sSubSupPr>
                        <m:ctrlPr>
                          <a:rPr lang="en-US" sz="2900" b="0" i="1" smtClean="0">
                            <a:latin typeface="Cambria Math" panose="02040503050406030204" pitchFamily="18" charset="0"/>
                          </a:rPr>
                        </m:ctrlPr>
                      </m:sSubSupPr>
                      <m:e>
                        <m:r>
                          <a:rPr lang="en-US" sz="2900" b="0" i="1" smtClean="0">
                            <a:latin typeface="Cambria Math"/>
                          </a:rPr>
                          <m:t>𝑞</m:t>
                        </m:r>
                      </m:e>
                      <m:sub>
                        <m:r>
                          <a:rPr lang="en-US" sz="2900" b="0" i="1" smtClean="0">
                            <a:latin typeface="Cambria Math"/>
                          </a:rPr>
                          <m:t>1</m:t>
                        </m:r>
                      </m:sub>
                      <m:sup>
                        <m:r>
                          <a:rPr lang="en-US" sz="2900" b="0" i="1" smtClean="0">
                            <a:latin typeface="Cambria Math"/>
                          </a:rPr>
                          <m:t>𝑡</m:t>
                        </m:r>
                      </m:sup>
                    </m:sSubSup>
                    <m:r>
                      <m:rPr>
                        <m:nor/>
                      </m:rPr>
                      <a:rPr lang="en-US" sz="2900" dirty="0"/>
                      <m:t>⨀</m:t>
                    </m:r>
                    <m:sSub>
                      <m:sSubPr>
                        <m:ctrlPr>
                          <a:rPr lang="en-US" sz="2900" i="1">
                            <a:latin typeface="Cambria Math" panose="02040503050406030204" pitchFamily="18" charset="0"/>
                          </a:rPr>
                        </m:ctrlPr>
                      </m:sSubPr>
                      <m:e>
                        <m:r>
                          <a:rPr lang="en-US" sz="2900" i="1">
                            <a:latin typeface="Cambria Math"/>
                          </a:rPr>
                          <m:t>𝑞</m:t>
                        </m:r>
                      </m:e>
                      <m:sub>
                        <m:r>
                          <a:rPr lang="en-US" sz="2900" i="1">
                            <a:latin typeface="Cambria Math"/>
                          </a:rPr>
                          <m:t>2</m:t>
                        </m:r>
                      </m:sub>
                    </m:sSub>
                  </m:oMath>
                </a14:m>
                <a:endParaRPr lang="en-US" sz="2900" dirty="0"/>
              </a:p>
              <a:p>
                <a:pPr marL="0" indent="0">
                  <a:buNone/>
                </a:pPr>
                <a:r>
                  <a:rPr lang="en-US" dirty="0"/>
                  <a:t>     with the property</a:t>
                </a:r>
              </a:p>
              <a:p>
                <a:pPr marL="0" indent="0">
                  <a:buNone/>
                </a:pPr>
                <a:endParaRPr lang="en-US" dirty="0"/>
              </a:p>
              <a:p>
                <a:pPr marL="0" indent="0">
                  <a:buNone/>
                </a:pPr>
                <a:r>
                  <a:rPr lang="en-US" dirty="0"/>
                  <a:t>     and a readout operator with the properties</a:t>
                </a:r>
              </a:p>
              <a:p>
                <a:pPr marL="0" indent="0">
                  <a:buNone/>
                </a:pPr>
                <a:r>
                  <a:rPr lang="en-US" dirty="0"/>
                  <a:t>                      </a:t>
                </a:r>
                <a14:m>
                  <m:oMath xmlns:m="http://schemas.openxmlformats.org/officeDocument/2006/math">
                    <m:r>
                      <a:rPr lang="en-US" b="0" i="0" smtClean="0">
                        <a:latin typeface="Cambria Math"/>
                      </a:rPr>
                      <m:t>                </m:t>
                    </m:r>
                    <m:r>
                      <a:rPr lang="en-US" i="1">
                        <a:latin typeface="Cambria Math"/>
                      </a:rPr>
                      <m:t>𝑟𝑒𝑎𝑑𝑜𝑢𝑡</m:t>
                    </m:r>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𝑚</m:t>
                            </m:r>
                          </m:e>
                          <m:sup>
                            <m:r>
                              <a:rPr lang="en-US" b="0" i="1" smtClean="0">
                                <a:latin typeface="Cambria Math"/>
                              </a:rPr>
                              <m:t>𝑡</m:t>
                            </m:r>
                          </m:sup>
                        </m:sSup>
                        <m:r>
                          <m:rPr>
                            <m:nor/>
                          </m:rPr>
                          <a:rPr lang="en-US" dirty="0"/>
                          <m:t>⨀</m:t>
                        </m:r>
                        <m:r>
                          <a:rPr lang="en-US" b="0" i="1" smtClean="0">
                            <a:latin typeface="Cambria Math"/>
                          </a:rPr>
                          <m:t>𝑛</m:t>
                        </m:r>
                      </m:e>
                    </m:d>
                  </m:oMath>
                </a14:m>
                <a:r>
                  <a:rPr lang="en-US" dirty="0"/>
                  <a:t> </a:t>
                </a:r>
                <a14:m>
                  <m:oMath xmlns:m="http://schemas.openxmlformats.org/officeDocument/2006/math">
                    <m:r>
                      <a:rPr lang="en-US" i="1">
                        <a:latin typeface="Cambria Math"/>
                      </a:rPr>
                      <m:t>=</m:t>
                    </m:r>
                  </m:oMath>
                </a14:m>
                <a:r>
                  <a:rPr lang="en-US" dirty="0"/>
                  <a:t> </a:t>
                </a:r>
                <a14:m>
                  <m:oMath xmlns:m="http://schemas.openxmlformats.org/officeDocument/2006/math">
                    <m:r>
                      <a:rPr lang="en-US" b="0" i="1" smtClean="0">
                        <a:latin typeface="Cambria Math"/>
                      </a:rPr>
                      <m:t>𝑚</m:t>
                    </m:r>
                    <m:r>
                      <a:rPr lang="en-US" i="1">
                        <a:latin typeface="Cambria Math"/>
                        <a:ea typeface="Cambria Math"/>
                      </a:rPr>
                      <m:t>⨂</m:t>
                    </m:r>
                    <m:r>
                      <a:rPr lang="en-US" b="0" i="1" smtClean="0">
                        <a:latin typeface="Cambria Math"/>
                        <a:sym typeface="Symbol"/>
                      </a:rPr>
                      <m:t>𝑛</m:t>
                    </m:r>
                  </m:oMath>
                </a14:m>
                <a:endParaRPr lang="en-US" dirty="0"/>
              </a:p>
              <a:p>
                <a:pPr marL="0" indent="0">
                  <a:buNone/>
                </a:pPr>
                <a:r>
                  <a:rPr lang="en-US" dirty="0"/>
                  <a:t>                                     </a:t>
                </a:r>
                <a:r>
                  <a:rPr lang="en-US" i="1" dirty="0"/>
                  <a:t>readout</a:t>
                </a:r>
                <a:r>
                  <a:rPr lang="en-US" dirty="0"/>
                  <a:t>(</a:t>
                </a:r>
                <a:r>
                  <a:rPr lang="en-US" i="1" dirty="0"/>
                  <a:t>p</a:t>
                </a:r>
                <a:r>
                  <a:rPr lang="en-US" baseline="-25000" dirty="0"/>
                  <a:t>1</a:t>
                </a:r>
                <a:r>
                  <a:rPr lang="en-US" dirty="0"/>
                  <a:t> </a:t>
                </a:r>
                <a14:m>
                  <m:oMath xmlns:m="http://schemas.openxmlformats.org/officeDocument/2006/math">
                    <m:r>
                      <a:rPr lang="en-US" i="1">
                        <a:latin typeface="Cambria Math"/>
                      </a:rPr>
                      <m:t>⨁</m:t>
                    </m:r>
                    <m:r>
                      <a:rPr lang="en-US" b="0" i="1" baseline="-25000" smtClean="0">
                        <a:latin typeface="Cambria Math"/>
                      </a:rPr>
                      <m:t>𝑘</m:t>
                    </m:r>
                  </m:oMath>
                </a14:m>
                <a:r>
                  <a:rPr lang="en-US" dirty="0"/>
                  <a:t> </a:t>
                </a:r>
                <a:r>
                  <a:rPr lang="en-US" i="1" dirty="0"/>
                  <a:t>p</a:t>
                </a:r>
                <a:r>
                  <a:rPr lang="en-US" baseline="-25000" dirty="0"/>
                  <a:t>2</a:t>
                </a:r>
                <a:r>
                  <a:rPr lang="en-US" dirty="0"/>
                  <a:t>) </a:t>
                </a:r>
                <a14:m>
                  <m:oMath xmlns:m="http://schemas.openxmlformats.org/officeDocument/2006/math">
                    <m:r>
                      <a:rPr lang="en-US" i="1">
                        <a:latin typeface="Cambria Math"/>
                      </a:rPr>
                      <m:t>=</m:t>
                    </m:r>
                  </m:oMath>
                </a14:m>
                <a:r>
                  <a:rPr lang="en-US" dirty="0"/>
                  <a:t> </a:t>
                </a:r>
                <a:r>
                  <a:rPr lang="en-US" i="1" dirty="0"/>
                  <a:t>readout</a:t>
                </a:r>
                <a:r>
                  <a:rPr lang="en-US" dirty="0"/>
                  <a:t>(</a:t>
                </a:r>
                <a:r>
                  <a:rPr lang="en-US" i="1" dirty="0"/>
                  <a:t>p</a:t>
                </a:r>
                <a:r>
                  <a:rPr lang="en-US" i="1" baseline="-25000" dirty="0"/>
                  <a:t>1</a:t>
                </a:r>
                <a:r>
                  <a:rPr lang="en-US" dirty="0"/>
                  <a:t>) </a:t>
                </a:r>
                <a14:m>
                  <m:oMath xmlns:m="http://schemas.openxmlformats.org/officeDocument/2006/math">
                    <m:r>
                      <a:rPr lang="en-US" i="1">
                        <a:latin typeface="Cambria Math"/>
                      </a:rPr>
                      <m:t>⨁</m:t>
                    </m:r>
                  </m:oMath>
                </a14:m>
                <a:r>
                  <a:rPr lang="en-US" dirty="0"/>
                  <a:t> </a:t>
                </a:r>
                <a:r>
                  <a:rPr lang="en-US" i="1" dirty="0"/>
                  <a:t>readout</a:t>
                </a:r>
                <a:r>
                  <a:rPr lang="en-US" dirty="0"/>
                  <a:t>(</a:t>
                </a:r>
                <a:r>
                  <a:rPr lang="en-US" i="1" dirty="0"/>
                  <a:t>p</a:t>
                </a:r>
                <a:r>
                  <a:rPr lang="en-US" baseline="-25000" dirty="0"/>
                  <a:t>2</a:t>
                </a:r>
                <a:r>
                  <a:rPr lang="en-US" dirty="0"/>
                  <a:t>)</a:t>
                </a:r>
              </a:p>
              <a:p>
                <a:pPr>
                  <a:buFont typeface="Arial" panose="020B0604020202020204" pitchFamily="34" charset="0"/>
                  <a:buChar char="•"/>
                </a:pPr>
                <a:r>
                  <a:rPr lang="en-US" dirty="0">
                    <a:solidFill>
                      <a:srgbClr val="C00000"/>
                    </a:solidFill>
                  </a:rPr>
                  <a:t>Such a construction does not create cross-terms </a:t>
                </a:r>
                <a:r>
                  <a:rPr lang="en-US" dirty="0">
                    <a:solidFill>
                      <a:srgbClr val="C00000"/>
                    </a:solidFill>
                    <a:sym typeface="Symbol"/>
                  </a:rPr>
                  <a:t> no loss of precision</a:t>
                </a:r>
                <a:endParaRPr lang="en-US" dirty="0">
                  <a:solidFill>
                    <a:srgbClr val="C00000"/>
                  </a:solidFill>
                </a:endParaRPr>
              </a:p>
              <a:p>
                <a:pPr marL="0" indent="0">
                  <a:buNone/>
                </a:pPr>
                <a:endParaRPr lang="en-US" dirty="0"/>
              </a:p>
            </p:txBody>
          </p:sp>
        </mc:Choice>
        <mc:Fallback xmlns="">
          <p:sp>
            <p:nvSpPr>
              <p:cNvPr id="26" name="Content Placeholder 2"/>
              <p:cNvSpPr>
                <a:spLocks noGrp="1" noRot="1" noChangeAspect="1" noMove="1" noResize="1" noEditPoints="1" noAdjustHandles="1" noChangeArrowheads="1" noChangeShapeType="1" noTextEdit="1"/>
              </p:cNvSpPr>
              <p:nvPr>
                <p:ph idx="1"/>
              </p:nvPr>
            </p:nvSpPr>
            <p:spPr>
              <a:xfrm>
                <a:off x="348016" y="1368185"/>
                <a:ext cx="8619688" cy="2588038"/>
              </a:xfrm>
              <a:blipFill rotWithShape="1">
                <a:blip r:embed="rId7"/>
                <a:stretch>
                  <a:fillRect l="-566" t="-3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823990" y="2234981"/>
                <a:ext cx="6900992" cy="401520"/>
              </a:xfrm>
              <a:prstGeom prst="rect">
                <a:avLst/>
              </a:prstGeom>
              <a:noFill/>
            </p:spPr>
            <p:txBody>
              <a:bodyPr wrap="none" rtlCol="0">
                <a:spAutoFit/>
              </a:bodyPr>
              <a:lstStyle/>
              <a:p>
                <a14:m>
                  <m:oMath xmlns:m="http://schemas.openxmlformats.org/officeDocument/2006/math">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a:rPr>
                              <m:t>𝑚</m:t>
                            </m:r>
                          </m:e>
                          <m:sub>
                            <m:r>
                              <a:rPr lang="en-US" sz="2000" b="0" i="1" smtClean="0">
                                <a:latin typeface="Cambria Math"/>
                              </a:rPr>
                              <m:t>1</m:t>
                            </m:r>
                          </m:sub>
                          <m:sup>
                            <m:r>
                              <a:rPr lang="en-US" sz="2000" b="0" i="1" smtClean="0">
                                <a:latin typeface="Cambria Math"/>
                              </a:rPr>
                              <m:t>𝑡</m:t>
                            </m:r>
                          </m:sup>
                        </m:sSubSup>
                        <m:r>
                          <a:rPr lang="en-US" sz="2000" b="0" i="1" smtClean="0">
                            <a:latin typeface="Cambria Math"/>
                            <a:ea typeface="Cambria Math"/>
                          </a:rPr>
                          <m:t>⨀</m:t>
                        </m:r>
                        <m:sSub>
                          <m:sSubPr>
                            <m:ctrlPr>
                              <a:rPr lang="en-US" sz="2000" b="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2</m:t>
                            </m:r>
                          </m:sub>
                        </m:sSub>
                      </m:e>
                    </m:d>
                    <m:r>
                      <a:rPr lang="en-US" sz="2000" b="0" i="1" smtClean="0">
                        <a:latin typeface="Cambria Math"/>
                      </a:rPr>
                      <m:t> </m:t>
                    </m:r>
                    <m:r>
                      <a:rPr lang="en-US" sz="2000" b="0" i="1" smtClean="0">
                        <a:latin typeface="Cambria Math"/>
                        <a:ea typeface="Cambria Math"/>
                      </a:rPr>
                      <m:t>⨂</m:t>
                    </m:r>
                    <m:r>
                      <a:rPr lang="en-US" sz="2000" i="1" baseline="-25000">
                        <a:latin typeface="Cambria Math"/>
                      </a:rPr>
                      <m:t>𝑘</m:t>
                    </m:r>
                    <m:r>
                      <a:rPr lang="en-US" sz="2000" b="0" i="1" baseline="-25000" smtClean="0">
                        <a:latin typeface="Cambria Math"/>
                      </a:rPr>
                      <m:t> </m:t>
                    </m:r>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a:rPr>
                              <m:t>𝑛</m:t>
                            </m:r>
                          </m:e>
                          <m:sub>
                            <m:r>
                              <a:rPr lang="en-US" sz="2000" b="0" i="1" smtClean="0">
                                <a:latin typeface="Cambria Math"/>
                              </a:rPr>
                              <m:t>1</m:t>
                            </m:r>
                          </m:sub>
                          <m:sup>
                            <m:r>
                              <a:rPr lang="en-US" sz="2000" b="0" i="1" smtClean="0">
                                <a:latin typeface="Cambria Math"/>
                              </a:rPr>
                              <m:t>𝑡</m:t>
                            </m:r>
                          </m:sup>
                        </m:sSubSup>
                        <m:r>
                          <a:rPr lang="en-US" sz="2000" b="0" i="1" smtClean="0">
                            <a:latin typeface="Cambria Math"/>
                            <a:ea typeface="Cambria Math"/>
                          </a:rPr>
                          <m:t>⨀</m:t>
                        </m:r>
                        <m:sSub>
                          <m:sSubPr>
                            <m:ctrlPr>
                              <a:rPr lang="en-US" sz="2000" b="0" i="1" smtClean="0">
                                <a:latin typeface="Cambria Math" panose="02040503050406030204" pitchFamily="18" charset="0"/>
                              </a:rPr>
                            </m:ctrlPr>
                          </m:sSubPr>
                          <m:e>
                            <m:r>
                              <a:rPr lang="en-US" sz="2000" b="0" i="1" smtClean="0">
                                <a:latin typeface="Cambria Math"/>
                              </a:rPr>
                              <m:t>𝑛</m:t>
                            </m:r>
                          </m:e>
                          <m:sub>
                            <m:r>
                              <a:rPr lang="en-US" sz="2000" b="0" i="1" smtClean="0">
                                <a:latin typeface="Cambria Math"/>
                              </a:rPr>
                              <m:t>2</m:t>
                            </m:r>
                          </m:sub>
                        </m:sSub>
                      </m:e>
                    </m:d>
                    <m:r>
                      <a:rPr lang="en-US" sz="2000" b="0" i="1" smtClean="0">
                        <a:latin typeface="Cambria Math"/>
                      </a:rPr>
                      <m:t>=</m:t>
                    </m:r>
                    <m:sSup>
                      <m:sSupPr>
                        <m:ctrlPr>
                          <a:rPr lang="en-US" sz="2000" b="0" i="1" smtClean="0">
                            <a:latin typeface="Cambria Math" panose="02040503050406030204" pitchFamily="18" charset="0"/>
                            <a:sym typeface="Symbol"/>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a:rPr>
                                  <m:t>𝑛</m:t>
                                </m:r>
                              </m:e>
                              <m:sub>
                                <m:r>
                                  <a:rPr lang="en-US" sz="2000" b="0" i="1" smtClean="0">
                                    <a:latin typeface="Cambria Math"/>
                                  </a:rPr>
                                  <m:t>1</m:t>
                                </m:r>
                              </m:sub>
                            </m:sSub>
                            <m:r>
                              <a:rPr lang="en-US" sz="2000" i="1">
                                <a:latin typeface="Cambria Math"/>
                                <a:ea typeface="Cambria Math"/>
                              </a:rPr>
                              <m:t>⨂</m:t>
                            </m:r>
                            <m:sSub>
                              <m:sSubPr>
                                <m:ctrlPr>
                                  <a:rPr lang="en-US" sz="2000" b="0" i="1" smtClean="0">
                                    <a:latin typeface="Cambria Math" panose="02040503050406030204" pitchFamily="18" charset="0"/>
                                    <a:sym typeface="Symbol"/>
                                  </a:rPr>
                                </m:ctrlPr>
                              </m:sSubPr>
                              <m:e>
                                <m:r>
                                  <a:rPr lang="en-US" sz="2000" b="0" i="1" smtClean="0">
                                    <a:latin typeface="Cambria Math"/>
                                    <a:sym typeface="Symbol"/>
                                  </a:rPr>
                                  <m:t>𝑚</m:t>
                                </m:r>
                              </m:e>
                              <m:sub>
                                <m:r>
                                  <a:rPr lang="en-US" sz="2000" b="0" i="1" smtClean="0">
                                    <a:latin typeface="Cambria Math"/>
                                    <a:sym typeface="Symbol"/>
                                  </a:rPr>
                                  <m:t>1</m:t>
                                </m:r>
                              </m:sub>
                            </m:sSub>
                          </m:e>
                        </m:d>
                      </m:e>
                      <m:sup>
                        <m:r>
                          <a:rPr lang="en-US" sz="2000" b="0" i="1" smtClean="0">
                            <a:latin typeface="Cambria Math"/>
                            <a:sym typeface="Symbol"/>
                          </a:rPr>
                          <m:t>𝑡</m:t>
                        </m:r>
                      </m:sup>
                    </m:sSup>
                    <m:r>
                      <a:rPr lang="en-US" sz="2000" b="0" i="1" smtClean="0">
                        <a:latin typeface="Cambria Math"/>
                        <a:ea typeface="Cambria Math"/>
                      </a:rPr>
                      <m:t>⨀</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r>
                          <a:rPr lang="en-US" sz="2000" b="0" i="1" smtClean="0">
                            <a:latin typeface="Cambria Math"/>
                            <a:ea typeface="Cambria Math"/>
                          </a:rPr>
                          <m:t>⨂</m:t>
                        </m:r>
                        <m:sSub>
                          <m:sSubPr>
                            <m:ctrlPr>
                              <a:rPr lang="en-US" sz="2000" b="0" i="1" smtClean="0">
                                <a:latin typeface="Cambria Math" panose="02040503050406030204" pitchFamily="18" charset="0"/>
                              </a:rPr>
                            </m:ctrlPr>
                          </m:sSubPr>
                          <m:e>
                            <m:r>
                              <a:rPr lang="en-US" sz="2000" b="0" i="1" smtClean="0">
                                <a:latin typeface="Cambria Math"/>
                              </a:rPr>
                              <m:t>𝑛</m:t>
                            </m:r>
                          </m:e>
                          <m:sub>
                            <m:r>
                              <a:rPr lang="en-US" sz="2000" b="0" i="1" smtClean="0">
                                <a:latin typeface="Cambria Math"/>
                              </a:rPr>
                              <m:t>2</m:t>
                            </m:r>
                          </m:sub>
                        </m:sSub>
                      </m:e>
                    </m:d>
                  </m:oMath>
                </a14:m>
                <a:r>
                  <a:rPr lang="en-US" sz="2000" dirty="0"/>
                  <a:t>                   (</a:t>
                </a:r>
                <a:r>
                  <a:rPr lang="en-US" sz="2000" dirty="0">
                    <a:latin typeface="Cambria Math"/>
                    <a:ea typeface="Cambria Math"/>
                  </a:rPr>
                  <a:t>†</a:t>
                </a:r>
                <a:r>
                  <a:rPr lang="en-US" sz="2000" dirty="0"/>
                  <a:t>)</a:t>
                </a:r>
              </a:p>
            </p:txBody>
          </p:sp>
        </mc:Choice>
        <mc:Fallback xmlns="">
          <p:sp>
            <p:nvSpPr>
              <p:cNvPr id="27" name="TextBox 26"/>
              <p:cNvSpPr txBox="1">
                <a:spLocks noRot="1" noChangeAspect="1" noMove="1" noResize="1" noEditPoints="1" noAdjustHandles="1" noChangeArrowheads="1" noChangeShapeType="1" noTextEdit="1"/>
              </p:cNvSpPr>
              <p:nvPr/>
            </p:nvSpPr>
            <p:spPr>
              <a:xfrm>
                <a:off x="1823990" y="2234981"/>
                <a:ext cx="6900992" cy="401520"/>
              </a:xfrm>
              <a:prstGeom prst="rect">
                <a:avLst/>
              </a:prstGeom>
              <a:blipFill rotWithShape="1">
                <a:blip r:embed="rId8"/>
                <a:stretch>
                  <a:fillRect t="-9231" b="-29231"/>
                </a:stretch>
              </a:blipFill>
            </p:spPr>
            <p:txBody>
              <a:bodyPr/>
              <a:lstStyle/>
              <a:p>
                <a:r>
                  <a:rPr lang="en-US">
                    <a:noFill/>
                  </a:rPr>
                  <a:t> </a:t>
                </a:r>
              </a:p>
            </p:txBody>
          </p:sp>
        </mc:Fallback>
      </mc:AlternateContent>
      <p:cxnSp>
        <p:nvCxnSpPr>
          <p:cNvPr id="4" name="Straight Connector 3"/>
          <p:cNvCxnSpPr/>
          <p:nvPr/>
        </p:nvCxnSpPr>
        <p:spPr>
          <a:xfrm>
            <a:off x="4630007" y="4717296"/>
            <a:ext cx="1137382" cy="0"/>
          </a:xfrm>
          <a:prstGeom prst="line">
            <a:avLst/>
          </a:prstGeom>
          <a:ln>
            <a:solidFill>
              <a:srgbClr val="7030A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617507" y="5963724"/>
            <a:ext cx="454556" cy="0"/>
          </a:xfrm>
          <a:prstGeom prst="line">
            <a:avLst/>
          </a:prstGeom>
          <a:ln>
            <a:solidFill>
              <a:srgbClr val="7030A0"/>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89181" y="5963724"/>
            <a:ext cx="454557" cy="0"/>
          </a:xfrm>
          <a:prstGeom prst="line">
            <a:avLst/>
          </a:prstGeom>
          <a:ln>
            <a:solidFill>
              <a:srgbClr val="7030A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65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par>
                                <p:cTn id="11" presetID="9"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a:t>
            </a:r>
            <a:r>
              <a:rPr lang="en-US" dirty="0" err="1"/>
              <a:t>Tarjan</a:t>
            </a:r>
            <a:endParaRPr lang="en-US" dirty="0"/>
          </a:p>
        </p:txBody>
      </p:sp>
      <p:sp>
        <p:nvSpPr>
          <p:cNvPr id="5" name="Slide Number Placeholder 4"/>
          <p:cNvSpPr>
            <a:spLocks noGrp="1"/>
          </p:cNvSpPr>
          <p:nvPr>
            <p:ph type="sldNum" sz="quarter" idx="12"/>
          </p:nvPr>
        </p:nvSpPr>
        <p:spPr/>
        <p:txBody>
          <a:bodyPr/>
          <a:lstStyle/>
          <a:p>
            <a:fld id="{A65A0EED-6B89-664A-801E-D3FDD91C7C69}" type="slidenum">
              <a:rPr lang="en-US" smtClean="0"/>
              <a:pPr/>
              <a:t>24</a:t>
            </a:fld>
            <a:endParaRPr lang="en-US"/>
          </a:p>
        </p:txBody>
      </p:sp>
      <mc:AlternateContent xmlns:mc="http://schemas.openxmlformats.org/markup-compatibility/2006" xmlns:a14="http://schemas.microsoft.com/office/drawing/2010/main">
        <mc:Choice Requires="a14">
          <p:sp>
            <p:nvSpPr>
              <p:cNvPr id="26" name="Content Placeholder 2"/>
              <p:cNvSpPr>
                <a:spLocks noGrp="1"/>
              </p:cNvSpPr>
              <p:nvPr>
                <p:ph idx="1"/>
              </p:nvPr>
            </p:nvSpPr>
            <p:spPr>
              <a:xfrm>
                <a:off x="348016" y="1368185"/>
                <a:ext cx="8619688" cy="2588038"/>
              </a:xfrm>
            </p:spPr>
            <p:txBody>
              <a:bodyPr>
                <a:normAutofit fontScale="70000" lnSpcReduction="20000"/>
              </a:bodyPr>
              <a:lstStyle/>
              <a:p>
                <a:r>
                  <a:rPr lang="en-US" dirty="0"/>
                  <a:t>We need a “magic” pairing operator </a:t>
                </a:r>
                <a:r>
                  <a:rPr lang="en-US" sz="2900" dirty="0"/>
                  <a:t>⨀</a:t>
                </a:r>
                <a:r>
                  <a:rPr lang="en-US" sz="2400" dirty="0"/>
                  <a:t>:</a:t>
                </a:r>
              </a:p>
              <a:p>
                <a:pPr marL="0" indent="0">
                  <a:buNone/>
                </a:pPr>
                <a:r>
                  <a:rPr lang="en-US" sz="2400" dirty="0"/>
                  <a:t>                                                </a:t>
                </a:r>
                <a14:m>
                  <m:oMath xmlns:m="http://schemas.openxmlformats.org/officeDocument/2006/math">
                    <m:r>
                      <a:rPr lang="en-US" sz="2900" b="0" i="1" smtClean="0">
                        <a:latin typeface="Cambria Math"/>
                      </a:rPr>
                      <m:t>𝑐𝑜𝑢𝑝𝑙𝑒</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a:rPr>
                              <m:t>𝑞</m:t>
                            </m:r>
                          </m:e>
                          <m:sub>
                            <m:r>
                              <a:rPr lang="en-US" sz="2900" i="1">
                                <a:latin typeface="Cambria Math"/>
                              </a:rPr>
                              <m:t>1</m:t>
                            </m:r>
                          </m:sub>
                        </m:sSub>
                        <m:r>
                          <a:rPr lang="en-US" sz="2900" i="1">
                            <a:latin typeface="Cambria Math"/>
                          </a:rPr>
                          <m:t>,</m:t>
                        </m:r>
                        <m:sSub>
                          <m:sSubPr>
                            <m:ctrlPr>
                              <a:rPr lang="en-US" sz="2900" i="1">
                                <a:latin typeface="Cambria Math" panose="02040503050406030204" pitchFamily="18" charset="0"/>
                              </a:rPr>
                            </m:ctrlPr>
                          </m:sSubPr>
                          <m:e>
                            <m:r>
                              <a:rPr lang="en-US" sz="2900" i="1">
                                <a:latin typeface="Cambria Math"/>
                              </a:rPr>
                              <m:t>𝑞</m:t>
                            </m:r>
                          </m:e>
                          <m:sub>
                            <m:r>
                              <a:rPr lang="en-US" sz="2900" i="1">
                                <a:latin typeface="Cambria Math"/>
                              </a:rPr>
                              <m:t>2</m:t>
                            </m:r>
                          </m:sub>
                        </m:sSub>
                      </m:e>
                    </m:d>
                    <m:r>
                      <a:rPr lang="en-US" sz="2900" i="1">
                        <a:latin typeface="Cambria Math"/>
                      </a:rPr>
                      <m:t>≝</m:t>
                    </m:r>
                    <m:sSubSup>
                      <m:sSubSupPr>
                        <m:ctrlPr>
                          <a:rPr lang="en-US" sz="2900" b="0" i="1" smtClean="0">
                            <a:latin typeface="Cambria Math" panose="02040503050406030204" pitchFamily="18" charset="0"/>
                          </a:rPr>
                        </m:ctrlPr>
                      </m:sSubSupPr>
                      <m:e>
                        <m:r>
                          <a:rPr lang="en-US" sz="2900" b="0" i="1" smtClean="0">
                            <a:latin typeface="Cambria Math"/>
                          </a:rPr>
                          <m:t>𝑞</m:t>
                        </m:r>
                      </m:e>
                      <m:sub>
                        <m:r>
                          <a:rPr lang="en-US" sz="2900" b="0" i="1" smtClean="0">
                            <a:latin typeface="Cambria Math"/>
                          </a:rPr>
                          <m:t>1</m:t>
                        </m:r>
                      </m:sub>
                      <m:sup>
                        <m:r>
                          <a:rPr lang="en-US" sz="2900" b="0" i="1" smtClean="0">
                            <a:latin typeface="Cambria Math"/>
                          </a:rPr>
                          <m:t>𝑡</m:t>
                        </m:r>
                      </m:sup>
                    </m:sSubSup>
                    <m:r>
                      <m:rPr>
                        <m:nor/>
                      </m:rPr>
                      <a:rPr lang="en-US" sz="2900" dirty="0"/>
                      <m:t>⨀</m:t>
                    </m:r>
                    <m:sSub>
                      <m:sSubPr>
                        <m:ctrlPr>
                          <a:rPr lang="en-US" sz="2900" i="1">
                            <a:latin typeface="Cambria Math" panose="02040503050406030204" pitchFamily="18" charset="0"/>
                          </a:rPr>
                        </m:ctrlPr>
                      </m:sSubPr>
                      <m:e>
                        <m:r>
                          <a:rPr lang="en-US" sz="2900" i="1">
                            <a:latin typeface="Cambria Math"/>
                          </a:rPr>
                          <m:t>𝑞</m:t>
                        </m:r>
                      </m:e>
                      <m:sub>
                        <m:r>
                          <a:rPr lang="en-US" sz="2900" i="1">
                            <a:latin typeface="Cambria Math"/>
                          </a:rPr>
                          <m:t>2</m:t>
                        </m:r>
                      </m:sub>
                    </m:sSub>
                  </m:oMath>
                </a14:m>
                <a:endParaRPr lang="en-US" sz="2900" dirty="0"/>
              </a:p>
              <a:p>
                <a:pPr marL="0" indent="0">
                  <a:buNone/>
                </a:pPr>
                <a:r>
                  <a:rPr lang="en-US" dirty="0"/>
                  <a:t>     with the property</a:t>
                </a:r>
              </a:p>
              <a:p>
                <a:pPr marL="0" indent="0">
                  <a:buNone/>
                </a:pPr>
                <a:endParaRPr lang="en-US" dirty="0"/>
              </a:p>
              <a:p>
                <a:pPr marL="0" indent="0">
                  <a:buNone/>
                </a:pPr>
                <a:r>
                  <a:rPr lang="en-US" dirty="0"/>
                  <a:t>     and a readout operator with the properties</a:t>
                </a:r>
              </a:p>
              <a:p>
                <a:pPr marL="0" indent="0">
                  <a:buNone/>
                </a:pPr>
                <a:r>
                  <a:rPr lang="en-US" dirty="0"/>
                  <a:t>                     </a:t>
                </a:r>
                <a14:m>
                  <m:oMath xmlns:m="http://schemas.openxmlformats.org/officeDocument/2006/math">
                    <m:r>
                      <a:rPr lang="en-US" i="1">
                        <a:latin typeface="Cambria Math"/>
                      </a:rPr>
                      <m:t>𝑟𝑒𝑎𝑑𝑜𝑢𝑡</m:t>
                    </m:r>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𝑚</m:t>
                            </m:r>
                          </m:e>
                          <m:sup>
                            <m:r>
                              <a:rPr lang="en-US" b="0" i="1" smtClean="0">
                                <a:latin typeface="Cambria Math"/>
                              </a:rPr>
                              <m:t>𝑡</m:t>
                            </m:r>
                          </m:sup>
                        </m:sSup>
                        <m:r>
                          <m:rPr>
                            <m:nor/>
                          </m:rPr>
                          <a:rPr lang="en-US" dirty="0"/>
                          <m:t>⨀</m:t>
                        </m:r>
                        <m:r>
                          <a:rPr lang="en-US" b="0" i="1" smtClean="0">
                            <a:latin typeface="Cambria Math"/>
                          </a:rPr>
                          <m:t>𝑛</m:t>
                        </m:r>
                      </m:e>
                    </m:d>
                  </m:oMath>
                </a14:m>
                <a:r>
                  <a:rPr lang="en-US" dirty="0"/>
                  <a:t> = </a:t>
                </a:r>
                <a14:m>
                  <m:oMath xmlns:m="http://schemas.openxmlformats.org/officeDocument/2006/math">
                    <m:r>
                      <a:rPr lang="en-US" b="0" i="1" smtClean="0">
                        <a:latin typeface="Cambria Math"/>
                      </a:rPr>
                      <m:t>𝑚</m:t>
                    </m:r>
                    <m:r>
                      <a:rPr lang="en-US" i="1">
                        <a:latin typeface="Cambria Math"/>
                        <a:ea typeface="Cambria Math"/>
                      </a:rPr>
                      <m:t>⨂</m:t>
                    </m:r>
                    <m:r>
                      <a:rPr lang="en-US" b="0" i="1" smtClean="0">
                        <a:latin typeface="Cambria Math"/>
                        <a:sym typeface="Symbol"/>
                      </a:rPr>
                      <m:t>𝑛</m:t>
                    </m:r>
                  </m:oMath>
                </a14:m>
                <a:endParaRPr lang="en-US" dirty="0"/>
              </a:p>
              <a:p>
                <a:pPr marL="0" indent="0">
                  <a:buNone/>
                </a:pPr>
                <a:r>
                  <a:rPr lang="en-US" dirty="0"/>
                  <a:t>                     </a:t>
                </a:r>
                <a:r>
                  <a:rPr lang="en-US" i="1" dirty="0"/>
                  <a:t>readout</a:t>
                </a:r>
                <a:r>
                  <a:rPr lang="en-US" dirty="0"/>
                  <a:t>(</a:t>
                </a:r>
                <a:r>
                  <a:rPr lang="en-US" i="1" dirty="0"/>
                  <a:t>p</a:t>
                </a:r>
                <a:r>
                  <a:rPr lang="en-US" baseline="-25000" dirty="0"/>
                  <a:t>1</a:t>
                </a:r>
                <a:r>
                  <a:rPr lang="en-US" dirty="0"/>
                  <a:t> </a:t>
                </a:r>
                <a14:m>
                  <m:oMath xmlns:m="http://schemas.openxmlformats.org/officeDocument/2006/math">
                    <m:r>
                      <a:rPr lang="en-US" i="1">
                        <a:latin typeface="Cambria Math"/>
                      </a:rPr>
                      <m:t>⨁</m:t>
                    </m:r>
                    <m:r>
                      <a:rPr lang="en-US" b="0" i="1" baseline="-25000" smtClean="0">
                        <a:latin typeface="Cambria Math"/>
                      </a:rPr>
                      <m:t>𝑘</m:t>
                    </m:r>
                  </m:oMath>
                </a14:m>
                <a:r>
                  <a:rPr lang="en-US" dirty="0"/>
                  <a:t> </a:t>
                </a:r>
                <a:r>
                  <a:rPr lang="en-US" i="1" dirty="0"/>
                  <a:t>p</a:t>
                </a:r>
                <a:r>
                  <a:rPr lang="en-US" baseline="-25000" dirty="0"/>
                  <a:t>2</a:t>
                </a:r>
                <a:r>
                  <a:rPr lang="en-US" dirty="0"/>
                  <a:t>) = </a:t>
                </a:r>
                <a:r>
                  <a:rPr lang="en-US" i="1" dirty="0"/>
                  <a:t>readout</a:t>
                </a:r>
                <a:r>
                  <a:rPr lang="en-US" dirty="0"/>
                  <a:t>(</a:t>
                </a:r>
                <a:r>
                  <a:rPr lang="en-US" i="1" dirty="0"/>
                  <a:t>p</a:t>
                </a:r>
                <a:r>
                  <a:rPr lang="en-US" i="1" baseline="-25000" dirty="0"/>
                  <a:t>1</a:t>
                </a:r>
                <a:r>
                  <a:rPr lang="en-US" dirty="0"/>
                  <a:t>) </a:t>
                </a:r>
                <a14:m>
                  <m:oMath xmlns:m="http://schemas.openxmlformats.org/officeDocument/2006/math">
                    <m:r>
                      <a:rPr lang="en-US" i="1">
                        <a:latin typeface="Cambria Math"/>
                      </a:rPr>
                      <m:t>⨁</m:t>
                    </m:r>
                  </m:oMath>
                </a14:m>
                <a:r>
                  <a:rPr lang="en-US" dirty="0"/>
                  <a:t> </a:t>
                </a:r>
                <a:r>
                  <a:rPr lang="en-US" i="1" dirty="0"/>
                  <a:t>readout</a:t>
                </a:r>
                <a:r>
                  <a:rPr lang="en-US" dirty="0"/>
                  <a:t>(</a:t>
                </a:r>
                <a:r>
                  <a:rPr lang="en-US" i="1" dirty="0"/>
                  <a:t>p</a:t>
                </a:r>
                <a:r>
                  <a:rPr lang="en-US" baseline="-25000" dirty="0"/>
                  <a:t>2</a:t>
                </a:r>
                <a:r>
                  <a:rPr lang="en-US" dirty="0"/>
                  <a:t>)</a:t>
                </a:r>
              </a:p>
              <a:p>
                <a:pPr>
                  <a:buFont typeface="Arial" panose="020B0604020202020204" pitchFamily="34" charset="0"/>
                  <a:buChar char="•"/>
                </a:pPr>
                <a:r>
                  <a:rPr lang="en-US" dirty="0">
                    <a:solidFill>
                      <a:srgbClr val="C00000"/>
                    </a:solidFill>
                  </a:rPr>
                  <a:t>Such a construction does not create cross-terms </a:t>
                </a:r>
                <a:r>
                  <a:rPr lang="en-US" dirty="0">
                    <a:solidFill>
                      <a:srgbClr val="C00000"/>
                    </a:solidFill>
                    <a:sym typeface="Symbol"/>
                  </a:rPr>
                  <a:t> no loss of precision</a:t>
                </a:r>
                <a:endParaRPr lang="en-US" dirty="0">
                  <a:solidFill>
                    <a:srgbClr val="C00000"/>
                  </a:solidFill>
                </a:endParaRPr>
              </a:p>
              <a:p>
                <a:pPr marL="0" indent="0">
                  <a:buNone/>
                </a:pPr>
                <a:endParaRPr lang="en-US" dirty="0"/>
              </a:p>
            </p:txBody>
          </p:sp>
        </mc:Choice>
        <mc:Fallback xmlns="">
          <p:sp>
            <p:nvSpPr>
              <p:cNvPr id="26" name="Content Placeholder 2"/>
              <p:cNvSpPr>
                <a:spLocks noGrp="1" noRot="1" noChangeAspect="1" noMove="1" noResize="1" noEditPoints="1" noAdjustHandles="1" noChangeArrowheads="1" noChangeShapeType="1" noTextEdit="1"/>
              </p:cNvSpPr>
              <p:nvPr>
                <p:ph idx="1"/>
              </p:nvPr>
            </p:nvSpPr>
            <p:spPr>
              <a:xfrm>
                <a:off x="348016" y="1368185"/>
                <a:ext cx="8619688" cy="2588038"/>
              </a:xfrm>
              <a:blipFill rotWithShape="1">
                <a:blip r:embed="rId2"/>
                <a:stretch>
                  <a:fillRect l="-566" t="-3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823990" y="2234981"/>
                <a:ext cx="6900992" cy="401520"/>
              </a:xfrm>
              <a:prstGeom prst="rect">
                <a:avLst/>
              </a:prstGeom>
              <a:noFill/>
            </p:spPr>
            <p:txBody>
              <a:bodyPr wrap="none" rtlCol="0">
                <a:spAutoFit/>
              </a:bodyPr>
              <a:lstStyle/>
              <a:p>
                <a14:m>
                  <m:oMath xmlns:m="http://schemas.openxmlformats.org/officeDocument/2006/math">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a:rPr>
                              <m:t>𝑚</m:t>
                            </m:r>
                          </m:e>
                          <m:sub>
                            <m:r>
                              <a:rPr lang="en-US" sz="2000" b="0" i="1" smtClean="0">
                                <a:latin typeface="Cambria Math"/>
                              </a:rPr>
                              <m:t>1</m:t>
                            </m:r>
                          </m:sub>
                          <m:sup>
                            <m:r>
                              <a:rPr lang="en-US" sz="2000" b="0" i="1" smtClean="0">
                                <a:latin typeface="Cambria Math"/>
                              </a:rPr>
                              <m:t>𝑡</m:t>
                            </m:r>
                          </m:sup>
                        </m:sSubSup>
                        <m:r>
                          <a:rPr lang="en-US" sz="2000" b="0" i="1" smtClean="0">
                            <a:latin typeface="Cambria Math"/>
                            <a:ea typeface="Cambria Math"/>
                          </a:rPr>
                          <m:t>⨀</m:t>
                        </m:r>
                        <m:sSub>
                          <m:sSubPr>
                            <m:ctrlPr>
                              <a:rPr lang="en-US" sz="2000" b="0" i="1" smtClean="0">
                                <a:latin typeface="Cambria Math" panose="02040503050406030204" pitchFamily="18" charset="0"/>
                              </a:rPr>
                            </m:ctrlPr>
                          </m:sSubPr>
                          <m:e>
                            <m:r>
                              <a:rPr lang="en-US" sz="2000" b="0" i="1" smtClean="0">
                                <a:latin typeface="Cambria Math"/>
                              </a:rPr>
                              <m:t>𝑚</m:t>
                            </m:r>
                          </m:e>
                          <m:sub>
                            <m:r>
                              <a:rPr lang="en-US" sz="2000" b="0" i="1" smtClean="0">
                                <a:latin typeface="Cambria Math"/>
                              </a:rPr>
                              <m:t>2</m:t>
                            </m:r>
                          </m:sub>
                        </m:sSub>
                      </m:e>
                    </m:d>
                    <m:r>
                      <a:rPr lang="en-US" sz="2000" b="0" i="1" smtClean="0">
                        <a:latin typeface="Cambria Math"/>
                      </a:rPr>
                      <m:t> </m:t>
                    </m:r>
                    <m:r>
                      <a:rPr lang="en-US" sz="2000" b="0" i="1" smtClean="0">
                        <a:latin typeface="Cambria Math"/>
                        <a:ea typeface="Cambria Math"/>
                      </a:rPr>
                      <m:t>⨂</m:t>
                    </m:r>
                    <m:r>
                      <a:rPr lang="en-US" sz="2000" i="1" baseline="-25000">
                        <a:latin typeface="Cambria Math"/>
                      </a:rPr>
                      <m:t>𝑘</m:t>
                    </m:r>
                    <m:r>
                      <a:rPr lang="en-US" sz="2000" b="0" i="1" baseline="-25000" smtClean="0">
                        <a:latin typeface="Cambria Math"/>
                      </a:rPr>
                      <m:t> </m:t>
                    </m:r>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a:rPr>
                              <m:t>𝑛</m:t>
                            </m:r>
                          </m:e>
                          <m:sub>
                            <m:r>
                              <a:rPr lang="en-US" sz="2000" b="0" i="1" smtClean="0">
                                <a:latin typeface="Cambria Math"/>
                              </a:rPr>
                              <m:t>1</m:t>
                            </m:r>
                          </m:sub>
                          <m:sup>
                            <m:r>
                              <a:rPr lang="en-US" sz="2000" b="0" i="1" smtClean="0">
                                <a:latin typeface="Cambria Math"/>
                              </a:rPr>
                              <m:t>𝑡</m:t>
                            </m:r>
                          </m:sup>
                        </m:sSubSup>
                        <m:r>
                          <a:rPr lang="en-US" sz="2000" b="0" i="1" smtClean="0">
                            <a:latin typeface="Cambria Math"/>
                            <a:ea typeface="Cambria Math"/>
                          </a:rPr>
                          <m:t>⨀</m:t>
                        </m:r>
                        <m:sSub>
                          <m:sSubPr>
                            <m:ctrlPr>
                              <a:rPr lang="en-US" sz="2000" b="0" i="1" smtClean="0">
                                <a:latin typeface="Cambria Math" panose="02040503050406030204" pitchFamily="18" charset="0"/>
                              </a:rPr>
                            </m:ctrlPr>
                          </m:sSubPr>
                          <m:e>
                            <m:r>
                              <a:rPr lang="en-US" sz="2000" b="0" i="1" smtClean="0">
                                <a:latin typeface="Cambria Math"/>
                              </a:rPr>
                              <m:t>𝑛</m:t>
                            </m:r>
                          </m:e>
                          <m:sub>
                            <m:r>
                              <a:rPr lang="en-US" sz="2000" b="0" i="1" smtClean="0">
                                <a:latin typeface="Cambria Math"/>
                              </a:rPr>
                              <m:t>2</m:t>
                            </m:r>
                          </m:sub>
                        </m:sSub>
                      </m:e>
                    </m:d>
                    <m:r>
                      <a:rPr lang="en-US" sz="2000" b="0" i="1" smtClean="0">
                        <a:latin typeface="Cambria Math"/>
                      </a:rPr>
                      <m:t>=</m:t>
                    </m:r>
                    <m:sSup>
                      <m:sSupPr>
                        <m:ctrlPr>
                          <a:rPr lang="en-US" sz="2000" b="0" i="1" smtClean="0">
                            <a:latin typeface="Cambria Math" panose="02040503050406030204" pitchFamily="18" charset="0"/>
                            <a:sym typeface="Symbol"/>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a:rPr>
                                  <m:t>𝑛</m:t>
                                </m:r>
                              </m:e>
                              <m:sub>
                                <m:r>
                                  <a:rPr lang="en-US" sz="2000" b="0" i="1" smtClean="0">
                                    <a:latin typeface="Cambria Math"/>
                                  </a:rPr>
                                  <m:t>1</m:t>
                                </m:r>
                              </m:sub>
                            </m:sSub>
                            <m:r>
                              <a:rPr lang="en-US" sz="2000" i="1">
                                <a:latin typeface="Cambria Math"/>
                                <a:ea typeface="Cambria Math"/>
                              </a:rPr>
                              <m:t>⨂</m:t>
                            </m:r>
                            <m:sSub>
                              <m:sSubPr>
                                <m:ctrlPr>
                                  <a:rPr lang="en-US" sz="2000" b="0" i="1" smtClean="0">
                                    <a:latin typeface="Cambria Math" panose="02040503050406030204" pitchFamily="18" charset="0"/>
                                    <a:sym typeface="Symbol"/>
                                  </a:rPr>
                                </m:ctrlPr>
                              </m:sSubPr>
                              <m:e>
                                <m:r>
                                  <a:rPr lang="en-US" sz="2000" b="0" i="1" smtClean="0">
                                    <a:latin typeface="Cambria Math"/>
                                    <a:sym typeface="Symbol"/>
                                  </a:rPr>
                                  <m:t>𝑚</m:t>
                                </m:r>
                              </m:e>
                              <m:sub>
                                <m:r>
                                  <a:rPr lang="en-US" sz="2000" b="0" i="1" smtClean="0">
                                    <a:latin typeface="Cambria Math"/>
                                    <a:sym typeface="Symbol"/>
                                  </a:rPr>
                                  <m:t>1</m:t>
                                </m:r>
                              </m:sub>
                            </m:sSub>
                          </m:e>
                        </m:d>
                      </m:e>
                      <m:sup>
                        <m:r>
                          <a:rPr lang="en-US" sz="2000" b="0" i="1" smtClean="0">
                            <a:latin typeface="Cambria Math"/>
                            <a:sym typeface="Symbol"/>
                          </a:rPr>
                          <m:t>𝑡</m:t>
                        </m:r>
                      </m:sup>
                    </m:sSup>
                    <m:r>
                      <a:rPr lang="en-US" sz="2000" b="0" i="1" smtClean="0">
                        <a:latin typeface="Cambria Math"/>
                        <a:ea typeface="Cambria Math"/>
                      </a:rPr>
                      <m:t>⨀</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2</m:t>
                            </m:r>
                          </m:sub>
                        </m:sSub>
                        <m:r>
                          <a:rPr lang="en-US" sz="2000" b="0" i="1" smtClean="0">
                            <a:latin typeface="Cambria Math"/>
                            <a:ea typeface="Cambria Math"/>
                          </a:rPr>
                          <m:t>⨂</m:t>
                        </m:r>
                        <m:sSub>
                          <m:sSubPr>
                            <m:ctrlPr>
                              <a:rPr lang="en-US" sz="2000" b="0" i="1" smtClean="0">
                                <a:latin typeface="Cambria Math" panose="02040503050406030204" pitchFamily="18" charset="0"/>
                              </a:rPr>
                            </m:ctrlPr>
                          </m:sSubPr>
                          <m:e>
                            <m:r>
                              <a:rPr lang="en-US" sz="2000" b="0" i="1" smtClean="0">
                                <a:latin typeface="Cambria Math"/>
                              </a:rPr>
                              <m:t>𝑛</m:t>
                            </m:r>
                          </m:e>
                          <m:sub>
                            <m:r>
                              <a:rPr lang="en-US" sz="2000" b="0" i="1" smtClean="0">
                                <a:latin typeface="Cambria Math"/>
                              </a:rPr>
                              <m:t>2</m:t>
                            </m:r>
                          </m:sub>
                        </m:sSub>
                      </m:e>
                    </m:d>
                  </m:oMath>
                </a14:m>
                <a:r>
                  <a:rPr lang="en-US" sz="2000" dirty="0"/>
                  <a:t>                   (</a:t>
                </a:r>
                <a:r>
                  <a:rPr lang="en-US" sz="2000" dirty="0">
                    <a:latin typeface="Cambria Math"/>
                    <a:ea typeface="Cambria Math"/>
                  </a:rPr>
                  <a:t>†</a:t>
                </a:r>
                <a:r>
                  <a:rPr lang="en-US" sz="2000" dirty="0"/>
                  <a:t>)</a:t>
                </a:r>
              </a:p>
            </p:txBody>
          </p:sp>
        </mc:Choice>
        <mc:Fallback xmlns="">
          <p:sp>
            <p:nvSpPr>
              <p:cNvPr id="27" name="TextBox 26"/>
              <p:cNvSpPr txBox="1">
                <a:spLocks noRot="1" noChangeAspect="1" noMove="1" noResize="1" noEditPoints="1" noAdjustHandles="1" noChangeArrowheads="1" noChangeShapeType="1" noTextEdit="1"/>
              </p:cNvSpPr>
              <p:nvPr/>
            </p:nvSpPr>
            <p:spPr>
              <a:xfrm>
                <a:off x="1823990" y="2234981"/>
                <a:ext cx="6900992" cy="401520"/>
              </a:xfrm>
              <a:prstGeom prst="rect">
                <a:avLst/>
              </a:prstGeom>
              <a:blipFill rotWithShape="1">
                <a:blip r:embed="rId3"/>
                <a:stretch>
                  <a:fillRect t="-9231"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Content Placeholder 2"/>
              <p:cNvSpPr txBox="1">
                <a:spLocks/>
              </p:cNvSpPr>
              <p:nvPr/>
            </p:nvSpPr>
            <p:spPr>
              <a:xfrm>
                <a:off x="348016" y="4008487"/>
                <a:ext cx="8323544" cy="2676525"/>
              </a:xfrm>
              <a:prstGeom prst="rect">
                <a:avLst/>
              </a:prstGeom>
              <a:solidFill>
                <a:schemeClr val="bg1"/>
              </a:solidFill>
              <a:ln w="28575">
                <a:solidFill>
                  <a:srgbClr val="C00000"/>
                </a:solidFill>
              </a:ln>
            </p:spPr>
            <p:txBody>
              <a:bodyPr vert="horz" lIns="91440" tIns="45720" rIns="91440" bIns="45720" rtlCol="0">
                <a:normAutofit fontScale="92500"/>
              </a:bodyPr>
              <a:lstStyle>
                <a:lvl1pPr marL="342900" indent="-342900" algn="l" defTabSz="457200" rtl="0" eaLnBrk="1" latinLnBrk="0" hangingPunct="1">
                  <a:spcBef>
                    <a:spcPct val="20000"/>
                  </a:spcBef>
                  <a:buClr>
                    <a:srgbClr val="690000"/>
                  </a:buClr>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Clr>
                    <a:srgbClr val="690000"/>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rgbClr val="690000"/>
                  </a:buClr>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Clr>
                    <a:srgbClr val="690000"/>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rgbClr val="690000"/>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a:t>For predicate abstraction, all dataflow transformers are square Boolean matrices</a:t>
                </a:r>
              </a:p>
              <a:p>
                <a:r>
                  <a:rPr lang="en-US" sz="2200" dirty="0">
                    <a:solidFill>
                      <a:srgbClr val="C00000"/>
                    </a:solidFill>
                  </a:rPr>
                  <a:t>The </a:t>
                </a:r>
                <a:r>
                  <a:rPr lang="en-US" sz="2200" dirty="0" err="1">
                    <a:solidFill>
                      <a:srgbClr val="C00000"/>
                    </a:solidFill>
                  </a:rPr>
                  <a:t>Kronecker</a:t>
                </a:r>
                <a:r>
                  <a:rPr lang="en-US" sz="2200" dirty="0">
                    <a:solidFill>
                      <a:srgbClr val="C00000"/>
                    </a:solidFill>
                  </a:rPr>
                  <a:t> product (of square matrices) has property (†)</a:t>
                </a:r>
              </a:p>
              <a:p>
                <a:r>
                  <a:rPr lang="en-US" sz="2200" dirty="0"/>
                  <a:t>For predicate abstraction</a:t>
                </a:r>
              </a:p>
              <a:p>
                <a:pPr lvl="1"/>
                <a:r>
                  <a:rPr lang="en-US" sz="2200" dirty="0"/>
                  <a:t>⨀ is </a:t>
                </a:r>
                <a:r>
                  <a:rPr lang="en-US" sz="2200" dirty="0" err="1"/>
                  <a:t>Kronecker</a:t>
                </a:r>
                <a:r>
                  <a:rPr lang="en-US" sz="2200" dirty="0"/>
                  <a:t> product; </a:t>
                </a:r>
                <a:r>
                  <a:rPr lang="en-US" sz="2200" i="1" dirty="0"/>
                  <a:t>readout</a:t>
                </a:r>
                <a:r>
                  <a:rPr lang="en-US" sz="2200" dirty="0"/>
                  <a:t> is </a:t>
                </a:r>
                <a14:m>
                  <m:oMath xmlns:m="http://schemas.openxmlformats.org/officeDocument/2006/math">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𝐴</m:t>
                        </m:r>
                      </m:e>
                      <m:sup>
                        <m:r>
                          <a:rPr lang="en-US" sz="2200" b="0" i="1" smtClean="0">
                            <a:latin typeface="Cambria Math"/>
                          </a:rPr>
                          <m:t>′</m:t>
                        </m:r>
                      </m:sup>
                    </m:sSup>
                    <m:r>
                      <a:rPr lang="en-US" sz="2200" b="0" i="1" smtClean="0">
                        <a:latin typeface="Cambria Math"/>
                      </a:rPr>
                      <m:t>,</m:t>
                    </m:r>
                    <m:r>
                      <a:rPr lang="en-US" sz="2200" b="0" i="1" smtClean="0">
                        <a:latin typeface="Cambria Math"/>
                      </a:rPr>
                      <m:t>𝐵</m:t>
                    </m:r>
                    <m:r>
                      <a:rPr lang="en-US" sz="2200" b="0" i="1" smtClean="0">
                        <a:latin typeface="Cambria Math"/>
                      </a:rPr>
                      <m:t>. (</m:t>
                    </m:r>
                    <m:r>
                      <a:rPr lang="en-US" sz="2200" b="0" i="1" smtClean="0">
                        <a:latin typeface="Cambria Math"/>
                      </a:rPr>
                      <m:t>𝑇</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a:rPr>
                              <m:t>𝐴</m:t>
                            </m:r>
                          </m:e>
                          <m:sup>
                            <m:r>
                              <a:rPr lang="en-US" sz="2200" b="0" i="1" smtClean="0">
                                <a:latin typeface="Cambria Math"/>
                              </a:rPr>
                              <m:t>′</m:t>
                            </m:r>
                          </m:sup>
                        </m:sSup>
                        <m:r>
                          <a:rPr lang="en-US" sz="2200" b="0" i="1" smtClean="0">
                            <a:latin typeface="Cambria Math"/>
                          </a:rPr>
                          <m:t>,</m:t>
                        </m:r>
                        <m:r>
                          <a:rPr lang="en-US" sz="2200" b="0" i="1" smtClean="0">
                            <a:latin typeface="Cambria Math"/>
                          </a:rPr>
                          <m:t>𝐵</m:t>
                        </m:r>
                        <m:r>
                          <a:rPr lang="en-US" sz="2200" b="0" i="1" smtClean="0">
                            <a:latin typeface="Cambria Math"/>
                          </a:rPr>
                          <m:t>,</m:t>
                        </m:r>
                        <m:r>
                          <a:rPr lang="en-US" sz="2200" b="0" i="1" smtClean="0">
                            <a:latin typeface="Cambria Math"/>
                          </a:rPr>
                          <m:t>𝐴</m:t>
                        </m:r>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𝐵</m:t>
                            </m:r>
                          </m:e>
                          <m:sup>
                            <m:r>
                              <a:rPr lang="en-US" sz="2200" b="0" i="1" smtClean="0">
                                <a:latin typeface="Cambria Math"/>
                              </a:rPr>
                              <m:t>′</m:t>
                            </m:r>
                          </m:sup>
                        </m:sSup>
                      </m:e>
                    </m:d>
                    <m:r>
                      <a:rPr lang="en-US" sz="2200" b="0" i="1" smtClean="0">
                        <a:latin typeface="Cambria Math"/>
                      </a:rPr>
                      <m:t>∧</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a:rPr>
                              <m:t>𝐴</m:t>
                            </m:r>
                          </m:e>
                          <m:sup>
                            <m:r>
                              <a:rPr lang="en-US" sz="2200" b="0" i="1" smtClean="0">
                                <a:latin typeface="Cambria Math"/>
                              </a:rPr>
                              <m:t>′</m:t>
                            </m:r>
                          </m:sup>
                        </m:sSup>
                        <m:r>
                          <a:rPr lang="en-US" sz="2200" b="0" i="1" smtClean="0">
                            <a:latin typeface="Cambria Math"/>
                          </a:rPr>
                          <m:t>=</m:t>
                        </m:r>
                        <m:r>
                          <a:rPr lang="en-US" sz="2200" b="0" i="1" smtClean="0">
                            <a:latin typeface="Cambria Math"/>
                          </a:rPr>
                          <m:t>𝐵</m:t>
                        </m:r>
                      </m:e>
                    </m:d>
                    <m:r>
                      <a:rPr lang="en-US" sz="2200" b="0" i="1" smtClean="0">
                        <a:latin typeface="Cambria Math"/>
                      </a:rPr>
                      <m:t>)</m:t>
                    </m:r>
                  </m:oMath>
                </a14:m>
                <a:endParaRPr lang="en-US" sz="2200" dirty="0"/>
              </a:p>
              <a:p>
                <a:pPr lvl="1"/>
                <a:r>
                  <a:rPr lang="en-US" sz="2200" b="1" u="sng" dirty="0">
                    <a:solidFill>
                      <a:srgbClr val="C00000"/>
                    </a:solidFill>
                  </a:rPr>
                  <a:t>We can convert an LCFL linear system into a Regular linear system!!</a:t>
                </a:r>
              </a:p>
              <a:p>
                <a:pPr lvl="2"/>
                <a:r>
                  <a:rPr lang="en-US" sz="2200" dirty="0"/>
                  <a:t>albeit the latter will involve larger matrices</a:t>
                </a:r>
              </a:p>
            </p:txBody>
          </p:sp>
        </mc:Choice>
        <mc:Fallback xmlns="">
          <p:sp>
            <p:nvSpPr>
              <p:cNvPr id="30" name="Content Placeholder 2"/>
              <p:cNvSpPr txBox="1">
                <a:spLocks noRot="1" noChangeAspect="1" noMove="1" noResize="1" noEditPoints="1" noAdjustHandles="1" noChangeArrowheads="1" noChangeShapeType="1" noTextEdit="1"/>
              </p:cNvSpPr>
              <p:nvPr/>
            </p:nvSpPr>
            <p:spPr>
              <a:xfrm>
                <a:off x="348016" y="4008487"/>
                <a:ext cx="8323544" cy="2676525"/>
              </a:xfrm>
              <a:prstGeom prst="rect">
                <a:avLst/>
              </a:prstGeom>
              <a:blipFill rotWithShape="1">
                <a:blip r:embed="rId4"/>
                <a:stretch>
                  <a:fillRect l="-438" t="-676"/>
                </a:stretch>
              </a:blipFill>
              <a:ln w="28575">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ounded Rectangular Callout 30"/>
              <p:cNvSpPr/>
              <p:nvPr/>
            </p:nvSpPr>
            <p:spPr>
              <a:xfrm>
                <a:off x="4572000" y="2669496"/>
                <a:ext cx="3803827" cy="784009"/>
              </a:xfrm>
              <a:prstGeom prst="wedgeRoundRectCallout">
                <a:avLst>
                  <a:gd name="adj1" fmla="val 29296"/>
                  <a:gd name="adj2" fmla="val 128608"/>
                  <a:gd name="adj3" fmla="val 16667"/>
                </a:avLst>
              </a:prstGeom>
              <a:solidFill>
                <a:schemeClr val="bg1"/>
              </a:solid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14:m>
                  <m:oMath xmlns:m="http://schemas.openxmlformats.org/officeDocument/2006/math">
                    <m:r>
                      <a:rPr lang="en-US" sz="2800" b="0" i="0" smtClean="0">
                        <a:solidFill>
                          <a:srgbClr val="C00000"/>
                        </a:solidFill>
                        <a:latin typeface="Cambria Math"/>
                        <a:ea typeface="Cambria Math"/>
                      </a:rPr>
                      <m:t>⨂</m:t>
                    </m:r>
                  </m:oMath>
                </a14:m>
                <a:r>
                  <a:rPr lang="en-US" sz="2400" dirty="0">
                    <a:solidFill>
                      <a:srgbClr val="C00000"/>
                    </a:solidFill>
                    <a:sym typeface="Symbol"/>
                  </a:rPr>
                  <a:t> is matrix multiplication</a:t>
                </a:r>
              </a:p>
              <a:p>
                <a14:m>
                  <m:oMath xmlns:m="http://schemas.openxmlformats.org/officeDocument/2006/math">
                    <m:r>
                      <a:rPr lang="en-US" sz="2400" i="1" smtClean="0">
                        <a:solidFill>
                          <a:srgbClr val="C00000"/>
                        </a:solidFill>
                        <a:latin typeface="Cambria Math"/>
                      </a:rPr>
                      <m:t>⨁</m:t>
                    </m:r>
                  </m:oMath>
                </a14:m>
                <a:r>
                  <a:rPr lang="en-US" sz="2400" dirty="0">
                    <a:solidFill>
                      <a:srgbClr val="C00000"/>
                    </a:solidFill>
                    <a:latin typeface="Cambria Math"/>
                    <a:ea typeface="Cambria Math"/>
                    <a:sym typeface="Symbol"/>
                  </a:rPr>
                  <a:t> </a:t>
                </a:r>
                <a:r>
                  <a:rPr lang="en-US" sz="2400" dirty="0">
                    <a:solidFill>
                      <a:srgbClr val="C00000"/>
                    </a:solidFill>
                    <a:sym typeface="Symbol"/>
                  </a:rPr>
                  <a:t>is pointwise  of matrices</a:t>
                </a:r>
                <a:endParaRPr lang="en-US" sz="2400" dirty="0">
                  <a:solidFill>
                    <a:srgbClr val="C00000"/>
                  </a:solidFill>
                </a:endParaRPr>
              </a:p>
            </p:txBody>
          </p:sp>
        </mc:Choice>
        <mc:Fallback xmlns="">
          <p:sp>
            <p:nvSpPr>
              <p:cNvPr id="31" name="Rounded Rectangular Callout 30"/>
              <p:cNvSpPr>
                <a:spLocks noRot="1" noChangeAspect="1" noMove="1" noResize="1" noEditPoints="1" noAdjustHandles="1" noChangeArrowheads="1" noChangeShapeType="1" noTextEdit="1"/>
              </p:cNvSpPr>
              <p:nvPr/>
            </p:nvSpPr>
            <p:spPr>
              <a:xfrm>
                <a:off x="4572000" y="2669496"/>
                <a:ext cx="3803827" cy="784009"/>
              </a:xfrm>
              <a:prstGeom prst="wedgeRoundRectCallout">
                <a:avLst>
                  <a:gd name="adj1" fmla="val 29296"/>
                  <a:gd name="adj2" fmla="val 128608"/>
                  <a:gd name="adj3" fmla="val 16667"/>
                </a:avLst>
              </a:prstGeom>
              <a:blipFill>
                <a:blip r:embed="rId5"/>
                <a:stretch>
                  <a:fillRect t="-2119"/>
                </a:stretch>
              </a:blipFill>
              <a:ln w="28575">
                <a:solidFill>
                  <a:srgbClr val="C00000"/>
                </a:solidFill>
              </a:ln>
              <a:effectLst>
                <a:outerShdw blurRad="50800" sx="1000" sy="1000" algn="ctr" rotWithShape="0">
                  <a:srgbClr val="FFFFFF">
                    <a:alpha val="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47897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Intuition About </a:t>
            </a:r>
            <a:r>
              <a:rPr lang="en-US" dirty="0" err="1"/>
              <a:t>Kronecker</a:t>
            </a:r>
            <a:r>
              <a:rPr lang="en-US" dirty="0"/>
              <a:t> Product</a:t>
            </a:r>
          </a:p>
        </p:txBody>
      </p:sp>
      <p:sp>
        <p:nvSpPr>
          <p:cNvPr id="5" name="Slide Number Placeholder 4"/>
          <p:cNvSpPr>
            <a:spLocks noGrp="1"/>
          </p:cNvSpPr>
          <p:nvPr>
            <p:ph type="sldNum" sz="quarter" idx="12"/>
          </p:nvPr>
        </p:nvSpPr>
        <p:spPr/>
        <p:txBody>
          <a:bodyPr/>
          <a:lstStyle/>
          <a:p>
            <a:fld id="{A65A0EED-6B89-664A-801E-D3FDD91C7C69}" type="slidenum">
              <a:rPr lang="en-US" smtClean="0"/>
              <a:pPr/>
              <a:t>25</a:t>
            </a:fld>
            <a:endParaRPr lang="en-US"/>
          </a:p>
        </p:txBody>
      </p:sp>
      <p:grpSp>
        <p:nvGrpSpPr>
          <p:cNvPr id="7" name="Group 6"/>
          <p:cNvGrpSpPr/>
          <p:nvPr/>
        </p:nvGrpSpPr>
        <p:grpSpPr>
          <a:xfrm>
            <a:off x="7515341" y="5078879"/>
            <a:ext cx="1158875" cy="1779121"/>
            <a:chOff x="1393594" y="2826711"/>
            <a:chExt cx="1158875" cy="1779121"/>
          </a:xfrm>
        </p:grpSpPr>
        <p:sp>
          <p:nvSpPr>
            <p:cNvPr id="10" name="TextBox 23"/>
            <p:cNvSpPr txBox="1">
              <a:spLocks noChangeArrowheads="1"/>
            </p:cNvSpPr>
            <p:nvPr/>
          </p:nvSpPr>
          <p:spPr bwMode="auto">
            <a:xfrm>
              <a:off x="1393594" y="4103129"/>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Leopold</a:t>
              </a:r>
            </a:p>
            <a:p>
              <a:pPr algn="ctr">
                <a:lnSpc>
                  <a:spcPts val="1600"/>
                </a:lnSpc>
                <a:buFontTx/>
                <a:buNone/>
              </a:pPr>
              <a:r>
                <a:rPr lang="en-US" sz="1600" dirty="0" err="1">
                  <a:latin typeface="Calibri" pitchFamily="34" charset="0"/>
                </a:rPr>
                <a:t>Kronecker</a:t>
              </a:r>
              <a:endParaRPr lang="en-US" sz="1600" dirty="0">
                <a:latin typeface="Calibri" pitchFamily="34" charset="0"/>
              </a:endParaRPr>
            </a:p>
          </p:txBody>
        </p:sp>
        <p:pic>
          <p:nvPicPr>
            <p:cNvPr id="11" name="Picture 6" descr="C:\Users\reps\Documents\Papers\submissions\SpeedingUpNewton\Talk\kroneck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002" y="2826711"/>
              <a:ext cx="908058"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4" name="TextBox 3"/>
              <p:cNvSpPr txBox="1"/>
              <p:nvPr/>
            </p:nvSpPr>
            <p:spPr>
              <a:xfrm>
                <a:off x="1181850" y="1356360"/>
                <a:ext cx="5704382" cy="4927567"/>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a:rPr>
                      <m:t>𝐴</m:t>
                    </m:r>
                    <m:r>
                      <a:rPr lang="en-US" b="0" i="1" smtClean="0">
                        <a:latin typeface="Cambria Math"/>
                        <a:ea typeface="Cambria Math"/>
                      </a:rPr>
                      <m:t>⨀</m:t>
                    </m:r>
                    <m:r>
                      <a:rPr lang="en-US" b="0" i="1" smtClean="0">
                        <a:latin typeface="Cambria Math"/>
                        <a:ea typeface="Cambria Math"/>
                      </a:rPr>
                      <m:t>𝐵</m:t>
                    </m:r>
                    <m:r>
                      <a:rPr lang="en-US" b="0" i="1" smtClean="0">
                        <a:latin typeface="Cambria Math"/>
                        <a:ea typeface="Cambria Math"/>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𝑎</m:t>
                                  </m:r>
                                </m:e>
                                <m:sub>
                                  <m:r>
                                    <a:rPr lang="en-US" b="0" i="1" smtClean="0">
                                      <a:latin typeface="Cambria Math"/>
                                    </a:rPr>
                                    <m:t>1,1</m:t>
                                  </m:r>
                                </m:sub>
                              </m:sSub>
                            </m:e>
                            <m:e>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1,2</m:t>
                                  </m:r>
                                </m:sub>
                              </m:sSub>
                            </m:e>
                          </m:mr>
                          <m:mr>
                            <m:e>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2,1</m:t>
                                  </m:r>
                                </m:sub>
                              </m:sSub>
                            </m:e>
                            <m:e>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2,2</m:t>
                                  </m:r>
                                </m:sub>
                              </m:sSub>
                            </m:e>
                          </m:mr>
                        </m:m>
                      </m:e>
                    </m:d>
                    <m:r>
                      <a:rPr lang="en-US" i="1" smtClean="0">
                        <a:latin typeface="Cambria Math"/>
                        <a:ea typeface="Cambria Math"/>
                        <a:sym typeface="Symbol"/>
                      </a:rPr>
                      <m:t>⨀</m:t>
                    </m:r>
                    <m:d>
                      <m:dPr>
                        <m:begChr m:val="["/>
                        <m:endChr m:val="]"/>
                        <m:ctrlPr>
                          <a:rPr lang="en-US" i="1" smtClean="0">
                            <a:latin typeface="Cambria Math" panose="02040503050406030204" pitchFamily="18" charset="0"/>
                            <a:ea typeface="Cambria Math"/>
                            <a:sym typeface="Symbol"/>
                          </a:rPr>
                        </m:ctrlPr>
                      </m:dPr>
                      <m:e>
                        <m:m>
                          <m:mPr>
                            <m:mcs>
                              <m:mc>
                                <m:mcPr>
                                  <m:count m:val="2"/>
                                  <m:mcJc m:val="center"/>
                                </m:mcPr>
                              </m:mc>
                            </m:mcs>
                            <m:ctrlPr>
                              <a:rPr lang="en-US" i="1" smtClean="0">
                                <a:latin typeface="Cambria Math" panose="02040503050406030204" pitchFamily="18" charset="0"/>
                                <a:ea typeface="Cambria Math"/>
                                <a:sym typeface="Symbol"/>
                              </a:rPr>
                            </m:ctrlPr>
                          </m:mPr>
                          <m:mr>
                            <m:e>
                              <m:sSub>
                                <m:sSubPr>
                                  <m:ctrlPr>
                                    <a:rPr lang="en-US" b="0" i="1" smtClean="0">
                                      <a:latin typeface="Cambria Math" panose="02040503050406030204" pitchFamily="18" charset="0"/>
                                      <a:ea typeface="Cambria Math"/>
                                      <a:sym typeface="Symbol"/>
                                    </a:rPr>
                                  </m:ctrlPr>
                                </m:sSubPr>
                                <m:e>
                                  <m:r>
                                    <m:rPr>
                                      <m:brk m:alnAt="7"/>
                                    </m:rPr>
                                    <a:rPr lang="en-US" b="0" i="1" smtClean="0">
                                      <a:latin typeface="Cambria Math"/>
                                      <a:ea typeface="Cambria Math"/>
                                      <a:sym typeface="Symbol"/>
                                    </a:rPr>
                                    <m:t>𝑏</m:t>
                                  </m:r>
                                </m:e>
                                <m:sub>
                                  <m:r>
                                    <m:rPr>
                                      <m:brk m:alnAt="7"/>
                                    </m:rPr>
                                    <a:rPr lang="en-US" b="0" i="1" smtClean="0">
                                      <a:latin typeface="Cambria Math"/>
                                      <a:ea typeface="Cambria Math"/>
                                      <a:sym typeface="Symbol"/>
                                    </a:rPr>
                                    <m:t>1</m:t>
                                  </m:r>
                                  <m:r>
                                    <a:rPr lang="en-US" b="0" i="1" smtClean="0">
                                      <a:latin typeface="Cambria Math"/>
                                      <a:ea typeface="Cambria Math"/>
                                      <a:sym typeface="Symbol"/>
                                    </a:rPr>
                                    <m:t>,1</m:t>
                                  </m:r>
                                </m:sub>
                              </m:sSub>
                            </m:e>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𝑏</m:t>
                                  </m:r>
                                </m:e>
                                <m:sub>
                                  <m:r>
                                    <a:rPr lang="en-US" b="0" i="1" smtClean="0">
                                      <a:latin typeface="Cambria Math"/>
                                      <a:ea typeface="Cambria Math"/>
                                      <a:sym typeface="Symbol"/>
                                    </a:rPr>
                                    <m:t>1,2</m:t>
                                  </m:r>
                                </m:sub>
                              </m:sSub>
                            </m:e>
                          </m:mr>
                          <m:m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𝑏</m:t>
                                  </m:r>
                                </m:e>
                                <m:sub>
                                  <m:r>
                                    <a:rPr lang="en-US" b="0" i="1" smtClean="0">
                                      <a:latin typeface="Cambria Math"/>
                                      <a:ea typeface="Cambria Math"/>
                                      <a:sym typeface="Symbol"/>
                                    </a:rPr>
                                    <m:t>2,1</m:t>
                                  </m:r>
                                </m:sub>
                              </m:sSub>
                            </m:e>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𝑏</m:t>
                                  </m:r>
                                </m:e>
                                <m:sub>
                                  <m:r>
                                    <a:rPr lang="en-US" b="0" i="1" smtClean="0">
                                      <a:latin typeface="Cambria Math"/>
                                      <a:ea typeface="Cambria Math"/>
                                      <a:sym typeface="Symbol"/>
                                    </a:rPr>
                                    <m:t>2,2</m:t>
                                  </m:r>
                                </m:sub>
                              </m:sSub>
                            </m:e>
                          </m:mr>
                        </m:m>
                      </m:e>
                    </m:d>
                  </m:oMath>
                </a14:m>
                <a:endParaRPr lang="en-US" i="1" dirty="0">
                  <a:latin typeface="Cambria Math"/>
                  <a:ea typeface="Cambria Math"/>
                  <a:sym typeface="Symbol"/>
                </a:endParaRPr>
              </a:p>
              <a:p>
                <a:r>
                  <a:rPr lang="en-US" b="0" dirty="0">
                    <a:ea typeface="Cambria Math"/>
                    <a:sym typeface="Symbol"/>
                  </a:rPr>
                  <a:t>            </a:t>
                </a:r>
                <a14:m>
                  <m:oMath xmlns:m="http://schemas.openxmlformats.org/officeDocument/2006/math">
                    <m:r>
                      <a:rPr lang="en-US" b="0" i="1" smtClean="0">
                        <a:latin typeface="Cambria Math"/>
                        <a:ea typeface="Cambria Math"/>
                        <a:sym typeface="Symbol"/>
                      </a:rPr>
                      <m:t>=</m:t>
                    </m:r>
                    <m:d>
                      <m:dPr>
                        <m:begChr m:val="["/>
                        <m:endChr m:val="]"/>
                        <m:ctrlPr>
                          <a:rPr lang="en-US" b="0" i="1" smtClean="0">
                            <a:latin typeface="Cambria Math" panose="02040503050406030204" pitchFamily="18" charset="0"/>
                            <a:ea typeface="Cambria Math"/>
                            <a:sym typeface="Symbol"/>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a:rPr>
                                    <m:t>𝑎</m:t>
                                  </m:r>
                                </m:e>
                                <m:sub>
                                  <m:r>
                                    <a:rPr lang="en-US" i="1">
                                      <a:latin typeface="Cambria Math"/>
                                    </a:rPr>
                                    <m:t>1,1</m:t>
                                  </m:r>
                                </m:sub>
                              </m:sSub>
                              <m:r>
                                <a:rPr lang="en-US" b="0" i="1" smtClean="0">
                                  <a:latin typeface="Cambria Math"/>
                                </a:rPr>
                                <m:t>𝐵</m:t>
                              </m:r>
                            </m:e>
                            <m:e>
                              <m:sSub>
                                <m:sSubPr>
                                  <m:ctrlPr>
                                    <a:rPr lang="en-US" i="1">
                                      <a:latin typeface="Cambria Math" panose="02040503050406030204" pitchFamily="18" charset="0"/>
                                    </a:rPr>
                                  </m:ctrlPr>
                                </m:sSubPr>
                                <m:e>
                                  <m:r>
                                    <a:rPr lang="en-US" i="1">
                                      <a:latin typeface="Cambria Math"/>
                                    </a:rPr>
                                    <m:t>𝑎</m:t>
                                  </m:r>
                                </m:e>
                                <m:sub>
                                  <m:r>
                                    <a:rPr lang="en-US" i="1">
                                      <a:latin typeface="Cambria Math"/>
                                    </a:rPr>
                                    <m:t>1,2</m:t>
                                  </m:r>
                                </m:sub>
                              </m:sSub>
                              <m:r>
                                <a:rPr lang="en-US" b="0" i="1" smtClean="0">
                                  <a:latin typeface="Cambria Math"/>
                                </a:rPr>
                                <m:t>𝐵</m:t>
                              </m:r>
                            </m:e>
                          </m:mr>
                          <m:mr>
                            <m:e>
                              <m:sSub>
                                <m:sSubPr>
                                  <m:ctrlPr>
                                    <a:rPr lang="en-US" i="1">
                                      <a:latin typeface="Cambria Math" panose="02040503050406030204" pitchFamily="18" charset="0"/>
                                    </a:rPr>
                                  </m:ctrlPr>
                                </m:sSubPr>
                                <m:e>
                                  <m:r>
                                    <a:rPr lang="en-US" i="1">
                                      <a:latin typeface="Cambria Math"/>
                                    </a:rPr>
                                    <m:t>𝑎</m:t>
                                  </m:r>
                                </m:e>
                                <m:sub>
                                  <m:r>
                                    <a:rPr lang="en-US" i="1">
                                      <a:latin typeface="Cambria Math"/>
                                    </a:rPr>
                                    <m:t>2,1</m:t>
                                  </m:r>
                                </m:sub>
                              </m:sSub>
                              <m:r>
                                <a:rPr lang="en-US" b="0" i="1" smtClean="0">
                                  <a:latin typeface="Cambria Math"/>
                                </a:rPr>
                                <m:t>𝐵</m:t>
                              </m:r>
                            </m:e>
                            <m:e>
                              <m:sSub>
                                <m:sSubPr>
                                  <m:ctrlPr>
                                    <a:rPr lang="en-US" i="1">
                                      <a:latin typeface="Cambria Math" panose="02040503050406030204" pitchFamily="18" charset="0"/>
                                    </a:rPr>
                                  </m:ctrlPr>
                                </m:sSubPr>
                                <m:e>
                                  <m:r>
                                    <a:rPr lang="en-US" i="1">
                                      <a:latin typeface="Cambria Math"/>
                                    </a:rPr>
                                    <m:t>𝑎</m:t>
                                  </m:r>
                                </m:e>
                                <m:sub>
                                  <m:r>
                                    <a:rPr lang="en-US" i="1">
                                      <a:latin typeface="Cambria Math"/>
                                    </a:rPr>
                                    <m:t>2,2</m:t>
                                  </m:r>
                                </m:sub>
                              </m:sSub>
                              <m:r>
                                <a:rPr lang="en-US" b="0" i="1" smtClean="0">
                                  <a:latin typeface="Cambria Math"/>
                                </a:rPr>
                                <m:t>𝐵</m:t>
                              </m:r>
                            </m:e>
                          </m:mr>
                        </m:m>
                      </m:e>
                    </m:d>
                  </m:oMath>
                </a14:m>
                <a:endParaRPr lang="en-US" b="0" i="1" dirty="0">
                  <a:latin typeface="Cambria Math"/>
                  <a:ea typeface="Cambria Math"/>
                  <a:sym typeface="Symbol"/>
                </a:endParaRPr>
              </a:p>
              <a:p>
                <a:r>
                  <a:rPr lang="en-US" b="0" dirty="0">
                    <a:ea typeface="Cambria Math"/>
                    <a:sym typeface="Symbol"/>
                  </a:rPr>
                  <a:t>            </a:t>
                </a:r>
                <a14:m>
                  <m:oMath xmlns:m="http://schemas.openxmlformats.org/officeDocument/2006/math">
                    <m:r>
                      <a:rPr lang="en-US" b="0" i="1" smtClean="0">
                        <a:latin typeface="Cambria Math"/>
                        <a:ea typeface="Cambria Math"/>
                        <a:sym typeface="Symbol"/>
                      </a:rPr>
                      <m:t>=</m:t>
                    </m:r>
                    <m:d>
                      <m:dPr>
                        <m:begChr m:val="["/>
                        <m:endChr m:val="]"/>
                        <m:ctrlPr>
                          <a:rPr lang="en-US" b="0" i="1" smtClean="0">
                            <a:latin typeface="Cambria Math" panose="02040503050406030204" pitchFamily="18" charset="0"/>
                            <a:ea typeface="Cambria Math"/>
                            <a:sym typeface="Symbol"/>
                          </a:rPr>
                        </m:ctrlPr>
                      </m:dPr>
                      <m:e>
                        <m:m>
                          <m:mPr>
                            <m:mcs>
                              <m:mc>
                                <m:mcPr>
                                  <m:count m:val="2"/>
                                  <m:mcJc m:val="center"/>
                                </m:mcPr>
                              </m:mc>
                            </m:mcs>
                            <m:ctrlPr>
                              <a:rPr lang="en-US" b="0" i="1" smtClean="0">
                                <a:latin typeface="Cambria Math" panose="02040503050406030204" pitchFamily="18" charset="0"/>
                                <a:ea typeface="Cambria Math"/>
                                <a:sym typeface="Symbol"/>
                              </a:rPr>
                            </m:ctrlPr>
                          </m:mPr>
                          <m:mr>
                            <m:e>
                              <m:m>
                                <m:mPr>
                                  <m:mcs>
                                    <m:mc>
                                      <m:mcPr>
                                        <m:count m:val="2"/>
                                        <m:mcJc m:val="center"/>
                                      </m:mcPr>
                                    </m:mc>
                                  </m:mcs>
                                  <m:ctrlPr>
                                    <a:rPr lang="en-US" i="1">
                                      <a:latin typeface="Cambria Math" panose="02040503050406030204" pitchFamily="18" charset="0"/>
                                      <a:ea typeface="Cambria Math"/>
                                      <a:sym typeface="Symbol"/>
                                    </a:rPr>
                                  </m:ctrlPr>
                                </m:mPr>
                                <m:mr>
                                  <m:e>
                                    <m:sSub>
                                      <m:sSubPr>
                                        <m:ctrlPr>
                                          <a:rPr lang="en-US" b="0" i="1" smtClean="0">
                                            <a:latin typeface="Cambria Math" panose="02040503050406030204" pitchFamily="18" charset="0"/>
                                            <a:ea typeface="Cambria Math"/>
                                            <a:sym typeface="Symbol"/>
                                          </a:rPr>
                                        </m:ctrlPr>
                                      </m:sSubPr>
                                      <m:e>
                                        <m:r>
                                          <m:rPr>
                                            <m:brk m:alnAt="7"/>
                                          </m:rPr>
                                          <a:rPr lang="en-US" b="0" i="1" smtClean="0">
                                            <a:latin typeface="Cambria Math"/>
                                            <a:ea typeface="Cambria Math"/>
                                            <a:sym typeface="Symbol"/>
                                          </a:rPr>
                                          <m:t>𝑎</m:t>
                                        </m:r>
                                      </m:e>
                                      <m:sub>
                                        <m:r>
                                          <m:rPr>
                                            <m:brk m:alnAt="7"/>
                                          </m:rPr>
                                          <a:rPr lang="en-US" b="0" i="1" smtClean="0">
                                            <a:latin typeface="Cambria Math"/>
                                            <a:ea typeface="Cambria Math"/>
                                            <a:sym typeface="Symbol"/>
                                          </a:rPr>
                                          <m:t>1</m:t>
                                        </m:r>
                                        <m:r>
                                          <a:rPr lang="en-US" b="0" i="1" smtClean="0">
                                            <a:latin typeface="Cambria Math"/>
                                            <a:ea typeface="Cambria Math"/>
                                            <a:sym typeface="Symbol"/>
                                          </a:rPr>
                                          <m:t>,1</m:t>
                                        </m:r>
                                      </m:sub>
                                    </m:sSub>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𝑏</m:t>
                                        </m:r>
                                      </m:e>
                                      <m:sub>
                                        <m:r>
                                          <m:rPr>
                                            <m:brk m:alnAt="7"/>
                                          </m:rPr>
                                          <a:rPr lang="en-US" i="1">
                                            <a:latin typeface="Cambria Math"/>
                                            <a:ea typeface="Cambria Math"/>
                                            <a:sym typeface="Symbol"/>
                                          </a:rPr>
                                          <m:t>1</m:t>
                                        </m:r>
                                        <m:r>
                                          <a:rPr lang="en-US" i="1">
                                            <a:latin typeface="Cambria Math"/>
                                            <a:ea typeface="Cambria Math"/>
                                            <a:sym typeface="Symbol"/>
                                          </a:rPr>
                                          <m:t>,1</m:t>
                                        </m:r>
                                      </m:sub>
                                    </m:sSub>
                                  </m:e>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1,1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1,2</m:t>
                                        </m:r>
                                      </m:sub>
                                    </m:sSub>
                                  </m:e>
                                </m:mr>
                                <m:m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1,1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2,1</m:t>
                                        </m:r>
                                      </m:sub>
                                    </m:sSub>
                                  </m:e>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1,1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2,2</m:t>
                                        </m:r>
                                      </m:sub>
                                    </m:sSub>
                                  </m:e>
                                </m:mr>
                              </m:m>
                            </m:e>
                            <m:e>
                              <m:m>
                                <m:mPr>
                                  <m:mcs>
                                    <m:mc>
                                      <m:mcPr>
                                        <m:count m:val="2"/>
                                        <m:mcJc m:val="center"/>
                                      </m:mcPr>
                                    </m:mc>
                                  </m:mcs>
                                  <m:ctrlPr>
                                    <a:rPr lang="en-US" i="1">
                                      <a:latin typeface="Cambria Math" panose="02040503050406030204" pitchFamily="18" charset="0"/>
                                      <a:ea typeface="Cambria Math"/>
                                      <a:sym typeface="Symbol"/>
                                    </a:rPr>
                                  </m:ctrlPr>
                                </m:mPr>
                                <m:mr>
                                  <m:e>
                                    <m:sSub>
                                      <m:sSubPr>
                                        <m:ctrlPr>
                                          <a:rPr lang="en-US" b="0" i="1" smtClean="0">
                                            <a:latin typeface="Cambria Math" panose="02040503050406030204" pitchFamily="18" charset="0"/>
                                            <a:ea typeface="Cambria Math"/>
                                            <a:sym typeface="Symbol"/>
                                          </a:rPr>
                                        </m:ctrlPr>
                                      </m:sSubPr>
                                      <m:e>
                                        <m:r>
                                          <m:rPr>
                                            <m:brk m:alnAt="7"/>
                                          </m:rPr>
                                          <a:rPr lang="en-US" b="0" i="1" smtClean="0">
                                            <a:latin typeface="Cambria Math"/>
                                            <a:ea typeface="Cambria Math"/>
                                            <a:sym typeface="Symbol"/>
                                          </a:rPr>
                                          <m:t>𝑎</m:t>
                                        </m:r>
                                      </m:e>
                                      <m:sub>
                                        <m:r>
                                          <m:rPr>
                                            <m:brk m:alnAt="7"/>
                                          </m:rPr>
                                          <a:rPr lang="en-US" b="0" i="1" smtClean="0">
                                            <a:latin typeface="Cambria Math"/>
                                            <a:ea typeface="Cambria Math"/>
                                            <a:sym typeface="Symbol"/>
                                          </a:rPr>
                                          <m:t>1</m:t>
                                        </m:r>
                                        <m:r>
                                          <a:rPr lang="en-US" b="0" i="1" smtClean="0">
                                            <a:latin typeface="Cambria Math"/>
                                            <a:ea typeface="Cambria Math"/>
                                            <a:sym typeface="Symbol"/>
                                          </a:rPr>
                                          <m:t>,2</m:t>
                                        </m:r>
                                      </m:sub>
                                    </m:sSub>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𝑏</m:t>
                                        </m:r>
                                      </m:e>
                                      <m:sub>
                                        <m:r>
                                          <m:rPr>
                                            <m:brk m:alnAt="7"/>
                                          </m:rPr>
                                          <a:rPr lang="en-US" i="1">
                                            <a:latin typeface="Cambria Math"/>
                                            <a:ea typeface="Cambria Math"/>
                                            <a:sym typeface="Symbol"/>
                                          </a:rPr>
                                          <m:t>1</m:t>
                                        </m:r>
                                        <m:r>
                                          <a:rPr lang="en-US" i="1">
                                            <a:latin typeface="Cambria Math"/>
                                            <a:ea typeface="Cambria Math"/>
                                            <a:sym typeface="Symbol"/>
                                          </a:rPr>
                                          <m:t>,1</m:t>
                                        </m:r>
                                      </m:sub>
                                    </m:sSub>
                                  </m:e>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1,2</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1,2</m:t>
                                        </m:r>
                                      </m:sub>
                                    </m:sSub>
                                  </m:e>
                                </m:mr>
                                <m:mr>
                                  <m:e>
                                    <m:sSub>
                                      <m:sSubPr>
                                        <m:ctrlPr>
                                          <a:rPr lang="en-US" i="1">
                                            <a:latin typeface="Cambria Math" panose="02040503050406030204" pitchFamily="18" charset="0"/>
                                            <a:ea typeface="Cambria Math"/>
                                            <a:sym typeface="Symbol"/>
                                          </a:rPr>
                                        </m:ctrlPr>
                                      </m:sSubP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1,2</m:t>
                                            </m:r>
                                          </m:sub>
                                        </m:sSub>
                                        <m:r>
                                          <a:rPr lang="en-US" i="1">
                                            <a:latin typeface="Cambria Math"/>
                                            <a:ea typeface="Cambria Math"/>
                                            <a:sym typeface="Symbol"/>
                                          </a:rPr>
                                          <m:t>𝑏</m:t>
                                        </m:r>
                                      </m:e>
                                      <m:sub>
                                        <m:r>
                                          <a:rPr lang="en-US" i="1">
                                            <a:latin typeface="Cambria Math"/>
                                            <a:ea typeface="Cambria Math"/>
                                            <a:sym typeface="Symbol"/>
                                          </a:rPr>
                                          <m:t>2,1</m:t>
                                        </m:r>
                                      </m:sub>
                                    </m:sSub>
                                  </m:e>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1,2</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2,2</m:t>
                                        </m:r>
                                      </m:sub>
                                    </m:sSub>
                                  </m:e>
                                </m:mr>
                              </m:m>
                            </m:e>
                          </m:mr>
                          <m:mr>
                            <m:e>
                              <m:m>
                                <m:mPr>
                                  <m:mcs>
                                    <m:mc>
                                      <m:mcPr>
                                        <m:count m:val="2"/>
                                        <m:mcJc m:val="center"/>
                                      </m:mcPr>
                                    </m:mc>
                                  </m:mcs>
                                  <m:ctrlPr>
                                    <a:rPr lang="en-US" i="1">
                                      <a:latin typeface="Cambria Math" panose="02040503050406030204" pitchFamily="18" charset="0"/>
                                      <a:ea typeface="Cambria Math"/>
                                      <a:sym typeface="Symbol"/>
                                    </a:rPr>
                                  </m:ctrlPr>
                                </m:mPr>
                                <m:mr>
                                  <m:e>
                                    <m:sSub>
                                      <m:sSubPr>
                                        <m:ctrlPr>
                                          <a:rPr lang="en-US" b="0" i="1" smtClean="0">
                                            <a:latin typeface="Cambria Math" panose="02040503050406030204" pitchFamily="18" charset="0"/>
                                            <a:ea typeface="Cambria Math"/>
                                            <a:sym typeface="Symbol"/>
                                          </a:rPr>
                                        </m:ctrlPr>
                                      </m:sSubPr>
                                      <m:e>
                                        <m:r>
                                          <m:rPr>
                                            <m:brk m:alnAt="7"/>
                                          </m:rPr>
                                          <a:rPr lang="en-US" b="0" i="1" smtClean="0">
                                            <a:latin typeface="Cambria Math"/>
                                            <a:ea typeface="Cambria Math"/>
                                            <a:sym typeface="Symbol"/>
                                          </a:rPr>
                                          <m:t>𝑎</m:t>
                                        </m:r>
                                      </m:e>
                                      <m:sub>
                                        <m:r>
                                          <m:rPr>
                                            <m:brk m:alnAt="7"/>
                                          </m:rPr>
                                          <a:rPr lang="en-US" b="0" i="1" smtClean="0">
                                            <a:latin typeface="Cambria Math"/>
                                            <a:ea typeface="Cambria Math"/>
                                            <a:sym typeface="Symbol"/>
                                          </a:rPr>
                                          <m:t>2</m:t>
                                        </m:r>
                                        <m:r>
                                          <a:rPr lang="en-US" b="0" i="1" smtClean="0">
                                            <a:latin typeface="Cambria Math"/>
                                            <a:ea typeface="Cambria Math"/>
                                            <a:sym typeface="Symbol"/>
                                          </a:rPr>
                                          <m:t>,1</m:t>
                                        </m:r>
                                      </m:sub>
                                    </m:sSub>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𝑏</m:t>
                                        </m:r>
                                      </m:e>
                                      <m:sub>
                                        <m:r>
                                          <m:rPr>
                                            <m:brk m:alnAt="7"/>
                                          </m:rPr>
                                          <a:rPr lang="en-US" i="1">
                                            <a:latin typeface="Cambria Math"/>
                                            <a:ea typeface="Cambria Math"/>
                                            <a:sym typeface="Symbol"/>
                                          </a:rPr>
                                          <m:t>1</m:t>
                                        </m:r>
                                        <m:r>
                                          <a:rPr lang="en-US" i="1">
                                            <a:latin typeface="Cambria Math"/>
                                            <a:ea typeface="Cambria Math"/>
                                            <a:sym typeface="Symbol"/>
                                          </a:rPr>
                                          <m:t>,1</m:t>
                                        </m:r>
                                      </m:sub>
                                    </m:sSub>
                                  </m:e>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2,1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1,2</m:t>
                                        </m:r>
                                      </m:sub>
                                    </m:sSub>
                                  </m:e>
                                </m:mr>
                                <m:m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2,1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2,1</m:t>
                                        </m:r>
                                      </m:sub>
                                    </m:sSub>
                                  </m:e>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2,1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2,2</m:t>
                                        </m:r>
                                      </m:sub>
                                    </m:sSub>
                                  </m:e>
                                </m:mr>
                              </m:m>
                            </m:e>
                            <m:e>
                              <m:m>
                                <m:mPr>
                                  <m:mcs>
                                    <m:mc>
                                      <m:mcPr>
                                        <m:count m:val="2"/>
                                        <m:mcJc m:val="center"/>
                                      </m:mcPr>
                                    </m:mc>
                                  </m:mcs>
                                  <m:ctrlPr>
                                    <a:rPr lang="en-US" i="1">
                                      <a:latin typeface="Cambria Math" panose="02040503050406030204" pitchFamily="18" charset="0"/>
                                      <a:ea typeface="Cambria Math"/>
                                      <a:sym typeface="Symbol"/>
                                    </a:rPr>
                                  </m:ctrlPr>
                                </m:mPr>
                                <m:mr>
                                  <m:e>
                                    <m:sSub>
                                      <m:sSubPr>
                                        <m:ctrlPr>
                                          <a:rPr lang="en-US" b="0" i="1" smtClean="0">
                                            <a:latin typeface="Cambria Math" panose="02040503050406030204" pitchFamily="18" charset="0"/>
                                            <a:ea typeface="Cambria Math"/>
                                            <a:sym typeface="Symbol"/>
                                          </a:rPr>
                                        </m:ctrlPr>
                                      </m:sSubPr>
                                      <m:e>
                                        <m:r>
                                          <m:rPr>
                                            <m:brk m:alnAt="7"/>
                                          </m:rPr>
                                          <a:rPr lang="en-US" b="0" i="1" smtClean="0">
                                            <a:latin typeface="Cambria Math"/>
                                            <a:ea typeface="Cambria Math"/>
                                            <a:sym typeface="Symbol"/>
                                          </a:rPr>
                                          <m:t>𝑎</m:t>
                                        </m:r>
                                      </m:e>
                                      <m:sub>
                                        <m:r>
                                          <m:rPr>
                                            <m:brk m:alnAt="7"/>
                                          </m:rPr>
                                          <a:rPr lang="en-US" b="0" i="1" smtClean="0">
                                            <a:latin typeface="Cambria Math"/>
                                            <a:ea typeface="Cambria Math"/>
                                            <a:sym typeface="Symbol"/>
                                          </a:rPr>
                                          <m:t>2</m:t>
                                        </m:r>
                                        <m:r>
                                          <a:rPr lang="en-US" b="0" i="1" smtClean="0">
                                            <a:latin typeface="Cambria Math"/>
                                            <a:ea typeface="Cambria Math"/>
                                            <a:sym typeface="Symbol"/>
                                          </a:rPr>
                                          <m:t>,2</m:t>
                                        </m:r>
                                      </m:sub>
                                    </m:sSub>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𝑏</m:t>
                                        </m:r>
                                      </m:e>
                                      <m:sub>
                                        <m:r>
                                          <m:rPr>
                                            <m:brk m:alnAt="7"/>
                                          </m:rPr>
                                          <a:rPr lang="en-US" i="1">
                                            <a:latin typeface="Cambria Math"/>
                                            <a:ea typeface="Cambria Math"/>
                                            <a:sym typeface="Symbol"/>
                                          </a:rPr>
                                          <m:t>1</m:t>
                                        </m:r>
                                        <m:r>
                                          <a:rPr lang="en-US" i="1">
                                            <a:latin typeface="Cambria Math"/>
                                            <a:ea typeface="Cambria Math"/>
                                            <a:sym typeface="Symbol"/>
                                          </a:rPr>
                                          <m:t>,1</m:t>
                                        </m:r>
                                      </m:sub>
                                    </m:sSub>
                                  </m:e>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2,2</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1,2</m:t>
                                        </m:r>
                                      </m:sub>
                                    </m:sSub>
                                  </m:e>
                                </m:mr>
                                <m:m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2,2</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2,1</m:t>
                                        </m:r>
                                      </m:sub>
                                    </m:sSub>
                                  </m:e>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𝑎</m:t>
                                        </m:r>
                                      </m:e>
                                      <m:sub>
                                        <m:r>
                                          <a:rPr lang="en-US" b="0" i="1" smtClean="0">
                                            <a:latin typeface="Cambria Math"/>
                                            <a:ea typeface="Cambria Math"/>
                                            <a:sym typeface="Symbol"/>
                                          </a:rPr>
                                          <m:t>2,2</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2,2</m:t>
                                        </m:r>
                                      </m:sub>
                                    </m:sSub>
                                  </m:e>
                                </m:mr>
                              </m:m>
                            </m:e>
                          </m:mr>
                        </m:m>
                      </m:e>
                    </m:d>
                  </m:oMath>
                </a14:m>
                <a:endParaRPr lang="en-US" b="0" dirty="0">
                  <a:ea typeface="Cambria Math"/>
                  <a:sym typeface="Symbol"/>
                </a:endParaRPr>
              </a:p>
              <a:p>
                <a:endParaRPr lang="en-US" b="0" dirty="0">
                  <a:ea typeface="Cambria Math"/>
                  <a:sym typeface="Symbol"/>
                </a:endParaRPr>
              </a:p>
              <a:p>
                <a:r>
                  <a:rPr lang="en-US" b="0" dirty="0"/>
                  <a:t> </a:t>
                </a:r>
                <a14:m>
                  <m:oMath xmlns:m="http://schemas.openxmlformats.org/officeDocument/2006/math">
                    <m:r>
                      <a:rPr lang="en-US" b="0" i="1" smtClean="0">
                        <a:latin typeface="Cambria Math"/>
                      </a:rPr>
                      <m:t>𝑟𝑒𝑎𝑑𝑜𝑢𝑡</m:t>
                    </m:r>
                    <m:d>
                      <m:dPr>
                        <m:ctrlPr>
                          <a:rPr lang="en-US" b="0" i="1" smtClean="0">
                            <a:latin typeface="Cambria Math" panose="02040503050406030204" pitchFamily="18" charset="0"/>
                          </a:rPr>
                        </m:ctrlPr>
                      </m:dPr>
                      <m:e>
                        <m:d>
                          <m:dPr>
                            <m:begChr m:val="["/>
                            <m:endChr m:val="]"/>
                            <m:ctrlPr>
                              <a:rPr lang="en-US" i="1">
                                <a:latin typeface="Cambria Math" panose="02040503050406030204" pitchFamily="18" charset="0"/>
                                <a:ea typeface="Cambria Math"/>
                                <a:sym typeface="Symbol"/>
                              </a:rPr>
                            </m:ctrlPr>
                          </m:dPr>
                          <m:e>
                            <m:m>
                              <m:mPr>
                                <m:mcs>
                                  <m:mc>
                                    <m:mcPr>
                                      <m:count m:val="2"/>
                                      <m:mcJc m:val="center"/>
                                    </m:mcPr>
                                  </m:mc>
                                </m:mcs>
                                <m:ctrlPr>
                                  <a:rPr lang="en-US" i="1">
                                    <a:latin typeface="Cambria Math" panose="02040503050406030204" pitchFamily="18" charset="0"/>
                                    <a:ea typeface="Cambria Math"/>
                                    <a:sym typeface="Symbol"/>
                                  </a:rPr>
                                </m:ctrlPr>
                              </m:mPr>
                              <m:mr>
                                <m:e>
                                  <m:m>
                                    <m:mPr>
                                      <m:mcs>
                                        <m:mc>
                                          <m:mcPr>
                                            <m:count m:val="2"/>
                                            <m:mcJc m:val="center"/>
                                          </m:mcPr>
                                        </m:mc>
                                      </m:mcs>
                                      <m:ctrlPr>
                                        <a:rPr lang="en-US" i="1">
                                          <a:latin typeface="Cambria Math" panose="02040503050406030204" pitchFamily="18" charset="0"/>
                                          <a:ea typeface="Cambria Math"/>
                                          <a:sym typeface="Symbol"/>
                                        </a:rPr>
                                      </m:ctrlPr>
                                    </m:mPr>
                                    <m:mr>
                                      <m:e>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𝑎</m:t>
                                            </m:r>
                                          </m:e>
                                          <m:sub>
                                            <m:r>
                                              <m:rPr>
                                                <m:brk m:alnAt="7"/>
                                              </m:rPr>
                                              <a:rPr lang="en-US" i="1">
                                                <a:latin typeface="Cambria Math"/>
                                                <a:ea typeface="Cambria Math"/>
                                                <a:sym typeface="Symbol"/>
                                              </a:rPr>
                                              <m:t>1</m:t>
                                            </m:r>
                                            <m:r>
                                              <a:rPr lang="en-US" i="1">
                                                <a:latin typeface="Cambria Math"/>
                                                <a:ea typeface="Cambria Math"/>
                                                <a:sym typeface="Symbol"/>
                                              </a:rPr>
                                              <m:t>,1</m:t>
                                            </m:r>
                                          </m:sub>
                                        </m:sSub>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𝑏</m:t>
                                            </m:r>
                                          </m:e>
                                          <m:sub>
                                            <m:r>
                                              <m:rPr>
                                                <m:brk m:alnAt="7"/>
                                              </m:rPr>
                                              <a:rPr lang="en-US" i="1">
                                                <a:latin typeface="Cambria Math"/>
                                                <a:ea typeface="Cambria Math"/>
                                                <a:sym typeface="Symbol"/>
                                              </a:rPr>
                                              <m:t>1</m:t>
                                            </m:r>
                                            <m:r>
                                              <a:rPr lang="en-US" i="1">
                                                <a:latin typeface="Cambria Math"/>
                                                <a:ea typeface="Cambria Math"/>
                                                <a:sym typeface="Symbol"/>
                                              </a:rPr>
                                              <m:t>,1</m:t>
                                            </m:r>
                                          </m:sub>
                                        </m:sSub>
                                      </m:e>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1,1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1,2</m:t>
                                            </m:r>
                                          </m:sub>
                                        </m:sSub>
                                      </m:e>
                                    </m:mr>
                                    <m:mr>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1,1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2,1</m:t>
                                            </m:r>
                                          </m:sub>
                                        </m:sSub>
                                      </m:e>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1,1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2,2</m:t>
                                            </m:r>
                                          </m:sub>
                                        </m:sSub>
                                      </m:e>
                                    </m:mr>
                                  </m:m>
                                </m:e>
                                <m:e>
                                  <m:m>
                                    <m:mPr>
                                      <m:mcs>
                                        <m:mc>
                                          <m:mcPr>
                                            <m:count m:val="2"/>
                                            <m:mcJc m:val="center"/>
                                          </m:mcPr>
                                        </m:mc>
                                      </m:mcs>
                                      <m:ctrlPr>
                                        <a:rPr lang="en-US" i="1">
                                          <a:latin typeface="Cambria Math" panose="02040503050406030204" pitchFamily="18" charset="0"/>
                                          <a:ea typeface="Cambria Math"/>
                                          <a:sym typeface="Symbol"/>
                                        </a:rPr>
                                      </m:ctrlPr>
                                    </m:mPr>
                                    <m:mr>
                                      <m:e>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𝑎</m:t>
                                            </m:r>
                                          </m:e>
                                          <m:sub>
                                            <m:r>
                                              <m:rPr>
                                                <m:brk m:alnAt="7"/>
                                              </m:rPr>
                                              <a:rPr lang="en-US" i="1">
                                                <a:latin typeface="Cambria Math"/>
                                                <a:ea typeface="Cambria Math"/>
                                                <a:sym typeface="Symbol"/>
                                              </a:rPr>
                                              <m:t>1</m:t>
                                            </m:r>
                                            <m:r>
                                              <a:rPr lang="en-US" i="1">
                                                <a:latin typeface="Cambria Math"/>
                                                <a:ea typeface="Cambria Math"/>
                                                <a:sym typeface="Symbol"/>
                                              </a:rPr>
                                              <m:t>,2</m:t>
                                            </m:r>
                                          </m:sub>
                                        </m:sSub>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𝑏</m:t>
                                            </m:r>
                                          </m:e>
                                          <m:sub>
                                            <m:r>
                                              <m:rPr>
                                                <m:brk m:alnAt="7"/>
                                              </m:rPr>
                                              <a:rPr lang="en-US" i="1">
                                                <a:latin typeface="Cambria Math"/>
                                                <a:ea typeface="Cambria Math"/>
                                                <a:sym typeface="Symbol"/>
                                              </a:rPr>
                                              <m:t>1</m:t>
                                            </m:r>
                                            <m:r>
                                              <a:rPr lang="en-US" i="1">
                                                <a:latin typeface="Cambria Math"/>
                                                <a:ea typeface="Cambria Math"/>
                                                <a:sym typeface="Symbol"/>
                                              </a:rPr>
                                              <m:t>,1</m:t>
                                            </m:r>
                                          </m:sub>
                                        </m:sSub>
                                      </m:e>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1,2</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1,2</m:t>
                                            </m:r>
                                          </m:sub>
                                        </m:sSub>
                                      </m:e>
                                    </m:mr>
                                    <m:mr>
                                      <m:e>
                                        <m:sSub>
                                          <m:sSubPr>
                                            <m:ctrlPr>
                                              <a:rPr lang="en-US" i="1">
                                                <a:latin typeface="Cambria Math" panose="02040503050406030204" pitchFamily="18" charset="0"/>
                                                <a:ea typeface="Cambria Math"/>
                                                <a:sym typeface="Symbol"/>
                                              </a:rPr>
                                            </m:ctrlPr>
                                          </m:sSubPr>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1,2</m:t>
                                                </m:r>
                                              </m:sub>
                                            </m:sSub>
                                            <m:r>
                                              <a:rPr lang="en-US" i="1">
                                                <a:latin typeface="Cambria Math"/>
                                                <a:ea typeface="Cambria Math"/>
                                                <a:sym typeface="Symbol"/>
                                              </a:rPr>
                                              <m:t>𝑏</m:t>
                                            </m:r>
                                          </m:e>
                                          <m:sub>
                                            <m:r>
                                              <a:rPr lang="en-US" i="1">
                                                <a:latin typeface="Cambria Math"/>
                                                <a:ea typeface="Cambria Math"/>
                                                <a:sym typeface="Symbol"/>
                                              </a:rPr>
                                              <m:t>2,1</m:t>
                                            </m:r>
                                          </m:sub>
                                        </m:sSub>
                                      </m:e>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1,2</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2,2</m:t>
                                            </m:r>
                                          </m:sub>
                                        </m:sSub>
                                      </m:e>
                                    </m:mr>
                                  </m:m>
                                </m:e>
                              </m:mr>
                              <m:mr>
                                <m:e>
                                  <m:m>
                                    <m:mPr>
                                      <m:mcs>
                                        <m:mc>
                                          <m:mcPr>
                                            <m:count m:val="2"/>
                                            <m:mcJc m:val="center"/>
                                          </m:mcPr>
                                        </m:mc>
                                      </m:mcs>
                                      <m:ctrlPr>
                                        <a:rPr lang="en-US" i="1">
                                          <a:latin typeface="Cambria Math" panose="02040503050406030204" pitchFamily="18" charset="0"/>
                                          <a:ea typeface="Cambria Math"/>
                                          <a:sym typeface="Symbol"/>
                                        </a:rPr>
                                      </m:ctrlPr>
                                    </m:mPr>
                                    <m:mr>
                                      <m:e>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𝑎</m:t>
                                            </m:r>
                                          </m:e>
                                          <m:sub>
                                            <m:r>
                                              <m:rPr>
                                                <m:brk m:alnAt="7"/>
                                              </m:rPr>
                                              <a:rPr lang="en-US" i="1">
                                                <a:latin typeface="Cambria Math"/>
                                                <a:ea typeface="Cambria Math"/>
                                                <a:sym typeface="Symbol"/>
                                              </a:rPr>
                                              <m:t>2</m:t>
                                            </m:r>
                                            <m:r>
                                              <a:rPr lang="en-US" i="1">
                                                <a:latin typeface="Cambria Math"/>
                                                <a:ea typeface="Cambria Math"/>
                                                <a:sym typeface="Symbol"/>
                                              </a:rPr>
                                              <m:t>,1</m:t>
                                            </m:r>
                                          </m:sub>
                                        </m:sSub>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𝑏</m:t>
                                            </m:r>
                                          </m:e>
                                          <m:sub>
                                            <m:r>
                                              <m:rPr>
                                                <m:brk m:alnAt="7"/>
                                              </m:rPr>
                                              <a:rPr lang="en-US" i="1">
                                                <a:latin typeface="Cambria Math"/>
                                                <a:ea typeface="Cambria Math"/>
                                                <a:sym typeface="Symbol"/>
                                              </a:rPr>
                                              <m:t>1</m:t>
                                            </m:r>
                                            <m:r>
                                              <a:rPr lang="en-US" i="1">
                                                <a:latin typeface="Cambria Math"/>
                                                <a:ea typeface="Cambria Math"/>
                                                <a:sym typeface="Symbol"/>
                                              </a:rPr>
                                              <m:t>,1</m:t>
                                            </m:r>
                                          </m:sub>
                                        </m:sSub>
                                      </m:e>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2,1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1,2</m:t>
                                            </m:r>
                                          </m:sub>
                                        </m:sSub>
                                      </m:e>
                                    </m:mr>
                                    <m:mr>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2,1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2,1</m:t>
                                            </m:r>
                                          </m:sub>
                                        </m:sSub>
                                      </m:e>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2,1</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2,2</m:t>
                                            </m:r>
                                          </m:sub>
                                        </m:sSub>
                                      </m:e>
                                    </m:mr>
                                  </m:m>
                                </m:e>
                                <m:e>
                                  <m:m>
                                    <m:mPr>
                                      <m:mcs>
                                        <m:mc>
                                          <m:mcPr>
                                            <m:count m:val="2"/>
                                            <m:mcJc m:val="center"/>
                                          </m:mcPr>
                                        </m:mc>
                                      </m:mcs>
                                      <m:ctrlPr>
                                        <a:rPr lang="en-US" i="1">
                                          <a:latin typeface="Cambria Math" panose="02040503050406030204" pitchFamily="18" charset="0"/>
                                          <a:ea typeface="Cambria Math"/>
                                          <a:sym typeface="Symbol"/>
                                        </a:rPr>
                                      </m:ctrlPr>
                                    </m:mPr>
                                    <m:mr>
                                      <m:e>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𝑎</m:t>
                                            </m:r>
                                          </m:e>
                                          <m:sub>
                                            <m:r>
                                              <m:rPr>
                                                <m:brk m:alnAt="7"/>
                                              </m:rPr>
                                              <a:rPr lang="en-US" i="1">
                                                <a:latin typeface="Cambria Math"/>
                                                <a:ea typeface="Cambria Math"/>
                                                <a:sym typeface="Symbol"/>
                                              </a:rPr>
                                              <m:t>2</m:t>
                                            </m:r>
                                            <m:r>
                                              <a:rPr lang="en-US" i="1">
                                                <a:latin typeface="Cambria Math"/>
                                                <a:ea typeface="Cambria Math"/>
                                                <a:sym typeface="Symbol"/>
                                              </a:rPr>
                                              <m:t>,2</m:t>
                                            </m:r>
                                          </m:sub>
                                        </m:sSub>
                                        <m:sSub>
                                          <m:sSubPr>
                                            <m:ctrlPr>
                                              <a:rPr lang="en-US" i="1">
                                                <a:latin typeface="Cambria Math" panose="02040503050406030204" pitchFamily="18" charset="0"/>
                                                <a:ea typeface="Cambria Math"/>
                                                <a:sym typeface="Symbol"/>
                                              </a:rPr>
                                            </m:ctrlPr>
                                          </m:sSubPr>
                                          <m:e>
                                            <m:r>
                                              <m:rPr>
                                                <m:brk m:alnAt="7"/>
                                              </m:rPr>
                                              <a:rPr lang="en-US" i="1">
                                                <a:latin typeface="Cambria Math"/>
                                                <a:ea typeface="Cambria Math"/>
                                                <a:sym typeface="Symbol"/>
                                              </a:rPr>
                                              <m:t>𝑏</m:t>
                                            </m:r>
                                          </m:e>
                                          <m:sub>
                                            <m:r>
                                              <m:rPr>
                                                <m:brk m:alnAt="7"/>
                                              </m:rPr>
                                              <a:rPr lang="en-US" i="1">
                                                <a:latin typeface="Cambria Math"/>
                                                <a:ea typeface="Cambria Math"/>
                                                <a:sym typeface="Symbol"/>
                                              </a:rPr>
                                              <m:t>1</m:t>
                                            </m:r>
                                            <m:r>
                                              <a:rPr lang="en-US" i="1">
                                                <a:latin typeface="Cambria Math"/>
                                                <a:ea typeface="Cambria Math"/>
                                                <a:sym typeface="Symbol"/>
                                              </a:rPr>
                                              <m:t>,1</m:t>
                                            </m:r>
                                          </m:sub>
                                        </m:sSub>
                                      </m:e>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2,2</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1,2</m:t>
                                            </m:r>
                                          </m:sub>
                                        </m:sSub>
                                      </m:e>
                                    </m:mr>
                                    <m:mr>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2,2</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2,1</m:t>
                                            </m:r>
                                          </m:sub>
                                        </m:sSub>
                                      </m:e>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𝑎</m:t>
                                            </m:r>
                                          </m:e>
                                          <m:sub>
                                            <m:r>
                                              <a:rPr lang="en-US" i="1">
                                                <a:latin typeface="Cambria Math"/>
                                                <a:ea typeface="Cambria Math"/>
                                                <a:sym typeface="Symbol"/>
                                              </a:rPr>
                                              <m:t>2,2</m:t>
                                            </m:r>
                                          </m:sub>
                                        </m:s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𝑏</m:t>
                                            </m:r>
                                          </m:e>
                                          <m:sub>
                                            <m:r>
                                              <a:rPr lang="en-US" i="1">
                                                <a:latin typeface="Cambria Math"/>
                                                <a:ea typeface="Cambria Math"/>
                                                <a:sym typeface="Symbol"/>
                                              </a:rPr>
                                              <m:t>2,2</m:t>
                                            </m:r>
                                          </m:sub>
                                        </m:sSub>
                                      </m:e>
                                    </m:mr>
                                  </m:m>
                                </m:e>
                              </m:mr>
                            </m:m>
                          </m:e>
                        </m:d>
                      </m:e>
                    </m:d>
                  </m:oMath>
                </a14:m>
                <a:endParaRPr lang="en-US" b="0" i="1" dirty="0">
                  <a:latin typeface="Cambria Math"/>
                </a:endParaRPr>
              </a:p>
              <a:p>
                <a:r>
                  <a:rPr lang="en-US" b="0" dirty="0"/>
                  <a:t>                          </a:t>
                </a:r>
                <a14:m>
                  <m:oMath xmlns:m="http://schemas.openxmlformats.org/officeDocument/2006/math">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a:rPr>
                                    <m:t>𝑎</m:t>
                                  </m:r>
                                </m:e>
                                <m:sub>
                                  <m:r>
                                    <m:rPr>
                                      <m:brk m:alnAt="7"/>
                                    </m:rPr>
                                    <a:rPr lang="en-US" b="0" i="1" smtClean="0">
                                      <a:latin typeface="Cambria Math"/>
                                    </a:rPr>
                                    <m:t>1</m:t>
                                  </m:r>
                                  <m:r>
                                    <a:rPr lang="en-US" b="0" i="1" smtClean="0">
                                      <a:latin typeface="Cambria Math"/>
                                    </a:rPr>
                                    <m:t>,1</m:t>
                                  </m:r>
                                </m:sub>
                              </m:sSub>
                              <m:sSub>
                                <m:sSubPr>
                                  <m:ctrlPr>
                                    <a:rPr lang="en-US" b="0" i="1" smtClean="0">
                                      <a:latin typeface="Cambria Math" panose="02040503050406030204" pitchFamily="18" charset="0"/>
                                    </a:rPr>
                                  </m:ctrlPr>
                                </m:sSubPr>
                                <m:e>
                                  <m:r>
                                    <m:rPr>
                                      <m:brk m:alnAt="7"/>
                                    </m:rPr>
                                    <a:rPr lang="en-US" b="0" i="1" smtClean="0">
                                      <a:latin typeface="Cambria Math"/>
                                    </a:rPr>
                                    <m:t>𝑏</m:t>
                                  </m:r>
                                </m:e>
                                <m:sub>
                                  <m:r>
                                    <m:rPr>
                                      <m:brk m:alnAt="7"/>
                                    </m:rPr>
                                    <a:rPr lang="en-US" b="0" i="1" smtClean="0">
                                      <a:latin typeface="Cambria Math"/>
                                    </a:rPr>
                                    <m:t>1</m:t>
                                  </m:r>
                                  <m:r>
                                    <a:rPr lang="en-US" b="0" i="1" smtClean="0">
                                      <a:latin typeface="Cambria Math"/>
                                    </a:rPr>
                                    <m:t>,1</m:t>
                                  </m:r>
                                </m:sub>
                              </m:sSub>
                              <m:r>
                                <m:rPr>
                                  <m:brk m:alnAt="7"/>
                                </m:rPr>
                                <a:rPr lang="en-US" b="0" i="1" smtClean="0">
                                  <a:latin typeface="Cambria Math"/>
                                </a:rPr>
                                <m:t>+</m:t>
                              </m:r>
                              <m:sSub>
                                <m:sSubPr>
                                  <m:ctrlPr>
                                    <a:rPr lang="en-US" b="0" i="1" smtClean="0">
                                      <a:latin typeface="Cambria Math" panose="02040503050406030204" pitchFamily="18" charset="0"/>
                                    </a:rPr>
                                  </m:ctrlPr>
                                </m:sSubPr>
                                <m:e>
                                  <m:r>
                                    <m:rPr>
                                      <m:brk m:alnAt="7"/>
                                    </m:rPr>
                                    <a:rPr lang="en-US" b="0" i="1" smtClean="0">
                                      <a:latin typeface="Cambria Math"/>
                                    </a:rPr>
                                    <m:t>𝑎</m:t>
                                  </m:r>
                                </m:e>
                                <m:sub>
                                  <m:r>
                                    <m:rPr>
                                      <m:brk m:alnAt="7"/>
                                    </m:rPr>
                                    <a:rPr lang="en-US" b="0" i="1" smtClean="0">
                                      <a:latin typeface="Cambria Math"/>
                                    </a:rPr>
                                    <m:t>1</m:t>
                                  </m:r>
                                  <m:r>
                                    <a:rPr lang="en-US" b="0" i="1" smtClean="0">
                                      <a:latin typeface="Cambria Math"/>
                                    </a:rPr>
                                    <m:t>,2</m:t>
                                  </m:r>
                                </m:sub>
                              </m:sSub>
                              <m:sSub>
                                <m:sSubPr>
                                  <m:ctrlPr>
                                    <a:rPr lang="en-US" b="0" i="1" smtClean="0">
                                      <a:latin typeface="Cambria Math" panose="02040503050406030204" pitchFamily="18" charset="0"/>
                                    </a:rPr>
                                  </m:ctrlPr>
                                </m:sSubPr>
                                <m:e>
                                  <m:r>
                                    <m:rPr>
                                      <m:brk m:alnAt="7"/>
                                    </m:rPr>
                                    <a:rPr lang="en-US" b="0" i="1" smtClean="0">
                                      <a:latin typeface="Cambria Math"/>
                                    </a:rPr>
                                    <m:t>𝑏</m:t>
                                  </m:r>
                                </m:e>
                                <m:sub>
                                  <m:r>
                                    <m:rPr>
                                      <m:brk m:alnAt="7"/>
                                    </m:rPr>
                                    <a:rPr lang="en-US" b="0" i="1" smtClean="0">
                                      <a:latin typeface="Cambria Math"/>
                                    </a:rPr>
                                    <m:t>2</m:t>
                                  </m:r>
                                  <m:r>
                                    <a:rPr lang="en-US" b="0" i="1" smtClean="0">
                                      <a:latin typeface="Cambria Math"/>
                                    </a:rPr>
                                    <m:t>,1</m:t>
                                  </m:r>
                                </m:sub>
                              </m:sSub>
                            </m:e>
                            <m:e>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1,1</m:t>
                                  </m:r>
                                </m:sub>
                              </m:sSub>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1,2</m:t>
                                  </m:r>
                                </m:sub>
                              </m:sSub>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2,2</m:t>
                                  </m:r>
                                </m:sub>
                              </m:sSub>
                            </m:e>
                          </m:mr>
                          <m:mr>
                            <m:e>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2,1</m:t>
                                  </m:r>
                                </m:sub>
                              </m:sSub>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2,2</m:t>
                                  </m:r>
                                </m:sub>
                              </m:sSub>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2,1</m:t>
                                  </m:r>
                                </m:sub>
                              </m:sSub>
                            </m:e>
                            <m:e>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2,1</m:t>
                                  </m:r>
                                </m:sub>
                              </m:sSub>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2,2</m:t>
                                  </m:r>
                                </m:sub>
                              </m:sSub>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2,2</m:t>
                                  </m:r>
                                </m:sub>
                              </m:sSub>
                              <m:r>
                                <a:rPr lang="en-US" b="0" i="1" smtClean="0">
                                  <a:latin typeface="Cambria Math"/>
                                </a:rPr>
                                <m:t> </m:t>
                              </m:r>
                            </m:e>
                          </m:mr>
                        </m:m>
                      </m:e>
                    </m:d>
                  </m:oMath>
                </a14:m>
                <a:endParaRPr lang="en-US" b="0" dirty="0"/>
              </a:p>
              <a:p>
                <a:r>
                  <a:rPr lang="en-US" b="0" dirty="0"/>
                  <a:t>                          </a:t>
                </a:r>
                <a14:m>
                  <m:oMath xmlns:m="http://schemas.openxmlformats.org/officeDocument/2006/math">
                    <m:r>
                      <a:rPr lang="en-US" b="0" i="1" smtClean="0">
                        <a:latin typeface="Cambria Math"/>
                      </a:rPr>
                      <m:t>=</m:t>
                    </m:r>
                    <m:r>
                      <a:rPr lang="en-US" b="0" i="1" smtClean="0">
                        <a:latin typeface="Cambria Math"/>
                      </a:rPr>
                      <m:t>𝐴</m:t>
                    </m:r>
                    <m:r>
                      <a:rPr lang="en-US" b="0" i="1" smtClean="0">
                        <a:latin typeface="Cambria Math"/>
                        <a:sym typeface="Symbol"/>
                      </a:rPr>
                      <m:t></m:t>
                    </m:r>
                    <m:r>
                      <a:rPr lang="en-US" b="0" i="1" smtClean="0">
                        <a:latin typeface="Cambria Math"/>
                        <a:sym typeface="Symbol"/>
                      </a:rPr>
                      <m:t>𝐵</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81850" y="1356360"/>
                <a:ext cx="5704382" cy="4927567"/>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2438400" y="4136724"/>
            <a:ext cx="762000" cy="274320"/>
          </a:xfrm>
          <a:prstGeom prst="rect">
            <a:avLst/>
          </a:prstGeom>
          <a:no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311969" y="4434859"/>
            <a:ext cx="764858" cy="278128"/>
          </a:xfrm>
          <a:prstGeom prst="rect">
            <a:avLst/>
          </a:prstGeom>
          <a:no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952748" y="5374975"/>
            <a:ext cx="1704977" cy="300037"/>
          </a:xfrm>
          <a:prstGeom prst="rect">
            <a:avLst/>
          </a:prstGeom>
          <a:no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367089" y="4136707"/>
            <a:ext cx="762000" cy="274320"/>
          </a:xfrm>
          <a:prstGeom prst="rect">
            <a:avLst/>
          </a:prstGeom>
          <a:noFill/>
          <a:ln w="19050">
            <a:solidFill>
              <a:srgbClr val="0000FF"/>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CC"/>
                </a:solidFill>
              </a:ln>
            </a:endParaRPr>
          </a:p>
        </p:txBody>
      </p:sp>
      <p:sp>
        <p:nvSpPr>
          <p:cNvPr id="19" name="Rectangle 18"/>
          <p:cNvSpPr/>
          <p:nvPr/>
        </p:nvSpPr>
        <p:spPr>
          <a:xfrm>
            <a:off x="5259710" y="4434842"/>
            <a:ext cx="764858" cy="278128"/>
          </a:xfrm>
          <a:prstGeom prst="rect">
            <a:avLst/>
          </a:prstGeom>
          <a:noFill/>
          <a:ln w="19050">
            <a:solidFill>
              <a:srgbClr val="0000FF"/>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CC"/>
                </a:solidFill>
              </a:ln>
            </a:endParaRPr>
          </a:p>
        </p:txBody>
      </p:sp>
      <p:sp>
        <p:nvSpPr>
          <p:cNvPr id="20" name="Rectangle 19"/>
          <p:cNvSpPr/>
          <p:nvPr/>
        </p:nvSpPr>
        <p:spPr>
          <a:xfrm>
            <a:off x="4919662" y="5370196"/>
            <a:ext cx="1704977" cy="300037"/>
          </a:xfrm>
          <a:prstGeom prst="rect">
            <a:avLst/>
          </a:prstGeom>
          <a:noFill/>
          <a:ln w="19050">
            <a:solidFill>
              <a:srgbClr val="0000FF"/>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CC"/>
                </a:solidFill>
              </a:ln>
            </a:endParaRPr>
          </a:p>
        </p:txBody>
      </p:sp>
      <p:sp>
        <p:nvSpPr>
          <p:cNvPr id="21" name="Rectangle 20"/>
          <p:cNvSpPr/>
          <p:nvPr/>
        </p:nvSpPr>
        <p:spPr>
          <a:xfrm>
            <a:off x="2438400" y="4731085"/>
            <a:ext cx="762000" cy="274320"/>
          </a:xfrm>
          <a:prstGeom prst="rect">
            <a:avLst/>
          </a:prstGeom>
          <a:noFill/>
          <a:ln w="19050">
            <a:solidFill>
              <a:srgbClr val="00B05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311969" y="5029220"/>
            <a:ext cx="764858" cy="278128"/>
          </a:xfrm>
          <a:prstGeom prst="rect">
            <a:avLst/>
          </a:prstGeom>
          <a:noFill/>
          <a:ln w="19050">
            <a:solidFill>
              <a:srgbClr val="00B05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952748" y="5694020"/>
            <a:ext cx="1704977" cy="300037"/>
          </a:xfrm>
          <a:prstGeom prst="rect">
            <a:avLst/>
          </a:prstGeom>
          <a:noFill/>
          <a:ln w="19050">
            <a:solidFill>
              <a:srgbClr val="00B05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3376615" y="4731085"/>
            <a:ext cx="762000" cy="274320"/>
          </a:xfrm>
          <a:prstGeom prst="rect">
            <a:avLst/>
          </a:prstGeom>
          <a:noFill/>
          <a:ln w="19050">
            <a:solidFill>
              <a:srgbClr val="7030A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CC"/>
                </a:solidFill>
              </a:ln>
            </a:endParaRPr>
          </a:p>
        </p:txBody>
      </p:sp>
      <p:sp>
        <p:nvSpPr>
          <p:cNvPr id="29" name="Rectangle 28"/>
          <p:cNvSpPr/>
          <p:nvPr/>
        </p:nvSpPr>
        <p:spPr>
          <a:xfrm>
            <a:off x="5259710" y="5029220"/>
            <a:ext cx="764858" cy="278128"/>
          </a:xfrm>
          <a:prstGeom prst="rect">
            <a:avLst/>
          </a:prstGeom>
          <a:noFill/>
          <a:ln w="19050">
            <a:solidFill>
              <a:srgbClr val="7030A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CC"/>
                </a:solidFill>
              </a:ln>
            </a:endParaRPr>
          </a:p>
        </p:txBody>
      </p:sp>
      <p:sp>
        <p:nvSpPr>
          <p:cNvPr id="30" name="Rectangle 29"/>
          <p:cNvSpPr/>
          <p:nvPr/>
        </p:nvSpPr>
        <p:spPr>
          <a:xfrm>
            <a:off x="4895846" y="5690209"/>
            <a:ext cx="1704977" cy="300037"/>
          </a:xfrm>
          <a:prstGeom prst="rect">
            <a:avLst/>
          </a:prstGeom>
          <a:noFill/>
          <a:ln w="19050">
            <a:solidFill>
              <a:srgbClr val="7030A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CC"/>
                </a:solidFill>
              </a:ln>
            </a:endParaRPr>
          </a:p>
        </p:txBody>
      </p:sp>
      <p:cxnSp>
        <p:nvCxnSpPr>
          <p:cNvPr id="8" name="Straight Connector 7"/>
          <p:cNvCxnSpPr/>
          <p:nvPr/>
        </p:nvCxnSpPr>
        <p:spPr>
          <a:xfrm flipH="1">
            <a:off x="3975100" y="2691108"/>
            <a:ext cx="22694" cy="1093492"/>
          </a:xfrm>
          <a:prstGeom prst="line">
            <a:avLst/>
          </a:prstGeom>
          <a:ln>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247254" y="3225154"/>
            <a:ext cx="3501080" cy="0"/>
          </a:xfrm>
          <a:prstGeom prst="line">
            <a:avLst/>
          </a:prstGeom>
          <a:ln>
            <a:solidFill>
              <a:srgbClr val="C00000"/>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886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dissolve">
                                      <p:cBhvr>
                                        <p:cTn id="7" dur="500"/>
                                        <p:tgtEl>
                                          <p:spTgt spid="4">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dissolve">
                                      <p:cBhvr>
                                        <p:cTn id="10" dur="500"/>
                                        <p:tgtEl>
                                          <p:spTgt spid="4">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dissolv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dissolve">
                                      <p:cBhvr>
                                        <p:cTn id="40" dur="500"/>
                                        <p:tgtEl>
                                          <p:spTgt spid="2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dissolve">
                                      <p:cBhvr>
                                        <p:cTn id="43" dur="500"/>
                                        <p:tgtEl>
                                          <p:spTgt spid="2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dissolv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dissolve">
                                      <p:cBhvr>
                                        <p:cTn id="51" dur="500"/>
                                        <p:tgtEl>
                                          <p:spTgt spid="3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dissolve">
                                      <p:cBhvr>
                                        <p:cTn id="54" dur="500"/>
                                        <p:tgtEl>
                                          <p:spTgt spid="29"/>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dissolv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7" grpId="0" animBg="1"/>
      <p:bldP spid="18" grpId="0" animBg="1"/>
      <p:bldP spid="19" grpId="0" animBg="1"/>
      <p:bldP spid="20" grpId="0" animBg="1"/>
      <p:bldP spid="21" grpId="0" animBg="1"/>
      <p:bldP spid="22" grpId="0" animBg="1"/>
      <p:bldP spid="23" grpId="0" animBg="1"/>
      <p:bldP spid="28" grpId="0" animBg="1"/>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a:t>
            </a:r>
            <a:r>
              <a:rPr lang="en-US" dirty="0" err="1"/>
              <a:t>Tarjan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3345" y="1771650"/>
                <a:ext cx="8249262" cy="4525963"/>
              </a:xfrm>
            </p:spPr>
            <p:txBody>
              <a:bodyPr>
                <a:normAutofit lnSpcReduction="10000"/>
              </a:bodyPr>
              <a:lstStyle/>
              <a:p>
                <a:r>
                  <a:rPr lang="en-US" dirty="0"/>
                  <a:t>Properties of </a:t>
                </a:r>
                <a:r>
                  <a:rPr lang="en-US" dirty="0" err="1"/>
                  <a:t>Kronecker</a:t>
                </a:r>
                <a:r>
                  <a:rPr lang="en-US" dirty="0"/>
                  <a:t> product (⨀)</a:t>
                </a:r>
              </a:p>
              <a:p>
                <a:endParaRPr lang="en-US" dirty="0"/>
              </a:p>
              <a:p>
                <a:endParaRPr lang="en-US" dirty="0"/>
              </a:p>
              <a:p>
                <a:endParaRPr lang="en-US" dirty="0"/>
              </a:p>
              <a:p>
                <a:r>
                  <a:rPr lang="en-US" dirty="0"/>
                  <a:t>Properties of transpose</a:t>
                </a:r>
              </a:p>
              <a:p>
                <a:pPr marL="0" indent="0">
                  <a:buNone/>
                </a:pPr>
                <a:r>
                  <a:rPr lang="en-US" sz="1800" dirty="0"/>
                  <a:t>                                                </a:t>
                </a:r>
                <a:r>
                  <a:rPr lang="en-US" sz="1800" dirty="0">
                    <a:ea typeface="Cambria Math"/>
                  </a:rPr>
                  <a:t> </a:t>
                </a:r>
                <a14:m>
                  <m:oMath xmlns:m="http://schemas.openxmlformats.org/officeDocument/2006/math">
                    <m:sSup>
                      <m:sSupPr>
                        <m:ctrlPr>
                          <a:rPr lang="en-US" sz="1800" i="1">
                            <a:latin typeface="Cambria Math" panose="02040503050406030204" pitchFamily="18" charset="0"/>
                            <a:ea typeface="Cambria Math"/>
                          </a:rPr>
                        </m:ctrlPr>
                      </m:sSupPr>
                      <m:e>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𝑎</m:t>
                                </m:r>
                              </m:e>
                              <m:sub>
                                <m:r>
                                  <a:rPr lang="en-US" sz="1800" i="1">
                                    <a:latin typeface="Cambria Math"/>
                                  </a:rPr>
                                  <m:t>1</m:t>
                                </m:r>
                              </m:sub>
                            </m:sSub>
                            <m:r>
                              <a:rPr lang="en-US" sz="1800" i="1">
                                <a:latin typeface="Cambria Math"/>
                                <a:ea typeface="Cambria Math"/>
                              </a:rPr>
                              <m:t>⊕</m:t>
                            </m:r>
                            <m:sSub>
                              <m:sSubPr>
                                <m:ctrlPr>
                                  <a:rPr lang="en-US" sz="1800" i="1">
                                    <a:latin typeface="Cambria Math" panose="02040503050406030204" pitchFamily="18" charset="0"/>
                                    <a:ea typeface="Cambria Math"/>
                                  </a:rPr>
                                </m:ctrlPr>
                              </m:sSubPr>
                              <m:e>
                                <m:r>
                                  <a:rPr lang="en-US" sz="1800" i="1">
                                    <a:latin typeface="Cambria Math"/>
                                    <a:ea typeface="Cambria Math"/>
                                  </a:rPr>
                                  <m:t>𝑎</m:t>
                                </m:r>
                              </m:e>
                              <m:sub>
                                <m:r>
                                  <a:rPr lang="en-US" sz="1800" i="1">
                                    <a:latin typeface="Cambria Math"/>
                                    <a:ea typeface="Cambria Math"/>
                                  </a:rPr>
                                  <m:t>2</m:t>
                                </m:r>
                              </m:sub>
                            </m:sSub>
                          </m:e>
                        </m:d>
                      </m:e>
                      <m:sup>
                        <m:r>
                          <a:rPr lang="en-US" sz="1800" i="1">
                            <a:latin typeface="Cambria Math"/>
                            <a:ea typeface="Cambria Math"/>
                          </a:rPr>
                          <m:t>𝑡</m:t>
                        </m:r>
                      </m:sup>
                    </m:sSup>
                    <m:r>
                      <a:rPr lang="en-US" sz="1800" i="1">
                        <a:latin typeface="Cambria Math"/>
                        <a:ea typeface="Cambria Math"/>
                      </a:rPr>
                      <m:t>=</m:t>
                    </m:r>
                    <m:sSubSup>
                      <m:sSubSupPr>
                        <m:ctrlPr>
                          <a:rPr lang="en-US" sz="1800" i="1">
                            <a:latin typeface="Cambria Math" panose="02040503050406030204" pitchFamily="18" charset="0"/>
                            <a:ea typeface="Cambria Math"/>
                          </a:rPr>
                        </m:ctrlPr>
                      </m:sSubSupPr>
                      <m:e>
                        <m:r>
                          <a:rPr lang="en-US" sz="1800" i="1">
                            <a:latin typeface="Cambria Math"/>
                            <a:ea typeface="Cambria Math"/>
                          </a:rPr>
                          <m:t>𝑎</m:t>
                        </m:r>
                      </m:e>
                      <m:sub>
                        <m:r>
                          <a:rPr lang="en-US" sz="1800" i="1">
                            <a:latin typeface="Cambria Math"/>
                            <a:ea typeface="Cambria Math"/>
                          </a:rPr>
                          <m:t>1</m:t>
                        </m:r>
                      </m:sub>
                      <m:sup>
                        <m:r>
                          <a:rPr lang="en-US" sz="1800" i="1">
                            <a:latin typeface="Cambria Math"/>
                            <a:ea typeface="Cambria Math"/>
                          </a:rPr>
                          <m:t>𝑡</m:t>
                        </m:r>
                      </m:sup>
                    </m:sSubSup>
                    <m:r>
                      <a:rPr lang="en-US" sz="1800" i="1">
                        <a:latin typeface="Cambria Math"/>
                        <a:ea typeface="Cambria Math"/>
                      </a:rPr>
                      <m:t>⊕</m:t>
                    </m:r>
                    <m:sSubSup>
                      <m:sSubSupPr>
                        <m:ctrlPr>
                          <a:rPr lang="en-US" sz="1800" i="1">
                            <a:latin typeface="Cambria Math" panose="02040503050406030204" pitchFamily="18" charset="0"/>
                            <a:ea typeface="Cambria Math"/>
                          </a:rPr>
                        </m:ctrlPr>
                      </m:sSubSupPr>
                      <m:e>
                        <m:r>
                          <a:rPr lang="en-US" sz="1800" i="1">
                            <a:latin typeface="Cambria Math"/>
                            <a:ea typeface="Cambria Math"/>
                          </a:rPr>
                          <m:t>𝑎</m:t>
                        </m:r>
                      </m:e>
                      <m:sub>
                        <m:r>
                          <a:rPr lang="en-US" sz="1800" i="1">
                            <a:latin typeface="Cambria Math"/>
                            <a:ea typeface="Cambria Math"/>
                          </a:rPr>
                          <m:t>2</m:t>
                        </m:r>
                      </m:sub>
                      <m:sup>
                        <m:r>
                          <a:rPr lang="en-US" sz="1800" i="1">
                            <a:latin typeface="Cambria Math"/>
                            <a:ea typeface="Cambria Math"/>
                          </a:rPr>
                          <m:t>𝑡</m:t>
                        </m:r>
                      </m:sup>
                    </m:sSubSup>
                  </m:oMath>
                </a14:m>
                <a:endParaRPr lang="en-US" sz="1800" dirty="0"/>
              </a:p>
              <a:p>
                <a:pPr marL="0" indent="0">
                  <a:buNone/>
                </a:pPr>
                <a:r>
                  <a:rPr lang="en-US" sz="1800" dirty="0"/>
                  <a:t>                                                   </a:t>
                </a:r>
                <a14:m>
                  <m:oMath xmlns:m="http://schemas.openxmlformats.org/officeDocument/2006/math">
                    <m:sSup>
                      <m:sSupPr>
                        <m:ctrlPr>
                          <a:rPr lang="en-US" sz="1800" b="0" i="1" smtClean="0">
                            <a:latin typeface="Cambria Math" panose="02040503050406030204" pitchFamily="18" charset="0"/>
                            <a:sym typeface="Symbol"/>
                          </a:rPr>
                        </m:ctrlPr>
                      </m:sSupPr>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𝑎</m:t>
                                </m:r>
                              </m:e>
                              <m:sub>
                                <m:r>
                                  <a:rPr lang="en-US" sz="1800" b="0" i="1" smtClean="0">
                                    <a:latin typeface="Cambria Math"/>
                                  </a:rPr>
                                  <m:t>1</m:t>
                                </m:r>
                              </m:sub>
                            </m:sSub>
                            <m:r>
                              <a:rPr lang="en-US" sz="1800" b="0" i="1" smtClean="0">
                                <a:latin typeface="Cambria Math"/>
                                <a:sym typeface="Symbol"/>
                              </a:rPr>
                              <m:t> </m:t>
                            </m:r>
                            <m:sSub>
                              <m:sSubPr>
                                <m:ctrlPr>
                                  <a:rPr lang="en-US" sz="1800" b="0" i="1" smtClean="0">
                                    <a:latin typeface="Cambria Math" panose="02040503050406030204" pitchFamily="18" charset="0"/>
                                    <a:sym typeface="Symbol"/>
                                  </a:rPr>
                                </m:ctrlPr>
                              </m:sSubPr>
                              <m:e>
                                <m:r>
                                  <a:rPr lang="en-US" sz="1800" b="0" i="1" smtClean="0">
                                    <a:latin typeface="Cambria Math"/>
                                    <a:sym typeface="Symbol"/>
                                  </a:rPr>
                                  <m:t>𝑎</m:t>
                                </m:r>
                              </m:e>
                              <m:sub>
                                <m:r>
                                  <a:rPr lang="en-US" sz="1800" b="0" i="1" smtClean="0">
                                    <a:latin typeface="Cambria Math"/>
                                    <a:sym typeface="Symbol"/>
                                  </a:rPr>
                                  <m:t>2</m:t>
                                </m:r>
                              </m:sub>
                            </m:sSub>
                          </m:e>
                        </m:d>
                      </m:e>
                      <m:sup>
                        <m:r>
                          <a:rPr lang="en-US" sz="1800" b="0" i="1" smtClean="0">
                            <a:latin typeface="Cambria Math"/>
                            <a:sym typeface="Symbol"/>
                          </a:rPr>
                          <m:t>𝑡</m:t>
                        </m:r>
                      </m:sup>
                    </m:sSup>
                    <m:r>
                      <a:rPr lang="en-US" sz="1800" b="0" i="1" smtClean="0">
                        <a:latin typeface="Cambria Math"/>
                        <a:sym typeface="Symbol"/>
                      </a:rPr>
                      <m:t>=</m:t>
                    </m:r>
                    <m:sSubSup>
                      <m:sSubSupPr>
                        <m:ctrlPr>
                          <a:rPr lang="en-US" sz="1800" b="0" i="1" smtClean="0">
                            <a:latin typeface="Cambria Math" panose="02040503050406030204" pitchFamily="18" charset="0"/>
                            <a:sym typeface="Symbol"/>
                          </a:rPr>
                        </m:ctrlPr>
                      </m:sSubSupPr>
                      <m:e>
                        <m:r>
                          <a:rPr lang="en-US" sz="1800" b="0" i="1" smtClean="0">
                            <a:latin typeface="Cambria Math"/>
                            <a:sym typeface="Symbol"/>
                          </a:rPr>
                          <m:t>𝑎</m:t>
                        </m:r>
                      </m:e>
                      <m:sub>
                        <m:r>
                          <a:rPr lang="en-US" sz="1800" b="0" i="1" smtClean="0">
                            <a:latin typeface="Cambria Math"/>
                            <a:sym typeface="Symbol"/>
                          </a:rPr>
                          <m:t>2</m:t>
                        </m:r>
                      </m:sub>
                      <m:sup>
                        <m:r>
                          <a:rPr lang="en-US" sz="1800" b="0" i="1" smtClean="0">
                            <a:latin typeface="Cambria Math"/>
                            <a:sym typeface="Symbol"/>
                          </a:rPr>
                          <m:t>𝑡</m:t>
                        </m:r>
                      </m:sup>
                    </m:sSubSup>
                    <m:r>
                      <a:rPr lang="en-US" sz="1800" b="0" i="1" smtClean="0">
                        <a:latin typeface="Cambria Math"/>
                        <a:sym typeface="Symbol"/>
                      </a:rPr>
                      <m:t></m:t>
                    </m:r>
                    <m:sSubSup>
                      <m:sSubSupPr>
                        <m:ctrlPr>
                          <a:rPr lang="en-US" sz="1800" b="0" i="1" smtClean="0">
                            <a:latin typeface="Cambria Math" panose="02040503050406030204" pitchFamily="18" charset="0"/>
                            <a:sym typeface="Symbol"/>
                          </a:rPr>
                        </m:ctrlPr>
                      </m:sSubSupPr>
                      <m:e>
                        <m:r>
                          <a:rPr lang="en-US" sz="1800" b="0" i="1" smtClean="0">
                            <a:latin typeface="Cambria Math"/>
                            <a:sym typeface="Symbol"/>
                          </a:rPr>
                          <m:t>𝑎</m:t>
                        </m:r>
                      </m:e>
                      <m:sub>
                        <m:r>
                          <a:rPr lang="en-US" sz="1800" b="0" i="1" smtClean="0">
                            <a:latin typeface="Cambria Math"/>
                            <a:sym typeface="Symbol"/>
                          </a:rPr>
                          <m:t>1</m:t>
                        </m:r>
                      </m:sub>
                      <m:sup>
                        <m:r>
                          <a:rPr lang="en-US" sz="1800" b="0" i="1" smtClean="0">
                            <a:latin typeface="Cambria Math"/>
                            <a:sym typeface="Symbol"/>
                          </a:rPr>
                          <m:t>𝑡</m:t>
                        </m:r>
                      </m:sup>
                    </m:sSubSup>
                  </m:oMath>
                </a14:m>
                <a:endParaRPr lang="en-US" sz="1800" dirty="0"/>
              </a:p>
              <a:p>
                <a:pPr marL="0" indent="0">
                  <a:buNone/>
                </a:pPr>
                <a:r>
                  <a:rPr lang="en-US" sz="1800" b="0" dirty="0"/>
                  <a:t>                                                            </a:t>
                </a:r>
                <a14:m>
                  <m:oMath xmlns:m="http://schemas.openxmlformats.org/officeDocument/2006/math">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a:rPr>
                                  <m:t>𝑎</m:t>
                                </m:r>
                              </m:e>
                              <m:sup>
                                <m:r>
                                  <a:rPr lang="en-US" sz="1800" b="0" i="1" smtClean="0">
                                    <a:latin typeface="Cambria Math"/>
                                  </a:rPr>
                                  <m:t>𝑡</m:t>
                                </m:r>
                              </m:sup>
                            </m:sSup>
                          </m:e>
                        </m:d>
                      </m:e>
                      <m:sup>
                        <m:r>
                          <a:rPr lang="en-US" sz="1800" b="0" i="1" smtClean="0">
                            <a:latin typeface="Cambria Math"/>
                          </a:rPr>
                          <m:t>𝑡</m:t>
                        </m:r>
                      </m:sup>
                    </m:sSup>
                    <m:r>
                      <a:rPr lang="en-US" sz="1800" b="0" i="1" smtClean="0">
                        <a:latin typeface="Cambria Math"/>
                      </a:rPr>
                      <m:t>=</m:t>
                    </m:r>
                    <m:r>
                      <a:rPr lang="en-US" sz="1800" b="0" i="1" smtClean="0">
                        <a:latin typeface="Cambria Math"/>
                      </a:rPr>
                      <m:t>𝑎</m:t>
                    </m:r>
                  </m:oMath>
                </a14:m>
                <a:endParaRPr lang="en-US" sz="1800" dirty="0"/>
              </a:p>
              <a:p>
                <a:r>
                  <a:rPr lang="en-US" dirty="0"/>
                  <a:t>Abstract composition of “magic pairs”</a:t>
                </a:r>
              </a:p>
              <a:p>
                <a:pPr marL="0" indent="0">
                  <a:buNone/>
                </a:pPr>
                <a:r>
                  <a:rPr lang="en-US" sz="1800" b="0" dirty="0"/>
                  <a:t>                              </a:t>
                </a:r>
                <a14:m>
                  <m:oMath xmlns:m="http://schemas.openxmlformats.org/officeDocument/2006/math">
                    <m:d>
                      <m:dPr>
                        <m:ctrlPr>
                          <a:rPr lang="en-US" sz="1800" b="0" i="1" smtClean="0">
                            <a:latin typeface="Cambria Math" panose="02040503050406030204" pitchFamily="18" charset="0"/>
                          </a:rPr>
                        </m:ctrlPr>
                      </m:dPr>
                      <m:e>
                        <m:sSubSup>
                          <m:sSubSupPr>
                            <m:ctrlPr>
                              <a:rPr lang="en-US" sz="1800" b="0" i="1" smtClean="0">
                                <a:latin typeface="Cambria Math" panose="02040503050406030204" pitchFamily="18" charset="0"/>
                              </a:rPr>
                            </m:ctrlPr>
                          </m:sSubSupPr>
                          <m:e>
                            <m:r>
                              <a:rPr lang="en-US" sz="1800" b="0" i="1" smtClean="0">
                                <a:latin typeface="Cambria Math"/>
                              </a:rPr>
                              <m:t>𝑎</m:t>
                            </m:r>
                          </m:e>
                          <m:sub>
                            <m:r>
                              <a:rPr lang="en-US" sz="1800" b="0" i="1" smtClean="0">
                                <a:latin typeface="Cambria Math"/>
                              </a:rPr>
                              <m:t>1</m:t>
                            </m:r>
                          </m:sub>
                          <m:sup>
                            <m:r>
                              <a:rPr lang="en-US" sz="1800" b="0" i="1" smtClean="0">
                                <a:latin typeface="Cambria Math"/>
                              </a:rPr>
                              <m:t>𝑡</m:t>
                            </m:r>
                          </m:sup>
                        </m:sSubSup>
                        <m:r>
                          <a:rPr lang="en-US" sz="1800" b="0" i="1" smtClean="0">
                            <a:latin typeface="Cambria Math"/>
                            <a:ea typeface="Cambria Math"/>
                          </a:rPr>
                          <m:t>⊙</m:t>
                        </m:r>
                        <m:sSub>
                          <m:sSubPr>
                            <m:ctrlPr>
                              <a:rPr lang="en-US" sz="1800" b="0" i="1" smtClean="0">
                                <a:latin typeface="Cambria Math" panose="02040503050406030204" pitchFamily="18" charset="0"/>
                                <a:ea typeface="Cambria Math"/>
                              </a:rPr>
                            </m:ctrlPr>
                          </m:sSubPr>
                          <m:e>
                            <m:r>
                              <a:rPr lang="en-US" sz="1800" b="0" i="1" smtClean="0">
                                <a:latin typeface="Cambria Math"/>
                                <a:ea typeface="Cambria Math"/>
                              </a:rPr>
                              <m:t>𝑏</m:t>
                            </m:r>
                          </m:e>
                          <m:sub>
                            <m:r>
                              <a:rPr lang="en-US" sz="1800" b="0" i="1" smtClean="0">
                                <a:latin typeface="Cambria Math"/>
                                <a:ea typeface="Cambria Math"/>
                              </a:rPr>
                              <m:t>1</m:t>
                            </m:r>
                          </m:sub>
                        </m:sSub>
                      </m:e>
                    </m:d>
                    <m:r>
                      <a:rPr lang="en-US" sz="1800" b="0" i="1" smtClean="0">
                        <a:latin typeface="Cambria Math"/>
                        <a:ea typeface="Cambria Math"/>
                        <a:sym typeface="Symbol"/>
                      </a:rPr>
                      <m:t></m:t>
                    </m:r>
                    <m:d>
                      <m:dPr>
                        <m:ctrlPr>
                          <a:rPr lang="en-US" sz="1800" b="0" i="1" smtClean="0">
                            <a:latin typeface="Cambria Math" panose="02040503050406030204" pitchFamily="18" charset="0"/>
                            <a:ea typeface="Cambria Math"/>
                            <a:sym typeface="Symbol"/>
                          </a:rPr>
                        </m:ctrlPr>
                      </m:dPr>
                      <m:e>
                        <m:sSubSup>
                          <m:sSubSupPr>
                            <m:ctrlPr>
                              <a:rPr lang="en-US" sz="1800" b="0" i="1" smtClean="0">
                                <a:latin typeface="Cambria Math" panose="02040503050406030204" pitchFamily="18" charset="0"/>
                                <a:ea typeface="Cambria Math"/>
                                <a:sym typeface="Symbol"/>
                              </a:rPr>
                            </m:ctrlPr>
                          </m:sSubSupPr>
                          <m:e>
                            <m:r>
                              <a:rPr lang="en-US" sz="1800" b="0" i="1" smtClean="0">
                                <a:latin typeface="Cambria Math"/>
                                <a:ea typeface="Cambria Math"/>
                                <a:sym typeface="Symbol"/>
                              </a:rPr>
                              <m:t>𝑎</m:t>
                            </m:r>
                          </m:e>
                          <m:sub>
                            <m:r>
                              <a:rPr lang="en-US" sz="1800" b="0" i="1" smtClean="0">
                                <a:latin typeface="Cambria Math"/>
                                <a:ea typeface="Cambria Math"/>
                                <a:sym typeface="Symbol"/>
                              </a:rPr>
                              <m:t>2</m:t>
                            </m:r>
                          </m:sub>
                          <m:sup>
                            <m:r>
                              <a:rPr lang="en-US" sz="1800" b="0" i="1" smtClean="0">
                                <a:latin typeface="Cambria Math"/>
                                <a:ea typeface="Cambria Math"/>
                                <a:sym typeface="Symbol"/>
                              </a:rPr>
                              <m:t>𝑡</m:t>
                            </m:r>
                          </m:sup>
                        </m:sSubSup>
                        <m:r>
                          <a:rPr lang="en-US" sz="1800" b="0" i="1" smtClean="0">
                            <a:latin typeface="Cambria Math"/>
                            <a:ea typeface="Cambria Math"/>
                            <a:sym typeface="Symbol"/>
                          </a:rPr>
                          <m:t>⊙</m:t>
                        </m:r>
                        <m:sSub>
                          <m:sSubPr>
                            <m:ctrlPr>
                              <a:rPr lang="en-US" sz="1800" b="0" i="1" smtClean="0">
                                <a:latin typeface="Cambria Math" panose="02040503050406030204" pitchFamily="18" charset="0"/>
                                <a:ea typeface="Cambria Math"/>
                                <a:sym typeface="Symbol"/>
                              </a:rPr>
                            </m:ctrlPr>
                          </m:sSubPr>
                          <m:e>
                            <m:r>
                              <a:rPr lang="en-US" sz="1800" b="0" i="1" smtClean="0">
                                <a:latin typeface="Cambria Math"/>
                                <a:ea typeface="Cambria Math"/>
                                <a:sym typeface="Symbol"/>
                              </a:rPr>
                              <m:t>𝑏</m:t>
                            </m:r>
                          </m:e>
                          <m:sub>
                            <m:r>
                              <a:rPr lang="en-US" sz="1800" b="0" i="1" smtClean="0">
                                <a:latin typeface="Cambria Math"/>
                                <a:ea typeface="Cambria Math"/>
                                <a:sym typeface="Symbol"/>
                              </a:rPr>
                              <m:t>2</m:t>
                            </m:r>
                          </m:sub>
                        </m:sSub>
                      </m:e>
                    </m:d>
                    <m:r>
                      <a:rPr lang="en-US" sz="1800" b="0" i="1" smtClean="0">
                        <a:latin typeface="Cambria Math"/>
                        <a:ea typeface="Cambria Math"/>
                        <a:sym typeface="Symbol"/>
                      </a:rPr>
                      <m:t>=</m:t>
                    </m:r>
                    <m:d>
                      <m:dPr>
                        <m:ctrlPr>
                          <a:rPr lang="en-US" sz="1800" b="0" i="1" smtClean="0">
                            <a:latin typeface="Cambria Math" panose="02040503050406030204" pitchFamily="18" charset="0"/>
                            <a:ea typeface="Cambria Math"/>
                            <a:sym typeface="Symbol"/>
                          </a:rPr>
                        </m:ctrlPr>
                      </m:dPr>
                      <m:e>
                        <m:sSubSup>
                          <m:sSubSupPr>
                            <m:ctrlPr>
                              <a:rPr lang="en-US" sz="1800" b="0" i="1" smtClean="0">
                                <a:latin typeface="Cambria Math" panose="02040503050406030204" pitchFamily="18" charset="0"/>
                                <a:ea typeface="Cambria Math"/>
                                <a:sym typeface="Symbol"/>
                              </a:rPr>
                            </m:ctrlPr>
                          </m:sSubSupPr>
                          <m:e>
                            <m:r>
                              <a:rPr lang="en-US" sz="1800" b="0" i="1" smtClean="0">
                                <a:latin typeface="Cambria Math"/>
                                <a:ea typeface="Cambria Math"/>
                                <a:sym typeface="Symbol"/>
                              </a:rPr>
                              <m:t>𝑎</m:t>
                            </m:r>
                          </m:e>
                          <m:sub>
                            <m:r>
                              <a:rPr lang="en-US" sz="1800" b="0" i="1" smtClean="0">
                                <a:latin typeface="Cambria Math"/>
                                <a:ea typeface="Cambria Math"/>
                                <a:sym typeface="Symbol"/>
                              </a:rPr>
                              <m:t>1</m:t>
                            </m:r>
                          </m:sub>
                          <m:sup>
                            <m:r>
                              <a:rPr lang="en-US" sz="1800" b="0" i="1" smtClean="0">
                                <a:latin typeface="Cambria Math"/>
                                <a:ea typeface="Cambria Math"/>
                                <a:sym typeface="Symbol"/>
                              </a:rPr>
                              <m:t>𝑡</m:t>
                            </m:r>
                          </m:sup>
                        </m:sSubSup>
                        <m:r>
                          <a:rPr lang="en-US" sz="1800" b="0" i="1" smtClean="0">
                            <a:latin typeface="Cambria Math"/>
                            <a:ea typeface="Cambria Math"/>
                            <a:sym typeface="Symbol"/>
                          </a:rPr>
                          <m:t></m:t>
                        </m:r>
                        <m:sSubSup>
                          <m:sSubSupPr>
                            <m:ctrlPr>
                              <a:rPr lang="en-US" sz="1800" b="0" i="1" smtClean="0">
                                <a:latin typeface="Cambria Math" panose="02040503050406030204" pitchFamily="18" charset="0"/>
                                <a:ea typeface="Cambria Math"/>
                                <a:sym typeface="Symbol"/>
                              </a:rPr>
                            </m:ctrlPr>
                          </m:sSubSupPr>
                          <m:e>
                            <m:r>
                              <a:rPr lang="en-US" sz="1800" b="0" i="1" smtClean="0">
                                <a:latin typeface="Cambria Math"/>
                                <a:ea typeface="Cambria Math"/>
                                <a:sym typeface="Symbol"/>
                              </a:rPr>
                              <m:t>𝑎</m:t>
                            </m:r>
                          </m:e>
                          <m:sub>
                            <m:r>
                              <a:rPr lang="en-US" sz="1800" b="0" i="1" smtClean="0">
                                <a:latin typeface="Cambria Math"/>
                                <a:ea typeface="Cambria Math"/>
                                <a:sym typeface="Symbol"/>
                              </a:rPr>
                              <m:t>2</m:t>
                            </m:r>
                          </m:sub>
                          <m:sup>
                            <m:r>
                              <a:rPr lang="en-US" sz="1800" b="0" i="1" smtClean="0">
                                <a:latin typeface="Cambria Math"/>
                                <a:ea typeface="Cambria Math"/>
                                <a:sym typeface="Symbol"/>
                              </a:rPr>
                              <m:t>𝑡</m:t>
                            </m:r>
                          </m:sup>
                        </m:sSubSup>
                      </m:e>
                    </m:d>
                    <m:r>
                      <a:rPr lang="en-US" sz="1800" b="0" i="1" smtClean="0">
                        <a:latin typeface="Cambria Math"/>
                        <a:ea typeface="Cambria Math"/>
                        <a:sym typeface="Symbol"/>
                      </a:rPr>
                      <m:t>⊙</m:t>
                    </m:r>
                    <m:d>
                      <m:dPr>
                        <m:ctrlPr>
                          <a:rPr lang="en-US" sz="1800" b="0" i="1" smtClean="0">
                            <a:latin typeface="Cambria Math" panose="02040503050406030204" pitchFamily="18" charset="0"/>
                            <a:ea typeface="Cambria Math"/>
                            <a:sym typeface="Symbol"/>
                          </a:rPr>
                        </m:ctrlPr>
                      </m:dPr>
                      <m:e>
                        <m:sSub>
                          <m:sSubPr>
                            <m:ctrlPr>
                              <a:rPr lang="en-US" sz="1800" b="0" i="1" smtClean="0">
                                <a:latin typeface="Cambria Math" panose="02040503050406030204" pitchFamily="18" charset="0"/>
                                <a:ea typeface="Cambria Math"/>
                                <a:sym typeface="Symbol"/>
                              </a:rPr>
                            </m:ctrlPr>
                          </m:sSubPr>
                          <m:e>
                            <m:r>
                              <a:rPr lang="en-US" sz="1800" b="0" i="1" smtClean="0">
                                <a:latin typeface="Cambria Math"/>
                                <a:ea typeface="Cambria Math"/>
                                <a:sym typeface="Symbol"/>
                              </a:rPr>
                              <m:t>𝑏</m:t>
                            </m:r>
                          </m:e>
                          <m:sub>
                            <m:r>
                              <a:rPr lang="en-US" sz="1800" b="0" i="1" smtClean="0">
                                <a:latin typeface="Cambria Math"/>
                                <a:ea typeface="Cambria Math"/>
                                <a:sym typeface="Symbol"/>
                              </a:rPr>
                              <m:t>1</m:t>
                            </m:r>
                          </m:sub>
                        </m:sSub>
                        <m:r>
                          <a:rPr lang="en-US" sz="1800" i="1">
                            <a:latin typeface="Cambria Math"/>
                            <a:ea typeface="Cambria Math"/>
                            <a:sym typeface="Symbol"/>
                          </a:rPr>
                          <m:t></m:t>
                        </m:r>
                        <m:sSub>
                          <m:sSubPr>
                            <m:ctrlPr>
                              <a:rPr lang="en-US" sz="1800" b="0" i="1" smtClean="0">
                                <a:latin typeface="Cambria Math" panose="02040503050406030204" pitchFamily="18" charset="0"/>
                                <a:ea typeface="Cambria Math"/>
                                <a:sym typeface="Symbol"/>
                              </a:rPr>
                            </m:ctrlPr>
                          </m:sSubPr>
                          <m:e>
                            <m:r>
                              <a:rPr lang="en-US" sz="1800" b="0" i="1" smtClean="0">
                                <a:latin typeface="Cambria Math"/>
                                <a:ea typeface="Cambria Math"/>
                                <a:sym typeface="Symbol"/>
                              </a:rPr>
                              <m:t>𝑏</m:t>
                            </m:r>
                          </m:e>
                          <m:sub>
                            <m:r>
                              <a:rPr lang="en-US" sz="1800" b="0" i="1" smtClean="0">
                                <a:latin typeface="Cambria Math"/>
                                <a:ea typeface="Cambria Math"/>
                                <a:sym typeface="Symbol"/>
                              </a:rPr>
                              <m:t>2</m:t>
                            </m:r>
                          </m:sub>
                        </m:sSub>
                      </m:e>
                    </m:d>
                  </m:oMath>
                </a14:m>
                <a:endParaRPr lang="en-US" sz="1800" b="0" dirty="0">
                  <a:ea typeface="Cambria Math"/>
                  <a:sym typeface="Symbol"/>
                </a:endParaRPr>
              </a:p>
              <a:p>
                <a:pPr marL="0" indent="0">
                  <a:buNone/>
                </a:pPr>
                <a:r>
                  <a:rPr lang="en-US" sz="1800" dirty="0"/>
                  <a:t>                                                                        </a:t>
                </a:r>
                <a14:m>
                  <m:oMath xmlns:m="http://schemas.openxmlformats.org/officeDocument/2006/math">
                    <m:r>
                      <a:rPr lang="en-US" sz="1800" b="0" i="0" smtClean="0">
                        <a:latin typeface="Cambria Math"/>
                      </a:rPr>
                      <m:t>=</m:t>
                    </m:r>
                    <m:sSup>
                      <m:sSupPr>
                        <m:ctrlPr>
                          <a:rPr lang="en-US" sz="1800" b="0" i="1" smtClean="0">
                            <a:latin typeface="Cambria Math" panose="02040503050406030204" pitchFamily="18" charset="0"/>
                            <a:sym typeface="Symbol"/>
                          </a:rPr>
                        </m:ctrlPr>
                      </m:sSupPr>
                      <m:e>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𝑎</m:t>
                                </m:r>
                              </m:e>
                              <m:sub>
                                <m:r>
                                  <a:rPr lang="en-US" sz="1800" b="0" i="1" smtClean="0">
                                    <a:latin typeface="Cambria Math"/>
                                  </a:rPr>
                                  <m:t>2</m:t>
                                </m:r>
                              </m:sub>
                            </m:sSub>
                            <m:r>
                              <a:rPr lang="en-US" sz="1800" b="0" i="1" smtClean="0">
                                <a:latin typeface="Cambria Math"/>
                                <a:sym typeface="Symbol"/>
                              </a:rPr>
                              <m:t></m:t>
                            </m:r>
                            <m:sSub>
                              <m:sSubPr>
                                <m:ctrlPr>
                                  <a:rPr lang="en-US" sz="1800" b="0" i="1" smtClean="0">
                                    <a:latin typeface="Cambria Math" panose="02040503050406030204" pitchFamily="18" charset="0"/>
                                    <a:sym typeface="Symbol"/>
                                  </a:rPr>
                                </m:ctrlPr>
                              </m:sSubPr>
                              <m:e>
                                <m:r>
                                  <a:rPr lang="en-US" sz="1800" b="0" i="1" smtClean="0">
                                    <a:latin typeface="Cambria Math"/>
                                    <a:sym typeface="Symbol"/>
                                  </a:rPr>
                                  <m:t>𝑎</m:t>
                                </m:r>
                              </m:e>
                              <m:sub>
                                <m:r>
                                  <a:rPr lang="en-US" sz="1800" b="0" i="1" smtClean="0">
                                    <a:latin typeface="Cambria Math"/>
                                    <a:sym typeface="Symbol"/>
                                  </a:rPr>
                                  <m:t>1</m:t>
                                </m:r>
                              </m:sub>
                            </m:sSub>
                          </m:e>
                        </m:d>
                      </m:e>
                      <m:sup>
                        <m:r>
                          <a:rPr lang="en-US" sz="1800" b="0" i="1" smtClean="0">
                            <a:latin typeface="Cambria Math"/>
                            <a:sym typeface="Symbol"/>
                          </a:rPr>
                          <m:t>𝑡</m:t>
                        </m:r>
                      </m:sup>
                    </m:sSup>
                    <m:r>
                      <a:rPr lang="en-US" sz="1800" b="0" i="1" smtClean="0">
                        <a:latin typeface="Cambria Math"/>
                        <a:ea typeface="Cambria Math"/>
                        <a:sym typeface="Symbol"/>
                      </a:rPr>
                      <m:t>⊙(</m:t>
                    </m:r>
                    <m:sSub>
                      <m:sSubPr>
                        <m:ctrlPr>
                          <a:rPr lang="en-US" sz="1800" b="0" i="1" smtClean="0">
                            <a:latin typeface="Cambria Math" panose="02040503050406030204" pitchFamily="18" charset="0"/>
                            <a:ea typeface="Cambria Math"/>
                            <a:sym typeface="Symbol"/>
                          </a:rPr>
                        </m:ctrlPr>
                      </m:sSubPr>
                      <m:e>
                        <m:r>
                          <a:rPr lang="en-US" sz="1800" b="0" i="1" smtClean="0">
                            <a:latin typeface="Cambria Math"/>
                            <a:ea typeface="Cambria Math"/>
                            <a:sym typeface="Symbol"/>
                          </a:rPr>
                          <m:t>𝑏</m:t>
                        </m:r>
                      </m:e>
                      <m:sub>
                        <m:r>
                          <a:rPr lang="en-US" sz="1800" b="0" i="1" smtClean="0">
                            <a:latin typeface="Cambria Math"/>
                            <a:ea typeface="Cambria Math"/>
                            <a:sym typeface="Symbol"/>
                          </a:rPr>
                          <m:t>1</m:t>
                        </m:r>
                      </m:sub>
                    </m:sSub>
                    <m:r>
                      <a:rPr lang="en-US" sz="1800" b="0" i="1" smtClean="0">
                        <a:latin typeface="Cambria Math"/>
                        <a:ea typeface="Cambria Math"/>
                        <a:sym typeface="Symbol"/>
                      </a:rPr>
                      <m:t></m:t>
                    </m:r>
                    <m:sSub>
                      <m:sSubPr>
                        <m:ctrlPr>
                          <a:rPr lang="en-US" sz="1800" b="0" i="1" smtClean="0">
                            <a:latin typeface="Cambria Math" panose="02040503050406030204" pitchFamily="18" charset="0"/>
                            <a:ea typeface="Cambria Math"/>
                            <a:sym typeface="Symbol"/>
                          </a:rPr>
                        </m:ctrlPr>
                      </m:sSubPr>
                      <m:e>
                        <m:r>
                          <a:rPr lang="en-US" sz="1800" b="0" i="1" smtClean="0">
                            <a:latin typeface="Cambria Math"/>
                            <a:ea typeface="Cambria Math"/>
                            <a:sym typeface="Symbol"/>
                          </a:rPr>
                          <m:t>𝑏</m:t>
                        </m:r>
                      </m:e>
                      <m:sub>
                        <m:r>
                          <a:rPr lang="en-US" sz="1800" b="0" i="1" smtClean="0">
                            <a:latin typeface="Cambria Math"/>
                            <a:ea typeface="Cambria Math"/>
                            <a:sym typeface="Symbol"/>
                          </a:rPr>
                          <m:t>2</m:t>
                        </m:r>
                      </m:sub>
                    </m:sSub>
                    <m:r>
                      <a:rPr lang="en-US" sz="1800" b="0" i="1" smtClean="0">
                        <a:latin typeface="Cambria Math"/>
                        <a:ea typeface="Cambria Math"/>
                        <a:sym typeface="Symbol"/>
                      </a:rPr>
                      <m:t>)</m:t>
                    </m:r>
                  </m:oMath>
                </a14:m>
                <a:endParaRPr lang="en-US" sz="1800"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3345" y="1771650"/>
                <a:ext cx="8249262" cy="4525963"/>
              </a:xfrm>
              <a:blipFill rotWithShape="1">
                <a:blip r:embed="rId2"/>
                <a:stretch>
                  <a:fillRect l="-1256" t="-25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65A0EED-6B89-664A-801E-D3FDD91C7C69}" type="slidenum">
              <a:rPr lang="en-US" smtClean="0"/>
              <a:pPr/>
              <a:t>26</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3469085" y="2300180"/>
                <a:ext cx="22013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0 </m:t>
                      </m:r>
                      <m:r>
                        <a:rPr lang="en-US" b="0" i="1" smtClean="0">
                          <a:latin typeface="Cambria Math"/>
                          <a:ea typeface="Cambria Math"/>
                        </a:rPr>
                        <m:t>⨀</m:t>
                      </m:r>
                      <m:r>
                        <a:rPr lang="en-US" b="0" i="1" smtClean="0">
                          <a:latin typeface="Cambria Math"/>
                        </a:rPr>
                        <m:t> </m:t>
                      </m:r>
                      <m:r>
                        <a:rPr lang="en-US" b="0" i="1" smtClean="0">
                          <a:latin typeface="Cambria Math"/>
                        </a:rPr>
                        <m:t>𝑎</m:t>
                      </m:r>
                      <m:r>
                        <a:rPr lang="en-US" b="0" i="1" smtClean="0">
                          <a:latin typeface="Cambria Math"/>
                        </a:rPr>
                        <m:t>=</m:t>
                      </m:r>
                      <m:r>
                        <a:rPr lang="en-US" b="0" i="1" smtClean="0">
                          <a:latin typeface="Cambria Math"/>
                        </a:rPr>
                        <m:t>𝑎</m:t>
                      </m:r>
                      <m:r>
                        <a:rPr lang="en-US" b="0" i="1" smtClean="0">
                          <a:latin typeface="Cambria Math"/>
                        </a:rPr>
                        <m:t> ⨀0 =0  </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469085" y="2300180"/>
                <a:ext cx="220130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81692" y="2636167"/>
                <a:ext cx="42870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𝑎</m:t>
                          </m:r>
                        </m:e>
                        <m:sub>
                          <m:r>
                            <a:rPr lang="en-US" b="0" i="1" smtClean="0">
                              <a:latin typeface="Cambria Math"/>
                            </a:rPr>
                            <m:t>1</m:t>
                          </m:r>
                        </m:sub>
                      </m:sSub>
                      <m:r>
                        <a:rPr lang="en-US" b="0" i="1" smtClean="0">
                          <a:latin typeface="Cambria Math"/>
                          <a:ea typeface="Cambria Math"/>
                        </a:rPr>
                        <m:t>⨀</m:t>
                      </m:r>
                      <m:r>
                        <a:rPr lang="en-US" b="0" i="1" smtClean="0">
                          <a:latin typeface="Cambria Math"/>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2</m:t>
                              </m:r>
                            </m:sub>
                          </m:sSub>
                          <m:r>
                            <a:rPr lang="en-US" b="0" i="1" smtClean="0">
                              <a:latin typeface="Cambria Math"/>
                            </a:rPr>
                            <m:t> </m:t>
                          </m:r>
                          <m:r>
                            <a:rPr lang="en-US" b="0" i="1" smtClean="0">
                              <a:latin typeface="Cambria Math"/>
                              <a:ea typeface="Cambria Math"/>
                            </a:rPr>
                            <m:t>⨁</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2</m:t>
                              </m:r>
                            </m:sub>
                          </m:sSub>
                        </m:e>
                      </m:d>
                      <m:r>
                        <a:rPr lang="en-US" b="0" i="1" smtClean="0">
                          <a:latin typeface="Cambria Math"/>
                        </a:rPr>
                        <m:t> =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1</m:t>
                              </m:r>
                            </m:sub>
                          </m:sSub>
                          <m:r>
                            <a:rPr lang="en-US" b="0" i="1" smtClean="0">
                              <a:latin typeface="Cambria Math"/>
                              <a:ea typeface="Cambria Math"/>
                            </a:rPr>
                            <m:t>⨀</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2</m:t>
                              </m:r>
                            </m:sub>
                          </m:sSub>
                        </m:e>
                      </m:d>
                      <m:r>
                        <a:rPr lang="en-US" b="0" i="1" smtClean="0">
                          <a:latin typeface="Cambria Math"/>
                        </a:rPr>
                        <m:t> </m:t>
                      </m:r>
                      <m:r>
                        <a:rPr lang="en-US" b="0" i="1" smtClean="0">
                          <a:latin typeface="Cambria Math"/>
                          <a:ea typeface="Cambria Math"/>
                        </a:rPr>
                        <m:t>⨁</m:t>
                      </m:r>
                      <m:r>
                        <a:rPr lang="en-US" b="0" i="1" baseline="-25000" smtClean="0">
                          <a:latin typeface="Cambria Math"/>
                          <a:ea typeface="Cambria Math"/>
                        </a:rPr>
                        <m:t>𝑘</m:t>
                      </m:r>
                      <m:r>
                        <a:rPr lang="en-US" b="0" i="1" smtClean="0">
                          <a:latin typeface="Cambria Math"/>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1</m:t>
                              </m:r>
                            </m:sub>
                          </m:sSub>
                          <m:r>
                            <a:rPr lang="en-US" b="0" i="1" smtClean="0">
                              <a:latin typeface="Cambria Math"/>
                            </a:rPr>
                            <m:t> </m:t>
                          </m:r>
                          <m:r>
                            <a:rPr lang="en-US" b="0" i="1" smtClean="0">
                              <a:latin typeface="Cambria Math"/>
                              <a:ea typeface="Cambria Math"/>
                            </a:rPr>
                            <m:t>⨀</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2</m:t>
                              </m:r>
                            </m:sub>
                          </m:sSub>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581692" y="2636167"/>
                <a:ext cx="4287007"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26379" y="2972154"/>
                <a:ext cx="43637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m:t>
                              </m:r>
                            </m:sub>
                          </m:sSub>
                          <m:r>
                            <a:rPr lang="en-US" b="0" i="1" smtClean="0">
                              <a:latin typeface="Cambria Math"/>
                            </a:rPr>
                            <m:t> </m:t>
                          </m:r>
                          <m:r>
                            <a:rPr lang="en-US" b="0" i="1" smtClean="0">
                              <a:latin typeface="Cambria Math"/>
                              <a:ea typeface="Cambria Math"/>
                            </a:rPr>
                            <m:t>⨁</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1</m:t>
                              </m:r>
                            </m:sub>
                          </m:sSub>
                        </m:e>
                      </m:d>
                      <m:r>
                        <a:rPr lang="en-US" b="0" i="1" smtClean="0">
                          <a:latin typeface="Cambria Math"/>
                        </a:rPr>
                        <m:t> </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 </m:t>
                          </m:r>
                          <m:r>
                            <a:rPr lang="en-US" b="0" i="1" smtClean="0">
                              <a:latin typeface="Cambria Math"/>
                              <a:ea typeface="Cambria Math"/>
                            </a:rPr>
                            <m:t>𝑎</m:t>
                          </m:r>
                        </m:e>
                        <m:sub>
                          <m:r>
                            <a:rPr lang="en-US" b="0" i="1" smtClean="0">
                              <a:latin typeface="Cambria Math"/>
                              <a:ea typeface="Cambria Math"/>
                            </a:rPr>
                            <m:t>2</m:t>
                          </m:r>
                        </m:sub>
                      </m:sSub>
                      <m:r>
                        <a:rPr lang="en-US" b="0" i="1" smtClean="0">
                          <a:latin typeface="Cambria Math"/>
                          <a:ea typeface="Cambria Math"/>
                        </a:rPr>
                        <m:t> </m:t>
                      </m:r>
                      <m:r>
                        <a:rPr lang="en-US" b="0" i="1" smtClean="0">
                          <a:latin typeface="Cambria Math"/>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m:t>
                              </m:r>
                            </m:sub>
                          </m:sSub>
                          <m:r>
                            <a:rPr lang="en-US" b="0" i="1" smtClean="0">
                              <a:latin typeface="Cambria Math"/>
                              <a:ea typeface="Cambria Math"/>
                            </a:rPr>
                            <m:t>⨀</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2</m:t>
                              </m:r>
                            </m:sub>
                          </m:sSub>
                        </m:e>
                      </m:d>
                      <m:r>
                        <a:rPr lang="en-US" b="0" i="1" smtClean="0">
                          <a:latin typeface="Cambria Math"/>
                        </a:rPr>
                        <m:t> </m:t>
                      </m:r>
                      <m:r>
                        <a:rPr lang="en-US" b="0" i="1" smtClean="0">
                          <a:latin typeface="Cambria Math"/>
                          <a:ea typeface="Cambria Math"/>
                        </a:rPr>
                        <m:t>⨁</m:t>
                      </m:r>
                      <m:r>
                        <a:rPr lang="en-US" b="0" i="1" baseline="-25000" smtClean="0">
                          <a:latin typeface="Cambria Math"/>
                          <a:ea typeface="Cambria Math"/>
                        </a:rPr>
                        <m:t>𝑘</m:t>
                      </m:r>
                      <m:r>
                        <a:rPr lang="en-US" b="0" i="1" smtClean="0">
                          <a:latin typeface="Cambria Math"/>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1</m:t>
                              </m:r>
                            </m:sub>
                          </m:sSub>
                          <m:r>
                            <a:rPr lang="en-US" b="0" i="1" smtClean="0">
                              <a:latin typeface="Cambria Math"/>
                            </a:rPr>
                            <m:t> </m:t>
                          </m:r>
                          <m:r>
                            <a:rPr lang="en-US" b="0" i="1" smtClean="0">
                              <a:latin typeface="Cambria Math"/>
                              <a:ea typeface="Cambria Math"/>
                            </a:rPr>
                            <m:t>⨀</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2</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526379" y="2972154"/>
                <a:ext cx="4363759" cy="369332"/>
              </a:xfrm>
              <a:prstGeom prst="rect">
                <a:avLst/>
              </a:prstGeom>
              <a:blipFill rotWithShape="1">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862405" y="3308141"/>
                <a:ext cx="48854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1</m:t>
                              </m:r>
                            </m:sub>
                          </m:sSub>
                          <m:r>
                            <a:rPr lang="en-US" b="0" i="1" smtClean="0">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2</m:t>
                              </m:r>
                            </m:sub>
                          </m:sSub>
                        </m:e>
                      </m:d>
                      <m:r>
                        <a:rPr lang="en-US" b="0" i="1" smtClean="0">
                          <a:latin typeface="Cambria Math"/>
                          <a:ea typeface="Cambria Math"/>
                        </a:rPr>
                        <m:t>⨂</m:t>
                      </m:r>
                      <m:r>
                        <a:rPr lang="en-US" b="0" i="1" baseline="-25000" smtClean="0">
                          <a:latin typeface="Cambria Math"/>
                          <a:ea typeface="Cambria Math"/>
                        </a:rPr>
                        <m:t>𝑘</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r>
                            <a:rPr lang="en-US" b="0" i="1" smtClean="0">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e>
                      </m:d>
                      <m:r>
                        <a:rPr lang="en-US" b="0" i="1" smtClean="0">
                          <a:latin typeface="Cambria Math"/>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1</m:t>
                              </m:r>
                            </m:sub>
                          </m:sSub>
                          <m:r>
                            <a:rPr lang="en-US" b="0" i="1" smtClean="0">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e>
                      </m:d>
                      <m:r>
                        <a:rPr lang="en-US" b="0" i="1" smtClean="0">
                          <a:latin typeface="Cambria Math"/>
                          <a:ea typeface="Cambria Math"/>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2</m:t>
                              </m:r>
                            </m:sub>
                          </m:sSub>
                          <m:r>
                            <a:rPr lang="en-US" b="0" i="1" smtClean="0">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862405" y="3308141"/>
                <a:ext cx="4885440" cy="369332"/>
              </a:xfrm>
              <a:prstGeom prst="rect">
                <a:avLst/>
              </a:prstGeom>
              <a:blipFill rotWithShape="1">
                <a:blip r:embed="rId6"/>
                <a:stretch>
                  <a:fillRect b="-1667"/>
                </a:stretch>
              </a:blipFill>
            </p:spPr>
            <p:txBody>
              <a:bodyPr/>
              <a:lstStyle/>
              <a:p>
                <a:r>
                  <a:rPr lang="en-US">
                    <a:noFill/>
                  </a:rPr>
                  <a:t> </a:t>
                </a:r>
              </a:p>
            </p:txBody>
          </p:sp>
        </mc:Fallback>
      </mc:AlternateContent>
      <p:grpSp>
        <p:nvGrpSpPr>
          <p:cNvPr id="14" name="Group 13"/>
          <p:cNvGrpSpPr/>
          <p:nvPr/>
        </p:nvGrpSpPr>
        <p:grpSpPr>
          <a:xfrm>
            <a:off x="7515341" y="5078879"/>
            <a:ext cx="1158875" cy="1779121"/>
            <a:chOff x="1393594" y="2826711"/>
            <a:chExt cx="1158875" cy="1779121"/>
          </a:xfrm>
        </p:grpSpPr>
        <p:sp>
          <p:nvSpPr>
            <p:cNvPr id="15" name="TextBox 23"/>
            <p:cNvSpPr txBox="1">
              <a:spLocks noChangeArrowheads="1"/>
            </p:cNvSpPr>
            <p:nvPr/>
          </p:nvSpPr>
          <p:spPr bwMode="auto">
            <a:xfrm>
              <a:off x="1393594" y="4103129"/>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Leopold</a:t>
              </a:r>
            </a:p>
            <a:p>
              <a:pPr algn="ctr">
                <a:lnSpc>
                  <a:spcPts val="1600"/>
                </a:lnSpc>
                <a:buFontTx/>
                <a:buNone/>
              </a:pPr>
              <a:r>
                <a:rPr lang="en-US" sz="1600" dirty="0" err="1">
                  <a:latin typeface="Calibri" pitchFamily="34" charset="0"/>
                </a:rPr>
                <a:t>Kronecker</a:t>
              </a:r>
              <a:endParaRPr lang="en-US" sz="1600" dirty="0">
                <a:latin typeface="Calibri" pitchFamily="34" charset="0"/>
              </a:endParaRPr>
            </a:p>
          </p:txBody>
        </p:sp>
        <p:pic>
          <p:nvPicPr>
            <p:cNvPr id="16" name="Picture 6" descr="C:\Users\reps\Documents\Papers\submissions\SpeedingUpNewton\Talk\kronecke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002" y="2826711"/>
              <a:ext cx="908058"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sp>
        <p:nvSpPr>
          <p:cNvPr id="19" name="Right Brace 18"/>
          <p:cNvSpPr/>
          <p:nvPr/>
        </p:nvSpPr>
        <p:spPr>
          <a:xfrm rot="5400000" flipV="1">
            <a:off x="5349204" y="5454116"/>
            <a:ext cx="453008" cy="1921079"/>
          </a:xfrm>
          <a:prstGeom prst="rightBrace">
            <a:avLst>
              <a:gd name="adj1" fmla="val 60589"/>
              <a:gd name="adj2" fmla="val 49409"/>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20" name="Right Brace 19"/>
          <p:cNvSpPr/>
          <p:nvPr/>
        </p:nvSpPr>
        <p:spPr>
          <a:xfrm rot="5400000" flipV="1">
            <a:off x="5462456" y="5819036"/>
            <a:ext cx="226504" cy="964735"/>
          </a:xfrm>
          <a:prstGeom prst="rightBrace">
            <a:avLst>
              <a:gd name="adj1" fmla="val 41666"/>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Tree>
    <p:extLst>
      <p:ext uri="{BB962C8B-B14F-4D97-AF65-F5344CB8AC3E}">
        <p14:creationId xmlns:p14="http://schemas.microsoft.com/office/powerpoint/2010/main" val="215242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Trick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6837" y="1600201"/>
                <a:ext cx="8741327" cy="1428226"/>
              </a:xfrm>
            </p:spPr>
            <p:txBody>
              <a:bodyPr>
                <a:normAutofit/>
              </a:bodyPr>
              <a:lstStyle/>
              <a:p>
                <a:r>
                  <a:rPr lang="en-US" sz="2000" dirty="0"/>
                  <a:t>The challenge:</a:t>
                </a:r>
              </a:p>
              <a:p>
                <a:pPr lvl="1"/>
                <a:r>
                  <a:rPr lang="en-US" sz="1800" dirty="0"/>
                  <a:t>Devise a way to accumulate matching quantities on both the left and right sides</a:t>
                </a:r>
              </a:p>
              <a:p>
                <a:pPr lvl="1"/>
                <a:r>
                  <a:rPr lang="en-US" sz="1800" dirty="0"/>
                  <a:t>However, in a regular language, we can only accumulate values on one side</a:t>
                </a:r>
                <a:r>
                  <a:rPr lang="en-US" sz="1600" dirty="0"/>
                  <a:t>                   </a:t>
                </a:r>
                <a14:m>
                  <m:oMath xmlns:m="http://schemas.openxmlformats.org/officeDocument/2006/math">
                    <m:r>
                      <a:rPr lang="en-US" sz="1600">
                        <a:latin typeface="Cambria Math"/>
                      </a:rPr>
                      <m:t> </m:t>
                    </m:r>
                  </m:oMath>
                </a14:m>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6837" y="1600201"/>
                <a:ext cx="8741327" cy="1428226"/>
              </a:xfrm>
              <a:blipFill rotWithShape="1">
                <a:blip r:embed="rId3"/>
                <a:stretch>
                  <a:fillRect l="-558" t="-213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65A0EED-6B89-664A-801E-D3FDD91C7C69}" type="slidenum">
              <a:rPr lang="en-US" smtClean="0"/>
              <a:pPr/>
              <a:t>27</a:t>
            </a:fld>
            <a:endParaRPr lang="en-US"/>
          </a:p>
        </p:txBody>
      </p:sp>
      <p:sp>
        <p:nvSpPr>
          <p:cNvPr id="7" name="Right Brace 6"/>
          <p:cNvSpPr/>
          <p:nvPr/>
        </p:nvSpPr>
        <p:spPr>
          <a:xfrm rot="5400000" flipV="1">
            <a:off x="5675378" y="5637345"/>
            <a:ext cx="336366" cy="1494603"/>
          </a:xfrm>
          <a:prstGeom prst="rightBrace">
            <a:avLst>
              <a:gd name="adj1" fmla="val 81221"/>
              <a:gd name="adj2" fmla="val 36776"/>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9" name="Right Brace 8"/>
          <p:cNvSpPr/>
          <p:nvPr/>
        </p:nvSpPr>
        <p:spPr>
          <a:xfrm rot="5400000" flipV="1">
            <a:off x="5561521" y="6049065"/>
            <a:ext cx="172681" cy="507476"/>
          </a:xfrm>
          <a:prstGeom prst="rightBrace">
            <a:avLst>
              <a:gd name="adj1" fmla="val 52186"/>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8" name="Right Brace 7"/>
          <p:cNvSpPr/>
          <p:nvPr/>
        </p:nvSpPr>
        <p:spPr>
          <a:xfrm rot="5400000" flipV="1">
            <a:off x="5387763" y="5160192"/>
            <a:ext cx="468980" cy="2581525"/>
          </a:xfrm>
          <a:prstGeom prst="rightBrace">
            <a:avLst>
              <a:gd name="adj1" fmla="val 100057"/>
              <a:gd name="adj2" fmla="val 50922"/>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grpSp>
        <p:nvGrpSpPr>
          <p:cNvPr id="4" name="Group 3"/>
          <p:cNvGrpSpPr/>
          <p:nvPr/>
        </p:nvGrpSpPr>
        <p:grpSpPr>
          <a:xfrm>
            <a:off x="1086712" y="4453570"/>
            <a:ext cx="2383942" cy="2253363"/>
            <a:chOff x="1086712" y="4453570"/>
            <a:chExt cx="2383942" cy="2253363"/>
          </a:xfrm>
        </p:grpSpPr>
        <p:sp>
          <p:nvSpPr>
            <p:cNvPr id="12" name="Oval 11"/>
            <p:cNvSpPr/>
            <p:nvPr/>
          </p:nvSpPr>
          <p:spPr>
            <a:xfrm>
              <a:off x="1345049" y="50816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1345049" y="600810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TextBox 13"/>
            <p:cNvSpPr txBox="1"/>
            <p:nvPr/>
          </p:nvSpPr>
          <p:spPr>
            <a:xfrm>
              <a:off x="1158361" y="6183424"/>
              <a:ext cx="260008" cy="307777"/>
            </a:xfrm>
            <a:prstGeom prst="rect">
              <a:avLst/>
            </a:prstGeom>
            <a:noFill/>
          </p:spPr>
          <p:txBody>
            <a:bodyPr wrap="none" rtlCol="0">
              <a:spAutoFit/>
            </a:bodyPr>
            <a:lstStyle/>
            <a:p>
              <a:r>
                <a:rPr lang="en-US" sz="1400" dirty="0"/>
                <a:t>c</a:t>
              </a:r>
              <a:endParaRPr lang="en-US" sz="1400" baseline="-25000" dirty="0"/>
            </a:p>
          </p:txBody>
        </p:sp>
        <p:cxnSp>
          <p:nvCxnSpPr>
            <p:cNvPr id="16" name="Straight Arrow Connector 15"/>
            <p:cNvCxnSpPr>
              <a:stCxn id="29" idx="4"/>
              <a:endCxn id="12" idx="0"/>
            </p:cNvCxnSpPr>
            <p:nvPr/>
          </p:nvCxnSpPr>
          <p:spPr>
            <a:xfrm flipH="1">
              <a:off x="1383149" y="4535216"/>
              <a:ext cx="1850" cy="546425"/>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32559" y="4665479"/>
              <a:ext cx="279244" cy="307777"/>
            </a:xfrm>
            <a:prstGeom prst="rect">
              <a:avLst/>
            </a:prstGeom>
            <a:noFill/>
          </p:spPr>
          <p:txBody>
            <a:bodyPr wrap="none" rtlCol="0">
              <a:spAutoFit/>
            </a:bodyPr>
            <a:lstStyle/>
            <a:p>
              <a:pPr algn="just"/>
              <a:r>
                <a:rPr lang="en-US" sz="1400" dirty="0">
                  <a:sym typeface="Symbol"/>
                </a:rPr>
                <a:t>b</a:t>
              </a:r>
              <a:endParaRPr lang="en-US" sz="1400" dirty="0">
                <a:sym typeface="Webdings"/>
              </a:endParaRPr>
            </a:p>
          </p:txBody>
        </p:sp>
        <p:sp>
          <p:nvSpPr>
            <p:cNvPr id="19" name="Oval 18"/>
            <p:cNvSpPr/>
            <p:nvPr/>
          </p:nvSpPr>
          <p:spPr>
            <a:xfrm>
              <a:off x="1345049" y="5695877"/>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 name="Straight Arrow Connector 19"/>
            <p:cNvCxnSpPr>
              <a:stCxn id="12" idx="4"/>
              <a:endCxn id="19" idx="0"/>
            </p:cNvCxnSpPr>
            <p:nvPr/>
          </p:nvCxnSpPr>
          <p:spPr>
            <a:xfrm>
              <a:off x="1383149" y="5157841"/>
              <a:ext cx="0" cy="538036"/>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4"/>
              <a:endCxn id="27" idx="0"/>
            </p:cNvCxnSpPr>
            <p:nvPr/>
          </p:nvCxnSpPr>
          <p:spPr>
            <a:xfrm>
              <a:off x="1383149" y="6084309"/>
              <a:ext cx="1850" cy="546424"/>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346899" y="663073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Oval 28"/>
            <p:cNvSpPr/>
            <p:nvPr/>
          </p:nvSpPr>
          <p:spPr>
            <a:xfrm>
              <a:off x="1346899" y="445901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1086712" y="5248760"/>
              <a:ext cx="325730" cy="307777"/>
            </a:xfrm>
            <a:prstGeom prst="rect">
              <a:avLst/>
            </a:prstGeom>
            <a:noFill/>
          </p:spPr>
          <p:txBody>
            <a:bodyPr wrap="none" rtlCol="0">
              <a:spAutoFit/>
            </a:bodyPr>
            <a:lstStyle/>
            <a:p>
              <a:r>
                <a:rPr lang="en-US" sz="1400" i="1" dirty="0"/>
                <a:t>y</a:t>
              </a:r>
              <a:r>
                <a:rPr lang="en-US" sz="1400" baseline="-25000" dirty="0"/>
                <a:t>2</a:t>
              </a:r>
              <a:endParaRPr lang="en-US" sz="1400" i="1" baseline="-25000" dirty="0"/>
            </a:p>
          </p:txBody>
        </p:sp>
        <p:sp>
          <p:nvSpPr>
            <p:cNvPr id="57" name="TextBox 56"/>
            <p:cNvSpPr txBox="1"/>
            <p:nvPr/>
          </p:nvSpPr>
          <p:spPr>
            <a:xfrm>
              <a:off x="2291724" y="4631923"/>
              <a:ext cx="279244" cy="307777"/>
            </a:xfrm>
            <a:prstGeom prst="rect">
              <a:avLst/>
            </a:prstGeom>
            <a:noFill/>
          </p:spPr>
          <p:txBody>
            <a:bodyPr wrap="none" rtlCol="0">
              <a:spAutoFit/>
            </a:bodyPr>
            <a:lstStyle/>
            <a:p>
              <a:pPr algn="just"/>
              <a:r>
                <a:rPr lang="en-US" sz="1400" dirty="0">
                  <a:sym typeface="Symbol"/>
                </a:rPr>
                <a:t>b</a:t>
              </a:r>
              <a:endParaRPr lang="en-US" sz="1400" dirty="0">
                <a:sym typeface="Webdings"/>
              </a:endParaRPr>
            </a:p>
          </p:txBody>
        </p:sp>
        <p:sp>
          <p:nvSpPr>
            <p:cNvPr id="64" name="Oval 63"/>
            <p:cNvSpPr/>
            <p:nvPr/>
          </p:nvSpPr>
          <p:spPr>
            <a:xfrm>
              <a:off x="2279561" y="508164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Oval 64"/>
            <p:cNvSpPr/>
            <p:nvPr/>
          </p:nvSpPr>
          <p:spPr>
            <a:xfrm>
              <a:off x="2279561" y="600810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Oval 65"/>
            <p:cNvSpPr/>
            <p:nvPr/>
          </p:nvSpPr>
          <p:spPr>
            <a:xfrm>
              <a:off x="2279561" y="663073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 name="Oval 67"/>
            <p:cNvSpPr/>
            <p:nvPr/>
          </p:nvSpPr>
          <p:spPr>
            <a:xfrm>
              <a:off x="2279561" y="445901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69" name="Straight Arrow Connector 68"/>
            <p:cNvCxnSpPr>
              <a:stCxn id="68" idx="4"/>
              <a:endCxn id="64" idx="0"/>
            </p:cNvCxnSpPr>
            <p:nvPr/>
          </p:nvCxnSpPr>
          <p:spPr>
            <a:xfrm>
              <a:off x="2317661" y="4535216"/>
              <a:ext cx="0" cy="546425"/>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279561" y="538548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3" name="Straight Arrow Connector 72"/>
            <p:cNvCxnSpPr>
              <a:stCxn id="71" idx="4"/>
              <a:endCxn id="65" idx="0"/>
            </p:cNvCxnSpPr>
            <p:nvPr/>
          </p:nvCxnSpPr>
          <p:spPr>
            <a:xfrm>
              <a:off x="2317661" y="5461684"/>
              <a:ext cx="0" cy="546425"/>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282776" y="6190562"/>
              <a:ext cx="260008" cy="307777"/>
            </a:xfrm>
            <a:prstGeom prst="rect">
              <a:avLst/>
            </a:prstGeom>
            <a:noFill/>
          </p:spPr>
          <p:txBody>
            <a:bodyPr wrap="none" rtlCol="0">
              <a:spAutoFit/>
            </a:bodyPr>
            <a:lstStyle/>
            <a:p>
              <a:pPr algn="just"/>
              <a:r>
                <a:rPr lang="en-US" sz="1400" dirty="0">
                  <a:sym typeface="Symbol"/>
                </a:rPr>
                <a:t>c</a:t>
              </a:r>
              <a:endParaRPr lang="en-US" sz="1400" dirty="0">
                <a:sym typeface="Webdings"/>
              </a:endParaRPr>
            </a:p>
          </p:txBody>
        </p:sp>
        <p:cxnSp>
          <p:nvCxnSpPr>
            <p:cNvPr id="76" name="Straight Arrow Connector 75"/>
            <p:cNvCxnSpPr>
              <a:stCxn id="65" idx="4"/>
              <a:endCxn id="66" idx="0"/>
            </p:cNvCxnSpPr>
            <p:nvPr/>
          </p:nvCxnSpPr>
          <p:spPr>
            <a:xfrm>
              <a:off x="2317661" y="6084309"/>
              <a:ext cx="0" cy="546424"/>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3207004" y="445357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9" name="TextBox 78"/>
            <p:cNvSpPr txBox="1"/>
            <p:nvPr/>
          </p:nvSpPr>
          <p:spPr>
            <a:xfrm>
              <a:off x="2286436" y="5523922"/>
              <a:ext cx="325730" cy="307777"/>
            </a:xfrm>
            <a:prstGeom prst="rect">
              <a:avLst/>
            </a:prstGeom>
            <a:noFill/>
          </p:spPr>
          <p:txBody>
            <a:bodyPr wrap="none" rtlCol="0">
              <a:spAutoFit/>
            </a:bodyPr>
            <a:lstStyle/>
            <a:p>
              <a:r>
                <a:rPr lang="en-US" sz="1400" i="1" dirty="0"/>
                <a:t>y</a:t>
              </a:r>
              <a:r>
                <a:rPr lang="en-US" sz="1400" baseline="-25000" dirty="0"/>
                <a:t>2</a:t>
              </a:r>
              <a:endParaRPr lang="en-US" sz="1400" i="1" baseline="-25000" dirty="0"/>
            </a:p>
          </p:txBody>
        </p:sp>
        <p:sp>
          <p:nvSpPr>
            <p:cNvPr id="82" name="Oval 81"/>
            <p:cNvSpPr/>
            <p:nvPr/>
          </p:nvSpPr>
          <p:spPr>
            <a:xfrm>
              <a:off x="3207004" y="507619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3" name="Straight Arrow Connector 82"/>
            <p:cNvCxnSpPr>
              <a:stCxn id="77" idx="4"/>
              <a:endCxn id="82" idx="0"/>
            </p:cNvCxnSpPr>
            <p:nvPr/>
          </p:nvCxnSpPr>
          <p:spPr>
            <a:xfrm>
              <a:off x="3245104" y="4529770"/>
              <a:ext cx="0" cy="546425"/>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193014" y="4654245"/>
              <a:ext cx="277640" cy="307777"/>
            </a:xfrm>
            <a:prstGeom prst="rect">
              <a:avLst/>
            </a:prstGeom>
            <a:noFill/>
          </p:spPr>
          <p:txBody>
            <a:bodyPr wrap="none" rtlCol="0">
              <a:spAutoFit/>
            </a:bodyPr>
            <a:lstStyle/>
            <a:p>
              <a:r>
                <a:rPr lang="en-US" sz="1400" dirty="0"/>
                <a:t>d</a:t>
              </a:r>
              <a:endParaRPr lang="en-US" sz="1400" baseline="-25000" dirty="0"/>
            </a:p>
          </p:txBody>
        </p:sp>
        <p:cxnSp>
          <p:nvCxnSpPr>
            <p:cNvPr id="91" name="Straight Arrow Connector 90"/>
            <p:cNvCxnSpPr>
              <a:stCxn id="19" idx="6"/>
              <a:endCxn id="68" idx="3"/>
            </p:cNvCxnSpPr>
            <p:nvPr/>
          </p:nvCxnSpPr>
          <p:spPr>
            <a:xfrm flipV="1">
              <a:off x="1421249" y="4524057"/>
              <a:ext cx="869471" cy="1209920"/>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4" idx="6"/>
              <a:endCxn id="77" idx="2"/>
            </p:cNvCxnSpPr>
            <p:nvPr/>
          </p:nvCxnSpPr>
          <p:spPr>
            <a:xfrm flipV="1">
              <a:off x="2355761" y="4491670"/>
              <a:ext cx="851243" cy="628071"/>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2" idx="2"/>
              <a:endCxn id="71" idx="6"/>
            </p:cNvCxnSpPr>
            <p:nvPr/>
          </p:nvCxnSpPr>
          <p:spPr>
            <a:xfrm flipH="1">
              <a:off x="2355761" y="5114295"/>
              <a:ext cx="851243" cy="309289"/>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6" idx="2"/>
              <a:endCxn id="13" idx="6"/>
            </p:cNvCxnSpPr>
            <p:nvPr/>
          </p:nvCxnSpPr>
          <p:spPr>
            <a:xfrm flipH="1" flipV="1">
              <a:off x="1421249" y="6046209"/>
              <a:ext cx="858312" cy="622624"/>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5" name="TextBox 104"/>
              <p:cNvSpPr txBox="1"/>
              <p:nvPr/>
            </p:nvSpPr>
            <p:spPr>
              <a:xfrm>
                <a:off x="-1805" y="2598576"/>
                <a:ext cx="3414140" cy="1754326"/>
              </a:xfrm>
              <a:prstGeom prst="rect">
                <a:avLst/>
              </a:prstGeom>
              <a:noFill/>
            </p:spPr>
            <p:txBody>
              <a:bodyPr wrap="none" rtlCol="0">
                <a:spAutoFit/>
              </a:bodyPr>
              <a:lstStyle/>
              <a:p>
                <a:r>
                  <a:rPr lang="en-US" sz="1600"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𝑌</m:t>
                        </m:r>
                      </m:e>
                      <m:sub>
                        <m:r>
                          <a:rPr lang="en-US" i="1">
                            <a:latin typeface="Cambria Math"/>
                          </a:rPr>
                          <m:t>1</m:t>
                        </m:r>
                      </m:sub>
                    </m:sSub>
                    <m:r>
                      <a:rPr lang="en-US" i="1">
                        <a:latin typeface="Cambria Math"/>
                      </a:rPr>
                      <m:t>=      </m:t>
                    </m:r>
                    <m:r>
                      <a:rPr lang="en-US" i="1">
                        <a:latin typeface="Cambria Math"/>
                      </a:rPr>
                      <m:t>𝑎</m:t>
                    </m:r>
                    <m:r>
                      <a:rPr lang="en-US" i="1">
                        <a:latin typeface="Cambria Math"/>
                      </a:rPr>
                      <m:t>⨂</m:t>
                    </m:r>
                    <m:sSub>
                      <m:sSubPr>
                        <m:ctrlPr>
                          <a:rPr lang="en-US" i="1">
                            <a:solidFill>
                              <a:sysClr val="windowText" lastClr="000000"/>
                            </a:solidFill>
                            <a:latin typeface="Cambria Math" panose="02040503050406030204" pitchFamily="18" charset="0"/>
                          </a:rPr>
                        </m:ctrlPr>
                      </m:sSubPr>
                      <m:e>
                        <m:r>
                          <a:rPr lang="en-US" i="1">
                            <a:solidFill>
                              <a:sysClr val="windowText" lastClr="000000"/>
                            </a:solidFill>
                            <a:latin typeface="Cambria Math"/>
                          </a:rPr>
                          <m:t>𝑦</m:t>
                        </m:r>
                      </m:e>
                      <m:sub>
                        <m:r>
                          <a:rPr lang="en-US" i="1">
                            <a:solidFill>
                              <a:sysClr val="windowText" lastClr="000000"/>
                            </a:solidFill>
                            <a:latin typeface="Cambria Math"/>
                          </a:rPr>
                          <m:t>2</m:t>
                        </m:r>
                      </m:sub>
                    </m:sSub>
                  </m:oMath>
                </a14:m>
                <a:endParaRPr lang="en-US" dirty="0"/>
              </a:p>
              <a:p>
                <a:r>
                  <a:rPr lang="en-US" dirty="0"/>
                  <a:t>                             </a:t>
                </a:r>
                <a14:m>
                  <m:oMath xmlns:m="http://schemas.openxmlformats.org/officeDocument/2006/math">
                    <m:r>
                      <a:rPr lang="en-US" i="1">
                        <a:latin typeface="Cambria Math"/>
                      </a:rPr>
                      <m:t>⨁</m:t>
                    </m:r>
                  </m:oMath>
                </a14:m>
                <a:r>
                  <a:rPr lang="en-US" dirty="0"/>
                  <a:t> </a:t>
                </a:r>
                <a14:m>
                  <m:oMath xmlns:m="http://schemas.openxmlformats.org/officeDocument/2006/math">
                    <m:r>
                      <a:rPr lang="en-US" i="1">
                        <a:latin typeface="Cambria Math"/>
                      </a:rPr>
                      <m:t>𝑎</m:t>
                    </m:r>
                    <m:r>
                      <a:rPr lang="en-US" i="1">
                        <a:latin typeface="Cambria Math"/>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𝑌</m:t>
                        </m:r>
                      </m:e>
                      <m:sub>
                        <m:r>
                          <a:rPr lang="en-US" i="1">
                            <a:solidFill>
                              <a:srgbClr val="C00000"/>
                            </a:solidFill>
                            <a:latin typeface="Cambria Math"/>
                          </a:rPr>
                          <m:t>2</m:t>
                        </m:r>
                      </m:sub>
                    </m:sSub>
                  </m:oMath>
                </a14:m>
                <a:endParaRPr lang="en-US" i="1" dirty="0">
                  <a:solidFill>
                    <a:srgbClr val="C00000"/>
                  </a:solidFill>
                  <a:latin typeface="Cambria Math"/>
                </a:endParaRP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𝑌</m:t>
                        </m:r>
                      </m:e>
                      <m:sub>
                        <m:r>
                          <a:rPr lang="en-US" i="1">
                            <a:latin typeface="Cambria Math"/>
                          </a:rPr>
                          <m:t>2</m:t>
                        </m:r>
                      </m:sub>
                    </m:sSub>
                    <m:r>
                      <a:rPr lang="en-US" i="1">
                        <a:latin typeface="Cambria Math"/>
                      </a:rPr>
                      <m:t>=     </m:t>
                    </m:r>
                    <m:r>
                      <a:rPr lang="en-US" i="1">
                        <a:latin typeface="Cambria Math"/>
                      </a:rPr>
                      <m:t>𝑑</m:t>
                    </m:r>
                  </m:oMath>
                </a14:m>
                <a:endParaRPr lang="en-US" i="1" dirty="0">
                  <a:latin typeface="Cambria Math"/>
                </a:endParaRPr>
              </a:p>
              <a:p>
                <a:r>
                  <a:rPr lang="en-US" dirty="0"/>
                  <a:t>                             </a:t>
                </a:r>
                <a14:m>
                  <m:oMath xmlns:m="http://schemas.openxmlformats.org/officeDocument/2006/math">
                    <m:r>
                      <a:rPr lang="en-US" i="1">
                        <a:latin typeface="Cambria Math"/>
                      </a:rPr>
                      <m:t>⨁ </m:t>
                    </m:r>
                    <m:r>
                      <a:rPr lang="en-US" i="1">
                        <a:latin typeface="Cambria Math"/>
                      </a:rPr>
                      <m:t>𝑏</m:t>
                    </m:r>
                    <m:r>
                      <a:rPr lang="en-US" i="1">
                        <a:latin typeface="Cambria Math"/>
                      </a:rPr>
                      <m:t>⨂</m:t>
                    </m:r>
                    <m:sSub>
                      <m:sSubPr>
                        <m:ctrlPr>
                          <a:rPr lang="en-US" i="1">
                            <a:solidFill>
                              <a:sysClr val="windowText" lastClr="000000"/>
                            </a:solidFill>
                            <a:latin typeface="Cambria Math" panose="02040503050406030204" pitchFamily="18" charset="0"/>
                          </a:rPr>
                        </m:ctrlPr>
                      </m:sSubPr>
                      <m:e>
                        <m:r>
                          <a:rPr lang="en-US" i="1">
                            <a:solidFill>
                              <a:sysClr val="windowText" lastClr="000000"/>
                            </a:solidFill>
                            <a:latin typeface="Cambria Math"/>
                          </a:rPr>
                          <m:t>𝑦</m:t>
                        </m:r>
                      </m:e>
                      <m:sub>
                        <m:r>
                          <a:rPr lang="en-US" i="1">
                            <a:solidFill>
                              <a:sysClr val="windowText" lastClr="000000"/>
                            </a:solidFill>
                            <a:latin typeface="Cambria Math"/>
                          </a:rPr>
                          <m:t>2</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2</m:t>
                        </m:r>
                      </m:sub>
                    </m:sSub>
                    <m:r>
                      <a:rPr lang="en-US" i="1">
                        <a:latin typeface="Cambria Math"/>
                      </a:rPr>
                      <m:t>⨂ </m:t>
                    </m:r>
                    <m:r>
                      <a:rPr lang="en-US" i="1">
                        <a:latin typeface="Cambria Math"/>
                      </a:rPr>
                      <m:t>𝑐</m:t>
                    </m:r>
                  </m:oMath>
                </a14:m>
                <a:endParaRPr lang="en-US" dirty="0"/>
              </a:p>
              <a:p>
                <a:pPr/>
                <a14:m>
                  <m:oMathPara xmlns:m="http://schemas.openxmlformats.org/officeDocument/2006/math">
                    <m:oMathParaPr>
                      <m:jc m:val="left"/>
                    </m:oMathParaPr>
                    <m:oMath xmlns:m="http://schemas.openxmlformats.org/officeDocument/2006/math">
                      <m:r>
                        <a:rPr lang="en-US" i="1">
                          <a:latin typeface="Cambria Math"/>
                        </a:rPr>
                        <m:t>                              ⨁ </m:t>
                      </m:r>
                      <m:r>
                        <a:rPr lang="en-US" i="1">
                          <a:latin typeface="Cambria Math"/>
                        </a:rPr>
                        <m:t>𝑏</m:t>
                      </m:r>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2</m:t>
                          </m:r>
                        </m:sub>
                      </m:sSub>
                      <m:r>
                        <a:rPr lang="en-US" i="1">
                          <a:latin typeface="Cambria Math"/>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𝑌</m:t>
                          </m:r>
                        </m:e>
                        <m:sub>
                          <m:r>
                            <a:rPr lang="en-US" i="1">
                              <a:solidFill>
                                <a:srgbClr val="C00000"/>
                              </a:solidFill>
                              <a:latin typeface="Cambria Math"/>
                            </a:rPr>
                            <m:t>2</m:t>
                          </m:r>
                        </m:sub>
                      </m:sSub>
                      <m:r>
                        <a:rPr lang="en-US" i="1">
                          <a:latin typeface="Cambria Math"/>
                        </a:rPr>
                        <m:t>⨂ </m:t>
                      </m:r>
                      <m:r>
                        <a:rPr lang="en-US" i="1">
                          <a:latin typeface="Cambria Math"/>
                        </a:rPr>
                        <m:t>𝑐</m:t>
                      </m:r>
                    </m:oMath>
                  </m:oMathPara>
                </a14:m>
                <a:endParaRPr lang="en-US" dirty="0"/>
              </a:p>
              <a:p>
                <a:r>
                  <a:rPr lang="en-US" dirty="0"/>
                  <a:t>                             </a:t>
                </a:r>
                <a14:m>
                  <m:oMath xmlns:m="http://schemas.openxmlformats.org/officeDocument/2006/math">
                    <m:r>
                      <a:rPr lang="en-US" i="1">
                        <a:latin typeface="Cambria Math"/>
                      </a:rPr>
                      <m:t>⨁ </m:t>
                    </m:r>
                    <m:r>
                      <a:rPr lang="en-US" i="1">
                        <a:latin typeface="Cambria Math"/>
                      </a:rPr>
                      <m:t>𝑏</m:t>
                    </m:r>
                    <m:r>
                      <a:rPr lang="en-US" i="1">
                        <a:latin typeface="Cambria Math"/>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𝑌</m:t>
                        </m:r>
                      </m:e>
                      <m:sub>
                        <m:r>
                          <a:rPr lang="en-US" i="1">
                            <a:solidFill>
                              <a:srgbClr val="C00000"/>
                            </a:solidFill>
                            <a:latin typeface="Cambria Math"/>
                          </a:rPr>
                          <m:t>2</m:t>
                        </m:r>
                      </m:sub>
                    </m:sSub>
                    <m:r>
                      <a:rPr lang="en-US" i="1">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2</m:t>
                        </m:r>
                      </m:sub>
                    </m:sSub>
                    <m:r>
                      <a:rPr lang="en-US" i="1">
                        <a:latin typeface="Cambria Math"/>
                      </a:rPr>
                      <m:t>⨂ </m:t>
                    </m:r>
                    <m:r>
                      <a:rPr lang="en-US" i="1">
                        <a:latin typeface="Cambria Math"/>
                      </a:rPr>
                      <m:t>𝑐</m:t>
                    </m:r>
                  </m:oMath>
                </a14:m>
                <a:endParaRPr lang="en-US" dirty="0"/>
              </a:p>
            </p:txBody>
          </p:sp>
        </mc:Choice>
        <mc:Fallback xmlns="">
          <p:sp>
            <p:nvSpPr>
              <p:cNvPr id="105" name="TextBox 104"/>
              <p:cNvSpPr txBox="1">
                <a:spLocks noRot="1" noChangeAspect="1" noMove="1" noResize="1" noEditPoints="1" noAdjustHandles="1" noChangeArrowheads="1" noChangeShapeType="1" noTextEdit="1"/>
              </p:cNvSpPr>
              <p:nvPr/>
            </p:nvSpPr>
            <p:spPr>
              <a:xfrm>
                <a:off x="-1805" y="2598576"/>
                <a:ext cx="3414140" cy="1754326"/>
              </a:xfrm>
              <a:prstGeom prst="rect">
                <a:avLst/>
              </a:prstGeom>
              <a:blipFill rotWithShape="1">
                <a:blip r:embed="rId4"/>
                <a:stretch>
                  <a:fillRect b="-347"/>
                </a:stretch>
              </a:blipFill>
            </p:spPr>
            <p:txBody>
              <a:bodyPr/>
              <a:lstStyle/>
              <a:p>
                <a:r>
                  <a:rPr lang="en-US">
                    <a:noFill/>
                  </a:rPr>
                  <a:t> </a:t>
                </a:r>
              </a:p>
            </p:txBody>
          </p:sp>
        </mc:Fallback>
      </mc:AlternateContent>
      <p:grpSp>
        <p:nvGrpSpPr>
          <p:cNvPr id="154" name="Group 153"/>
          <p:cNvGrpSpPr/>
          <p:nvPr/>
        </p:nvGrpSpPr>
        <p:grpSpPr>
          <a:xfrm>
            <a:off x="4443876" y="4478737"/>
            <a:ext cx="3588715" cy="1093843"/>
            <a:chOff x="4359280" y="4411625"/>
            <a:chExt cx="3588715" cy="1093843"/>
          </a:xfrm>
        </p:grpSpPr>
        <p:sp>
          <p:nvSpPr>
            <p:cNvPr id="108" name="Oval 107"/>
            <p:cNvSpPr/>
            <p:nvPr/>
          </p:nvSpPr>
          <p:spPr>
            <a:xfrm>
              <a:off x="5464920" y="482997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Oval 112"/>
            <p:cNvSpPr/>
            <p:nvPr/>
          </p:nvSpPr>
          <p:spPr>
            <a:xfrm>
              <a:off x="5464920" y="541904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14" name="Straight Arrow Connector 113"/>
            <p:cNvCxnSpPr>
              <a:stCxn id="108" idx="4"/>
              <a:endCxn id="113" idx="0"/>
            </p:cNvCxnSpPr>
            <p:nvPr/>
          </p:nvCxnSpPr>
          <p:spPr>
            <a:xfrm>
              <a:off x="5503020" y="4906171"/>
              <a:ext cx="0" cy="512869"/>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466770" y="442546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0" name="Oval 119"/>
            <p:cNvSpPr/>
            <p:nvPr/>
          </p:nvSpPr>
          <p:spPr>
            <a:xfrm>
              <a:off x="6399432" y="464541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1" name="Oval 120"/>
            <p:cNvSpPr/>
            <p:nvPr/>
          </p:nvSpPr>
          <p:spPr>
            <a:xfrm>
              <a:off x="6399432" y="542926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6399432" y="442546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6" name="Straight Arrow Connector 125"/>
            <p:cNvCxnSpPr>
              <a:stCxn id="120" idx="4"/>
              <a:endCxn id="121" idx="0"/>
            </p:cNvCxnSpPr>
            <p:nvPr/>
          </p:nvCxnSpPr>
          <p:spPr>
            <a:xfrm>
              <a:off x="6437532" y="4721613"/>
              <a:ext cx="0" cy="707655"/>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7326875" y="441162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130" name="TextBox 129"/>
                <p:cNvSpPr txBox="1"/>
                <p:nvPr/>
              </p:nvSpPr>
              <p:spPr>
                <a:xfrm>
                  <a:off x="6395934" y="4961237"/>
                  <a:ext cx="1014060" cy="307777"/>
                </a:xfrm>
                <a:prstGeom prst="rect">
                  <a:avLst/>
                </a:prstGeom>
                <a:noFill/>
              </p:spPr>
              <p:txBody>
                <a:bodyPr wrap="none" rtlCol="0">
                  <a:spAutoFit/>
                </a:bodyPr>
                <a:lstStyle/>
                <a:p>
                  <a:r>
                    <a:rPr lang="en-US" sz="1400" dirty="0"/>
                    <a:t>(</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𝑏</m:t>
                          </m:r>
                        </m:e>
                        <m:sup>
                          <m:r>
                            <a:rPr lang="en-US" sz="1400" b="0" i="1" smtClean="0">
                              <a:latin typeface="Cambria Math"/>
                            </a:rPr>
                            <m:t>𝑡</m:t>
                          </m:r>
                        </m:sup>
                      </m:sSup>
                    </m:oMath>
                  </a14:m>
                  <a:r>
                    <a:rPr lang="en-US" sz="1400" dirty="0">
                      <a:latin typeface="Cambria Math"/>
                      <a:ea typeface="Cambria Math"/>
                    </a:rPr>
                    <a:t>⨀</a:t>
                  </a:r>
                  <a:r>
                    <a:rPr lang="en-US" sz="1400" dirty="0"/>
                    <a:t> </a:t>
                  </a:r>
                  <a:r>
                    <a:rPr lang="en-US" sz="1400" i="1" dirty="0"/>
                    <a:t>y</a:t>
                  </a:r>
                  <a:r>
                    <a:rPr lang="en-US" sz="1400" baseline="-25000" dirty="0"/>
                    <a:t>2</a:t>
                  </a:r>
                  <a:r>
                    <a:rPr lang="en-US" sz="1400" dirty="0">
                      <a:sym typeface="Symbol"/>
                    </a:rPr>
                    <a:t>c)</a:t>
                  </a:r>
                  <a:endParaRPr lang="en-US" sz="1400" i="1" baseline="-25000" dirty="0"/>
                </a:p>
              </p:txBody>
            </p:sp>
          </mc:Choice>
          <mc:Fallback xmlns="">
            <p:sp>
              <p:nvSpPr>
                <p:cNvPr id="130" name="TextBox 129"/>
                <p:cNvSpPr txBox="1">
                  <a:spLocks noRot="1" noChangeAspect="1" noMove="1" noResize="1" noEditPoints="1" noAdjustHandles="1" noChangeArrowheads="1" noChangeShapeType="1" noTextEdit="1"/>
                </p:cNvSpPr>
                <p:nvPr/>
              </p:nvSpPr>
              <p:spPr>
                <a:xfrm>
                  <a:off x="6395934" y="4961237"/>
                  <a:ext cx="1014060" cy="307777"/>
                </a:xfrm>
                <a:prstGeom prst="rect">
                  <a:avLst/>
                </a:prstGeom>
                <a:blipFill rotWithShape="1">
                  <a:blip r:embed="rId5"/>
                  <a:stretch>
                    <a:fillRect l="-1205" t="-4000" r="-1807" b="-22000"/>
                  </a:stretch>
                </a:blipFill>
              </p:spPr>
              <p:txBody>
                <a:bodyPr/>
                <a:lstStyle/>
                <a:p>
                  <a:r>
                    <a:rPr lang="en-US">
                      <a:noFill/>
                    </a:rPr>
                    <a:t> </a:t>
                  </a:r>
                </a:p>
              </p:txBody>
            </p:sp>
          </mc:Fallback>
        </mc:AlternateContent>
        <p:sp>
          <p:nvSpPr>
            <p:cNvPr id="131" name="Oval 130"/>
            <p:cNvSpPr/>
            <p:nvPr/>
          </p:nvSpPr>
          <p:spPr>
            <a:xfrm>
              <a:off x="7326875" y="490002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32" name="Straight Arrow Connector 131"/>
            <p:cNvCxnSpPr>
              <a:stCxn id="129" idx="4"/>
              <a:endCxn id="131" idx="0"/>
            </p:cNvCxnSpPr>
            <p:nvPr/>
          </p:nvCxnSpPr>
          <p:spPr>
            <a:xfrm>
              <a:off x="7364975" y="4487825"/>
              <a:ext cx="0" cy="412201"/>
            </a:xfrm>
            <a:prstGeom prst="straightConnector1">
              <a:avLst/>
            </a:prstGeom>
            <a:ln w="12700">
              <a:solidFill>
                <a:schemeClr val="tx1"/>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7312885" y="4494854"/>
              <a:ext cx="635110" cy="307777"/>
            </a:xfrm>
            <a:prstGeom prst="rect">
              <a:avLst/>
            </a:prstGeom>
            <a:noFill/>
          </p:spPr>
          <p:txBody>
            <a:bodyPr wrap="none" rtlCol="0">
              <a:spAutoFit/>
            </a:bodyPr>
            <a:lstStyle/>
            <a:p>
              <a:r>
                <a:rPr lang="en-US" sz="1400" dirty="0"/>
                <a:t>(1</a:t>
              </a:r>
              <a:r>
                <a:rPr lang="en-US" sz="1400" dirty="0">
                  <a:latin typeface="Cambria Math"/>
                  <a:ea typeface="Cambria Math"/>
                </a:rPr>
                <a:t>⨀</a:t>
              </a:r>
              <a:r>
                <a:rPr lang="en-US" sz="1400" dirty="0"/>
                <a:t>d)</a:t>
              </a:r>
              <a:endParaRPr lang="en-US" sz="1400" baseline="-25000" dirty="0"/>
            </a:p>
          </p:txBody>
        </p:sp>
        <p:cxnSp>
          <p:nvCxnSpPr>
            <p:cNvPr id="134" name="Straight Arrow Connector 133"/>
            <p:cNvCxnSpPr>
              <a:stCxn id="117" idx="6"/>
              <a:endCxn id="123" idx="2"/>
            </p:cNvCxnSpPr>
            <p:nvPr/>
          </p:nvCxnSpPr>
          <p:spPr>
            <a:xfrm>
              <a:off x="5542970" y="4463560"/>
              <a:ext cx="856462" cy="0"/>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23" idx="6"/>
              <a:endCxn id="129" idx="2"/>
            </p:cNvCxnSpPr>
            <p:nvPr/>
          </p:nvCxnSpPr>
          <p:spPr>
            <a:xfrm flipV="1">
              <a:off x="6475632" y="4449725"/>
              <a:ext cx="851243" cy="13835"/>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31" idx="2"/>
              <a:endCxn id="120" idx="6"/>
            </p:cNvCxnSpPr>
            <p:nvPr/>
          </p:nvCxnSpPr>
          <p:spPr>
            <a:xfrm flipH="1" flipV="1">
              <a:off x="6475632" y="4683513"/>
              <a:ext cx="851243" cy="254613"/>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21" idx="1"/>
              <a:endCxn id="108" idx="5"/>
            </p:cNvCxnSpPr>
            <p:nvPr/>
          </p:nvCxnSpPr>
          <p:spPr>
            <a:xfrm flipH="1" flipV="1">
              <a:off x="5529961" y="4895012"/>
              <a:ext cx="880630" cy="545415"/>
            </a:xfrm>
            <a:prstGeom prst="straightConnector1">
              <a:avLst/>
            </a:prstGeom>
            <a:ln w="1270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TextBox 142"/>
                <p:cNvSpPr txBox="1"/>
                <p:nvPr/>
              </p:nvSpPr>
              <p:spPr>
                <a:xfrm>
                  <a:off x="4359280" y="5014833"/>
                  <a:ext cx="1194622" cy="307777"/>
                </a:xfrm>
                <a:prstGeom prst="rect">
                  <a:avLst/>
                </a:prstGeom>
                <a:noFill/>
              </p:spPr>
              <p:txBody>
                <a:bodyPr wrap="none" rtlCol="0">
                  <a:spAutoFit/>
                </a:bodyPr>
                <a:lstStyle/>
                <a:p>
                  <a:r>
                    <a:rPr lang="en-US" sz="1400" dirty="0"/>
                    <a:t>(</a:t>
                  </a:r>
                  <a14:m>
                    <m:oMath xmlns:m="http://schemas.openxmlformats.org/officeDocument/2006/math">
                      <m:sSup>
                        <m:sSupPr>
                          <m:ctrlPr>
                            <a:rPr lang="en-US" sz="1400" b="0" i="1" smtClean="0">
                              <a:latin typeface="Cambria Math" panose="02040503050406030204" pitchFamily="18" charset="0"/>
                              <a:sym typeface="Symbol"/>
                            </a:rPr>
                          </m:ctrlPr>
                        </m:sSupPr>
                        <m:e>
                          <m:d>
                            <m:dPr>
                              <m:ctrlPr>
                                <a:rPr lang="en-US" sz="1400" b="0" i="1" smtClean="0">
                                  <a:latin typeface="Cambria Math" panose="02040503050406030204" pitchFamily="18" charset="0"/>
                                </a:rPr>
                              </m:ctrlPr>
                            </m:dPr>
                            <m:e>
                              <m:r>
                                <a:rPr lang="en-US" sz="1400" b="0" i="1" smtClean="0">
                                  <a:latin typeface="Cambria Math"/>
                                </a:rPr>
                                <m:t>𝑏</m:t>
                              </m:r>
                              <m:r>
                                <a:rPr lang="en-US" sz="1400" b="0" i="1" smtClean="0">
                                  <a:latin typeface="Cambria Math"/>
                                  <a:sym typeface="Symbol"/>
                                </a:rPr>
                                <m:t></m:t>
                              </m:r>
                              <m:sSub>
                                <m:sSubPr>
                                  <m:ctrlPr>
                                    <a:rPr lang="en-US" sz="1400" b="0" i="1" smtClean="0">
                                      <a:latin typeface="Cambria Math" panose="02040503050406030204" pitchFamily="18" charset="0"/>
                                      <a:sym typeface="Symbol"/>
                                    </a:rPr>
                                  </m:ctrlPr>
                                </m:sSubPr>
                                <m:e>
                                  <m:r>
                                    <a:rPr lang="en-US" sz="1400" b="0" i="1" smtClean="0">
                                      <a:latin typeface="Cambria Math"/>
                                      <a:sym typeface="Symbol"/>
                                    </a:rPr>
                                    <m:t>𝑦</m:t>
                                  </m:r>
                                </m:e>
                                <m:sub>
                                  <m:r>
                                    <a:rPr lang="en-US" sz="1400" b="0" i="1" smtClean="0">
                                      <a:latin typeface="Cambria Math"/>
                                      <a:sym typeface="Symbol"/>
                                    </a:rPr>
                                    <m:t>2</m:t>
                                  </m:r>
                                </m:sub>
                              </m:sSub>
                            </m:e>
                          </m:d>
                        </m:e>
                        <m:sup>
                          <m:r>
                            <a:rPr lang="en-US" sz="1400" b="0" i="1" smtClean="0">
                              <a:latin typeface="Cambria Math"/>
                              <a:sym typeface="Symbol"/>
                            </a:rPr>
                            <m:t>𝑡</m:t>
                          </m:r>
                        </m:sup>
                      </m:sSup>
                    </m:oMath>
                  </a14:m>
                  <a:r>
                    <a:rPr lang="en-US" sz="1400" dirty="0">
                      <a:latin typeface="Cambria Math"/>
                      <a:ea typeface="Cambria Math"/>
                    </a:rPr>
                    <a:t>⨀</a:t>
                  </a:r>
                  <a:r>
                    <a:rPr lang="en-US" sz="1400" dirty="0"/>
                    <a:t> </a:t>
                  </a:r>
                  <a:r>
                    <a:rPr lang="en-US" sz="1400" dirty="0">
                      <a:sym typeface="Symbol"/>
                    </a:rPr>
                    <a:t>c)</a:t>
                  </a:r>
                  <a:endParaRPr lang="en-US" sz="1400" i="1" baseline="-250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4359280" y="5014833"/>
                  <a:ext cx="1194622" cy="307777"/>
                </a:xfrm>
                <a:prstGeom prst="rect">
                  <a:avLst/>
                </a:prstGeom>
                <a:blipFill rotWithShape="1">
                  <a:blip r:embed="rId6"/>
                  <a:stretch>
                    <a:fillRect l="-1531" t="-4000" r="-510" b="-22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7" name="TextBox 146"/>
              <p:cNvSpPr txBox="1"/>
              <p:nvPr/>
            </p:nvSpPr>
            <p:spPr>
              <a:xfrm>
                <a:off x="3959604" y="5656470"/>
                <a:ext cx="5183470" cy="646331"/>
              </a:xfrm>
              <a:prstGeom prst="rect">
                <a:avLst/>
              </a:prstGeom>
              <a:noFill/>
            </p:spPr>
            <p:txBody>
              <a:bodyPr wrap="none" rtlCol="0">
                <a:spAutoFit/>
              </a:bodyPr>
              <a:lstStyle/>
              <a:p>
                <a:r>
                  <a:rPr lang="en-US" dirty="0">
                    <a:latin typeface="Cambria Math"/>
                    <a:ea typeface="Cambria Math"/>
                  </a:rPr>
                  <a:t>    </a:t>
                </a:r>
                <a:r>
                  <a:rPr lang="en-US" i="1" dirty="0">
                    <a:latin typeface="Cambria Math"/>
                    <a:ea typeface="Cambria Math"/>
                  </a:rPr>
                  <a:t>readout</a:t>
                </a:r>
                <a:r>
                  <a:rPr lang="en-US" dirty="0">
                    <a:latin typeface="Cambria Math"/>
                    <a:ea typeface="Cambria Math"/>
                  </a:rPr>
                  <a:t>((1</a:t>
                </a:r>
                <a:r>
                  <a:rPr lang="en-US" dirty="0">
                    <a:ea typeface="Cambria Math"/>
                  </a:rPr>
                  <a:t> </a:t>
                </a:r>
                <a14:m>
                  <m:oMath xmlns:m="http://schemas.openxmlformats.org/officeDocument/2006/math">
                    <m:r>
                      <a:rPr lang="en-US" i="1">
                        <a:latin typeface="Cambria Math"/>
                        <a:ea typeface="Cambria Math"/>
                      </a:rPr>
                      <m:t>⨀ </m:t>
                    </m:r>
                  </m:oMath>
                </a14:m>
                <a:r>
                  <a:rPr lang="en-US" sz="1700" i="1" dirty="0">
                    <a:latin typeface="Cambria Math"/>
                  </a:rPr>
                  <a:t>d</a:t>
                </a:r>
                <a:r>
                  <a:rPr lang="en-US" dirty="0">
                    <a:latin typeface="Cambria Math"/>
                    <a:ea typeface="Cambria Math"/>
                  </a:rPr>
                  <a:t>) </a:t>
                </a:r>
                <a:r>
                  <a:rPr lang="en-US" dirty="0">
                    <a:latin typeface="Cambria Math"/>
                    <a:ea typeface="Cambria Math"/>
                    <a:sym typeface="Symbol"/>
                  </a:rPr>
                  <a:t></a:t>
                </a:r>
                <a14:m>
                  <m:oMath xmlns:m="http://schemas.openxmlformats.org/officeDocument/2006/math">
                    <m:r>
                      <a:rPr lang="en-US" b="0" i="1" baseline="-25000" smtClean="0">
                        <a:latin typeface="Cambria Math"/>
                      </a:rPr>
                      <m:t>𝑘</m:t>
                    </m:r>
                  </m:oMath>
                </a14:m>
                <a:r>
                  <a:rPr lang="en-US" dirty="0">
                    <a:latin typeface="Cambria Math"/>
                    <a:ea typeface="Cambria Math"/>
                    <a:sym typeface="Symbol"/>
                  </a:rPr>
                  <a:t>(</a:t>
                </a:r>
                <a:r>
                  <a:rPr lang="en-US" sz="1700" i="1" dirty="0" err="1">
                    <a:latin typeface="Cambria Math"/>
                    <a:sym typeface="Symbol"/>
                  </a:rPr>
                  <a:t>b</a:t>
                </a:r>
                <a:r>
                  <a:rPr lang="en-US" sz="1700" i="1" baseline="30000" dirty="0" err="1">
                    <a:latin typeface="Cambria Math"/>
                    <a:sym typeface="Symbol"/>
                  </a:rPr>
                  <a:t>t</a:t>
                </a:r>
                <a:r>
                  <a:rPr lang="en-US" dirty="0">
                    <a:ea typeface="Cambria Math"/>
                  </a:rPr>
                  <a:t> </a:t>
                </a:r>
                <a14:m>
                  <m:oMath xmlns:m="http://schemas.openxmlformats.org/officeDocument/2006/math">
                    <m:r>
                      <a:rPr lang="en-US" i="1">
                        <a:latin typeface="Cambria Math"/>
                        <a:ea typeface="Cambria Math"/>
                      </a:rPr>
                      <m:t>⨀ </m:t>
                    </m:r>
                  </m:oMath>
                </a14:m>
                <a:r>
                  <a:rPr lang="en-US" sz="1700" i="1" dirty="0">
                    <a:latin typeface="Cambria Math"/>
                    <a:sym typeface="Symbol"/>
                  </a:rPr>
                  <a:t>y</a:t>
                </a:r>
                <a:r>
                  <a:rPr lang="en-US" baseline="-25000" dirty="0">
                    <a:latin typeface="Cambria Math"/>
                    <a:ea typeface="Cambria Math"/>
                    <a:sym typeface="Symbol"/>
                  </a:rPr>
                  <a:t>2</a:t>
                </a:r>
                <a:r>
                  <a:rPr lang="en-US" dirty="0">
                    <a:latin typeface="Cambria Math"/>
                    <a:ea typeface="Cambria Math"/>
                    <a:sym typeface="Symbol"/>
                  </a:rPr>
                  <a:t></a:t>
                </a:r>
                <a:r>
                  <a:rPr lang="en-US" sz="1700" i="1" dirty="0">
                    <a:latin typeface="Cambria Math"/>
                    <a:sym typeface="Symbol"/>
                  </a:rPr>
                  <a:t>c</a:t>
                </a:r>
                <a:r>
                  <a:rPr lang="en-US" dirty="0">
                    <a:latin typeface="Cambria Math"/>
                    <a:ea typeface="Cambria Math"/>
                    <a:sym typeface="Symbol"/>
                  </a:rPr>
                  <a:t>) </a:t>
                </a:r>
                <a14:m>
                  <m:oMath xmlns:m="http://schemas.openxmlformats.org/officeDocument/2006/math">
                    <m:r>
                      <a:rPr lang="en-US" b="0" i="1" baseline="-25000" smtClean="0">
                        <a:latin typeface="Cambria Math"/>
                      </a:rPr>
                      <m:t>𝑘</m:t>
                    </m:r>
                  </m:oMath>
                </a14:m>
                <a:r>
                  <a:rPr lang="en-US" dirty="0">
                    <a:latin typeface="Cambria Math"/>
                    <a:ea typeface="Cambria Math"/>
                  </a:rPr>
                  <a:t>((</a:t>
                </a:r>
                <a:r>
                  <a:rPr lang="en-US" sz="1700" i="1" dirty="0">
                    <a:latin typeface="Cambria Math"/>
                    <a:sym typeface="Symbol"/>
                  </a:rPr>
                  <a:t>b </a:t>
                </a:r>
                <a:r>
                  <a:rPr lang="en-US" dirty="0">
                    <a:latin typeface="Cambria Math"/>
                    <a:ea typeface="Cambria Math"/>
                    <a:sym typeface="Symbol"/>
                  </a:rPr>
                  <a:t></a:t>
                </a:r>
                <a:r>
                  <a:rPr lang="en-US" sz="1700" i="1" dirty="0">
                    <a:latin typeface="Cambria Math"/>
                    <a:sym typeface="Symbol"/>
                  </a:rPr>
                  <a:t>y</a:t>
                </a:r>
                <a:r>
                  <a:rPr lang="en-US" baseline="-25000" dirty="0">
                    <a:latin typeface="Cambria Math"/>
                    <a:ea typeface="Cambria Math"/>
                    <a:sym typeface="Symbol"/>
                  </a:rPr>
                  <a:t>2</a:t>
                </a:r>
                <a:r>
                  <a:rPr lang="en-US" dirty="0">
                    <a:latin typeface="Cambria Math"/>
                    <a:ea typeface="Cambria Math"/>
                    <a:sym typeface="Symbol"/>
                  </a:rPr>
                  <a:t>)</a:t>
                </a:r>
                <a:r>
                  <a:rPr lang="en-US" baseline="30000" dirty="0">
                    <a:latin typeface="Cambria Math"/>
                    <a:ea typeface="Cambria Math"/>
                    <a:sym typeface="Symbol"/>
                  </a:rPr>
                  <a:t>t</a:t>
                </a:r>
                <a:r>
                  <a:rPr lang="en-US" sz="1600" dirty="0">
                    <a:ea typeface="Cambria Math"/>
                  </a:rPr>
                  <a:t> </a:t>
                </a:r>
                <a14:m>
                  <m:oMath xmlns:m="http://schemas.openxmlformats.org/officeDocument/2006/math">
                    <m:r>
                      <a:rPr lang="en-US" sz="1600" i="1">
                        <a:latin typeface="Cambria Math"/>
                        <a:ea typeface="Cambria Math"/>
                      </a:rPr>
                      <m:t>⨀ </m:t>
                    </m:r>
                  </m:oMath>
                </a14:m>
                <a:r>
                  <a:rPr lang="en-US" sz="1700" i="1" dirty="0">
                    <a:latin typeface="Cambria Math"/>
                    <a:sym typeface="Symbol"/>
                  </a:rPr>
                  <a:t>c</a:t>
                </a:r>
                <a:r>
                  <a:rPr lang="en-US" dirty="0">
                    <a:latin typeface="Cambria Math"/>
                    <a:ea typeface="Cambria Math"/>
                  </a:rPr>
                  <a:t>))</a:t>
                </a:r>
              </a:p>
              <a:p>
                <a:r>
                  <a:rPr lang="en-US" dirty="0">
                    <a:latin typeface="Cambria Math"/>
                    <a:ea typeface="Cambria Math"/>
                  </a:rPr>
                  <a:t>= </a:t>
                </a:r>
                <a:r>
                  <a:rPr lang="en-US" i="1" dirty="0">
                    <a:latin typeface="Cambria Math"/>
                    <a:sym typeface="Symbol"/>
                  </a:rPr>
                  <a:t>b </a:t>
                </a:r>
                <a:r>
                  <a:rPr lang="en-US" dirty="0">
                    <a:latin typeface="Cambria Math"/>
                    <a:ea typeface="Cambria Math"/>
                    <a:sym typeface="Symbol"/>
                  </a:rPr>
                  <a:t></a:t>
                </a:r>
                <a:r>
                  <a:rPr lang="en-US" i="1" dirty="0">
                    <a:latin typeface="Cambria Math"/>
                    <a:sym typeface="Symbol"/>
                  </a:rPr>
                  <a:t>y</a:t>
                </a:r>
                <a:r>
                  <a:rPr lang="en-US" baseline="-25000" dirty="0">
                    <a:latin typeface="Cambria Math"/>
                    <a:ea typeface="Cambria Math"/>
                    <a:sym typeface="Symbol"/>
                  </a:rPr>
                  <a:t>2</a:t>
                </a:r>
                <a:r>
                  <a:rPr lang="en-US" dirty="0">
                    <a:latin typeface="Cambria Math"/>
                    <a:ea typeface="Cambria Math"/>
                    <a:sym typeface="Symbol"/>
                  </a:rPr>
                  <a:t> </a:t>
                </a:r>
                <a:r>
                  <a:rPr lang="en-US" i="1" dirty="0">
                    <a:latin typeface="Cambria Math"/>
                    <a:sym typeface="Symbol"/>
                  </a:rPr>
                  <a:t>b </a:t>
                </a:r>
                <a:r>
                  <a:rPr lang="en-US" dirty="0">
                    <a:latin typeface="Cambria Math"/>
                    <a:ea typeface="Cambria Math"/>
                    <a:sym typeface="Symbol"/>
                  </a:rPr>
                  <a:t></a:t>
                </a:r>
                <a:r>
                  <a:rPr lang="en-US" dirty="0">
                    <a:latin typeface="Cambria Math"/>
                    <a:ea typeface="Cambria Math"/>
                  </a:rPr>
                  <a:t>1</a:t>
                </a:r>
                <a:r>
                  <a:rPr lang="en-US" dirty="0">
                    <a:latin typeface="Cambria Math"/>
                    <a:ea typeface="Cambria Math"/>
                    <a:sym typeface="Symbol"/>
                  </a:rPr>
                  <a:t></a:t>
                </a:r>
                <a:r>
                  <a:rPr lang="en-US" i="1" dirty="0">
                    <a:latin typeface="Cambria Math"/>
                  </a:rPr>
                  <a:t>d</a:t>
                </a:r>
                <a:r>
                  <a:rPr lang="en-US" dirty="0">
                    <a:latin typeface="Cambria Math"/>
                    <a:ea typeface="Cambria Math"/>
                    <a:sym typeface="Symbol"/>
                  </a:rPr>
                  <a:t> </a:t>
                </a:r>
                <a:r>
                  <a:rPr lang="en-US" sz="1700" i="1" dirty="0">
                    <a:latin typeface="Cambria Math"/>
                    <a:sym typeface="Symbol"/>
                  </a:rPr>
                  <a:t>y</a:t>
                </a:r>
                <a:r>
                  <a:rPr lang="en-US" baseline="-25000" dirty="0">
                    <a:latin typeface="Cambria Math"/>
                    <a:ea typeface="Cambria Math"/>
                    <a:sym typeface="Symbol"/>
                  </a:rPr>
                  <a:t>2</a:t>
                </a:r>
                <a:r>
                  <a:rPr lang="en-US" dirty="0">
                    <a:latin typeface="Cambria Math"/>
                    <a:ea typeface="Cambria Math"/>
                    <a:sym typeface="Symbol"/>
                  </a:rPr>
                  <a:t></a:t>
                </a:r>
                <a:r>
                  <a:rPr lang="en-US" sz="1700" i="1" dirty="0">
                    <a:latin typeface="Cambria Math"/>
                    <a:sym typeface="Symbol"/>
                  </a:rPr>
                  <a:t>c</a:t>
                </a:r>
                <a:r>
                  <a:rPr lang="en-US" dirty="0">
                    <a:latin typeface="Cambria Math"/>
                    <a:ea typeface="Cambria Math"/>
                    <a:sym typeface="Symbol"/>
                  </a:rPr>
                  <a:t> </a:t>
                </a:r>
                <a:r>
                  <a:rPr lang="en-US" i="1" dirty="0">
                    <a:latin typeface="Cambria Math"/>
                    <a:sym typeface="Symbol"/>
                  </a:rPr>
                  <a:t>c</a:t>
                </a:r>
                <a:endParaRPr lang="en-US" dirty="0"/>
              </a:p>
            </p:txBody>
          </p:sp>
        </mc:Choice>
        <mc:Fallback xmlns="">
          <p:sp>
            <p:nvSpPr>
              <p:cNvPr id="147" name="TextBox 146"/>
              <p:cNvSpPr txBox="1">
                <a:spLocks noRot="1" noChangeAspect="1" noMove="1" noResize="1" noEditPoints="1" noAdjustHandles="1" noChangeArrowheads="1" noChangeShapeType="1" noTextEdit="1"/>
              </p:cNvSpPr>
              <p:nvPr/>
            </p:nvSpPr>
            <p:spPr>
              <a:xfrm>
                <a:off x="3959604" y="5656470"/>
                <a:ext cx="5183470" cy="646331"/>
              </a:xfrm>
              <a:prstGeom prst="rect">
                <a:avLst/>
              </a:prstGeom>
              <a:blipFill rotWithShape="1">
                <a:blip r:embed="rId7"/>
                <a:stretch>
                  <a:fillRect l="-1059" t="-6604" r="-706" b="-12264"/>
                </a:stretch>
              </a:blipFill>
            </p:spPr>
            <p:txBody>
              <a:bodyPr/>
              <a:lstStyle/>
              <a:p>
                <a:r>
                  <a:rPr lang="en-US">
                    <a:noFill/>
                  </a:rPr>
                  <a:t> </a:t>
                </a:r>
              </a:p>
            </p:txBody>
          </p:sp>
        </mc:Fallback>
      </mc:AlternateContent>
      <p:sp>
        <p:nvSpPr>
          <p:cNvPr id="148" name="TextBox 147"/>
          <p:cNvSpPr txBox="1"/>
          <p:nvPr/>
        </p:nvSpPr>
        <p:spPr>
          <a:xfrm>
            <a:off x="3499067" y="3984771"/>
            <a:ext cx="442750" cy="369332"/>
          </a:xfrm>
          <a:prstGeom prst="rect">
            <a:avLst/>
          </a:prstGeom>
          <a:noFill/>
        </p:spPr>
        <p:txBody>
          <a:bodyPr wrap="none" rtlCol="0">
            <a:spAutoFit/>
          </a:bodyPr>
          <a:lstStyle/>
          <a:p>
            <a:r>
              <a:rPr lang="en-US" dirty="0">
                <a:solidFill>
                  <a:schemeClr val="accent2">
                    <a:lumMod val="75000"/>
                  </a:schemeClr>
                </a:solidFill>
              </a:rPr>
              <a:t>(1)</a:t>
            </a:r>
          </a:p>
        </p:txBody>
      </p:sp>
      <p:sp>
        <p:nvSpPr>
          <p:cNvPr id="149" name="TextBox 148"/>
          <p:cNvSpPr txBox="1"/>
          <p:nvPr/>
        </p:nvSpPr>
        <p:spPr>
          <a:xfrm>
            <a:off x="3499067" y="3707718"/>
            <a:ext cx="442750" cy="369332"/>
          </a:xfrm>
          <a:prstGeom prst="rect">
            <a:avLst/>
          </a:prstGeom>
          <a:noFill/>
        </p:spPr>
        <p:txBody>
          <a:bodyPr wrap="none" rtlCol="0">
            <a:spAutoFit/>
          </a:bodyPr>
          <a:lstStyle/>
          <a:p>
            <a:r>
              <a:rPr lang="en-US" dirty="0">
                <a:solidFill>
                  <a:schemeClr val="accent2">
                    <a:lumMod val="75000"/>
                  </a:schemeClr>
                </a:solidFill>
              </a:rPr>
              <a:t>(2)</a:t>
            </a:r>
          </a:p>
        </p:txBody>
      </p:sp>
      <p:sp>
        <p:nvSpPr>
          <p:cNvPr id="150" name="TextBox 149"/>
          <p:cNvSpPr txBox="1"/>
          <p:nvPr/>
        </p:nvSpPr>
        <p:spPr>
          <a:xfrm>
            <a:off x="3499067" y="3155442"/>
            <a:ext cx="442750" cy="369332"/>
          </a:xfrm>
          <a:prstGeom prst="rect">
            <a:avLst/>
          </a:prstGeom>
          <a:noFill/>
        </p:spPr>
        <p:txBody>
          <a:bodyPr wrap="none" rtlCol="0">
            <a:spAutoFit/>
          </a:bodyPr>
          <a:lstStyle/>
          <a:p>
            <a:r>
              <a:rPr lang="en-US" dirty="0">
                <a:solidFill>
                  <a:schemeClr val="accent2">
                    <a:lumMod val="75000"/>
                  </a:schemeClr>
                </a:solidFill>
              </a:rPr>
              <a:t>(3)</a:t>
            </a:r>
          </a:p>
        </p:txBody>
      </p:sp>
      <p:sp>
        <p:nvSpPr>
          <p:cNvPr id="151" name="TextBox 150"/>
          <p:cNvSpPr txBox="1"/>
          <p:nvPr/>
        </p:nvSpPr>
        <p:spPr>
          <a:xfrm>
            <a:off x="6954124" y="3874325"/>
            <a:ext cx="426720" cy="353943"/>
          </a:xfrm>
          <a:prstGeom prst="rect">
            <a:avLst/>
          </a:prstGeom>
          <a:noFill/>
        </p:spPr>
        <p:txBody>
          <a:bodyPr wrap="none" rtlCol="0">
            <a:spAutoFit/>
          </a:bodyPr>
          <a:lstStyle/>
          <a:p>
            <a:r>
              <a:rPr lang="en-US" sz="1700" dirty="0">
                <a:solidFill>
                  <a:schemeClr val="accent2">
                    <a:lumMod val="75000"/>
                  </a:schemeClr>
                </a:solidFill>
              </a:rPr>
              <a:t>(1)</a:t>
            </a:r>
          </a:p>
        </p:txBody>
      </p:sp>
      <p:sp>
        <p:nvSpPr>
          <p:cNvPr id="152" name="TextBox 151"/>
          <p:cNvSpPr txBox="1"/>
          <p:nvPr/>
        </p:nvSpPr>
        <p:spPr>
          <a:xfrm>
            <a:off x="6954124" y="3597272"/>
            <a:ext cx="426720" cy="353943"/>
          </a:xfrm>
          <a:prstGeom prst="rect">
            <a:avLst/>
          </a:prstGeom>
          <a:noFill/>
        </p:spPr>
        <p:txBody>
          <a:bodyPr wrap="none" rtlCol="0">
            <a:spAutoFit/>
          </a:bodyPr>
          <a:lstStyle/>
          <a:p>
            <a:r>
              <a:rPr lang="en-US" sz="1700" dirty="0">
                <a:solidFill>
                  <a:schemeClr val="accent2">
                    <a:lumMod val="75000"/>
                  </a:schemeClr>
                </a:solidFill>
              </a:rPr>
              <a:t>(2)</a:t>
            </a:r>
          </a:p>
        </p:txBody>
      </p:sp>
      <p:sp>
        <p:nvSpPr>
          <p:cNvPr id="153" name="TextBox 152"/>
          <p:cNvSpPr txBox="1"/>
          <p:nvPr/>
        </p:nvSpPr>
        <p:spPr>
          <a:xfrm>
            <a:off x="6954124" y="3019829"/>
            <a:ext cx="426720" cy="353943"/>
          </a:xfrm>
          <a:prstGeom prst="rect">
            <a:avLst/>
          </a:prstGeom>
          <a:noFill/>
        </p:spPr>
        <p:txBody>
          <a:bodyPr wrap="none" rtlCol="0">
            <a:spAutoFit/>
          </a:bodyPr>
          <a:lstStyle/>
          <a:p>
            <a:r>
              <a:rPr lang="en-US" sz="1700" dirty="0">
                <a:solidFill>
                  <a:schemeClr val="accent2">
                    <a:lumMod val="75000"/>
                  </a:schemeClr>
                </a:solidFill>
              </a:rPr>
              <a:t>(3)</a:t>
            </a:r>
          </a:p>
        </p:txBody>
      </p:sp>
      <mc:AlternateContent xmlns:mc="http://schemas.openxmlformats.org/markup-compatibility/2006" xmlns:a14="http://schemas.microsoft.com/office/drawing/2010/main">
        <mc:Choice Requires="a14">
          <p:sp>
            <p:nvSpPr>
              <p:cNvPr id="67" name="TextBox 66"/>
              <p:cNvSpPr txBox="1"/>
              <p:nvPr/>
            </p:nvSpPr>
            <p:spPr>
              <a:xfrm>
                <a:off x="4118994" y="2738528"/>
                <a:ext cx="4991450" cy="1512978"/>
              </a:xfrm>
              <a:prstGeom prst="rect">
                <a:avLst/>
              </a:prstGeom>
              <a:noFill/>
            </p:spPr>
            <p:txBody>
              <a:bodyPr wrap="square" lIns="0" r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𝑍</m:t>
                        </m:r>
                      </m:e>
                      <m:sub>
                        <m:r>
                          <a:rPr lang="en-US" i="1">
                            <a:latin typeface="Cambria Math"/>
                          </a:rPr>
                          <m:t>1</m:t>
                        </m:r>
                      </m:sub>
                    </m:sSub>
                    <m:r>
                      <a:rPr lang="en-US" i="1">
                        <a:latin typeface="Cambria Math"/>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a:rPr>
                          <m:t>𝑍</m:t>
                        </m:r>
                      </m:e>
                      <m:sub>
                        <m:r>
                          <a:rPr lang="en-US" i="1">
                            <a:solidFill>
                              <a:srgbClr val="C00000"/>
                            </a:solidFill>
                            <a:latin typeface="Cambria Math"/>
                          </a:rPr>
                          <m:t>2</m:t>
                        </m:r>
                      </m:sub>
                    </m:sSub>
                    <m:r>
                      <a:rPr lang="en-US" i="1">
                        <a:latin typeface="Cambria Math"/>
                      </a:rPr>
                      <m:t> ⨂</m:t>
                    </m:r>
                    <m:r>
                      <a:rPr lang="en-US" i="1" baseline="-25000">
                        <a:latin typeface="Cambria Math"/>
                      </a:rPr>
                      <m:t>𝑘</m:t>
                    </m:r>
                    <m:r>
                      <a:rPr lang="en-US" i="1">
                        <a:latin typeface="Cambria Math"/>
                      </a:rPr>
                      <m:t>(</m:t>
                    </m:r>
                    <m:r>
                      <a:rPr lang="en-US" i="1" smtClean="0">
                        <a:latin typeface="Cambria Math"/>
                      </a:rPr>
                      <m:t>1</m:t>
                    </m:r>
                    <m:r>
                      <a:rPr lang="en-US" i="1">
                        <a:latin typeface="Cambria Math"/>
                        <a:ea typeface="Cambria Math"/>
                      </a:rPr>
                      <m:t>⨀</m:t>
                    </m:r>
                    <m:r>
                      <a:rPr lang="en-US" i="1">
                        <a:latin typeface="Cambria Math"/>
                        <a:ea typeface="Cambria Math"/>
                      </a:rPr>
                      <m:t>𝑎</m:t>
                    </m:r>
                    <m:r>
                      <a:rPr lang="en-US" i="1">
                        <a:latin typeface="Cambria Math"/>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                             </m:t>
                        </m:r>
                        <m:r>
                          <a:rPr lang="en-US" i="1">
                            <a:latin typeface="Cambria Math"/>
                          </a:rPr>
                          <m:t>𝑌</m:t>
                        </m:r>
                      </m:e>
                      <m:sub>
                        <m:r>
                          <a:rPr lang="en-US" i="1">
                            <a:latin typeface="Cambria Math"/>
                          </a:rPr>
                          <m:t>1</m:t>
                        </m:r>
                      </m:sub>
                    </m:sSub>
                    <m:r>
                      <a:rPr lang="en-US" i="1">
                        <a:latin typeface="Cambria Math"/>
                      </a:rPr>
                      <m:t>=</m:t>
                    </m:r>
                    <m:r>
                      <a:rPr lang="en-US" i="1">
                        <a:latin typeface="Cambria Math"/>
                      </a:rPr>
                      <m:t>𝑟𝑒𝑎𝑑𝑜𝑢𝑡</m:t>
                    </m:r>
                    <m:r>
                      <a:rPr lang="en-US" i="1">
                        <a:latin typeface="Cambria Math"/>
                      </a:rPr>
                      <m:t>(</m:t>
                    </m:r>
                    <m:sSub>
                      <m:sSubPr>
                        <m:ctrlPr>
                          <a:rPr lang="en-US" i="1">
                            <a:latin typeface="Cambria Math" panose="02040503050406030204" pitchFamily="18" charset="0"/>
                          </a:rPr>
                        </m:ctrlPr>
                      </m:sSubPr>
                      <m:e>
                        <m:r>
                          <a:rPr lang="en-US" i="1">
                            <a:latin typeface="Cambria Math"/>
                          </a:rPr>
                          <m:t>𝑍</m:t>
                        </m:r>
                      </m:e>
                      <m:sub>
                        <m:r>
                          <a:rPr lang="en-US" i="1">
                            <a:latin typeface="Cambria Math"/>
                          </a:rPr>
                          <m:t>1</m:t>
                        </m:r>
                      </m:sub>
                    </m:sSub>
                    <m:r>
                      <a:rPr lang="en-US" i="1">
                        <a:latin typeface="Cambria Math"/>
                      </a:rPr>
                      <m:t>)</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𝑍</m:t>
                        </m:r>
                      </m:e>
                      <m:sub>
                        <m:r>
                          <a:rPr lang="en-US" b="0" i="1" smtClean="0">
                            <a:latin typeface="Cambria Math"/>
                          </a:rPr>
                          <m:t>2</m:t>
                        </m:r>
                      </m:sub>
                    </m:sSub>
                    <m:r>
                      <a:rPr lang="en-US" b="0" i="1" smtClean="0">
                        <a:latin typeface="Cambria Math"/>
                      </a:rPr>
                      <m:t>=      </m:t>
                    </m:r>
                    <m:r>
                      <a:rPr lang="en-US" i="1">
                        <a:latin typeface="Cambria Math"/>
                      </a:rPr>
                      <m:t>(1</m:t>
                    </m:r>
                    <m:r>
                      <a:rPr lang="en-US" i="1">
                        <a:latin typeface="Cambria Math"/>
                        <a:ea typeface="Cambria Math"/>
                      </a:rPr>
                      <m:t>⨀</m:t>
                    </m:r>
                    <m:r>
                      <a:rPr lang="en-US" i="1">
                        <a:latin typeface="Cambria Math"/>
                      </a:rPr>
                      <m:t>𝑑</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                             </m:t>
                        </m:r>
                        <m:r>
                          <a:rPr lang="en-US" b="0" i="1" smtClean="0">
                            <a:solidFill>
                              <a:schemeClr val="accent2">
                                <a:lumMod val="75000"/>
                              </a:schemeClr>
                            </a:solidFill>
                            <a:latin typeface="Cambria Math"/>
                          </a:rPr>
                          <m:t>   </m:t>
                        </m:r>
                        <m:r>
                          <a:rPr lang="en-US" b="0" i="1" smtClean="0">
                            <a:latin typeface="Cambria Math"/>
                          </a:rPr>
                          <m:t>  </m:t>
                        </m:r>
                        <m:r>
                          <a:rPr lang="en-US" i="1">
                            <a:latin typeface="Cambria Math"/>
                          </a:rPr>
                          <m:t>𝑌</m:t>
                        </m:r>
                      </m:e>
                      <m:sub>
                        <m:r>
                          <a:rPr lang="en-US" i="1">
                            <a:latin typeface="Cambria Math"/>
                          </a:rPr>
                          <m:t>2</m:t>
                        </m:r>
                      </m:sub>
                    </m:sSub>
                    <m:r>
                      <a:rPr lang="en-US" i="1">
                        <a:latin typeface="Cambria Math"/>
                      </a:rPr>
                      <m:t>=</m:t>
                    </m:r>
                    <m:r>
                      <a:rPr lang="en-US" i="1">
                        <a:latin typeface="Cambria Math"/>
                      </a:rPr>
                      <m:t>𝑟𝑒𝑎𝑑𝑜𝑢𝑡</m:t>
                    </m:r>
                    <m:r>
                      <a:rPr lang="en-US" i="1">
                        <a:latin typeface="Cambria Math"/>
                      </a:rPr>
                      <m:t>(</m:t>
                    </m:r>
                    <m:sSub>
                      <m:sSubPr>
                        <m:ctrlPr>
                          <a:rPr lang="en-US" i="1">
                            <a:latin typeface="Cambria Math" panose="02040503050406030204" pitchFamily="18" charset="0"/>
                          </a:rPr>
                        </m:ctrlPr>
                      </m:sSubPr>
                      <m:e>
                        <m:r>
                          <a:rPr lang="en-US" i="1">
                            <a:latin typeface="Cambria Math"/>
                          </a:rPr>
                          <m:t>𝑍</m:t>
                        </m:r>
                      </m:e>
                      <m:sub>
                        <m:r>
                          <a:rPr lang="en-US" i="1">
                            <a:latin typeface="Cambria Math"/>
                          </a:rPr>
                          <m:t>2</m:t>
                        </m:r>
                      </m:sub>
                    </m:sSub>
                    <m:r>
                      <a:rPr lang="en-US" i="1">
                        <a:latin typeface="Cambria Math"/>
                      </a:rPr>
                      <m:t>)</m:t>
                    </m:r>
                  </m:oMath>
                </a14:m>
                <a:endParaRPr lang="en-US" b="0" i="1" dirty="0">
                  <a:latin typeface="Cambria Math"/>
                </a:endParaRPr>
              </a:p>
              <a:p>
                <a:r>
                  <a:rPr lang="en-US" dirty="0"/>
                  <a:t>          </a:t>
                </a:r>
                <a14:m>
                  <m:oMath xmlns:m="http://schemas.openxmlformats.org/officeDocument/2006/math">
                    <m:r>
                      <a:rPr lang="en-US" i="1">
                        <a:latin typeface="Cambria Math"/>
                      </a:rPr>
                      <m:t>⨁</m:t>
                    </m:r>
                    <m:r>
                      <a:rPr lang="en-US" i="1" baseline="-25000">
                        <a:latin typeface="Cambria Math"/>
                      </a:rPr>
                      <m:t>𝑘</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1</m:t>
                                </m:r>
                              </m:e>
                              <m:sup>
                                <m:r>
                                  <a:rPr lang="en-US" b="0" i="1" smtClean="0">
                                    <a:latin typeface="Cambria Math"/>
                                  </a:rPr>
                                  <m:t> </m:t>
                                </m:r>
                              </m:sup>
                            </m:sSup>
                            <m:r>
                              <a:rPr lang="en-US" b="0" i="1" smtClean="0">
                                <a:latin typeface="Cambria Math"/>
                                <a:ea typeface="Cambria Math"/>
                              </a:rPr>
                              <m:t>⨀</m:t>
                            </m:r>
                            <m:d>
                              <m:dPr>
                                <m:ctrlPr>
                                  <a:rPr lang="en-US" b="0" i="1" smtClean="0">
                                    <a:latin typeface="Cambria Math" panose="02040503050406030204" pitchFamily="18" charset="0"/>
                                  </a:rPr>
                                </m:ctrlPr>
                              </m:dPr>
                              <m:e>
                                <m:r>
                                  <a:rPr lang="en-US" b="0" i="1" smtClean="0">
                                    <a:latin typeface="Cambria Math"/>
                                  </a:rPr>
                                  <m:t>𝑏</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2</m:t>
                                    </m:r>
                                  </m:sub>
                                </m:sSub>
                                <m:r>
                                  <a:rPr lang="en-US" b="0" i="1" smtClean="0">
                                    <a:latin typeface="Cambria Math"/>
                                  </a:rPr>
                                  <m:t>⨂</m:t>
                                </m:r>
                                <m:r>
                                  <a:rPr lang="en-US" b="0" i="1" smtClean="0">
                                    <a:latin typeface="Cambria Math"/>
                                  </a:rPr>
                                  <m:t>𝑐</m:t>
                                </m:r>
                              </m:e>
                            </m:d>
                          </m:e>
                        </m:d>
                      </m:e>
                      <m:sup>
                        <m:r>
                          <a:rPr lang="en-US" b="0" i="1" smtClean="0">
                            <a:latin typeface="Cambria Math"/>
                          </a:rPr>
                          <m:t> </m:t>
                        </m:r>
                      </m:sup>
                    </m:sSup>
                  </m:oMath>
                </a14:m>
                <a:endParaRPr lang="en-US" dirty="0"/>
              </a:p>
              <a:p>
                <a:r>
                  <a:rPr lang="en-US" dirty="0"/>
                  <a:t>          </a:t>
                </a:r>
                <a14:m>
                  <m:oMath xmlns:m="http://schemas.openxmlformats.org/officeDocument/2006/math">
                    <m:r>
                      <a:rPr lang="en-US" i="1">
                        <a:latin typeface="Cambria Math"/>
                      </a:rPr>
                      <m:t>⨁</m:t>
                    </m:r>
                    <m:r>
                      <a:rPr lang="en-US" i="1" baseline="-25000">
                        <a:latin typeface="Cambria Math"/>
                      </a:rPr>
                      <m:t>𝑘</m:t>
                    </m:r>
                    <m:r>
                      <a:rPr lang="en-US" i="1">
                        <a:latin typeface="Cambria Math"/>
                      </a:rPr>
                      <m:t> </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a:rPr>
                          <m:t>𝑍</m:t>
                        </m:r>
                      </m:e>
                      <m:sub>
                        <m:r>
                          <a:rPr lang="en-US" i="1">
                            <a:solidFill>
                              <a:srgbClr val="C00000"/>
                            </a:solidFill>
                            <a:latin typeface="Cambria Math"/>
                          </a:rPr>
                          <m:t>2</m:t>
                        </m:r>
                      </m:sub>
                    </m:sSub>
                    <m:r>
                      <a:rPr lang="en-US" i="1">
                        <a:latin typeface="Cambria Math"/>
                      </a:rPr>
                      <m:t>⨂</m:t>
                    </m:r>
                    <m:r>
                      <a:rPr lang="en-US" i="1" baseline="-25000">
                        <a:latin typeface="Cambria Math"/>
                      </a:rPr>
                      <m:t>𝑘</m:t>
                    </m:r>
                    <m:r>
                      <a:rPr lang="en-US" i="1">
                        <a:latin typeface="Cambria Math"/>
                      </a:rPr>
                      <m:t> </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𝑡</m:t>
                                    </m:r>
                                  </m:sup>
                                </m:sSup>
                              </m:e>
                              <m:sup>
                                <m:r>
                                  <a:rPr lang="en-US" i="1">
                                    <a:latin typeface="Cambria Math"/>
                                  </a:rPr>
                                  <m:t> </m:t>
                                </m:r>
                              </m:sup>
                            </m:sSup>
                            <m:r>
                              <a:rPr lang="en-US" i="1">
                                <a:latin typeface="Cambria Math"/>
                                <a:ea typeface="Cambria Math"/>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𝑣</m:t>
                                    </m:r>
                                  </m:e>
                                  <m:sub>
                                    <m:r>
                                      <a:rPr lang="en-US" i="1">
                                        <a:latin typeface="Cambria Math"/>
                                      </a:rPr>
                                      <m:t>2</m:t>
                                    </m:r>
                                  </m:sub>
                                </m:sSub>
                                <m:r>
                                  <a:rPr lang="en-US" i="1">
                                    <a:latin typeface="Cambria Math"/>
                                  </a:rPr>
                                  <m:t>⨂</m:t>
                                </m:r>
                                <m:r>
                                  <a:rPr lang="en-US" i="1">
                                    <a:latin typeface="Cambria Math"/>
                                  </a:rPr>
                                  <m:t>𝑐</m:t>
                                </m:r>
                              </m:e>
                            </m:d>
                          </m:e>
                        </m:d>
                      </m:e>
                      <m:sub>
                        <m:r>
                          <a:rPr lang="en-US" i="1">
                            <a:latin typeface="Cambria Math"/>
                          </a:rPr>
                          <m:t> </m:t>
                        </m:r>
                      </m:sub>
                    </m:sSub>
                  </m:oMath>
                </a14:m>
                <a:endParaRPr lang="en-US" dirty="0"/>
              </a:p>
              <a:p>
                <a:r>
                  <a:rPr lang="en-US" dirty="0"/>
                  <a:t>          </a:t>
                </a:r>
                <a14:m>
                  <m:oMath xmlns:m="http://schemas.openxmlformats.org/officeDocument/2006/math">
                    <m:r>
                      <a:rPr lang="en-US" i="1">
                        <a:latin typeface="Cambria Math"/>
                      </a:rPr>
                      <m:t>⨁</m:t>
                    </m:r>
                    <m:r>
                      <a:rPr lang="en-US" i="1" baseline="-25000">
                        <a:latin typeface="Cambria Math"/>
                      </a:rPr>
                      <m:t>𝑘</m:t>
                    </m:r>
                    <m:r>
                      <a:rPr lang="en-US" i="1">
                        <a:latin typeface="Cambria Math"/>
                      </a:rPr>
                      <m:t> </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a:rPr>
                          <m:t>𝑍</m:t>
                        </m:r>
                      </m:e>
                      <m:sub>
                        <m:r>
                          <a:rPr lang="en-US" i="1">
                            <a:solidFill>
                              <a:srgbClr val="C00000"/>
                            </a:solidFill>
                            <a:latin typeface="Cambria Math"/>
                          </a:rPr>
                          <m:t>2</m:t>
                        </m:r>
                      </m:sub>
                    </m:sSub>
                    <m:r>
                      <a:rPr lang="en-US" i="1">
                        <a:latin typeface="Cambria Math"/>
                      </a:rPr>
                      <m:t>⨂</m:t>
                    </m:r>
                    <m:r>
                      <a:rPr lang="en-US" i="1" baseline="-25000">
                        <a:latin typeface="Cambria Math"/>
                      </a:rPr>
                      <m:t>𝑘</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𝑦</m:t>
                                        </m:r>
                                      </m:e>
                                      <m:sub>
                                        <m:r>
                                          <a:rPr lang="en-US" i="1">
                                            <a:latin typeface="Cambria Math"/>
                                          </a:rPr>
                                          <m:t>2</m:t>
                                        </m:r>
                                      </m:sub>
                                    </m:sSub>
                                    <m:r>
                                      <a:rPr lang="en-US" i="1">
                                        <a:latin typeface="Cambria Math"/>
                                      </a:rPr>
                                      <m:t>⨂</m:t>
                                    </m:r>
                                    <m:r>
                                      <a:rPr lang="en-US" i="1">
                                        <a:latin typeface="Cambria Math"/>
                                      </a:rPr>
                                      <m:t>𝑏</m:t>
                                    </m:r>
                                  </m:e>
                                </m:d>
                              </m:e>
                              <m:sup>
                                <m:r>
                                  <a:rPr lang="en-US" b="0" i="1" smtClean="0">
                                    <a:latin typeface="Cambria Math"/>
                                  </a:rPr>
                                  <m:t>𝑡</m:t>
                                </m:r>
                              </m:sup>
                            </m:sSup>
                          </m:e>
                          <m:sup>
                            <m:r>
                              <a:rPr lang="en-US" i="1">
                                <a:latin typeface="Cambria Math"/>
                              </a:rPr>
                              <m:t> </m:t>
                            </m:r>
                          </m:sup>
                        </m:sSup>
                        <m:r>
                          <a:rPr lang="en-US" i="1">
                            <a:latin typeface="Cambria Math"/>
                            <a:ea typeface="Cambria Math"/>
                          </a:rPr>
                          <m:t>⨀</m:t>
                        </m:r>
                        <m:r>
                          <a:rPr lang="en-US" i="1">
                            <a:latin typeface="Cambria Math"/>
                          </a:rPr>
                          <m:t>𝑐</m:t>
                        </m:r>
                      </m:e>
                    </m:d>
                  </m:oMath>
                </a14:m>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4118994" y="2738528"/>
                <a:ext cx="4991450" cy="1512978"/>
              </a:xfrm>
              <a:prstGeom prst="rect">
                <a:avLst/>
              </a:prstGeom>
              <a:blipFill rotWithShape="1">
                <a:blip r:embed="rId8"/>
                <a:stretch>
                  <a:fillRect l="-1711" r="-1834"/>
                </a:stretch>
              </a:blipFill>
            </p:spPr>
            <p:txBody>
              <a:bodyPr/>
              <a:lstStyle/>
              <a:p>
                <a:r>
                  <a:rPr lang="en-US">
                    <a:noFill/>
                  </a:rPr>
                  <a:t> </a:t>
                </a:r>
              </a:p>
            </p:txBody>
          </p:sp>
        </mc:Fallback>
      </mc:AlternateContent>
      <p:sp>
        <p:nvSpPr>
          <p:cNvPr id="70" name="Rounded Rectangular Callout 69"/>
          <p:cNvSpPr/>
          <p:nvPr/>
        </p:nvSpPr>
        <p:spPr>
          <a:xfrm>
            <a:off x="5370646" y="637563"/>
            <a:ext cx="3236449" cy="1325459"/>
          </a:xfrm>
          <a:prstGeom prst="wedgeRoundRectCallout">
            <a:avLst>
              <a:gd name="adj1" fmla="val -55911"/>
              <a:gd name="adj2" fmla="val 112589"/>
              <a:gd name="adj3" fmla="val 16667"/>
            </a:avLst>
          </a:prstGeom>
          <a:solidFill>
            <a:schemeClr val="bg1"/>
          </a:solid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C00000"/>
                </a:solidFill>
              </a:rPr>
              <a:t>This system is left- linear and </a:t>
            </a:r>
            <a:r>
              <a:rPr lang="en-US" dirty="0" err="1">
                <a:solidFill>
                  <a:srgbClr val="C00000"/>
                </a:solidFill>
              </a:rPr>
              <a:t>Tarjan</a:t>
            </a:r>
            <a:r>
              <a:rPr lang="en-US" dirty="0">
                <a:solidFill>
                  <a:srgbClr val="C00000"/>
                </a:solidFill>
              </a:rPr>
              <a:t> can be applied, which returns the </a:t>
            </a:r>
            <a:r>
              <a:rPr lang="en-US" dirty="0">
                <a:solidFill>
                  <a:srgbClr val="C00000"/>
                </a:solidFill>
                <a:latin typeface="Cambria Math"/>
                <a:ea typeface="Cambria Math"/>
              </a:rPr>
              <a:t>⊕</a:t>
            </a:r>
            <a:r>
              <a:rPr lang="en-US" dirty="0">
                <a:solidFill>
                  <a:srgbClr val="C00000"/>
                </a:solidFill>
              </a:rPr>
              <a:t>-over-all-paths solution COAP</a:t>
            </a:r>
          </a:p>
        </p:txBody>
      </p:sp>
      <p:sp>
        <p:nvSpPr>
          <p:cNvPr id="72" name="Rounded Rectangular Callout 71"/>
          <p:cNvSpPr/>
          <p:nvPr/>
        </p:nvSpPr>
        <p:spPr>
          <a:xfrm>
            <a:off x="2063076" y="1307167"/>
            <a:ext cx="2513151" cy="1898609"/>
          </a:xfrm>
          <a:prstGeom prst="wedgeRoundRectCallout">
            <a:avLst>
              <a:gd name="adj1" fmla="val 32547"/>
              <a:gd name="adj2" fmla="val 198208"/>
              <a:gd name="adj3" fmla="val 16667"/>
            </a:avLst>
          </a:prstGeom>
          <a:solidFill>
            <a:schemeClr val="bg1"/>
          </a:solid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C00000"/>
                </a:solidFill>
              </a:rPr>
              <a:t>Because </a:t>
            </a:r>
            <a:r>
              <a:rPr lang="en-US" i="1" dirty="0">
                <a:solidFill>
                  <a:srgbClr val="C00000"/>
                </a:solidFill>
              </a:rPr>
              <a:t>readout</a:t>
            </a:r>
            <a:r>
              <a:rPr lang="en-US" dirty="0">
                <a:solidFill>
                  <a:srgbClr val="C00000"/>
                </a:solidFill>
              </a:rPr>
              <a:t> distributes over </a:t>
            </a:r>
            <a:r>
              <a:rPr lang="en-US" dirty="0">
                <a:solidFill>
                  <a:srgbClr val="C00000"/>
                </a:solidFill>
                <a:latin typeface="Cambria Math"/>
                <a:ea typeface="Cambria Math"/>
              </a:rPr>
              <a:t>⊕</a:t>
            </a:r>
            <a:r>
              <a:rPr lang="en-US" dirty="0">
                <a:solidFill>
                  <a:srgbClr val="C00000"/>
                </a:solidFill>
              </a:rPr>
              <a:t>, we have this equality for </a:t>
            </a:r>
            <a:r>
              <a:rPr lang="en-US" u="sng" dirty="0">
                <a:solidFill>
                  <a:srgbClr val="C00000"/>
                </a:solidFill>
              </a:rPr>
              <a:t>each</a:t>
            </a:r>
            <a:r>
              <a:rPr lang="en-US" dirty="0">
                <a:solidFill>
                  <a:srgbClr val="C00000"/>
                </a:solidFill>
              </a:rPr>
              <a:t> path in the COAP solution!</a:t>
            </a:r>
          </a:p>
          <a:p>
            <a:r>
              <a:rPr lang="en-US" dirty="0">
                <a:solidFill>
                  <a:srgbClr val="C00000"/>
                </a:solidFill>
              </a:rPr>
              <a:t>  </a:t>
            </a:r>
            <a:r>
              <a:rPr lang="en-US" u="sng" dirty="0">
                <a:solidFill>
                  <a:srgbClr val="C00000"/>
                </a:solidFill>
              </a:rPr>
              <a:t>No loss of precision!</a:t>
            </a:r>
          </a:p>
        </p:txBody>
      </p:sp>
    </p:spTree>
    <p:extLst>
      <p:ext uri="{BB962C8B-B14F-4D97-AF65-F5344CB8AC3E}">
        <p14:creationId xmlns:p14="http://schemas.microsoft.com/office/powerpoint/2010/main" val="336823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dissolve">
                                      <p:cBhvr>
                                        <p:cTn id="17" dur="500"/>
                                        <p:tgtEl>
                                          <p:spTgt spid="15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53"/>
                                        </p:tgtEl>
                                        <p:attrNameLst>
                                          <p:attrName>style.visibility</p:attrName>
                                        </p:attrNameLst>
                                      </p:cBhvr>
                                      <p:to>
                                        <p:strVal val="visible"/>
                                      </p:to>
                                    </p:set>
                                    <p:animEffect transition="in" filter="dissolve">
                                      <p:cBhvr>
                                        <p:cTn id="20" dur="500"/>
                                        <p:tgtEl>
                                          <p:spTgt spid="15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52"/>
                                        </p:tgtEl>
                                        <p:attrNameLst>
                                          <p:attrName>style.visibility</p:attrName>
                                        </p:attrNameLst>
                                      </p:cBhvr>
                                      <p:to>
                                        <p:strVal val="visible"/>
                                      </p:to>
                                    </p:set>
                                    <p:animEffect transition="in" filter="dissolve">
                                      <p:cBhvr>
                                        <p:cTn id="23" dur="500"/>
                                        <p:tgtEl>
                                          <p:spTgt spid="15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1"/>
                                        </p:tgtEl>
                                        <p:attrNameLst>
                                          <p:attrName>style.visibility</p:attrName>
                                        </p:attrNameLst>
                                      </p:cBhvr>
                                      <p:to>
                                        <p:strVal val="visible"/>
                                      </p:to>
                                    </p:set>
                                    <p:animEffect transition="in" filter="dissolve">
                                      <p:cBhvr>
                                        <p:cTn id="26" dur="500"/>
                                        <p:tgtEl>
                                          <p:spTgt spid="15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47">
                                            <p:txEl>
                                              <p:pRg st="0" end="0"/>
                                            </p:txEl>
                                          </p:spTgt>
                                        </p:tgtEl>
                                        <p:attrNameLst>
                                          <p:attrName>style.visibility</p:attrName>
                                        </p:attrNameLst>
                                      </p:cBhvr>
                                      <p:to>
                                        <p:strVal val="visible"/>
                                      </p:to>
                                    </p:set>
                                    <p:animEffect transition="in" filter="dissolve">
                                      <p:cBhvr>
                                        <p:cTn id="31" dur="500"/>
                                        <p:tgtEl>
                                          <p:spTgt spid="14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47">
                                            <p:txEl>
                                              <p:pRg st="1" end="1"/>
                                            </p:txEl>
                                          </p:spTgt>
                                        </p:tgtEl>
                                        <p:attrNameLst>
                                          <p:attrName>style.visibility</p:attrName>
                                        </p:attrNameLst>
                                      </p:cBhvr>
                                      <p:to>
                                        <p:strVal val="visible"/>
                                      </p:to>
                                    </p:set>
                                    <p:animEffect transition="in" filter="dissolve">
                                      <p:cBhvr>
                                        <p:cTn id="36" dur="500"/>
                                        <p:tgtEl>
                                          <p:spTgt spid="147">
                                            <p:txEl>
                                              <p:pRg st="1" end="1"/>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dissolv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animBg="1"/>
      <p:bldP spid="151" grpId="0"/>
      <p:bldP spid="152" grpId="0"/>
      <p:bldP spid="153" grpId="0"/>
      <p:bldP spid="67" grpId="0"/>
      <p:bldP spid="70" grpId="0" animBg="1"/>
      <p:bldP spid="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Revised Story in a Nutshell</a:t>
            </a:r>
          </a:p>
        </p:txBody>
      </p:sp>
      <p:sp>
        <p:nvSpPr>
          <p:cNvPr id="3" name="Content Placeholder 2"/>
          <p:cNvSpPr>
            <a:spLocks noGrp="1"/>
          </p:cNvSpPr>
          <p:nvPr>
            <p:ph idx="1"/>
          </p:nvPr>
        </p:nvSpPr>
        <p:spPr/>
        <p:txBody>
          <a:bodyPr/>
          <a:lstStyle/>
          <a:p>
            <a:r>
              <a:rPr lang="en-US" dirty="0"/>
              <a:t>In 1981, </a:t>
            </a:r>
            <a:r>
              <a:rPr lang="en-US" dirty="0" err="1"/>
              <a:t>Tarjan</a:t>
            </a:r>
            <a:r>
              <a:rPr lang="en-US" dirty="0"/>
              <a:t> found a fast way to solve </a:t>
            </a:r>
            <a:r>
              <a:rPr lang="en-US" i="1" u="sng" dirty="0" err="1"/>
              <a:t>intra</a:t>
            </a:r>
            <a:r>
              <a:rPr lang="en-US" dirty="0" err="1"/>
              <a:t>procedural</a:t>
            </a:r>
            <a:r>
              <a:rPr lang="en-US" dirty="0"/>
              <a:t> dataflow equations</a:t>
            </a:r>
          </a:p>
          <a:p>
            <a:r>
              <a:rPr lang="en-US" dirty="0"/>
              <a:t>In 2008, Esparza et al. used inspiration from Newton’s Method to solve </a:t>
            </a:r>
            <a:r>
              <a:rPr lang="en-US" i="1" u="sng" dirty="0" err="1"/>
              <a:t>inter</a:t>
            </a:r>
            <a:r>
              <a:rPr lang="en-US" dirty="0" err="1"/>
              <a:t>procedural</a:t>
            </a:r>
            <a:r>
              <a:rPr lang="en-US" dirty="0"/>
              <a:t> dataflow equations</a:t>
            </a:r>
          </a:p>
          <a:p>
            <a:r>
              <a:rPr lang="en-US" dirty="0"/>
              <a:t>Esparza and </a:t>
            </a:r>
            <a:r>
              <a:rPr lang="en-US" dirty="0" err="1"/>
              <a:t>Tarjan</a:t>
            </a:r>
            <a:r>
              <a:rPr lang="en-US" dirty="0"/>
              <a:t> do not create the same type of linear system</a:t>
            </a:r>
          </a:p>
          <a:p>
            <a:pPr lvl="1"/>
            <a:r>
              <a:rPr lang="en-US" dirty="0"/>
              <a:t>Cannot apply </a:t>
            </a:r>
            <a:r>
              <a:rPr lang="en-US" dirty="0" err="1"/>
              <a:t>Tarjan’s</a:t>
            </a:r>
            <a:r>
              <a:rPr lang="en-US" dirty="0"/>
              <a:t> algorithm to Esparza’s system</a:t>
            </a:r>
          </a:p>
        </p:txBody>
      </p:sp>
      <p:sp>
        <p:nvSpPr>
          <p:cNvPr id="5" name="Slide Number Placeholder 4"/>
          <p:cNvSpPr>
            <a:spLocks noGrp="1"/>
          </p:cNvSpPr>
          <p:nvPr>
            <p:ph type="sldNum" sz="quarter" idx="12"/>
          </p:nvPr>
        </p:nvSpPr>
        <p:spPr/>
        <p:txBody>
          <a:bodyPr/>
          <a:lstStyle/>
          <a:p>
            <a:fld id="{A65A0EED-6B89-664A-801E-D3FDD91C7C69}" type="slidenum">
              <a:rPr lang="en-US" smtClean="0"/>
              <a:pPr/>
              <a:t>28</a:t>
            </a:fld>
            <a:endParaRPr lang="en-US"/>
          </a:p>
        </p:txBody>
      </p:sp>
    </p:spTree>
    <p:extLst>
      <p:ext uri="{BB962C8B-B14F-4D97-AF65-F5344CB8AC3E}">
        <p14:creationId xmlns:p14="http://schemas.microsoft.com/office/powerpoint/2010/main" val="760606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Revised Story in a Nutshell</a:t>
            </a:r>
          </a:p>
        </p:txBody>
      </p:sp>
      <p:sp>
        <p:nvSpPr>
          <p:cNvPr id="3" name="Content Placeholder 2"/>
          <p:cNvSpPr>
            <a:spLocks noGrp="1"/>
          </p:cNvSpPr>
          <p:nvPr>
            <p:ph idx="1"/>
          </p:nvPr>
        </p:nvSpPr>
        <p:spPr>
          <a:xfrm>
            <a:off x="218363" y="1668440"/>
            <a:ext cx="8652681" cy="4800599"/>
          </a:xfrm>
        </p:spPr>
        <p:txBody>
          <a:bodyPr>
            <a:noAutofit/>
          </a:bodyPr>
          <a:lstStyle/>
          <a:p>
            <a:r>
              <a:rPr lang="en-US" dirty="0"/>
              <a:t>For predicate abstraction, we found a way to convert from a </a:t>
            </a:r>
            <a:r>
              <a:rPr lang="en-US" dirty="0">
                <a:solidFill>
                  <a:srgbClr val="C00000"/>
                </a:solidFill>
              </a:rPr>
              <a:t>linear system </a:t>
            </a:r>
            <a:r>
              <a:rPr lang="en-US" dirty="0"/>
              <a:t>of equations to a </a:t>
            </a:r>
            <a:r>
              <a:rPr lang="en-US" u="sng" dirty="0">
                <a:solidFill>
                  <a:srgbClr val="C00000"/>
                </a:solidFill>
              </a:rPr>
              <a:t>left</a:t>
            </a:r>
            <a:r>
              <a:rPr lang="en-US" dirty="0">
                <a:solidFill>
                  <a:srgbClr val="C00000"/>
                </a:solidFill>
              </a:rPr>
              <a:t>-linear system</a:t>
            </a:r>
            <a:r>
              <a:rPr lang="en-US" dirty="0"/>
              <a:t> of equations without a loss of precision</a:t>
            </a:r>
          </a:p>
          <a:p>
            <a:pPr lvl="1"/>
            <a:r>
              <a:rPr lang="en-US" dirty="0"/>
              <a:t>Use </a:t>
            </a:r>
            <a:r>
              <a:rPr lang="en-US" dirty="0" err="1"/>
              <a:t>Kronecker</a:t>
            </a:r>
            <a:r>
              <a:rPr lang="en-US" dirty="0"/>
              <a:t> products of dataflow transformers</a:t>
            </a:r>
          </a:p>
          <a:p>
            <a:r>
              <a:rPr lang="en-US" dirty="0" err="1"/>
              <a:t>Tarjan’s</a:t>
            </a:r>
            <a:r>
              <a:rPr lang="en-US" dirty="0"/>
              <a:t> algorithm can be used to find the least solution of the left-linear system on each Newton round</a:t>
            </a:r>
          </a:p>
          <a:p>
            <a:pPr lvl="1"/>
            <a:r>
              <a:rPr lang="en-US" dirty="0"/>
              <a:t>The answer is in </a:t>
            </a:r>
            <a:r>
              <a:rPr lang="en-US" dirty="0" err="1"/>
              <a:t>Kronecker</a:t>
            </a:r>
            <a:r>
              <a:rPr lang="en-US" dirty="0"/>
              <a:t>-form (a “coupled” value)</a:t>
            </a:r>
          </a:p>
          <a:p>
            <a:pPr lvl="1"/>
            <a:r>
              <a:rPr lang="en-US" dirty="0"/>
              <a:t>To finish a Newton round, apply “</a:t>
            </a:r>
            <a:r>
              <a:rPr lang="en-US" i="1" dirty="0"/>
              <a:t>readout</a:t>
            </a:r>
            <a:r>
              <a:rPr lang="en-US" dirty="0"/>
              <a:t>” to convert – </a:t>
            </a:r>
            <a:r>
              <a:rPr lang="en-US" dirty="0">
                <a:solidFill>
                  <a:srgbClr val="C00000"/>
                </a:solidFill>
              </a:rPr>
              <a:t>without loss of precision </a:t>
            </a:r>
            <a:r>
              <a:rPr lang="en-US" dirty="0"/>
              <a:t>– the </a:t>
            </a:r>
            <a:r>
              <a:rPr lang="en-US" dirty="0" err="1"/>
              <a:t>Kronecker</a:t>
            </a:r>
            <a:r>
              <a:rPr lang="en-US" dirty="0"/>
              <a:t>-form answer back into an ordinary value, which is what Esparza et al. need for the next Newton round</a:t>
            </a:r>
          </a:p>
        </p:txBody>
      </p:sp>
      <p:sp>
        <p:nvSpPr>
          <p:cNvPr id="5" name="Slide Number Placeholder 4"/>
          <p:cNvSpPr>
            <a:spLocks noGrp="1"/>
          </p:cNvSpPr>
          <p:nvPr>
            <p:ph type="sldNum" sz="quarter" idx="12"/>
          </p:nvPr>
        </p:nvSpPr>
        <p:spPr/>
        <p:txBody>
          <a:bodyPr/>
          <a:lstStyle/>
          <a:p>
            <a:fld id="{A65A0EED-6B89-664A-801E-D3FDD91C7C69}" type="slidenum">
              <a:rPr lang="en-US" smtClean="0"/>
              <a:pPr/>
              <a:t>29</a:t>
            </a:fld>
            <a:endParaRPr lang="en-US"/>
          </a:p>
        </p:txBody>
      </p:sp>
    </p:spTree>
    <p:extLst>
      <p:ext uri="{BB962C8B-B14F-4D97-AF65-F5344CB8AC3E}">
        <p14:creationId xmlns:p14="http://schemas.microsoft.com/office/powerpoint/2010/main" val="424014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in a Nutshell</a:t>
            </a:r>
          </a:p>
        </p:txBody>
      </p:sp>
      <p:sp>
        <p:nvSpPr>
          <p:cNvPr id="3" name="Content Placeholder 2"/>
          <p:cNvSpPr>
            <a:spLocks noGrp="1"/>
          </p:cNvSpPr>
          <p:nvPr>
            <p:ph idx="1"/>
          </p:nvPr>
        </p:nvSpPr>
        <p:spPr>
          <a:xfrm>
            <a:off x="268449" y="1600200"/>
            <a:ext cx="8716160" cy="5094215"/>
          </a:xfrm>
        </p:spPr>
        <p:txBody>
          <a:bodyPr>
            <a:normAutofit/>
          </a:bodyPr>
          <a:lstStyle/>
          <a:p>
            <a:r>
              <a:rPr lang="en-US" sz="2400" dirty="0"/>
              <a:t>In 1981, </a:t>
            </a:r>
            <a:r>
              <a:rPr lang="en-US" sz="2400" dirty="0" err="1"/>
              <a:t>Tarjan</a:t>
            </a:r>
            <a:r>
              <a:rPr lang="en-US" sz="2400" dirty="0"/>
              <a:t> found a fast way to solve </a:t>
            </a:r>
            <a:r>
              <a:rPr lang="en-US" sz="2400" i="1" u="sng" dirty="0" err="1"/>
              <a:t>intra</a:t>
            </a:r>
            <a:r>
              <a:rPr lang="en-US" sz="2400" dirty="0" err="1"/>
              <a:t>procedural</a:t>
            </a:r>
            <a:r>
              <a:rPr lang="en-US" sz="2400" dirty="0"/>
              <a:t> dataflow equations</a:t>
            </a:r>
          </a:p>
          <a:p>
            <a:pPr lvl="1"/>
            <a:r>
              <a:rPr lang="en-US" sz="2000" dirty="0"/>
              <a:t>Solves a </a:t>
            </a:r>
            <a:r>
              <a:rPr lang="en-US" sz="2000" u="sng" dirty="0"/>
              <a:t>linear</a:t>
            </a:r>
            <a:r>
              <a:rPr lang="en-US" sz="2000" dirty="0"/>
              <a:t> system of equations</a:t>
            </a:r>
          </a:p>
          <a:p>
            <a:r>
              <a:rPr lang="en-US" sz="2400" dirty="0"/>
              <a:t>In 2008, Esparza et al. used inspiration from Newton’s Method to solve </a:t>
            </a:r>
            <a:r>
              <a:rPr lang="en-US" sz="2400" i="1" u="sng" dirty="0" err="1"/>
              <a:t>inter</a:t>
            </a:r>
            <a:r>
              <a:rPr lang="en-US" sz="2400" dirty="0" err="1"/>
              <a:t>procedural</a:t>
            </a:r>
            <a:r>
              <a:rPr lang="en-US" sz="2400" dirty="0"/>
              <a:t> dataflow equations</a:t>
            </a:r>
          </a:p>
          <a:p>
            <a:pPr lvl="1"/>
            <a:r>
              <a:rPr lang="en-US" sz="2000" dirty="0"/>
              <a:t>Repeatedly: create and solve a linear system of equations</a:t>
            </a:r>
          </a:p>
          <a:p>
            <a:r>
              <a:rPr lang="en-US" sz="2400" dirty="0"/>
              <a:t>Esparza et al. and </a:t>
            </a:r>
            <a:r>
              <a:rPr lang="en-US" sz="2400" dirty="0" err="1"/>
              <a:t>Tarjan</a:t>
            </a:r>
            <a:r>
              <a:rPr lang="en-US" sz="2400" dirty="0"/>
              <a:t> do not create the same type of linear system</a:t>
            </a:r>
          </a:p>
          <a:p>
            <a:pPr lvl="1"/>
            <a:r>
              <a:rPr lang="en-US" sz="2000" dirty="0"/>
              <a:t>Cannot apply </a:t>
            </a:r>
            <a:r>
              <a:rPr lang="en-US" sz="2000" dirty="0" err="1"/>
              <a:t>Tarjan’s</a:t>
            </a:r>
            <a:r>
              <a:rPr lang="en-US" sz="2000" dirty="0"/>
              <a:t> algorithm to Esparza et al.’s linear systems</a:t>
            </a:r>
          </a:p>
          <a:p>
            <a:r>
              <a:rPr lang="en-US" sz="2400" dirty="0"/>
              <a:t>We found a way to transform Esparza et al.’s linear systems so that </a:t>
            </a:r>
            <a:r>
              <a:rPr lang="en-US" sz="2400" dirty="0" err="1"/>
              <a:t>Tarjan’s</a:t>
            </a:r>
            <a:r>
              <a:rPr lang="en-US" sz="2400" dirty="0"/>
              <a:t> algorithm can be applied</a:t>
            </a:r>
          </a:p>
          <a:p>
            <a:pPr lvl="1"/>
            <a:r>
              <a:rPr lang="en-US" sz="2000" b="1" dirty="0">
                <a:solidFill>
                  <a:srgbClr val="C00000"/>
                </a:solidFill>
              </a:rPr>
              <a:t>Surprising because a reasonable-sounding sanity check suggests that is not possible to do so!</a:t>
            </a:r>
          </a:p>
          <a:p>
            <a:pPr lvl="1"/>
            <a:endParaRPr lang="en-US" sz="2000" b="1" dirty="0"/>
          </a:p>
        </p:txBody>
      </p:sp>
      <p:sp>
        <p:nvSpPr>
          <p:cNvPr id="5" name="Slide Number Placeholder 4"/>
          <p:cNvSpPr>
            <a:spLocks noGrp="1"/>
          </p:cNvSpPr>
          <p:nvPr>
            <p:ph type="sldNum" sz="quarter" idx="12"/>
          </p:nvPr>
        </p:nvSpPr>
        <p:spPr/>
        <p:txBody>
          <a:bodyPr/>
          <a:lstStyle/>
          <a:p>
            <a:fld id="{A65A0EED-6B89-664A-801E-D3FDD91C7C69}" type="slidenum">
              <a:rPr lang="en-US" smtClean="0"/>
              <a:pPr/>
              <a:t>3</a:t>
            </a:fld>
            <a:endParaRPr lang="en-US"/>
          </a:p>
        </p:txBody>
      </p:sp>
    </p:spTree>
    <p:extLst>
      <p:ext uri="{BB962C8B-B14F-4D97-AF65-F5344CB8AC3E}">
        <p14:creationId xmlns:p14="http://schemas.microsoft.com/office/powerpoint/2010/main" val="270618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Experimental Results (The Good News)</a:t>
            </a:r>
          </a:p>
        </p:txBody>
      </p:sp>
      <p:sp>
        <p:nvSpPr>
          <p:cNvPr id="4" name="Slide Number Placeholder 3"/>
          <p:cNvSpPr>
            <a:spLocks noGrp="1"/>
          </p:cNvSpPr>
          <p:nvPr>
            <p:ph type="sldNum" sz="quarter" idx="12"/>
          </p:nvPr>
        </p:nvSpPr>
        <p:spPr/>
        <p:txBody>
          <a:bodyPr/>
          <a:lstStyle/>
          <a:p>
            <a:fld id="{A65A0EED-6B89-664A-801E-D3FDD91C7C69}" type="slidenum">
              <a:rPr lang="en-US" smtClean="0"/>
              <a:pPr/>
              <a:t>30</a:t>
            </a:fld>
            <a:endParaRPr lang="en-US"/>
          </a:p>
        </p:txBody>
      </p:sp>
      <p:pic>
        <p:nvPicPr>
          <p:cNvPr id="1027" name="Picture 3" descr="C:\Users\reps\Documents\Papers\submissions\SpeedingUpNewton\figures\NPA-TP-vs-NP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204" y="1233181"/>
            <a:ext cx="5339594" cy="53395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02965" y="3651199"/>
            <a:ext cx="697370" cy="461665"/>
          </a:xfrm>
          <a:prstGeom prst="rect">
            <a:avLst/>
          </a:prstGeom>
          <a:solidFill>
            <a:schemeClr val="bg1"/>
          </a:solidFill>
        </p:spPr>
        <p:txBody>
          <a:bodyPr wrap="none" rtlCol="0">
            <a:spAutoFit/>
          </a:bodyPr>
          <a:lstStyle/>
          <a:p>
            <a:r>
              <a:rPr lang="en-US" sz="2400" dirty="0"/>
              <a:t>NPA</a:t>
            </a:r>
          </a:p>
        </p:txBody>
      </p:sp>
      <p:sp>
        <p:nvSpPr>
          <p:cNvPr id="8" name="TextBox 7"/>
          <p:cNvSpPr txBox="1"/>
          <p:nvPr/>
        </p:nvSpPr>
        <p:spPr>
          <a:xfrm>
            <a:off x="3274109" y="6157302"/>
            <a:ext cx="2593082" cy="400110"/>
          </a:xfrm>
          <a:prstGeom prst="rect">
            <a:avLst/>
          </a:prstGeom>
          <a:solidFill>
            <a:schemeClr val="bg1"/>
          </a:solidFill>
        </p:spPr>
        <p:txBody>
          <a:bodyPr wrap="none" rtlCol="0">
            <a:spAutoFit/>
          </a:bodyPr>
          <a:lstStyle/>
          <a:p>
            <a:r>
              <a:rPr lang="en-US" sz="2000" dirty="0"/>
              <a:t>NPA via Tensor Product</a:t>
            </a:r>
          </a:p>
        </p:txBody>
      </p:sp>
      <p:sp>
        <p:nvSpPr>
          <p:cNvPr id="6" name="TextBox 5"/>
          <p:cNvSpPr txBox="1"/>
          <p:nvPr/>
        </p:nvSpPr>
        <p:spPr>
          <a:xfrm>
            <a:off x="50334" y="2709644"/>
            <a:ext cx="2423164" cy="646331"/>
          </a:xfrm>
          <a:prstGeom prst="rect">
            <a:avLst/>
          </a:prstGeom>
          <a:noFill/>
          <a:ln w="28575">
            <a:solidFill>
              <a:srgbClr val="C00000"/>
            </a:solidFill>
          </a:ln>
        </p:spPr>
        <p:txBody>
          <a:bodyPr wrap="none" rtlCol="0">
            <a:spAutoFit/>
          </a:bodyPr>
          <a:lstStyle/>
          <a:p>
            <a:r>
              <a:rPr lang="en-US" dirty="0"/>
              <a:t>NPA-TP better than NPA</a:t>
            </a:r>
          </a:p>
          <a:p>
            <a:r>
              <a:rPr lang="en-US" dirty="0"/>
              <a:t>Geometric mean: 1.62</a:t>
            </a:r>
          </a:p>
        </p:txBody>
      </p:sp>
      <p:cxnSp>
        <p:nvCxnSpPr>
          <p:cNvPr id="9" name="Straight Arrow Connector 8"/>
          <p:cNvCxnSpPr>
            <a:stCxn id="6" idx="3"/>
          </p:cNvCxnSpPr>
          <p:nvPr/>
        </p:nvCxnSpPr>
        <p:spPr>
          <a:xfrm>
            <a:off x="2473498" y="3032810"/>
            <a:ext cx="1511273" cy="323165"/>
          </a:xfrm>
          <a:prstGeom prst="straightConnector1">
            <a:avLst/>
          </a:prstGeom>
          <a:ln>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Isosceles Triangle 10"/>
          <p:cNvSpPr/>
          <p:nvPr/>
        </p:nvSpPr>
        <p:spPr>
          <a:xfrm rot="10800000">
            <a:off x="2533467" y="2181138"/>
            <a:ext cx="3783439" cy="3909268"/>
          </a:xfrm>
          <a:prstGeom prst="triangle">
            <a:avLst>
              <a:gd name="adj" fmla="val 10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692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eps\Documents\Papers\submissions\SpeedingUpNewton\figures\EWPDS-vs-NPA-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808" y="1234440"/>
            <a:ext cx="5340096" cy="53400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Experimental Results (The Bad News)</a:t>
            </a:r>
          </a:p>
        </p:txBody>
      </p:sp>
      <p:sp>
        <p:nvSpPr>
          <p:cNvPr id="4" name="Slide Number Placeholder 3"/>
          <p:cNvSpPr>
            <a:spLocks noGrp="1"/>
          </p:cNvSpPr>
          <p:nvPr>
            <p:ph type="sldNum" sz="quarter" idx="12"/>
          </p:nvPr>
        </p:nvSpPr>
        <p:spPr/>
        <p:txBody>
          <a:bodyPr/>
          <a:lstStyle/>
          <a:p>
            <a:fld id="{A65A0EED-6B89-664A-801E-D3FDD91C7C69}" type="slidenum">
              <a:rPr lang="en-US" smtClean="0"/>
              <a:pPr/>
              <a:t>31</a:t>
            </a:fld>
            <a:endParaRPr lang="en-US"/>
          </a:p>
        </p:txBody>
      </p:sp>
      <p:sp>
        <p:nvSpPr>
          <p:cNvPr id="5" name="TextBox 4"/>
          <p:cNvSpPr txBox="1"/>
          <p:nvPr/>
        </p:nvSpPr>
        <p:spPr>
          <a:xfrm>
            <a:off x="3439484" y="6163069"/>
            <a:ext cx="2257669" cy="461665"/>
          </a:xfrm>
          <a:prstGeom prst="rect">
            <a:avLst/>
          </a:prstGeom>
          <a:solidFill>
            <a:schemeClr val="bg1"/>
          </a:solidFill>
        </p:spPr>
        <p:txBody>
          <a:bodyPr wrap="none" rtlCol="0">
            <a:spAutoFit/>
          </a:bodyPr>
          <a:lstStyle/>
          <a:p>
            <a:r>
              <a:rPr lang="en-US" sz="2400" dirty="0"/>
              <a:t>Chaotic iteration</a:t>
            </a:r>
          </a:p>
        </p:txBody>
      </p:sp>
      <p:sp>
        <p:nvSpPr>
          <p:cNvPr id="8" name="TextBox 7"/>
          <p:cNvSpPr txBox="1"/>
          <p:nvPr/>
        </p:nvSpPr>
        <p:spPr>
          <a:xfrm>
            <a:off x="568604" y="3521336"/>
            <a:ext cx="1808893" cy="707886"/>
          </a:xfrm>
          <a:prstGeom prst="rect">
            <a:avLst/>
          </a:prstGeom>
          <a:solidFill>
            <a:schemeClr val="bg1"/>
          </a:solidFill>
        </p:spPr>
        <p:txBody>
          <a:bodyPr wrap="none" rtlCol="0">
            <a:spAutoFit/>
          </a:bodyPr>
          <a:lstStyle/>
          <a:p>
            <a:r>
              <a:rPr lang="en-US" sz="2000" dirty="0"/>
              <a:t>NPA via</a:t>
            </a:r>
          </a:p>
          <a:p>
            <a:r>
              <a:rPr lang="en-US" sz="2000" dirty="0"/>
              <a:t>Tensor Product</a:t>
            </a:r>
          </a:p>
        </p:txBody>
      </p:sp>
      <p:sp>
        <p:nvSpPr>
          <p:cNvPr id="6" name="TextBox 5"/>
          <p:cNvSpPr txBox="1"/>
          <p:nvPr/>
        </p:nvSpPr>
        <p:spPr>
          <a:xfrm>
            <a:off x="67112" y="2499919"/>
            <a:ext cx="2375650" cy="923330"/>
          </a:xfrm>
          <a:prstGeom prst="rect">
            <a:avLst/>
          </a:prstGeom>
          <a:noFill/>
          <a:ln w="28575">
            <a:solidFill>
              <a:srgbClr val="C00000"/>
            </a:solidFill>
          </a:ln>
        </p:spPr>
        <p:txBody>
          <a:bodyPr wrap="none" rtlCol="0">
            <a:spAutoFit/>
          </a:bodyPr>
          <a:lstStyle/>
          <a:p>
            <a:r>
              <a:rPr lang="en-US" dirty="0"/>
              <a:t>Chaotic iteration better</a:t>
            </a:r>
          </a:p>
          <a:p>
            <a:r>
              <a:rPr lang="en-US" dirty="0"/>
              <a:t>than NPA-TP</a:t>
            </a:r>
          </a:p>
          <a:p>
            <a:r>
              <a:rPr lang="en-US" dirty="0"/>
              <a:t>Geometric mean: 5.20</a:t>
            </a:r>
          </a:p>
        </p:txBody>
      </p:sp>
      <p:cxnSp>
        <p:nvCxnSpPr>
          <p:cNvPr id="9" name="Straight Arrow Connector 8"/>
          <p:cNvCxnSpPr>
            <a:stCxn id="6" idx="3"/>
          </p:cNvCxnSpPr>
          <p:nvPr/>
        </p:nvCxnSpPr>
        <p:spPr>
          <a:xfrm>
            <a:off x="2442762" y="2961584"/>
            <a:ext cx="1558787" cy="184666"/>
          </a:xfrm>
          <a:prstGeom prst="straightConnector1">
            <a:avLst/>
          </a:prstGeom>
          <a:ln>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Freeform 6"/>
          <p:cNvSpPr/>
          <p:nvPr/>
        </p:nvSpPr>
        <p:spPr>
          <a:xfrm>
            <a:off x="2533873" y="1731759"/>
            <a:ext cx="4222673" cy="4334835"/>
          </a:xfrm>
          <a:custGeom>
            <a:avLst/>
            <a:gdLst>
              <a:gd name="connsiteX0" fmla="*/ 3228 w 4189335"/>
              <a:gd name="connsiteY0" fmla="*/ 0 h 4353886"/>
              <a:gd name="connsiteX1" fmla="*/ 4189335 w 4189335"/>
              <a:gd name="connsiteY1" fmla="*/ 8389 h 4353886"/>
              <a:gd name="connsiteX2" fmla="*/ 707903 w 4189335"/>
              <a:gd name="connsiteY2" fmla="*/ 4353886 h 4353886"/>
              <a:gd name="connsiteX3" fmla="*/ 3228 w 4189335"/>
              <a:gd name="connsiteY3" fmla="*/ 4353886 h 4353886"/>
              <a:gd name="connsiteX4" fmla="*/ 3228 w 4189335"/>
              <a:gd name="connsiteY4" fmla="*/ 0 h 4353886"/>
              <a:gd name="connsiteX0" fmla="*/ 3228 w 4189335"/>
              <a:gd name="connsiteY0" fmla="*/ 0 h 4353886"/>
              <a:gd name="connsiteX1" fmla="*/ 4189335 w 4189335"/>
              <a:gd name="connsiteY1" fmla="*/ 8389 h 4353886"/>
              <a:gd name="connsiteX2" fmla="*/ 722190 w 4189335"/>
              <a:gd name="connsiteY2" fmla="*/ 4320548 h 4353886"/>
              <a:gd name="connsiteX3" fmla="*/ 3228 w 4189335"/>
              <a:gd name="connsiteY3" fmla="*/ 4353886 h 4353886"/>
              <a:gd name="connsiteX4" fmla="*/ 3228 w 4189335"/>
              <a:gd name="connsiteY4" fmla="*/ 0 h 4353886"/>
              <a:gd name="connsiteX0" fmla="*/ 3228 w 4189335"/>
              <a:gd name="connsiteY0" fmla="*/ 0 h 4320548"/>
              <a:gd name="connsiteX1" fmla="*/ 4189335 w 4189335"/>
              <a:gd name="connsiteY1" fmla="*/ 8389 h 4320548"/>
              <a:gd name="connsiteX2" fmla="*/ 722190 w 4189335"/>
              <a:gd name="connsiteY2" fmla="*/ 4320548 h 4320548"/>
              <a:gd name="connsiteX3" fmla="*/ 3228 w 4189335"/>
              <a:gd name="connsiteY3" fmla="*/ 4320548 h 4320548"/>
              <a:gd name="connsiteX4" fmla="*/ 3228 w 4189335"/>
              <a:gd name="connsiteY4" fmla="*/ 0 h 4320548"/>
              <a:gd name="connsiteX0" fmla="*/ 3228 w 4208385"/>
              <a:gd name="connsiteY0" fmla="*/ 0 h 4320548"/>
              <a:gd name="connsiteX1" fmla="*/ 4208385 w 4208385"/>
              <a:gd name="connsiteY1" fmla="*/ 8389 h 4320548"/>
              <a:gd name="connsiteX2" fmla="*/ 722190 w 4208385"/>
              <a:gd name="connsiteY2" fmla="*/ 4320548 h 4320548"/>
              <a:gd name="connsiteX3" fmla="*/ 3228 w 4208385"/>
              <a:gd name="connsiteY3" fmla="*/ 4320548 h 4320548"/>
              <a:gd name="connsiteX4" fmla="*/ 3228 w 4208385"/>
              <a:gd name="connsiteY4" fmla="*/ 0 h 4320548"/>
              <a:gd name="connsiteX0" fmla="*/ 3228 w 4208385"/>
              <a:gd name="connsiteY0" fmla="*/ 0 h 4334835"/>
              <a:gd name="connsiteX1" fmla="*/ 4208385 w 4208385"/>
              <a:gd name="connsiteY1" fmla="*/ 22676 h 4334835"/>
              <a:gd name="connsiteX2" fmla="*/ 722190 w 4208385"/>
              <a:gd name="connsiteY2" fmla="*/ 4334835 h 4334835"/>
              <a:gd name="connsiteX3" fmla="*/ 3228 w 4208385"/>
              <a:gd name="connsiteY3" fmla="*/ 4334835 h 4334835"/>
              <a:gd name="connsiteX4" fmla="*/ 3228 w 4208385"/>
              <a:gd name="connsiteY4" fmla="*/ 0 h 4334835"/>
              <a:gd name="connsiteX0" fmla="*/ 3228 w 4222673"/>
              <a:gd name="connsiteY0" fmla="*/ 0 h 4334835"/>
              <a:gd name="connsiteX1" fmla="*/ 4222673 w 4222673"/>
              <a:gd name="connsiteY1" fmla="*/ 13151 h 4334835"/>
              <a:gd name="connsiteX2" fmla="*/ 722190 w 4222673"/>
              <a:gd name="connsiteY2" fmla="*/ 4334835 h 4334835"/>
              <a:gd name="connsiteX3" fmla="*/ 3228 w 4222673"/>
              <a:gd name="connsiteY3" fmla="*/ 4334835 h 4334835"/>
              <a:gd name="connsiteX4" fmla="*/ 3228 w 4222673"/>
              <a:gd name="connsiteY4" fmla="*/ 0 h 4334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2673" h="4334835">
                <a:moveTo>
                  <a:pt x="3228" y="0"/>
                </a:moveTo>
                <a:lnTo>
                  <a:pt x="4222673" y="13151"/>
                </a:lnTo>
                <a:lnTo>
                  <a:pt x="722190" y="4334835"/>
                </a:lnTo>
                <a:lnTo>
                  <a:pt x="3228" y="4334835"/>
                </a:lnTo>
                <a:cubicBezTo>
                  <a:pt x="432" y="2891929"/>
                  <a:pt x="-2365" y="1468073"/>
                  <a:pt x="3228" y="0"/>
                </a:cubicBezTo>
                <a:close/>
              </a:path>
            </a:pathLst>
          </a:cu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4332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a:xfrm>
            <a:off x="457199" y="1600200"/>
            <a:ext cx="8480323" cy="4859594"/>
          </a:xfrm>
        </p:spPr>
        <p:txBody>
          <a:bodyPr>
            <a:normAutofit fontScale="92500"/>
          </a:bodyPr>
          <a:lstStyle/>
          <a:p>
            <a:r>
              <a:rPr lang="en-US" dirty="0"/>
              <a:t>One previous use of </a:t>
            </a:r>
            <a:r>
              <a:rPr lang="en-US" dirty="0" err="1"/>
              <a:t>Kronecker</a:t>
            </a:r>
            <a:r>
              <a:rPr lang="en-US" dirty="0"/>
              <a:t> product + </a:t>
            </a:r>
            <a:r>
              <a:rPr lang="en-US" i="1" dirty="0"/>
              <a:t>readout</a:t>
            </a:r>
            <a:r>
              <a:rPr lang="en-US" dirty="0"/>
              <a:t> </a:t>
            </a:r>
            <a:r>
              <a:rPr lang="en-US" sz="2600" dirty="0"/>
              <a:t>[Lal et al. TACAS 2008]</a:t>
            </a:r>
            <a:endParaRPr lang="en-US" dirty="0"/>
          </a:p>
          <a:p>
            <a:r>
              <a:rPr lang="en-US" dirty="0"/>
              <a:t>The </a:t>
            </a:r>
            <a:r>
              <a:rPr lang="en-US" dirty="0">
                <a:solidFill>
                  <a:srgbClr val="C00000"/>
                </a:solidFill>
              </a:rPr>
              <a:t>tensor-product principle</a:t>
            </a:r>
          </a:p>
          <a:p>
            <a:pPr marL="457200" lvl="1" indent="0">
              <a:lnSpc>
                <a:spcPts val="2640"/>
              </a:lnSpc>
              <a:buNone/>
            </a:pPr>
            <a:r>
              <a:rPr lang="en-US" dirty="0">
                <a:solidFill>
                  <a:srgbClr val="C00000"/>
                </a:solidFill>
              </a:rPr>
              <a:t>Tensor products</a:t>
            </a:r>
            <a:r>
              <a:rPr lang="en-US" dirty="0"/>
              <a:t>—plus an appropriate readout operation—</a:t>
            </a:r>
            <a:r>
              <a:rPr lang="en-US" dirty="0">
                <a:solidFill>
                  <a:srgbClr val="C00000"/>
                </a:solidFill>
              </a:rPr>
              <a:t>allow computations to be rearranged in certain ways</a:t>
            </a:r>
            <a:r>
              <a:rPr lang="en-US" dirty="0"/>
              <a:t>; they can be used to delay performing every multiplication in a sequence of multiplications, which is useful if either</a:t>
            </a:r>
          </a:p>
          <a:p>
            <a:pPr marL="400050" lvl="1" indent="0">
              <a:buNone/>
            </a:pPr>
            <a:r>
              <a:rPr lang="en-US" dirty="0"/>
              <a:t>  (a) a value that is only obtainable at a later time needs to be  </a:t>
            </a:r>
          </a:p>
          <a:p>
            <a:pPr marL="400050" lvl="1" indent="0">
              <a:buNone/>
            </a:pPr>
            <a:r>
              <a:rPr lang="en-US" dirty="0"/>
              <a:t>       placed in the middle of the sequence, or</a:t>
            </a:r>
          </a:p>
          <a:p>
            <a:pPr marL="400050" lvl="1" indent="0">
              <a:buNone/>
            </a:pPr>
            <a:r>
              <a:rPr lang="en-US" dirty="0"/>
              <a:t> (b) a subsequence of values in the middle of the sequence</a:t>
            </a:r>
          </a:p>
          <a:p>
            <a:pPr marL="400050" lvl="1" indent="0">
              <a:buNone/>
            </a:pPr>
            <a:r>
              <a:rPr lang="en-US" dirty="0"/>
              <a:t>       needs to be adjusted in certain ways before contributing to the</a:t>
            </a:r>
          </a:p>
          <a:p>
            <a:pPr marL="400050" lvl="1" indent="0">
              <a:buNone/>
            </a:pPr>
            <a:r>
              <a:rPr lang="en-US" dirty="0"/>
              <a:t>       overall product</a:t>
            </a:r>
          </a:p>
        </p:txBody>
      </p:sp>
      <p:sp>
        <p:nvSpPr>
          <p:cNvPr id="4" name="Slide Number Placeholder 3"/>
          <p:cNvSpPr>
            <a:spLocks noGrp="1"/>
          </p:cNvSpPr>
          <p:nvPr>
            <p:ph type="sldNum" sz="quarter" idx="12"/>
          </p:nvPr>
        </p:nvSpPr>
        <p:spPr/>
        <p:txBody>
          <a:bodyPr/>
          <a:lstStyle/>
          <a:p>
            <a:fld id="{A65A0EED-6B89-664A-801E-D3FDD91C7C69}" type="slidenum">
              <a:rPr lang="en-US" smtClean="0"/>
              <a:pPr/>
              <a:t>32</a:t>
            </a:fld>
            <a:endParaRPr lang="en-US"/>
          </a:p>
        </p:txBody>
      </p:sp>
      <p:sp>
        <p:nvSpPr>
          <p:cNvPr id="5" name="Rectangle 4"/>
          <p:cNvSpPr/>
          <p:nvPr/>
        </p:nvSpPr>
        <p:spPr>
          <a:xfrm>
            <a:off x="356461" y="2898181"/>
            <a:ext cx="8462075" cy="3487121"/>
          </a:xfrm>
          <a:prstGeom prst="rect">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696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NPA via Tensor Product for abstract domains other than predicate abstraction</a:t>
            </a:r>
          </a:p>
          <a:p>
            <a:pPr lvl="1"/>
            <a:r>
              <a:rPr lang="en-US" sz="2800" dirty="0"/>
              <a:t>with exact </a:t>
            </a:r>
            <a:r>
              <a:rPr lang="en-US" sz="2800" dirty="0">
                <a:latin typeface="Cambria Math"/>
                <a:ea typeface="Cambria Math"/>
              </a:rPr>
              <a:t>⨀</a:t>
            </a:r>
            <a:r>
              <a:rPr lang="en-US" sz="2800" dirty="0"/>
              <a:t>, </a:t>
            </a:r>
            <a:r>
              <a:rPr lang="en-US" sz="2800" i="1" dirty="0"/>
              <a:t>readout</a:t>
            </a:r>
          </a:p>
          <a:p>
            <a:pPr lvl="1"/>
            <a:r>
              <a:rPr lang="en-US" sz="2800" dirty="0"/>
              <a:t>with </a:t>
            </a:r>
            <a:r>
              <a:rPr lang="en-US" sz="2800" dirty="0" err="1"/>
              <a:t>overapproximate</a:t>
            </a:r>
            <a:r>
              <a:rPr lang="en-US" sz="2800" dirty="0"/>
              <a:t> </a:t>
            </a:r>
            <a:r>
              <a:rPr lang="en-US" sz="2800" dirty="0">
                <a:latin typeface="Cambria Math"/>
                <a:ea typeface="Cambria Math"/>
              </a:rPr>
              <a:t>⨀</a:t>
            </a:r>
            <a:r>
              <a:rPr lang="en-US" sz="2800" dirty="0"/>
              <a:t>, </a:t>
            </a:r>
            <a:r>
              <a:rPr lang="en-US" sz="2800" i="1" dirty="0"/>
              <a:t>readout</a:t>
            </a:r>
          </a:p>
          <a:p>
            <a:pPr lvl="1"/>
            <a:endParaRPr lang="en-US" i="1" dirty="0"/>
          </a:p>
          <a:p>
            <a:pPr lvl="1"/>
            <a:endParaRPr lang="en-US" dirty="0"/>
          </a:p>
        </p:txBody>
      </p:sp>
      <p:sp>
        <p:nvSpPr>
          <p:cNvPr id="4" name="Slide Number Placeholder 3"/>
          <p:cNvSpPr>
            <a:spLocks noGrp="1"/>
          </p:cNvSpPr>
          <p:nvPr>
            <p:ph type="sldNum" sz="quarter" idx="12"/>
          </p:nvPr>
        </p:nvSpPr>
        <p:spPr/>
        <p:txBody>
          <a:bodyPr/>
          <a:lstStyle/>
          <a:p>
            <a:fld id="{A65A0EED-6B89-664A-801E-D3FDD91C7C69}" type="slidenum">
              <a:rPr lang="en-US" smtClean="0"/>
              <a:pPr/>
              <a:t>33</a:t>
            </a:fld>
            <a:endParaRPr lang="en-US"/>
          </a:p>
        </p:txBody>
      </p:sp>
    </p:spTree>
    <p:extLst>
      <p:ext uri="{BB962C8B-B14F-4D97-AF65-F5344CB8AC3E}">
        <p14:creationId xmlns:p14="http://schemas.microsoft.com/office/powerpoint/2010/main" val="296749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Wrap-Up</a:t>
            </a:r>
          </a:p>
        </p:txBody>
      </p:sp>
      <p:sp>
        <p:nvSpPr>
          <p:cNvPr id="3" name="Content Placeholder 2"/>
          <p:cNvSpPr>
            <a:spLocks noGrp="1"/>
          </p:cNvSpPr>
          <p:nvPr>
            <p:ph idx="1"/>
          </p:nvPr>
        </p:nvSpPr>
        <p:spPr>
          <a:xfrm>
            <a:off x="125835" y="1259519"/>
            <a:ext cx="8858774" cy="5465745"/>
          </a:xfrm>
        </p:spPr>
        <p:txBody>
          <a:bodyPr>
            <a:normAutofit fontScale="92500" lnSpcReduction="10000"/>
          </a:bodyPr>
          <a:lstStyle/>
          <a:p>
            <a:r>
              <a:rPr lang="en-US" dirty="0"/>
              <a:t>Goal:</a:t>
            </a:r>
          </a:p>
          <a:p>
            <a:pPr lvl="1"/>
            <a:r>
              <a:rPr lang="en-US" dirty="0"/>
              <a:t>Use </a:t>
            </a:r>
            <a:r>
              <a:rPr lang="en-US" dirty="0" err="1"/>
              <a:t>Tarjan’s</a:t>
            </a:r>
            <a:r>
              <a:rPr lang="en-US" dirty="0"/>
              <a:t> algorithm for each Newton round of Esparza et al.</a:t>
            </a:r>
          </a:p>
          <a:p>
            <a:r>
              <a:rPr lang="en-US" dirty="0"/>
              <a:t>Obstacle:</a:t>
            </a:r>
          </a:p>
          <a:p>
            <a:pPr lvl="1"/>
            <a:r>
              <a:rPr lang="en-US" dirty="0"/>
              <a:t>Esparza’s linear system not compatible with </a:t>
            </a:r>
            <a:r>
              <a:rPr lang="en-US" dirty="0" err="1"/>
              <a:t>Tarjan’s</a:t>
            </a:r>
            <a:r>
              <a:rPr lang="en-US" dirty="0"/>
              <a:t> algorithm</a:t>
            </a:r>
          </a:p>
          <a:p>
            <a:r>
              <a:rPr lang="en-US" dirty="0"/>
              <a:t>Overcoming the obstacle:</a:t>
            </a:r>
          </a:p>
          <a:p>
            <a:pPr lvl="1"/>
            <a:r>
              <a:rPr lang="en-US" dirty="0"/>
              <a:t>Chief technical challenge: “turn LCFL path problem into a regular-language path problem”</a:t>
            </a:r>
          </a:p>
          <a:p>
            <a:pPr lvl="1"/>
            <a:r>
              <a:rPr lang="en-US" dirty="0">
                <a:sym typeface="Symbol"/>
              </a:rPr>
              <a:t>Some algebraic magic (</a:t>
            </a:r>
            <a:r>
              <a:rPr lang="en-US" dirty="0" err="1">
                <a:sym typeface="Symbol"/>
              </a:rPr>
              <a:t>Kronecker</a:t>
            </a:r>
            <a:r>
              <a:rPr lang="en-US" dirty="0">
                <a:sym typeface="Symbol"/>
              </a:rPr>
              <a:t> product + transpose)</a:t>
            </a:r>
          </a:p>
          <a:p>
            <a:r>
              <a:rPr lang="en-US" dirty="0"/>
              <a:t>Evaluation (for predicate-abstraction of device drivers)</a:t>
            </a:r>
          </a:p>
          <a:p>
            <a:pPr lvl="1"/>
            <a:r>
              <a:rPr lang="en-US" dirty="0"/>
              <a:t>NPA via Tensor Product is faster than NPA</a:t>
            </a:r>
          </a:p>
          <a:p>
            <a:pPr lvl="1"/>
            <a:r>
              <a:rPr lang="en-US" dirty="0"/>
              <a:t>Chaotic iteration the method of choice overall</a:t>
            </a:r>
          </a:p>
          <a:p>
            <a:r>
              <a:rPr lang="en-US" dirty="0"/>
              <a:t>See the paper for several additional contributions</a:t>
            </a:r>
          </a:p>
          <a:p>
            <a:pPr lvl="1"/>
            <a:r>
              <a:rPr lang="en-US" dirty="0"/>
              <a:t>Alternative way to handle loops</a:t>
            </a:r>
          </a:p>
          <a:p>
            <a:pPr lvl="1"/>
            <a:r>
              <a:rPr lang="en-US" dirty="0"/>
              <a:t>Merge functions (for local variables) </a:t>
            </a:r>
          </a:p>
          <a:p>
            <a:endParaRPr lang="en-US" dirty="0">
              <a:sym typeface="Symbol"/>
            </a:endParaRPr>
          </a:p>
        </p:txBody>
      </p:sp>
      <p:sp>
        <p:nvSpPr>
          <p:cNvPr id="5" name="Slide Number Placeholder 4"/>
          <p:cNvSpPr>
            <a:spLocks noGrp="1"/>
          </p:cNvSpPr>
          <p:nvPr>
            <p:ph type="sldNum" sz="quarter" idx="12"/>
          </p:nvPr>
        </p:nvSpPr>
        <p:spPr/>
        <p:txBody>
          <a:bodyPr/>
          <a:lstStyle/>
          <a:p>
            <a:fld id="{A65A0EED-6B89-664A-801E-D3FDD91C7C69}" type="slidenum">
              <a:rPr lang="en-US" smtClean="0"/>
              <a:pPr/>
              <a:t>34</a:t>
            </a:fld>
            <a:endParaRPr lang="en-US"/>
          </a:p>
        </p:txBody>
      </p:sp>
    </p:spTree>
    <p:extLst>
      <p:ext uri="{BB962C8B-B14F-4D97-AF65-F5344CB8AC3E}">
        <p14:creationId xmlns:p14="http://schemas.microsoft.com/office/powerpoint/2010/main" val="421305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65A0EED-6B89-664A-801E-D3FDD91C7C69}" type="slidenum">
              <a:rPr lang="en-US" smtClean="0"/>
              <a:pPr/>
              <a:t>35</a:t>
            </a:fld>
            <a:endParaRPr lang="en-US"/>
          </a:p>
        </p:txBody>
      </p:sp>
      <p:grpSp>
        <p:nvGrpSpPr>
          <p:cNvPr id="59" name="Group 58"/>
          <p:cNvGrpSpPr/>
          <p:nvPr/>
        </p:nvGrpSpPr>
        <p:grpSpPr>
          <a:xfrm>
            <a:off x="2626673" y="2908555"/>
            <a:ext cx="3513149" cy="1779123"/>
            <a:chOff x="2626673" y="2908555"/>
            <a:chExt cx="3513149" cy="1779123"/>
          </a:xfrm>
        </p:grpSpPr>
        <p:grpSp>
          <p:nvGrpSpPr>
            <p:cNvPr id="31" name="Group 30"/>
            <p:cNvGrpSpPr/>
            <p:nvPr/>
          </p:nvGrpSpPr>
          <p:grpSpPr>
            <a:xfrm>
              <a:off x="3723944" y="2908556"/>
              <a:ext cx="1243106" cy="1779121"/>
              <a:chOff x="4173065" y="3165761"/>
              <a:chExt cx="1243106" cy="1779121"/>
            </a:xfrm>
          </p:grpSpPr>
          <p:sp>
            <p:nvSpPr>
              <p:cNvPr id="8" name="Text Box 24"/>
              <p:cNvSpPr txBox="1">
                <a:spLocks noChangeArrowheads="1"/>
              </p:cNvSpPr>
              <p:nvPr/>
            </p:nvSpPr>
            <p:spPr bwMode="auto">
              <a:xfrm>
                <a:off x="4370874" y="4442180"/>
                <a:ext cx="884729"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defPPr>
                  <a:defRPr lang="en-US"/>
                </a:defPPr>
                <a:lvl1pPr algn="ctr" defTabSz="3133725">
                  <a:lnSpc>
                    <a:spcPts val="1600"/>
                  </a:lnSpc>
                  <a:spcBef>
                    <a:spcPct val="0"/>
                  </a:spcBef>
                  <a:buFontTx/>
                  <a:buNone/>
                  <a:defRPr sz="1600">
                    <a:latin typeface="Calibri" pitchFamily="34" charset="0"/>
                  </a:defRPr>
                </a:lvl1pPr>
                <a:lvl2pPr marL="742950" indent="-285750" defTabSz="3133725">
                  <a:spcBef>
                    <a:spcPct val="0"/>
                  </a:spcBef>
                  <a:defRPr>
                    <a:latin typeface="Arial" charset="0"/>
                  </a:defRPr>
                </a:lvl2pPr>
                <a:lvl3pPr marL="1143000" indent="-228600" defTabSz="3133725">
                  <a:spcBef>
                    <a:spcPct val="0"/>
                  </a:spcBef>
                  <a:defRPr>
                    <a:latin typeface="Arial" charset="0"/>
                  </a:defRPr>
                </a:lvl3pPr>
                <a:lvl4pPr marL="1600200" indent="-228600" defTabSz="3133725">
                  <a:spcBef>
                    <a:spcPct val="0"/>
                  </a:spcBef>
                  <a:defRPr>
                    <a:latin typeface="Arial" charset="0"/>
                  </a:defRPr>
                </a:lvl4pPr>
                <a:lvl5pPr marL="2057400" indent="-228600" defTabSz="3133725">
                  <a:spcBef>
                    <a:spcPct val="0"/>
                  </a:spcBef>
                  <a:defRPr>
                    <a:latin typeface="Arial" charset="0"/>
                  </a:defRPr>
                </a:lvl5pPr>
                <a:lvl6pPr marL="2514600" indent="-228600" defTabSz="3133725" fontAlgn="base">
                  <a:spcBef>
                    <a:spcPct val="0"/>
                  </a:spcBef>
                  <a:spcAft>
                    <a:spcPct val="0"/>
                  </a:spcAft>
                  <a:defRPr>
                    <a:latin typeface="Arial" charset="0"/>
                  </a:defRPr>
                </a:lvl6pPr>
                <a:lvl7pPr marL="2971800" indent="-228600" defTabSz="3133725" fontAlgn="base">
                  <a:spcBef>
                    <a:spcPct val="0"/>
                  </a:spcBef>
                  <a:spcAft>
                    <a:spcPct val="0"/>
                  </a:spcAft>
                  <a:defRPr>
                    <a:latin typeface="Arial" charset="0"/>
                  </a:defRPr>
                </a:lvl7pPr>
                <a:lvl8pPr marL="3429000" indent="-228600" defTabSz="3133725" fontAlgn="base">
                  <a:spcBef>
                    <a:spcPct val="0"/>
                  </a:spcBef>
                  <a:spcAft>
                    <a:spcPct val="0"/>
                  </a:spcAft>
                  <a:defRPr>
                    <a:latin typeface="Arial" charset="0"/>
                  </a:defRPr>
                </a:lvl8pPr>
                <a:lvl9pPr marL="3886200" indent="-228600" defTabSz="3133725" fontAlgn="base">
                  <a:spcBef>
                    <a:spcPct val="0"/>
                  </a:spcBef>
                  <a:spcAft>
                    <a:spcPct val="0"/>
                  </a:spcAft>
                  <a:defRPr>
                    <a:latin typeface="Arial" charset="0"/>
                  </a:defRPr>
                </a:lvl9pPr>
              </a:lstStyle>
              <a:p>
                <a:r>
                  <a:rPr lang="en-US" dirty="0"/>
                  <a:t>Emma</a:t>
                </a:r>
              </a:p>
              <a:p>
                <a:r>
                  <a:rPr lang="en-US" dirty="0" err="1"/>
                  <a:t>Turetsky</a:t>
                </a:r>
                <a:endParaRPr lang="en-US" dirty="0"/>
              </a:p>
            </p:txBody>
          </p:sp>
          <p:pic>
            <p:nvPicPr>
              <p:cNvPr id="9" name="Picture 2" descr="C:\Users\reps\Documents\personal\Susan\Obituary\2014-07-15\turetsky-emm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3065" y="3165761"/>
                <a:ext cx="1243106" cy="1188720"/>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2626673" y="2908555"/>
              <a:ext cx="1158875" cy="1779122"/>
              <a:chOff x="2865093" y="3165760"/>
              <a:chExt cx="1158875" cy="1779122"/>
            </a:xfrm>
          </p:grpSpPr>
          <p:sp>
            <p:nvSpPr>
              <p:cNvPr id="5" name="TextBox 23"/>
              <p:cNvSpPr txBox="1">
                <a:spLocks noChangeArrowheads="1"/>
              </p:cNvSpPr>
              <p:nvPr/>
            </p:nvSpPr>
            <p:spPr bwMode="auto">
              <a:xfrm>
                <a:off x="2865093" y="4442180"/>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Thomas</a:t>
                </a:r>
              </a:p>
              <a:p>
                <a:pPr algn="ctr">
                  <a:lnSpc>
                    <a:spcPts val="1600"/>
                  </a:lnSpc>
                  <a:buFontTx/>
                  <a:buNone/>
                </a:pPr>
                <a:r>
                  <a:rPr lang="en-US" sz="1600" dirty="0">
                    <a:latin typeface="Calibri" pitchFamily="34" charset="0"/>
                  </a:rPr>
                  <a:t>Reps</a:t>
                </a:r>
              </a:p>
            </p:txBody>
          </p:sp>
          <p:pic>
            <p:nvPicPr>
              <p:cNvPr id="1026" name="Picture 2" descr="C:\Users\reps\Documents\Papers\submissions\SpeedingUpNewton\Talk\rep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4171" y="3165760"/>
                <a:ext cx="880721"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4980947" y="2908556"/>
              <a:ext cx="1158875" cy="1779122"/>
              <a:chOff x="5663984" y="3165761"/>
              <a:chExt cx="1158875" cy="1779122"/>
            </a:xfrm>
          </p:grpSpPr>
          <p:sp>
            <p:nvSpPr>
              <p:cNvPr id="12" name="TextBox 23"/>
              <p:cNvSpPr txBox="1">
                <a:spLocks noChangeArrowheads="1"/>
              </p:cNvSpPr>
              <p:nvPr/>
            </p:nvSpPr>
            <p:spPr bwMode="auto">
              <a:xfrm>
                <a:off x="5663984" y="4442180"/>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err="1">
                    <a:latin typeface="Calibri" pitchFamily="34" charset="0"/>
                  </a:rPr>
                  <a:t>Prathmesh</a:t>
                </a:r>
                <a:endParaRPr lang="en-US" sz="1600" dirty="0">
                  <a:latin typeface="Calibri" pitchFamily="34" charset="0"/>
                </a:endParaRPr>
              </a:p>
              <a:p>
                <a:pPr algn="ctr">
                  <a:lnSpc>
                    <a:spcPts val="1600"/>
                  </a:lnSpc>
                  <a:buFontTx/>
                  <a:buNone/>
                </a:pPr>
                <a:r>
                  <a:rPr lang="en-US" sz="1600" dirty="0" err="1">
                    <a:latin typeface="Calibri" pitchFamily="34" charset="0"/>
                  </a:rPr>
                  <a:t>Prabhu</a:t>
                </a:r>
                <a:endParaRPr lang="en-US" sz="1600" dirty="0">
                  <a:latin typeface="Calibri" pitchFamily="34" charset="0"/>
                </a:endParaRPr>
              </a:p>
            </p:txBody>
          </p:sp>
          <p:pic>
            <p:nvPicPr>
              <p:cNvPr id="1028" name="Picture 4" descr="C:\Users\reps\Documents\Papers\submissions\SpeedingUpNewton\Talk\prathmesh.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3491" y="3165761"/>
                <a:ext cx="1070747"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19" name="Group 18"/>
          <p:cNvGrpSpPr/>
          <p:nvPr/>
        </p:nvGrpSpPr>
        <p:grpSpPr>
          <a:xfrm>
            <a:off x="1598552" y="5000607"/>
            <a:ext cx="1158875" cy="1779121"/>
            <a:chOff x="1502364" y="2826711"/>
            <a:chExt cx="1158875" cy="1779121"/>
          </a:xfrm>
        </p:grpSpPr>
        <p:sp>
          <p:nvSpPr>
            <p:cNvPr id="14" name="TextBox 23"/>
            <p:cNvSpPr txBox="1">
              <a:spLocks noChangeArrowheads="1"/>
            </p:cNvSpPr>
            <p:nvPr/>
          </p:nvSpPr>
          <p:spPr bwMode="auto">
            <a:xfrm>
              <a:off x="1502364" y="4103129"/>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Isaac</a:t>
              </a:r>
            </a:p>
            <a:p>
              <a:pPr algn="ctr">
                <a:lnSpc>
                  <a:spcPts val="1600"/>
                </a:lnSpc>
                <a:buFontTx/>
                <a:buNone/>
              </a:pPr>
              <a:r>
                <a:rPr lang="en-US" sz="1600" dirty="0">
                  <a:latin typeface="Calibri" pitchFamily="34" charset="0"/>
                </a:rPr>
                <a:t>Newton</a:t>
              </a:r>
            </a:p>
          </p:txBody>
        </p:sp>
        <p:pic>
          <p:nvPicPr>
            <p:cNvPr id="1029" name="Picture 5" descr="C:\Users\reps\Documents\Papers\submissions\SpeedingUpNewton\Talk\Newto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7920" y="2826711"/>
              <a:ext cx="947761"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0" y="191701"/>
            <a:ext cx="3487073" cy="1779121"/>
            <a:chOff x="0" y="394540"/>
            <a:chExt cx="3487073" cy="1779121"/>
          </a:xfrm>
        </p:grpSpPr>
        <p:grpSp>
          <p:nvGrpSpPr>
            <p:cNvPr id="11" name="Group 10"/>
            <p:cNvGrpSpPr/>
            <p:nvPr/>
          </p:nvGrpSpPr>
          <p:grpSpPr>
            <a:xfrm>
              <a:off x="0" y="394540"/>
              <a:ext cx="1158875" cy="1774503"/>
              <a:chOff x="1148465" y="784250"/>
              <a:chExt cx="1158875" cy="1774503"/>
            </a:xfrm>
          </p:grpSpPr>
          <p:sp>
            <p:nvSpPr>
              <p:cNvPr id="13" name="TextBox 23"/>
              <p:cNvSpPr txBox="1">
                <a:spLocks noChangeArrowheads="1"/>
              </p:cNvSpPr>
              <p:nvPr/>
            </p:nvSpPr>
            <p:spPr bwMode="auto">
              <a:xfrm>
                <a:off x="1148465" y="2056050"/>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Javier</a:t>
                </a:r>
              </a:p>
              <a:p>
                <a:pPr algn="ctr">
                  <a:lnSpc>
                    <a:spcPts val="1600"/>
                  </a:lnSpc>
                  <a:buFontTx/>
                  <a:buNone/>
                </a:pPr>
                <a:r>
                  <a:rPr lang="en-US" sz="1600" dirty="0">
                    <a:latin typeface="Calibri" pitchFamily="34" charset="0"/>
                  </a:rPr>
                  <a:t>Esparza</a:t>
                </a:r>
              </a:p>
            </p:txBody>
          </p:sp>
          <p:pic>
            <p:nvPicPr>
              <p:cNvPr id="1027" name="Picture 3" descr="C:\Users\reps\Documents\Papers\submissions\SpeedingUpNewton\Talk\fotojavier-tum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61235" y="784250"/>
                <a:ext cx="933336"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2328198" y="394541"/>
              <a:ext cx="1158875" cy="1779120"/>
              <a:chOff x="7094494" y="2826711"/>
              <a:chExt cx="1158875" cy="1779120"/>
            </a:xfrm>
          </p:grpSpPr>
          <p:sp>
            <p:nvSpPr>
              <p:cNvPr id="17" name="TextBox 23"/>
              <p:cNvSpPr txBox="1">
                <a:spLocks noChangeArrowheads="1"/>
              </p:cNvSpPr>
              <p:nvPr/>
            </p:nvSpPr>
            <p:spPr bwMode="auto">
              <a:xfrm>
                <a:off x="7094494" y="4103128"/>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Stefan</a:t>
                </a:r>
              </a:p>
              <a:p>
                <a:pPr algn="ctr">
                  <a:lnSpc>
                    <a:spcPts val="1600"/>
                  </a:lnSpc>
                  <a:buFontTx/>
                  <a:buNone/>
                </a:pPr>
                <a:r>
                  <a:rPr lang="en-US" sz="1600" dirty="0">
                    <a:latin typeface="Calibri" pitchFamily="34" charset="0"/>
                  </a:rPr>
                  <a:t>Kiefer</a:t>
                </a:r>
              </a:p>
            </p:txBody>
          </p:sp>
          <p:pic>
            <p:nvPicPr>
              <p:cNvPr id="1031" name="Picture 7" descr="C:\Users\reps\Documents\Papers\submissions\SpeedingUpNewton\Talk\StefanHead.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5972" y="2826711"/>
                <a:ext cx="1095918"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1100885" y="394540"/>
              <a:ext cx="1197864" cy="1779121"/>
              <a:chOff x="1733809" y="2826711"/>
              <a:chExt cx="1197864" cy="1779121"/>
            </a:xfrm>
          </p:grpSpPr>
          <p:sp>
            <p:nvSpPr>
              <p:cNvPr id="16" name="TextBox 23"/>
              <p:cNvSpPr txBox="1">
                <a:spLocks noChangeArrowheads="1"/>
              </p:cNvSpPr>
              <p:nvPr/>
            </p:nvSpPr>
            <p:spPr bwMode="auto">
              <a:xfrm>
                <a:off x="1772798" y="4103129"/>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Michael</a:t>
                </a:r>
              </a:p>
              <a:p>
                <a:pPr algn="ctr">
                  <a:lnSpc>
                    <a:spcPts val="1600"/>
                  </a:lnSpc>
                  <a:buFontTx/>
                  <a:buNone/>
                </a:pPr>
                <a:r>
                  <a:rPr lang="en-US" sz="1600" dirty="0" err="1">
                    <a:latin typeface="Calibri" pitchFamily="34" charset="0"/>
                  </a:rPr>
                  <a:t>Luttenberger</a:t>
                </a:r>
                <a:endParaRPr lang="en-US" sz="1600" dirty="0">
                  <a:latin typeface="Calibri" pitchFamily="34" charset="0"/>
                </a:endParaRPr>
              </a:p>
            </p:txBody>
          </p:sp>
          <p:pic>
            <p:nvPicPr>
              <p:cNvPr id="1032" name="Picture 8" descr="C:\Users\reps\Documents\Papers\submissions\SpeedingUpNewton\Talk\michael-luttenberger-foto.1024x102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33809" y="2826711"/>
                <a:ext cx="1197864"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28" name="Group 27"/>
          <p:cNvGrpSpPr/>
          <p:nvPr/>
        </p:nvGrpSpPr>
        <p:grpSpPr>
          <a:xfrm>
            <a:off x="6661769" y="5008823"/>
            <a:ext cx="2250419" cy="1779123"/>
            <a:chOff x="5203219" y="324202"/>
            <a:chExt cx="2250419" cy="1779123"/>
          </a:xfrm>
        </p:grpSpPr>
        <p:sp>
          <p:nvSpPr>
            <p:cNvPr id="24" name="TextBox 23"/>
            <p:cNvSpPr txBox="1">
              <a:spLocks noChangeArrowheads="1"/>
            </p:cNvSpPr>
            <p:nvPr/>
          </p:nvSpPr>
          <p:spPr bwMode="auto">
            <a:xfrm>
              <a:off x="6294763" y="1600622"/>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Dana</a:t>
              </a:r>
            </a:p>
            <a:p>
              <a:pPr algn="ctr">
                <a:lnSpc>
                  <a:spcPts val="1600"/>
                </a:lnSpc>
                <a:buFontTx/>
                <a:buNone/>
              </a:pPr>
              <a:r>
                <a:rPr lang="en-US" sz="1600" dirty="0">
                  <a:latin typeface="Calibri" pitchFamily="34" charset="0"/>
                </a:rPr>
                <a:t>Scott</a:t>
              </a:r>
            </a:p>
          </p:txBody>
        </p:sp>
        <p:pic>
          <p:nvPicPr>
            <p:cNvPr id="1033" name="Picture 9" descr="C:\Users\reps\Documents\Papers\submissions\SpeedingUpNewton\Talk\scott-dana.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0365" y="324202"/>
              <a:ext cx="927669" cy="119786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23"/>
            <p:cNvSpPr txBox="1">
              <a:spLocks noChangeArrowheads="1"/>
            </p:cNvSpPr>
            <p:nvPr/>
          </p:nvSpPr>
          <p:spPr bwMode="auto">
            <a:xfrm>
              <a:off x="5203219" y="1592404"/>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Michael</a:t>
              </a:r>
            </a:p>
            <a:p>
              <a:pPr algn="ctr">
                <a:lnSpc>
                  <a:spcPts val="1600"/>
                </a:lnSpc>
                <a:buFontTx/>
                <a:buNone/>
              </a:pPr>
              <a:r>
                <a:rPr lang="en-US" sz="1600" dirty="0">
                  <a:latin typeface="Calibri" pitchFamily="34" charset="0"/>
                </a:rPr>
                <a:t>Rabin</a:t>
              </a:r>
            </a:p>
          </p:txBody>
        </p:sp>
        <p:pic>
          <p:nvPicPr>
            <p:cNvPr id="1034" name="Picture 10" descr="C:\Users\reps\Documents\Papers\submissions\SpeedingUpNewton\Talk\rabin.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4948" y="324202"/>
              <a:ext cx="1135416" cy="1197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3992563" y="5008823"/>
            <a:ext cx="1158875" cy="1779120"/>
            <a:chOff x="2004820" y="4354481"/>
            <a:chExt cx="1158875" cy="1779120"/>
          </a:xfrm>
        </p:grpSpPr>
        <p:sp>
          <p:nvSpPr>
            <p:cNvPr id="37" name="TextBox 23"/>
            <p:cNvSpPr txBox="1">
              <a:spLocks noChangeArrowheads="1"/>
            </p:cNvSpPr>
            <p:nvPr/>
          </p:nvSpPr>
          <p:spPr bwMode="auto">
            <a:xfrm>
              <a:off x="2004820" y="5630899"/>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Robert</a:t>
              </a:r>
            </a:p>
            <a:p>
              <a:pPr algn="ctr">
                <a:lnSpc>
                  <a:spcPts val="1600"/>
                </a:lnSpc>
                <a:buFontTx/>
                <a:buNone/>
              </a:pPr>
              <a:r>
                <a:rPr lang="en-US" sz="1600" dirty="0" err="1">
                  <a:latin typeface="Calibri" pitchFamily="34" charset="0"/>
                </a:rPr>
                <a:t>Tarjan</a:t>
              </a:r>
              <a:endParaRPr lang="en-US" sz="1600" dirty="0">
                <a:latin typeface="Calibri" pitchFamily="34" charset="0"/>
              </a:endParaRPr>
            </a:p>
          </p:txBody>
        </p:sp>
        <p:pic>
          <p:nvPicPr>
            <p:cNvPr id="1035" name="Picture 11" descr="C:\Users\reps\Documents\Papers\submissions\SpeedingUpNewton\Talk\tarjan.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4970" y="4354481"/>
              <a:ext cx="798576" cy="119786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9" name="Straight Arrow Connector 38"/>
          <p:cNvCxnSpPr/>
          <p:nvPr/>
        </p:nvCxnSpPr>
        <p:spPr>
          <a:xfrm>
            <a:off x="2177988" y="2030136"/>
            <a:ext cx="0" cy="2869035"/>
          </a:xfrm>
          <a:prstGeom prst="straightConnector1">
            <a:avLst/>
          </a:pr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2852257" y="5687736"/>
            <a:ext cx="1140306" cy="0"/>
          </a:xfrm>
          <a:prstGeom prst="straightConnector1">
            <a:avLst/>
          </a:pr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151438" y="5680745"/>
            <a:ext cx="1417142" cy="0"/>
          </a:xfrm>
          <a:prstGeom prst="straightConnector1">
            <a:avLst/>
          </a:pr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7744059" y="1970823"/>
            <a:ext cx="0" cy="2852848"/>
          </a:xfrm>
          <a:prstGeom prst="straightConnector1">
            <a:avLst/>
          </a:pr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4806482" y="1966204"/>
            <a:ext cx="1042928" cy="760936"/>
          </a:xfrm>
          <a:prstGeom prst="straightConnector1">
            <a:avLst/>
          </a:pr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3857741" y="191701"/>
            <a:ext cx="1158875" cy="1779121"/>
            <a:chOff x="1393594" y="2826711"/>
            <a:chExt cx="1158875" cy="1779121"/>
          </a:xfrm>
        </p:grpSpPr>
        <p:sp>
          <p:nvSpPr>
            <p:cNvPr id="15" name="TextBox 23"/>
            <p:cNvSpPr txBox="1">
              <a:spLocks noChangeArrowheads="1"/>
            </p:cNvSpPr>
            <p:nvPr/>
          </p:nvSpPr>
          <p:spPr bwMode="auto">
            <a:xfrm>
              <a:off x="1393594" y="4103129"/>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Leopold</a:t>
              </a:r>
            </a:p>
            <a:p>
              <a:pPr algn="ctr">
                <a:lnSpc>
                  <a:spcPts val="1600"/>
                </a:lnSpc>
                <a:buFontTx/>
                <a:buNone/>
              </a:pPr>
              <a:r>
                <a:rPr lang="en-US" sz="1600" dirty="0" err="1">
                  <a:latin typeface="Calibri" pitchFamily="34" charset="0"/>
                </a:rPr>
                <a:t>Kronecker</a:t>
              </a:r>
              <a:endParaRPr lang="en-US" sz="1600" dirty="0">
                <a:latin typeface="Calibri" pitchFamily="34" charset="0"/>
              </a:endParaRPr>
            </a:p>
          </p:txBody>
        </p:sp>
        <p:pic>
          <p:nvPicPr>
            <p:cNvPr id="1030" name="Picture 6" descr="C:\Users\reps\Documents\Papers\submissions\SpeedingUpNewton\Talk\kronecker.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9002" y="2826711"/>
              <a:ext cx="908058"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nvGrpSpPr>
          <p:cNvPr id="72" name="Group 71"/>
          <p:cNvGrpSpPr/>
          <p:nvPr/>
        </p:nvGrpSpPr>
        <p:grpSpPr>
          <a:xfrm>
            <a:off x="4829161" y="191701"/>
            <a:ext cx="4314839" cy="1798952"/>
            <a:chOff x="4829161" y="191701"/>
            <a:chExt cx="4314839" cy="1798952"/>
          </a:xfrm>
        </p:grpSpPr>
        <p:grpSp>
          <p:nvGrpSpPr>
            <p:cNvPr id="62" name="Group 61"/>
            <p:cNvGrpSpPr/>
            <p:nvPr/>
          </p:nvGrpSpPr>
          <p:grpSpPr>
            <a:xfrm>
              <a:off x="7985125" y="191701"/>
              <a:ext cx="1158875" cy="1779122"/>
              <a:chOff x="2865093" y="3165760"/>
              <a:chExt cx="1158875" cy="1779122"/>
            </a:xfrm>
          </p:grpSpPr>
          <p:sp>
            <p:nvSpPr>
              <p:cNvPr id="63" name="TextBox 23"/>
              <p:cNvSpPr txBox="1">
                <a:spLocks noChangeArrowheads="1"/>
              </p:cNvSpPr>
              <p:nvPr/>
            </p:nvSpPr>
            <p:spPr bwMode="auto">
              <a:xfrm>
                <a:off x="2865093" y="4442180"/>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Thomas</a:t>
                </a:r>
              </a:p>
              <a:p>
                <a:pPr algn="ctr">
                  <a:lnSpc>
                    <a:spcPts val="1600"/>
                  </a:lnSpc>
                  <a:buFontTx/>
                  <a:buNone/>
                </a:pPr>
                <a:r>
                  <a:rPr lang="en-US" sz="1600" dirty="0">
                    <a:latin typeface="Calibri" pitchFamily="34" charset="0"/>
                  </a:rPr>
                  <a:t>Reps</a:t>
                </a:r>
              </a:p>
            </p:txBody>
          </p:sp>
          <p:pic>
            <p:nvPicPr>
              <p:cNvPr id="64" name="Picture 2" descr="C:\Users\reps\Documents\Papers\submissions\SpeedingUpNewton\Talk\rep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4171" y="3165760"/>
                <a:ext cx="880721"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nvGrpSpPr>
            <p:cNvPr id="49" name="Group 48"/>
            <p:cNvGrpSpPr/>
            <p:nvPr/>
          </p:nvGrpSpPr>
          <p:grpSpPr>
            <a:xfrm>
              <a:off x="4829161" y="191701"/>
              <a:ext cx="1158875" cy="1798952"/>
              <a:chOff x="6179790" y="250424"/>
              <a:chExt cx="1158875" cy="1798952"/>
            </a:xfrm>
          </p:grpSpPr>
          <p:pic>
            <p:nvPicPr>
              <p:cNvPr id="1036" name="Picture 12" descr="C:\Users\reps\Documents\Papers\submissions\SpeedingUpNewton\Talk\akash.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10029" y="250424"/>
                <a:ext cx="898398"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
            <p:nvSpPr>
              <p:cNvPr id="66" name="TextBox 23"/>
              <p:cNvSpPr txBox="1">
                <a:spLocks noChangeArrowheads="1"/>
              </p:cNvSpPr>
              <p:nvPr/>
            </p:nvSpPr>
            <p:spPr bwMode="auto">
              <a:xfrm>
                <a:off x="6179790" y="1546674"/>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Akash</a:t>
                </a:r>
              </a:p>
              <a:p>
                <a:pPr algn="ctr">
                  <a:lnSpc>
                    <a:spcPts val="1600"/>
                  </a:lnSpc>
                  <a:buFontTx/>
                  <a:buNone/>
                </a:pPr>
                <a:r>
                  <a:rPr lang="en-US" sz="1600" dirty="0">
                    <a:latin typeface="Calibri" pitchFamily="34" charset="0"/>
                  </a:rPr>
                  <a:t>Lal</a:t>
                </a:r>
              </a:p>
            </p:txBody>
          </p:sp>
        </p:grpSp>
        <p:grpSp>
          <p:nvGrpSpPr>
            <p:cNvPr id="48" name="Group 47"/>
            <p:cNvGrpSpPr/>
            <p:nvPr/>
          </p:nvGrpSpPr>
          <p:grpSpPr>
            <a:xfrm>
              <a:off x="5849409" y="191701"/>
              <a:ext cx="1158875" cy="1776067"/>
              <a:chOff x="7968389" y="1755698"/>
              <a:chExt cx="1158875" cy="1776067"/>
            </a:xfrm>
          </p:grpSpPr>
          <p:sp>
            <p:nvSpPr>
              <p:cNvPr id="68" name="TextBox 23"/>
              <p:cNvSpPr txBox="1">
                <a:spLocks noChangeArrowheads="1"/>
              </p:cNvSpPr>
              <p:nvPr/>
            </p:nvSpPr>
            <p:spPr bwMode="auto">
              <a:xfrm>
                <a:off x="7968389" y="3029063"/>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err="1">
                    <a:latin typeface="Calibri" pitchFamily="34" charset="0"/>
                  </a:rPr>
                  <a:t>Tayssir</a:t>
                </a:r>
                <a:endParaRPr lang="en-US" sz="1600" dirty="0">
                  <a:latin typeface="Calibri" pitchFamily="34" charset="0"/>
                </a:endParaRPr>
              </a:p>
              <a:p>
                <a:pPr algn="ctr">
                  <a:lnSpc>
                    <a:spcPts val="1600"/>
                  </a:lnSpc>
                  <a:buFontTx/>
                  <a:buNone/>
                </a:pPr>
                <a:r>
                  <a:rPr lang="en-US" sz="1600" dirty="0" err="1">
                    <a:latin typeface="Calibri" pitchFamily="34" charset="0"/>
                  </a:rPr>
                  <a:t>Touili</a:t>
                </a:r>
                <a:endParaRPr lang="en-US" sz="1600" dirty="0">
                  <a:latin typeface="Calibri" pitchFamily="34" charset="0"/>
                </a:endParaRPr>
              </a:p>
            </p:txBody>
          </p:sp>
          <p:pic>
            <p:nvPicPr>
              <p:cNvPr id="1037" name="Picture 13" descr="C:\Users\reps\Documents\Papers\submissions\SpeedingUpNewton\Talk\tayssir.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30795" y="1755698"/>
                <a:ext cx="1008358" cy="11978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50" name="Group 49"/>
            <p:cNvGrpSpPr/>
            <p:nvPr/>
          </p:nvGrpSpPr>
          <p:grpSpPr>
            <a:xfrm>
              <a:off x="6945528" y="191701"/>
              <a:ext cx="1158875" cy="1789778"/>
              <a:chOff x="6903774" y="1751013"/>
              <a:chExt cx="1158875" cy="1789778"/>
            </a:xfrm>
          </p:grpSpPr>
          <p:sp>
            <p:nvSpPr>
              <p:cNvPr id="67" name="TextBox 23"/>
              <p:cNvSpPr txBox="1">
                <a:spLocks noChangeArrowheads="1"/>
              </p:cNvSpPr>
              <p:nvPr/>
            </p:nvSpPr>
            <p:spPr bwMode="auto">
              <a:xfrm>
                <a:off x="6903774" y="3038089"/>
                <a:ext cx="1158875"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Nick</a:t>
                </a:r>
              </a:p>
              <a:p>
                <a:pPr algn="ctr">
                  <a:lnSpc>
                    <a:spcPts val="1600"/>
                  </a:lnSpc>
                  <a:buFontTx/>
                  <a:buNone/>
                </a:pPr>
                <a:r>
                  <a:rPr lang="en-US" sz="1600" dirty="0">
                    <a:latin typeface="Calibri" pitchFamily="34" charset="0"/>
                  </a:rPr>
                  <a:t>Kidd</a:t>
                </a:r>
              </a:p>
            </p:txBody>
          </p:sp>
          <p:pic>
            <p:nvPicPr>
              <p:cNvPr id="1038" name="Picture 14" descr="C:\Users\reps\Documents\Papers\submissions\SpeedingUpNewton\Talk\nick-kidd.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9259" y="1751013"/>
                <a:ext cx="1087904" cy="11978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406207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65A0EED-6B89-664A-801E-D3FDD91C7C69}" type="slidenum">
              <a:rPr lang="en-US" smtClean="0"/>
              <a:pPr/>
              <a:t>36</a:t>
            </a:fld>
            <a:endParaRPr lang="en-US"/>
          </a:p>
        </p:txBody>
      </p:sp>
    </p:spTree>
    <p:extLst>
      <p:ext uri="{BB962C8B-B14F-4D97-AF65-F5344CB8AC3E}">
        <p14:creationId xmlns:p14="http://schemas.microsoft.com/office/powerpoint/2010/main" val="141120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talk</a:t>
            </a:r>
          </a:p>
        </p:txBody>
      </p:sp>
      <p:sp>
        <p:nvSpPr>
          <p:cNvPr id="3" name="Content Placeholder 2"/>
          <p:cNvSpPr>
            <a:spLocks noGrp="1"/>
          </p:cNvSpPr>
          <p:nvPr>
            <p:ph idx="1"/>
          </p:nvPr>
        </p:nvSpPr>
        <p:spPr>
          <a:xfrm>
            <a:off x="457200" y="1600200"/>
            <a:ext cx="8502242" cy="4525963"/>
          </a:xfrm>
        </p:spPr>
        <p:txBody>
          <a:bodyPr/>
          <a:lstStyle/>
          <a:p>
            <a:r>
              <a:rPr lang="en-US" dirty="0"/>
              <a:t>Newtonian Program Analysis </a:t>
            </a:r>
            <a:r>
              <a:rPr lang="en-US" sz="2400" dirty="0"/>
              <a:t>(Esparza et al. [JACM10])</a:t>
            </a:r>
          </a:p>
          <a:p>
            <a:r>
              <a:rPr lang="en-US" dirty="0"/>
              <a:t>A misconception on my part</a:t>
            </a:r>
          </a:p>
          <a:p>
            <a:r>
              <a:rPr lang="en-US" dirty="0"/>
              <a:t>A promising step: Pairing</a:t>
            </a:r>
          </a:p>
          <a:p>
            <a:r>
              <a:rPr lang="en-US" dirty="0"/>
              <a:t>Pairing fails to deliver</a:t>
            </a:r>
          </a:p>
          <a:p>
            <a:r>
              <a:rPr lang="en-US" dirty="0"/>
              <a:t>A different kind of pairing</a:t>
            </a:r>
          </a:p>
          <a:p>
            <a:r>
              <a:rPr lang="en-US" dirty="0"/>
              <a:t>Experimental results</a:t>
            </a:r>
          </a:p>
          <a:p>
            <a:r>
              <a:rPr lang="en-US" dirty="0"/>
              <a:t>Wrap-up</a:t>
            </a:r>
          </a:p>
        </p:txBody>
      </p:sp>
      <p:sp>
        <p:nvSpPr>
          <p:cNvPr id="5" name="Slide Number Placeholder 4"/>
          <p:cNvSpPr>
            <a:spLocks noGrp="1"/>
          </p:cNvSpPr>
          <p:nvPr>
            <p:ph type="sldNum" sz="quarter" idx="12"/>
          </p:nvPr>
        </p:nvSpPr>
        <p:spPr/>
        <p:txBody>
          <a:bodyPr/>
          <a:lstStyle/>
          <a:p>
            <a:fld id="{A65A0EED-6B89-664A-801E-D3FDD91C7C69}" type="slidenum">
              <a:rPr lang="en-US" smtClean="0"/>
              <a:pPr/>
              <a:t>4</a:t>
            </a:fld>
            <a:endParaRPr lang="en-US"/>
          </a:p>
        </p:txBody>
      </p:sp>
    </p:spTree>
    <p:extLst>
      <p:ext uri="{BB962C8B-B14F-4D97-AF65-F5344CB8AC3E}">
        <p14:creationId xmlns:p14="http://schemas.microsoft.com/office/powerpoint/2010/main" val="373432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Newton’s Method for Programs </a:t>
            </a:r>
            <a:r>
              <a:rPr lang="en-US" sz="3200" dirty="0"/>
              <a:t>[Esparza et al.]</a:t>
            </a:r>
            <a:endParaRPr lang="en-US" sz="3600" dirty="0"/>
          </a:p>
        </p:txBody>
      </p:sp>
      <p:sp>
        <p:nvSpPr>
          <p:cNvPr id="4" name="Slide Number Placeholder 3"/>
          <p:cNvSpPr>
            <a:spLocks noGrp="1"/>
          </p:cNvSpPr>
          <p:nvPr>
            <p:ph type="sldNum" sz="quarter" idx="12"/>
          </p:nvPr>
        </p:nvSpPr>
        <p:spPr/>
        <p:txBody>
          <a:bodyPr/>
          <a:lstStyle/>
          <a:p>
            <a:fld id="{A65A0EED-6B89-664A-801E-D3FDD91C7C69}" type="slidenum">
              <a:rPr lang="en-US" smtClean="0"/>
              <a:pPr/>
              <a:t>5</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780176" y="1728670"/>
                <a:ext cx="6958572" cy="3249992"/>
              </a:xfrm>
              <a:prstGeom prst="rect">
                <a:avLst/>
              </a:prstGeom>
              <a:noFill/>
            </p:spPr>
            <p:txBody>
              <a:bodyPr wrap="none" rtlCol="0">
                <a:spAutoFit/>
              </a:bodyPr>
              <a:lstStyle/>
              <a:p>
                <a:r>
                  <a:rPr lang="en-US" sz="3200" u="sng" dirty="0"/>
                  <a:t>Kleene iteration</a:t>
                </a:r>
              </a:p>
              <a:p>
                <a:pPr lvl="0"/>
                <a:r>
                  <a:rPr lang="en-US" sz="2400" dirty="0">
                    <a:solidFill>
                      <a:prstClr val="black"/>
                    </a:solidFill>
                  </a:rPr>
                  <a:t>    </a:t>
                </a:r>
                <a14:m>
                  <m:oMath xmlns:m="http://schemas.openxmlformats.org/officeDocument/2006/math">
                    <m:sSup>
                      <m:sSupPr>
                        <m:ctrlPr>
                          <a:rPr lang="en-US" sz="2400" i="1">
                            <a:solidFill>
                              <a:prstClr val="black"/>
                            </a:solidFill>
                            <a:latin typeface="Cambria Math" panose="02040503050406030204" pitchFamily="18" charset="0"/>
                          </a:rPr>
                        </m:ctrlPr>
                      </m:sSupPr>
                      <m:e>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rPr>
                              <m:t>𝜈</m:t>
                            </m:r>
                          </m:e>
                        </m:acc>
                      </m:e>
                      <m:sup>
                        <m:r>
                          <a:rPr lang="en-US" sz="2400" i="1">
                            <a:solidFill>
                              <a:prstClr val="black"/>
                            </a:solidFill>
                            <a:latin typeface="Cambria Math"/>
                          </a:rPr>
                          <m:t>(0)</m:t>
                        </m:r>
                      </m:sup>
                    </m:sSup>
                    <m:r>
                      <a:rPr lang="en-US" sz="2400" i="1">
                        <a:solidFill>
                          <a:prstClr val="black"/>
                        </a:solidFill>
                        <a:latin typeface="Cambria Math"/>
                      </a:rPr>
                      <m:t>= </m:t>
                    </m:r>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rPr>
                          <m:t>⊥</m:t>
                        </m:r>
                      </m:e>
                    </m:acc>
                  </m:oMath>
                </a14:m>
                <a:r>
                  <a:rPr lang="en-US" sz="2400" dirty="0">
                    <a:solidFill>
                      <a:prstClr val="black"/>
                    </a:solidFill>
                  </a:rPr>
                  <a:t> </a:t>
                </a:r>
              </a:p>
              <a:p>
                <a:pPr lvl="0"/>
                <a14:m>
                  <m:oMathPara xmlns:m="http://schemas.openxmlformats.org/officeDocument/2006/math">
                    <m:oMathParaPr>
                      <m:jc m:val="left"/>
                    </m:oMathParaPr>
                    <m:oMath xmlns:m="http://schemas.openxmlformats.org/officeDocument/2006/math">
                      <m:sSup>
                        <m:sSupPr>
                          <m:ctrlPr>
                            <a:rPr lang="en-US" sz="2400" i="1">
                              <a:solidFill>
                                <a:prstClr val="black"/>
                              </a:solidFill>
                              <a:latin typeface="Cambria Math" panose="02040503050406030204" pitchFamily="18" charset="0"/>
                            </a:rPr>
                          </m:ctrlPr>
                        </m:sSupPr>
                        <m:e>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rPr>
                                <m:t>𝜈</m:t>
                              </m:r>
                            </m:e>
                          </m:acc>
                        </m:e>
                        <m:sup>
                          <m:r>
                            <a:rPr lang="en-US" sz="2400" i="1">
                              <a:solidFill>
                                <a:prstClr val="black"/>
                              </a:solidFill>
                              <a:latin typeface="Cambria Math"/>
                            </a:rPr>
                            <m:t>(</m:t>
                          </m:r>
                          <m:r>
                            <a:rPr lang="en-US" sz="2400" i="1">
                              <a:solidFill>
                                <a:prstClr val="black"/>
                              </a:solidFill>
                              <a:latin typeface="Cambria Math"/>
                            </a:rPr>
                            <m:t>𝑖</m:t>
                          </m:r>
                          <m:r>
                            <a:rPr lang="en-US" sz="2400" i="1">
                              <a:solidFill>
                                <a:prstClr val="black"/>
                              </a:solidFill>
                              <a:latin typeface="Cambria Math"/>
                            </a:rPr>
                            <m:t>+1)</m:t>
                          </m:r>
                        </m:sup>
                      </m:sSup>
                      <m:r>
                        <a:rPr lang="en-US" sz="2400" i="1">
                          <a:solidFill>
                            <a:prstClr val="black"/>
                          </a:solidFill>
                          <a:latin typeface="Cambria Math"/>
                        </a:rPr>
                        <m:t>= </m:t>
                      </m:r>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rPr>
                            <m:t>𝑓</m:t>
                          </m:r>
                        </m:e>
                      </m:acc>
                      <m:r>
                        <a:rPr lang="en-US" sz="2400" i="1">
                          <a:solidFill>
                            <a:prstClr val="black"/>
                          </a:solidFill>
                          <a:latin typeface="Cambria Math"/>
                        </a:rPr>
                        <m:t>(</m:t>
                      </m:r>
                      <m:sSup>
                        <m:sSupPr>
                          <m:ctrlPr>
                            <a:rPr lang="en-US" sz="2400" i="1">
                              <a:solidFill>
                                <a:prstClr val="black"/>
                              </a:solidFill>
                              <a:latin typeface="Cambria Math" panose="02040503050406030204" pitchFamily="18" charset="0"/>
                            </a:rPr>
                          </m:ctrlPr>
                        </m:sSupPr>
                        <m:e>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a:rPr>
                                <m:t>𝜈</m:t>
                              </m:r>
                            </m:e>
                          </m:acc>
                        </m:e>
                        <m:sup>
                          <m:r>
                            <a:rPr lang="en-US" sz="2400" i="1">
                              <a:solidFill>
                                <a:prstClr val="black"/>
                              </a:solidFill>
                              <a:latin typeface="Cambria Math"/>
                            </a:rPr>
                            <m:t>(</m:t>
                          </m:r>
                          <m:r>
                            <a:rPr lang="en-US" sz="2400" i="1">
                              <a:solidFill>
                                <a:prstClr val="black"/>
                              </a:solidFill>
                              <a:latin typeface="Cambria Math"/>
                            </a:rPr>
                            <m:t>𝑖</m:t>
                          </m:r>
                          <m:r>
                            <a:rPr lang="en-US" sz="2400" i="1">
                              <a:solidFill>
                                <a:prstClr val="black"/>
                              </a:solidFill>
                              <a:latin typeface="Cambria Math"/>
                            </a:rPr>
                            <m:t>)</m:t>
                          </m:r>
                        </m:sup>
                      </m:sSup>
                      <m:r>
                        <a:rPr lang="en-US" sz="2400" i="1">
                          <a:solidFill>
                            <a:prstClr val="black"/>
                          </a:solidFill>
                          <a:latin typeface="Cambria Math"/>
                        </a:rPr>
                        <m:t>)</m:t>
                      </m:r>
                    </m:oMath>
                  </m:oMathPara>
                </a14:m>
                <a:endParaRPr lang="en-US" sz="3200" u="sng" dirty="0"/>
              </a:p>
              <a:p>
                <a:endParaRPr lang="en-US" sz="3200" u="sng" dirty="0"/>
              </a:p>
              <a:p>
                <a:r>
                  <a:rPr lang="en-US" sz="3200" u="sng" dirty="0"/>
                  <a:t>NPA iteration</a:t>
                </a:r>
                <a:endParaRPr lang="en-US" sz="3200" dirty="0"/>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a:rPr>
                          <m:t>     </m:t>
                        </m:r>
                        <m:acc>
                          <m:accPr>
                            <m:chr m:val="⃗"/>
                            <m:ctrlPr>
                              <a:rPr lang="en-US" sz="2400" b="0" i="1" smtClean="0">
                                <a:latin typeface="Cambria Math" panose="02040503050406030204" pitchFamily="18" charset="0"/>
                              </a:rPr>
                            </m:ctrlPr>
                          </m:accPr>
                          <m:e>
                            <m:r>
                              <a:rPr lang="en-US" sz="2400" b="0" i="1" smtClean="0">
                                <a:latin typeface="Cambria Math"/>
                              </a:rPr>
                              <m:t>𝜈</m:t>
                            </m:r>
                          </m:e>
                        </m:acc>
                      </m:e>
                      <m:sup>
                        <m:r>
                          <a:rPr lang="en-US" sz="2400" b="0" i="1" smtClean="0">
                            <a:latin typeface="Cambria Math"/>
                          </a:rPr>
                          <m:t>(0)</m:t>
                        </m:r>
                      </m:sup>
                    </m:sSup>
                    <m:r>
                      <a:rPr lang="en-US" sz="2400" b="0" i="1" smtClean="0">
                        <a:latin typeface="Cambria Math"/>
                      </a:rPr>
                      <m:t> = </m:t>
                    </m:r>
                    <m:acc>
                      <m:accPr>
                        <m:chr m:val="⃗"/>
                        <m:ctrlPr>
                          <a:rPr lang="en-US" sz="2400" b="0" i="1" smtClean="0">
                            <a:latin typeface="Cambria Math" panose="02040503050406030204" pitchFamily="18" charset="0"/>
                          </a:rPr>
                        </m:ctrlPr>
                      </m:accPr>
                      <m:e>
                        <m:r>
                          <a:rPr lang="en-US" sz="2400" b="0" i="1" smtClean="0">
                            <a:latin typeface="Cambria Math"/>
                          </a:rPr>
                          <m:t>⊥</m:t>
                        </m:r>
                      </m:e>
                    </m:acc>
                  </m:oMath>
                </a14:m>
                <a:r>
                  <a:rPr lang="en-US" sz="2400" b="0" dirty="0"/>
                  <a:t> </a:t>
                </a:r>
              </a:p>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a:rPr>
                                <m:t>𝜈</m:t>
                              </m:r>
                            </m:e>
                          </m:acc>
                        </m:e>
                        <m:sup>
                          <m:r>
                            <a:rPr lang="en-US" sz="2400" i="1">
                              <a:latin typeface="Cambria Math"/>
                            </a:rPr>
                            <m:t>(</m:t>
                          </m:r>
                          <m:r>
                            <a:rPr lang="en-US" sz="2400" b="0" i="1" smtClean="0">
                              <a:latin typeface="Cambria Math"/>
                            </a:rPr>
                            <m:t>𝑖</m:t>
                          </m:r>
                          <m:r>
                            <a:rPr lang="en-US" sz="2400" b="0" i="1" smtClean="0">
                              <a:latin typeface="Cambria Math"/>
                            </a:rPr>
                            <m:t>+1)</m:t>
                          </m:r>
                        </m:sup>
                      </m:sSup>
                      <m:r>
                        <a:rPr lang="en-US" sz="2400" i="1">
                          <a:latin typeface="Cambria Math"/>
                        </a:rPr>
                        <m:t>=</m:t>
                      </m:r>
                      <m:r>
                        <a:rPr lang="en-US" sz="2400" b="0" i="1" smtClean="0">
                          <a:latin typeface="Cambria Math"/>
                        </a:rPr>
                        <m:t> </m:t>
                      </m:r>
                      <m:acc>
                        <m:accPr>
                          <m:chr m:val="⃗"/>
                          <m:ctrlPr>
                            <a:rPr lang="en-US" sz="2400" b="0" i="1" smtClean="0">
                              <a:latin typeface="Cambria Math" panose="02040503050406030204" pitchFamily="18" charset="0"/>
                            </a:rPr>
                          </m:ctrlPr>
                        </m:accPr>
                        <m:e>
                          <m:r>
                            <a:rPr lang="en-US" sz="2400" b="0" i="1" smtClean="0">
                              <a:latin typeface="Cambria Math"/>
                            </a:rPr>
                            <m:t>𝑓</m:t>
                          </m:r>
                        </m:e>
                      </m:acc>
                      <m:r>
                        <a:rPr lang="en-US" sz="2400" b="0" i="1" smtClean="0">
                          <a:latin typeface="Cambria Math"/>
                        </a:rPr>
                        <m:t>(</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a:rPr>
                                <m:t>𝜈</m:t>
                              </m:r>
                            </m:e>
                          </m:acc>
                        </m:e>
                        <m:sup>
                          <m:r>
                            <a:rPr lang="en-US" sz="2400" i="1">
                              <a:latin typeface="Cambria Math"/>
                            </a:rPr>
                            <m:t>(</m:t>
                          </m:r>
                          <m:r>
                            <a:rPr lang="en-US" sz="2400" i="1">
                              <a:latin typeface="Cambria Math"/>
                            </a:rPr>
                            <m:t>𝑖</m:t>
                          </m:r>
                          <m:r>
                            <a:rPr lang="en-US" sz="2400" i="1">
                              <a:latin typeface="Cambria Math"/>
                            </a:rPr>
                            <m:t>)</m:t>
                          </m:r>
                        </m:sup>
                      </m:sSup>
                      <m:r>
                        <a:rPr lang="en-US" sz="2400" b="0" i="1" smtClean="0">
                          <a:latin typeface="Cambria Math"/>
                        </a:rPr>
                        <m:t>)⊔</m:t>
                      </m:r>
                      <m:r>
                        <a:rPr lang="en-US" sz="2400" b="0" i="1" smtClean="0">
                          <a:latin typeface="Cambria Math"/>
                        </a:rPr>
                        <m:t>𝐿𝑖𝑛𝑒𝑎𝑟𝐶𝑜𝑟𝑟𝑒𝑐𝑡𝑖𝑜𝑛𝑇𝑒𝑟𝑚</m:t>
                      </m:r>
                      <m:d>
                        <m:dPr>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a:rPr>
                                <m:t>𝑓</m:t>
                              </m:r>
                            </m:e>
                          </m:acc>
                          <m:r>
                            <a:rPr lang="en-US" sz="2400" b="0" i="1" smtClean="0">
                              <a:latin typeface="Cambria Math"/>
                            </a:rPr>
                            <m:t>, </m:t>
                          </m:r>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a:rPr>
                                    <m:t>𝜈</m:t>
                                  </m:r>
                                </m:e>
                              </m:acc>
                            </m:e>
                            <m:sup>
                              <m:r>
                                <a:rPr lang="en-US" sz="2400" i="1">
                                  <a:latin typeface="Cambria Math"/>
                                </a:rPr>
                                <m:t>(</m:t>
                              </m:r>
                              <m:r>
                                <a:rPr lang="en-US" sz="2400" i="1">
                                  <a:latin typeface="Cambria Math"/>
                                </a:rPr>
                                <m:t>𝑖</m:t>
                              </m:r>
                              <m:r>
                                <a:rPr lang="en-US" sz="2400" i="1">
                                  <a:latin typeface="Cambria Math"/>
                                </a:rPr>
                                <m:t>)</m:t>
                              </m:r>
                            </m:sup>
                          </m:sSup>
                        </m:e>
                      </m:d>
                    </m:oMath>
                  </m:oMathPara>
                </a14:m>
                <a:endParaRPr lang="en-US" sz="2400" b="0" dirty="0"/>
              </a:p>
            </p:txBody>
          </p:sp>
        </mc:Choice>
        <mc:Fallback xmlns="">
          <p:sp>
            <p:nvSpPr>
              <p:cNvPr id="5" name="TextBox 4"/>
              <p:cNvSpPr txBox="1">
                <a:spLocks noRot="1" noChangeAspect="1" noMove="1" noResize="1" noEditPoints="1" noAdjustHandles="1" noChangeArrowheads="1" noChangeShapeType="1" noTextEdit="1"/>
              </p:cNvSpPr>
              <p:nvPr/>
            </p:nvSpPr>
            <p:spPr>
              <a:xfrm>
                <a:off x="780176" y="1728670"/>
                <a:ext cx="6958572" cy="3249992"/>
              </a:xfrm>
              <a:prstGeom prst="rect">
                <a:avLst/>
              </a:prstGeom>
              <a:blipFill rotWithShape="1">
                <a:blip r:embed="rId3"/>
                <a:stretch>
                  <a:fillRect l="-2279" t="-2439"/>
                </a:stretch>
              </a:blipFill>
            </p:spPr>
            <p:txBody>
              <a:bodyPr/>
              <a:lstStyle/>
              <a:p>
                <a:r>
                  <a:rPr lang="en-US">
                    <a:noFill/>
                  </a:rPr>
                  <a:t> </a:t>
                </a:r>
              </a:p>
            </p:txBody>
          </p:sp>
        </mc:Fallback>
      </mc:AlternateContent>
      <p:grpSp>
        <p:nvGrpSpPr>
          <p:cNvPr id="6" name="Group 5"/>
          <p:cNvGrpSpPr/>
          <p:nvPr/>
        </p:nvGrpSpPr>
        <p:grpSpPr>
          <a:xfrm>
            <a:off x="5293453" y="5078879"/>
            <a:ext cx="3487073" cy="1779121"/>
            <a:chOff x="0" y="394540"/>
            <a:chExt cx="3487073" cy="1779121"/>
          </a:xfrm>
        </p:grpSpPr>
        <p:grpSp>
          <p:nvGrpSpPr>
            <p:cNvPr id="7" name="Group 6"/>
            <p:cNvGrpSpPr/>
            <p:nvPr/>
          </p:nvGrpSpPr>
          <p:grpSpPr>
            <a:xfrm>
              <a:off x="0" y="394540"/>
              <a:ext cx="1158875" cy="1774503"/>
              <a:chOff x="1148465" y="784250"/>
              <a:chExt cx="1158875" cy="1774503"/>
            </a:xfrm>
          </p:grpSpPr>
          <p:sp>
            <p:nvSpPr>
              <p:cNvPr id="14" name="TextBox 23"/>
              <p:cNvSpPr txBox="1">
                <a:spLocks noChangeArrowheads="1"/>
              </p:cNvSpPr>
              <p:nvPr/>
            </p:nvSpPr>
            <p:spPr bwMode="auto">
              <a:xfrm>
                <a:off x="1148465" y="2056050"/>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Javier</a:t>
                </a:r>
              </a:p>
              <a:p>
                <a:pPr algn="ctr">
                  <a:lnSpc>
                    <a:spcPts val="1600"/>
                  </a:lnSpc>
                  <a:buFontTx/>
                  <a:buNone/>
                </a:pPr>
                <a:r>
                  <a:rPr lang="en-US" sz="1600" dirty="0">
                    <a:latin typeface="Calibri" pitchFamily="34" charset="0"/>
                  </a:rPr>
                  <a:t>Esparza</a:t>
                </a:r>
              </a:p>
            </p:txBody>
          </p:sp>
          <p:pic>
            <p:nvPicPr>
              <p:cNvPr id="15" name="Picture 3" descr="C:\Users\reps\Documents\Papers\submissions\SpeedingUpNewton\Talk\fotojavier-tum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1235" y="784250"/>
                <a:ext cx="933336"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2328198" y="394541"/>
              <a:ext cx="1158875" cy="1779120"/>
              <a:chOff x="7094494" y="2826711"/>
              <a:chExt cx="1158875" cy="1779120"/>
            </a:xfrm>
          </p:grpSpPr>
          <p:sp>
            <p:nvSpPr>
              <p:cNvPr id="12" name="TextBox 23"/>
              <p:cNvSpPr txBox="1">
                <a:spLocks noChangeArrowheads="1"/>
              </p:cNvSpPr>
              <p:nvPr/>
            </p:nvSpPr>
            <p:spPr bwMode="auto">
              <a:xfrm>
                <a:off x="7094494" y="4103128"/>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Stefan</a:t>
                </a:r>
              </a:p>
              <a:p>
                <a:pPr algn="ctr">
                  <a:lnSpc>
                    <a:spcPts val="1600"/>
                  </a:lnSpc>
                  <a:buFontTx/>
                  <a:buNone/>
                </a:pPr>
                <a:r>
                  <a:rPr lang="en-US" sz="1600" dirty="0">
                    <a:latin typeface="Calibri" pitchFamily="34" charset="0"/>
                  </a:rPr>
                  <a:t>Kiefer</a:t>
                </a:r>
              </a:p>
            </p:txBody>
          </p:sp>
          <p:pic>
            <p:nvPicPr>
              <p:cNvPr id="13" name="Picture 7" descr="C:\Users\reps\Documents\Papers\submissions\SpeedingUpNewton\Talk\StefanHe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5972" y="2826711"/>
                <a:ext cx="1095918"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100885" y="394540"/>
              <a:ext cx="1197864" cy="1779121"/>
              <a:chOff x="1733809" y="2826711"/>
              <a:chExt cx="1197864" cy="1779121"/>
            </a:xfrm>
          </p:grpSpPr>
          <p:sp>
            <p:nvSpPr>
              <p:cNvPr id="10" name="TextBox 23"/>
              <p:cNvSpPr txBox="1">
                <a:spLocks noChangeArrowheads="1"/>
              </p:cNvSpPr>
              <p:nvPr/>
            </p:nvSpPr>
            <p:spPr bwMode="auto">
              <a:xfrm>
                <a:off x="1772798" y="4103129"/>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Michael</a:t>
                </a:r>
              </a:p>
              <a:p>
                <a:pPr algn="ctr">
                  <a:lnSpc>
                    <a:spcPts val="1600"/>
                  </a:lnSpc>
                  <a:buFontTx/>
                  <a:buNone/>
                </a:pPr>
                <a:r>
                  <a:rPr lang="en-US" sz="1600" dirty="0" err="1">
                    <a:latin typeface="Calibri" pitchFamily="34" charset="0"/>
                  </a:rPr>
                  <a:t>Luttenberger</a:t>
                </a:r>
                <a:endParaRPr lang="en-US" sz="1600" dirty="0">
                  <a:latin typeface="Calibri" pitchFamily="34" charset="0"/>
                </a:endParaRPr>
              </a:p>
            </p:txBody>
          </p:sp>
          <p:pic>
            <p:nvPicPr>
              <p:cNvPr id="11" name="Picture 8" descr="C:\Users\reps\Documents\Papers\submissions\SpeedingUpNewton\Talk\michael-luttenberger-foto.1024x102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09" y="2826711"/>
                <a:ext cx="1197864"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grpSp>
      <p:cxnSp>
        <p:nvCxnSpPr>
          <p:cNvPr id="16" name="Straight Connector 15"/>
          <p:cNvCxnSpPr/>
          <p:nvPr/>
        </p:nvCxnSpPr>
        <p:spPr>
          <a:xfrm flipV="1">
            <a:off x="3414319" y="4914457"/>
            <a:ext cx="4110606" cy="16778"/>
          </a:xfrm>
          <a:prstGeom prst="line">
            <a:avLst/>
          </a:prstGeom>
          <a:ln>
            <a:solidFill>
              <a:srgbClr val="7030A0"/>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rot="2721761">
            <a:off x="5468988" y="1787116"/>
            <a:ext cx="1863200" cy="1872547"/>
          </a:xfrm>
          <a:prstGeom prst="rect">
            <a:avLst/>
          </a:prstGeom>
          <a:no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6198839" y="4062870"/>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a:rPr>
                        <m:t>⊥</m:t>
                      </m:r>
                    </m:oMath>
                  </m:oMathPara>
                </a14:m>
                <a:endParaRPr lang="en-US" dirty="0">
                  <a:solidFill>
                    <a:srgbClr val="C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198839" y="4062870"/>
                <a:ext cx="389850" cy="369332"/>
              </a:xfrm>
              <a:prstGeom prst="rect">
                <a:avLst/>
              </a:prstGeom>
              <a:blipFill rotWithShape="1">
                <a:blip r:embed="rId7"/>
                <a:stretch>
                  <a:fillRect/>
                </a:stretch>
              </a:blipFill>
            </p:spPr>
            <p:txBody>
              <a:bodyPr/>
              <a:lstStyle/>
              <a:p>
                <a:r>
                  <a:rPr lang="en-US">
                    <a:noFill/>
                  </a:rPr>
                  <a:t> </a:t>
                </a:r>
              </a:p>
            </p:txBody>
          </p:sp>
        </mc:Fallback>
      </mc:AlternateContent>
      <p:sp>
        <p:nvSpPr>
          <p:cNvPr id="18" name="Oval 17"/>
          <p:cNvSpPr/>
          <p:nvPr/>
        </p:nvSpPr>
        <p:spPr>
          <a:xfrm>
            <a:off x="6371223" y="2783041"/>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371223" y="2939824"/>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371223" y="3096607"/>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6371223" y="3253390"/>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71223" y="3410173"/>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371223" y="2469475"/>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371223" y="2626258"/>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371223" y="3566956"/>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371223" y="3723739"/>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371223" y="3880522"/>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369560" y="3498556"/>
            <a:ext cx="45719" cy="45719"/>
          </a:xfrm>
          <a:prstGeom prst="ellipse">
            <a:avLst/>
          </a:prstGeom>
          <a:solidFill>
            <a:srgbClr val="7030A0"/>
          </a:solidFill>
          <a:ln w="19050">
            <a:solidFill>
              <a:srgbClr val="7030A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371266" y="3008150"/>
            <a:ext cx="45719" cy="45719"/>
          </a:xfrm>
          <a:prstGeom prst="ellipse">
            <a:avLst/>
          </a:prstGeom>
          <a:solidFill>
            <a:srgbClr val="7030A0"/>
          </a:solidFill>
          <a:ln w="19050">
            <a:solidFill>
              <a:srgbClr val="7030A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Curved Connector 38"/>
          <p:cNvCxnSpPr>
            <a:stCxn id="26" idx="2"/>
            <a:endCxn id="25" idx="2"/>
          </p:cNvCxnSpPr>
          <p:nvPr/>
        </p:nvCxnSpPr>
        <p:spPr>
          <a:xfrm rot="10800000">
            <a:off x="6371223" y="3589817"/>
            <a:ext cx="12700" cy="156783"/>
          </a:xfrm>
          <a:prstGeom prst="curvedConnector3">
            <a:avLst>
              <a:gd name="adj1" fmla="val 1800000"/>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40" name="Curved Connector 39"/>
          <p:cNvCxnSpPr/>
          <p:nvPr/>
        </p:nvCxnSpPr>
        <p:spPr>
          <a:xfrm rot="10800000">
            <a:off x="6377573" y="3433034"/>
            <a:ext cx="12700" cy="156783"/>
          </a:xfrm>
          <a:prstGeom prst="curvedConnector3">
            <a:avLst>
              <a:gd name="adj1" fmla="val 1800000"/>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45" name="Curved Connector 44"/>
          <p:cNvCxnSpPr>
            <a:stCxn id="22" idx="2"/>
            <a:endCxn id="21" idx="2"/>
          </p:cNvCxnSpPr>
          <p:nvPr/>
        </p:nvCxnSpPr>
        <p:spPr>
          <a:xfrm rot="10800000">
            <a:off x="6371223" y="3276251"/>
            <a:ext cx="12700" cy="156783"/>
          </a:xfrm>
          <a:prstGeom prst="curvedConnector3">
            <a:avLst>
              <a:gd name="adj1" fmla="val 1800000"/>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48" name="Curved Connector 47"/>
          <p:cNvCxnSpPr>
            <a:stCxn id="27" idx="2"/>
            <a:endCxn id="26" idx="2"/>
          </p:cNvCxnSpPr>
          <p:nvPr/>
        </p:nvCxnSpPr>
        <p:spPr>
          <a:xfrm rot="10800000">
            <a:off x="6371223" y="3746600"/>
            <a:ext cx="12700" cy="156783"/>
          </a:xfrm>
          <a:prstGeom prst="curvedConnector3">
            <a:avLst>
              <a:gd name="adj1" fmla="val 1237496"/>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52" name="Curved Connector 51"/>
          <p:cNvCxnSpPr>
            <a:stCxn id="53" idx="2"/>
            <a:endCxn id="27" idx="2"/>
          </p:cNvCxnSpPr>
          <p:nvPr/>
        </p:nvCxnSpPr>
        <p:spPr>
          <a:xfrm rot="10800000" flipH="1">
            <a:off x="6370903" y="3903383"/>
            <a:ext cx="319" cy="136629"/>
          </a:xfrm>
          <a:prstGeom prst="curvedConnector3">
            <a:avLst>
              <a:gd name="adj1" fmla="val -41055799"/>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6370904" y="4017151"/>
            <a:ext cx="45719" cy="45719"/>
          </a:xfrm>
          <a:prstGeom prst="ellipse">
            <a:avLst/>
          </a:prstGeom>
          <a:solidFill>
            <a:srgbClr val="C00000"/>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Curved Connector 56"/>
          <p:cNvCxnSpPr>
            <a:stCxn id="21" idx="2"/>
            <a:endCxn id="20" idx="2"/>
          </p:cNvCxnSpPr>
          <p:nvPr/>
        </p:nvCxnSpPr>
        <p:spPr>
          <a:xfrm rot="10800000">
            <a:off x="6371223" y="3119468"/>
            <a:ext cx="12700" cy="156783"/>
          </a:xfrm>
          <a:prstGeom prst="curvedConnector3">
            <a:avLst>
              <a:gd name="adj1" fmla="val 1800000"/>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61" name="Curved Connector 60"/>
          <p:cNvCxnSpPr>
            <a:stCxn id="20" idx="2"/>
            <a:endCxn id="19" idx="2"/>
          </p:cNvCxnSpPr>
          <p:nvPr/>
        </p:nvCxnSpPr>
        <p:spPr>
          <a:xfrm rot="10800000">
            <a:off x="6371223" y="2962685"/>
            <a:ext cx="12700" cy="156783"/>
          </a:xfrm>
          <a:prstGeom prst="curvedConnector3">
            <a:avLst>
              <a:gd name="adj1" fmla="val 1800000"/>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64" name="Curved Connector 63"/>
          <p:cNvCxnSpPr>
            <a:stCxn id="19" idx="2"/>
            <a:endCxn id="18" idx="2"/>
          </p:cNvCxnSpPr>
          <p:nvPr/>
        </p:nvCxnSpPr>
        <p:spPr>
          <a:xfrm rot="10800000">
            <a:off x="6371223" y="2805902"/>
            <a:ext cx="12700" cy="156783"/>
          </a:xfrm>
          <a:prstGeom prst="curvedConnector3">
            <a:avLst>
              <a:gd name="adj1" fmla="val 1800000"/>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67" name="Curved Connector 66"/>
          <p:cNvCxnSpPr>
            <a:stCxn id="18" idx="2"/>
            <a:endCxn id="24" idx="2"/>
          </p:cNvCxnSpPr>
          <p:nvPr/>
        </p:nvCxnSpPr>
        <p:spPr>
          <a:xfrm rot="10800000">
            <a:off x="6371223" y="2649119"/>
            <a:ext cx="12700" cy="156783"/>
          </a:xfrm>
          <a:prstGeom prst="curvedConnector3">
            <a:avLst>
              <a:gd name="adj1" fmla="val 1800000"/>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0" name="Curved Connector 69"/>
          <p:cNvCxnSpPr>
            <a:stCxn id="24" idx="2"/>
            <a:endCxn id="23" idx="2"/>
          </p:cNvCxnSpPr>
          <p:nvPr/>
        </p:nvCxnSpPr>
        <p:spPr>
          <a:xfrm rot="10800000">
            <a:off x="6371223" y="2492336"/>
            <a:ext cx="12700" cy="156783"/>
          </a:xfrm>
          <a:prstGeom prst="curvedConnector3">
            <a:avLst>
              <a:gd name="adj1" fmla="val 1800000"/>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5" name="Curved Connector 74"/>
          <p:cNvCxnSpPr>
            <a:stCxn id="23" idx="1"/>
            <a:endCxn id="23" idx="6"/>
          </p:cNvCxnSpPr>
          <p:nvPr/>
        </p:nvCxnSpPr>
        <p:spPr>
          <a:xfrm rot="16200000" flipH="1">
            <a:off x="6389347" y="2464740"/>
            <a:ext cx="16165" cy="39024"/>
          </a:xfrm>
          <a:prstGeom prst="curvedConnector4">
            <a:avLst>
              <a:gd name="adj1" fmla="val -1455583"/>
              <a:gd name="adj2" fmla="val 685793"/>
            </a:avLst>
          </a:prstGeom>
          <a:ln>
            <a:solidFill>
              <a:srgbClr val="C0000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79" name="Curved Connector 78"/>
          <p:cNvCxnSpPr>
            <a:stCxn id="53" idx="6"/>
            <a:endCxn id="34" idx="6"/>
          </p:cNvCxnSpPr>
          <p:nvPr/>
        </p:nvCxnSpPr>
        <p:spPr>
          <a:xfrm flipH="1" flipV="1">
            <a:off x="6415279" y="3521416"/>
            <a:ext cx="1344" cy="518595"/>
          </a:xfrm>
          <a:prstGeom prst="curvedConnector3">
            <a:avLst>
              <a:gd name="adj1" fmla="val -17008929"/>
            </a:avLst>
          </a:prstGeom>
          <a:ln>
            <a:solidFill>
              <a:srgbClr val="7030A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84" name="Curved Connector 83"/>
          <p:cNvCxnSpPr>
            <a:stCxn id="34" idx="6"/>
            <a:endCxn id="35" idx="6"/>
          </p:cNvCxnSpPr>
          <p:nvPr/>
        </p:nvCxnSpPr>
        <p:spPr>
          <a:xfrm flipV="1">
            <a:off x="6415279" y="3031010"/>
            <a:ext cx="1706" cy="490406"/>
          </a:xfrm>
          <a:prstGeom prst="curvedConnector3">
            <a:avLst>
              <a:gd name="adj1" fmla="val 13499766"/>
            </a:avLst>
          </a:prstGeom>
          <a:ln>
            <a:solidFill>
              <a:srgbClr val="7030A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87" name="Curved Connector 86"/>
          <p:cNvCxnSpPr>
            <a:stCxn id="35" idx="6"/>
            <a:endCxn id="23" idx="6"/>
          </p:cNvCxnSpPr>
          <p:nvPr/>
        </p:nvCxnSpPr>
        <p:spPr>
          <a:xfrm flipH="1" flipV="1">
            <a:off x="6416942" y="2492335"/>
            <a:ext cx="43" cy="538675"/>
          </a:xfrm>
          <a:prstGeom prst="curvedConnector3">
            <a:avLst>
              <a:gd name="adj1" fmla="val -531627907"/>
            </a:avLst>
          </a:prstGeom>
          <a:ln>
            <a:solidFill>
              <a:srgbClr val="7030A0"/>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90" name="Curved Connector 89"/>
          <p:cNvCxnSpPr>
            <a:stCxn id="23" idx="0"/>
            <a:endCxn id="23" idx="2"/>
          </p:cNvCxnSpPr>
          <p:nvPr/>
        </p:nvCxnSpPr>
        <p:spPr>
          <a:xfrm rot="16200000" flipH="1" flipV="1">
            <a:off x="6371223" y="2469475"/>
            <a:ext cx="22860" cy="22860"/>
          </a:xfrm>
          <a:prstGeom prst="curvedConnector4">
            <a:avLst>
              <a:gd name="adj1" fmla="val -1000000"/>
              <a:gd name="adj2" fmla="val 1100000"/>
            </a:avLst>
          </a:prstGeom>
          <a:ln>
            <a:solidFill>
              <a:srgbClr val="7030A0"/>
            </a:solidFill>
            <a:tailEnd type="stealth"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39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wipe(down)">
                                      <p:cBhvr>
                                        <p:cTn id="18" dur="500"/>
                                        <p:tgtEl>
                                          <p:spTgt spid="5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dissolve">
                                      <p:cBhvr>
                                        <p:cTn id="21" dur="500"/>
                                        <p:tgtEl>
                                          <p:spTgt spid="27"/>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down)">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dissolve">
                                      <p:cBhvr>
                                        <p:cTn id="28" dur="500"/>
                                        <p:tgtEl>
                                          <p:spTgt spid="26"/>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down)">
                                      <p:cBhvr>
                                        <p:cTn id="32" dur="600"/>
                                        <p:tgtEl>
                                          <p:spTgt spid="3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dissolve">
                                      <p:cBhvr>
                                        <p:cTn id="35" dur="500"/>
                                        <p:tgtEl>
                                          <p:spTgt spid="25"/>
                                        </p:tgtEl>
                                      </p:cBhvr>
                                    </p:animEffect>
                                  </p:childTnLst>
                                </p:cTn>
                              </p:par>
                            </p:childTnLst>
                          </p:cTn>
                        </p:par>
                        <p:par>
                          <p:cTn id="36" fill="hold">
                            <p:stCondLst>
                              <p:cond delay="1600"/>
                            </p:stCondLst>
                            <p:childTnLst>
                              <p:par>
                                <p:cTn id="37" presetID="22" presetClass="entr" presetSubtype="4"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down)">
                                      <p:cBhvr>
                                        <p:cTn id="39" dur="500"/>
                                        <p:tgtEl>
                                          <p:spTgt spid="4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dissolve">
                                      <p:cBhvr>
                                        <p:cTn id="42" dur="500"/>
                                        <p:tgtEl>
                                          <p:spTgt spid="22"/>
                                        </p:tgtEl>
                                      </p:cBhvr>
                                    </p:animEffect>
                                  </p:childTnLst>
                                </p:cTn>
                              </p:par>
                            </p:childTnLst>
                          </p:cTn>
                        </p:par>
                        <p:par>
                          <p:cTn id="43" fill="hold">
                            <p:stCondLst>
                              <p:cond delay="2100"/>
                            </p:stCondLst>
                            <p:childTnLst>
                              <p:par>
                                <p:cTn id="44" presetID="22" presetClass="entr" presetSubtype="4"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childTnLst>
                          </p:cTn>
                        </p:par>
                        <p:par>
                          <p:cTn id="50" fill="hold">
                            <p:stCondLst>
                              <p:cond delay="2600"/>
                            </p:stCondLst>
                            <p:childTnLst>
                              <p:par>
                                <p:cTn id="51" presetID="22" presetClass="entr" presetSubtype="4" fill="hold" nodeType="after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wipe(down)">
                                      <p:cBhvr>
                                        <p:cTn id="53" dur="500"/>
                                        <p:tgtEl>
                                          <p:spTgt spid="5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cTn>
                              </p:par>
                            </p:childTnLst>
                          </p:cTn>
                        </p:par>
                        <p:par>
                          <p:cTn id="57" fill="hold">
                            <p:stCondLst>
                              <p:cond delay="3100"/>
                            </p:stCondLst>
                            <p:childTnLst>
                              <p:par>
                                <p:cTn id="58" presetID="22" presetClass="entr" presetSubtype="4" fill="hold" nodeType="after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down)">
                                      <p:cBhvr>
                                        <p:cTn id="60" dur="500"/>
                                        <p:tgtEl>
                                          <p:spTgt spid="61"/>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dissolve">
                                      <p:cBhvr>
                                        <p:cTn id="63" dur="500"/>
                                        <p:tgtEl>
                                          <p:spTgt spid="19"/>
                                        </p:tgtEl>
                                      </p:cBhvr>
                                    </p:animEffect>
                                  </p:childTnLst>
                                </p:cTn>
                              </p:par>
                            </p:childTnLst>
                          </p:cTn>
                        </p:par>
                        <p:par>
                          <p:cTn id="64" fill="hold">
                            <p:stCondLst>
                              <p:cond delay="3600"/>
                            </p:stCondLst>
                            <p:childTnLst>
                              <p:par>
                                <p:cTn id="65" presetID="22" presetClass="entr" presetSubtype="4"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down)">
                                      <p:cBhvr>
                                        <p:cTn id="67" dur="500"/>
                                        <p:tgtEl>
                                          <p:spTgt spid="6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dissolve">
                                      <p:cBhvr>
                                        <p:cTn id="70" dur="500"/>
                                        <p:tgtEl>
                                          <p:spTgt spid="18"/>
                                        </p:tgtEl>
                                      </p:cBhvr>
                                    </p:animEffect>
                                  </p:childTnLst>
                                </p:cTn>
                              </p:par>
                            </p:childTnLst>
                          </p:cTn>
                        </p:par>
                        <p:par>
                          <p:cTn id="71" fill="hold">
                            <p:stCondLst>
                              <p:cond delay="4100"/>
                            </p:stCondLst>
                            <p:childTnLst>
                              <p:par>
                                <p:cTn id="72" presetID="22" presetClass="entr" presetSubtype="4" fill="hold" nodeType="after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wipe(down)">
                                      <p:cBhvr>
                                        <p:cTn id="74" dur="500"/>
                                        <p:tgtEl>
                                          <p:spTgt spid="6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dissolve">
                                      <p:cBhvr>
                                        <p:cTn id="77" dur="500"/>
                                        <p:tgtEl>
                                          <p:spTgt spid="24"/>
                                        </p:tgtEl>
                                      </p:cBhvr>
                                    </p:animEffect>
                                  </p:childTnLst>
                                </p:cTn>
                              </p:par>
                            </p:childTnLst>
                          </p:cTn>
                        </p:par>
                        <p:par>
                          <p:cTn id="78" fill="hold">
                            <p:stCondLst>
                              <p:cond delay="4600"/>
                            </p:stCondLst>
                            <p:childTnLst>
                              <p:par>
                                <p:cTn id="79" presetID="22" presetClass="entr" presetSubtype="4" fill="hold" nodeType="after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wipe(down)">
                                      <p:cBhvr>
                                        <p:cTn id="81" dur="500"/>
                                        <p:tgtEl>
                                          <p:spTgt spid="7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dissolve">
                                      <p:cBhvr>
                                        <p:cTn id="84" dur="500"/>
                                        <p:tgtEl>
                                          <p:spTgt spid="23"/>
                                        </p:tgtEl>
                                      </p:cBhvr>
                                    </p:animEffect>
                                  </p:childTnLst>
                                </p:cTn>
                              </p:par>
                            </p:childTnLst>
                          </p:cTn>
                        </p:par>
                        <p:par>
                          <p:cTn id="85" fill="hold">
                            <p:stCondLst>
                              <p:cond delay="5100"/>
                            </p:stCondLst>
                            <p:childTnLst>
                              <p:par>
                                <p:cTn id="86" presetID="22" presetClass="entr" presetSubtype="4" fill="hold" nodeType="afterEffect">
                                  <p:stCondLst>
                                    <p:cond delay="0"/>
                                  </p:stCondLst>
                                  <p:childTnLst>
                                    <p:set>
                                      <p:cBhvr>
                                        <p:cTn id="87" dur="1" fill="hold">
                                          <p:stCondLst>
                                            <p:cond delay="0"/>
                                          </p:stCondLst>
                                        </p:cTn>
                                        <p:tgtEl>
                                          <p:spTgt spid="75"/>
                                        </p:tgtEl>
                                        <p:attrNameLst>
                                          <p:attrName>style.visibility</p:attrName>
                                        </p:attrNameLst>
                                      </p:cBhvr>
                                      <p:to>
                                        <p:strVal val="visible"/>
                                      </p:to>
                                    </p:set>
                                    <p:animEffect transition="in" filter="wipe(down)">
                                      <p:cBhvr>
                                        <p:cTn id="88" dur="500"/>
                                        <p:tgtEl>
                                          <p:spTgt spid="75"/>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dissolve">
                                      <p:cBhvr>
                                        <p:cTn id="93" dur="500"/>
                                        <p:tgtEl>
                                          <p:spTgt spid="16"/>
                                        </p:tgtEl>
                                      </p:cBhvr>
                                    </p:animEffect>
                                  </p:childTnLst>
                                </p:cTn>
                              </p:par>
                            </p:childTnLst>
                          </p:cTn>
                        </p:par>
                        <p:par>
                          <p:cTn id="94" fill="hold">
                            <p:stCondLst>
                              <p:cond delay="500"/>
                            </p:stCondLst>
                            <p:childTnLst>
                              <p:par>
                                <p:cTn id="95" presetID="22" presetClass="entr" presetSubtype="4" fill="hold" nodeType="after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wipe(down)">
                                      <p:cBhvr>
                                        <p:cTn id="97" dur="500"/>
                                        <p:tgtEl>
                                          <p:spTgt spid="7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dissolve">
                                      <p:cBhvr>
                                        <p:cTn id="100" dur="500"/>
                                        <p:tgtEl>
                                          <p:spTgt spid="34"/>
                                        </p:tgtEl>
                                      </p:cBhvr>
                                    </p:animEffect>
                                  </p:childTnLst>
                                </p:cTn>
                              </p:par>
                            </p:childTnLst>
                          </p:cTn>
                        </p:par>
                        <p:par>
                          <p:cTn id="101" fill="hold">
                            <p:stCondLst>
                              <p:cond delay="1000"/>
                            </p:stCondLst>
                            <p:childTnLst>
                              <p:par>
                                <p:cTn id="102" presetID="22" presetClass="entr" presetSubtype="4" fill="hold" nodeType="afterEffect">
                                  <p:stCondLst>
                                    <p:cond delay="0"/>
                                  </p:stCondLst>
                                  <p:childTnLst>
                                    <p:set>
                                      <p:cBhvr>
                                        <p:cTn id="103" dur="1" fill="hold">
                                          <p:stCondLst>
                                            <p:cond delay="0"/>
                                          </p:stCondLst>
                                        </p:cTn>
                                        <p:tgtEl>
                                          <p:spTgt spid="84"/>
                                        </p:tgtEl>
                                        <p:attrNameLst>
                                          <p:attrName>style.visibility</p:attrName>
                                        </p:attrNameLst>
                                      </p:cBhvr>
                                      <p:to>
                                        <p:strVal val="visible"/>
                                      </p:to>
                                    </p:set>
                                    <p:animEffect transition="in" filter="wipe(down)">
                                      <p:cBhvr>
                                        <p:cTn id="104" dur="500"/>
                                        <p:tgtEl>
                                          <p:spTgt spid="8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dissolve">
                                      <p:cBhvr>
                                        <p:cTn id="107" dur="500"/>
                                        <p:tgtEl>
                                          <p:spTgt spid="35"/>
                                        </p:tgtEl>
                                      </p:cBhvr>
                                    </p:animEffect>
                                  </p:childTnLst>
                                </p:cTn>
                              </p:par>
                            </p:childTnLst>
                          </p:cTn>
                        </p:par>
                        <p:par>
                          <p:cTn id="108" fill="hold">
                            <p:stCondLst>
                              <p:cond delay="1500"/>
                            </p:stCondLst>
                            <p:childTnLst>
                              <p:par>
                                <p:cTn id="109" presetID="22" presetClass="entr" presetSubtype="4" fill="hold" nodeType="afterEffect">
                                  <p:stCondLst>
                                    <p:cond delay="0"/>
                                  </p:stCondLst>
                                  <p:childTnLst>
                                    <p:set>
                                      <p:cBhvr>
                                        <p:cTn id="110" dur="1" fill="hold">
                                          <p:stCondLst>
                                            <p:cond delay="0"/>
                                          </p:stCondLst>
                                        </p:cTn>
                                        <p:tgtEl>
                                          <p:spTgt spid="87"/>
                                        </p:tgtEl>
                                        <p:attrNameLst>
                                          <p:attrName>style.visibility</p:attrName>
                                        </p:attrNameLst>
                                      </p:cBhvr>
                                      <p:to>
                                        <p:strVal val="visible"/>
                                      </p:to>
                                    </p:set>
                                    <p:animEffect transition="in" filter="wipe(down)">
                                      <p:cBhvr>
                                        <p:cTn id="111" dur="500"/>
                                        <p:tgtEl>
                                          <p:spTgt spid="87"/>
                                        </p:tgtEl>
                                      </p:cBhvr>
                                    </p:animEffect>
                                  </p:childTnLst>
                                </p:cTn>
                              </p:par>
                            </p:childTnLst>
                          </p:cTn>
                        </p:par>
                        <p:par>
                          <p:cTn id="112" fill="hold">
                            <p:stCondLst>
                              <p:cond delay="2000"/>
                            </p:stCondLst>
                            <p:childTnLst>
                              <p:par>
                                <p:cTn id="113" presetID="22" presetClass="entr" presetSubtype="4" fill="hold" nodeType="afterEffect">
                                  <p:stCondLst>
                                    <p:cond delay="0"/>
                                  </p:stCondLst>
                                  <p:childTnLst>
                                    <p:set>
                                      <p:cBhvr>
                                        <p:cTn id="114" dur="1" fill="hold">
                                          <p:stCondLst>
                                            <p:cond delay="0"/>
                                          </p:stCondLst>
                                        </p:cTn>
                                        <p:tgtEl>
                                          <p:spTgt spid="90"/>
                                        </p:tgtEl>
                                        <p:attrNameLst>
                                          <p:attrName>style.visibility</p:attrName>
                                        </p:attrNameLst>
                                      </p:cBhvr>
                                      <p:to>
                                        <p:strVal val="visible"/>
                                      </p:to>
                                    </p:set>
                                    <p:animEffect transition="in" filter="wipe(down)">
                                      <p:cBhvr>
                                        <p:cTn id="11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4" grpId="0" animBg="1"/>
      <p:bldP spid="35"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717" y="1600200"/>
            <a:ext cx="8686801" cy="5060659"/>
          </a:xfrm>
        </p:spPr>
        <p:txBody>
          <a:bodyPr>
            <a:normAutofit/>
          </a:bodyPr>
          <a:lstStyle/>
          <a:p>
            <a:pPr marL="0" indent="0">
              <a:buNone/>
            </a:pPr>
            <a:r>
              <a:rPr lang="en-US" dirty="0"/>
              <a:t>Esparza et al. had to finesse certain differences</a:t>
            </a:r>
          </a:p>
          <a:p>
            <a:r>
              <a:rPr lang="en-US" dirty="0"/>
              <a:t>Real-valued equations </a:t>
            </a:r>
            <a:r>
              <a:rPr lang="en-US" dirty="0">
                <a:sym typeface="Symbol"/>
              </a:rPr>
              <a:t></a:t>
            </a:r>
            <a:r>
              <a:rPr lang="en-US" dirty="0"/>
              <a:t> Algebraic </a:t>
            </a:r>
            <a:r>
              <a:rPr lang="en-US" dirty="0" err="1"/>
              <a:t>semiring</a:t>
            </a:r>
            <a:endParaRPr lang="en-US" dirty="0"/>
          </a:p>
          <a:p>
            <a:endParaRPr lang="en-US" dirty="0"/>
          </a:p>
          <a:p>
            <a:endParaRPr lang="en-US" dirty="0"/>
          </a:p>
          <a:p>
            <a:endParaRPr lang="en-US" dirty="0"/>
          </a:p>
          <a:p>
            <a:pPr lvl="1"/>
            <a:r>
              <a:rPr lang="en-US" dirty="0"/>
              <a:t>Each </a:t>
            </a:r>
            <a:r>
              <a:rPr lang="en-US" dirty="0" err="1"/>
              <a:t>semiring</a:t>
            </a:r>
            <a:r>
              <a:rPr lang="en-US" dirty="0"/>
              <a:t> element is an abstract transformer</a:t>
            </a:r>
          </a:p>
          <a:p>
            <a:pPr lvl="2"/>
            <a:r>
              <a:rPr lang="en-US" sz="2400" dirty="0"/>
              <a:t>the usual kind of value in </a:t>
            </a:r>
            <a:r>
              <a:rPr lang="en-US" sz="2400" dirty="0" err="1"/>
              <a:t>interprocedural</a:t>
            </a:r>
            <a:r>
              <a:rPr lang="en-US" sz="2400" dirty="0"/>
              <a:t> dataflow analysis</a:t>
            </a:r>
          </a:p>
          <a:p>
            <a:r>
              <a:rPr lang="en-US" dirty="0"/>
              <a:t>Initial value </a:t>
            </a:r>
            <a:r>
              <a:rPr lang="en-US" i="1" dirty="0"/>
              <a:t>x</a:t>
            </a:r>
            <a:r>
              <a:rPr lang="en-US" i="1" baseline="-25000" dirty="0"/>
              <a:t>0</a:t>
            </a:r>
            <a:r>
              <a:rPr lang="en-US" i="1" dirty="0"/>
              <a:t> </a:t>
            </a:r>
            <a:r>
              <a:rPr lang="en-US" dirty="0">
                <a:sym typeface="Symbol"/>
              </a:rPr>
              <a:t></a:t>
            </a:r>
            <a:r>
              <a:rPr lang="en-US" dirty="0">
                <a:latin typeface="Cambria Math"/>
                <a:ea typeface="Cambria Math"/>
              </a:rPr>
              <a:t>⊥</a:t>
            </a:r>
          </a:p>
        </p:txBody>
      </p:sp>
      <p:sp>
        <p:nvSpPr>
          <p:cNvPr id="5" name="Slide Number Placeholder 4"/>
          <p:cNvSpPr>
            <a:spLocks noGrp="1"/>
          </p:cNvSpPr>
          <p:nvPr>
            <p:ph type="sldNum" sz="quarter" idx="12"/>
          </p:nvPr>
        </p:nvSpPr>
        <p:spPr/>
        <p:txBody>
          <a:bodyPr/>
          <a:lstStyle/>
          <a:p>
            <a:fld id="{A65A0EED-6B89-664A-801E-D3FDD91C7C69}" type="slidenum">
              <a:rPr lang="en-US" smtClean="0"/>
              <a:pPr/>
              <a:t>6</a:t>
            </a:fld>
            <a:endParaRPr lang="en-US"/>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97867783"/>
                  </p:ext>
                </p:extLst>
              </p:nvPr>
            </p:nvGraphicFramePr>
            <p:xfrm>
              <a:off x="1960418" y="2824034"/>
              <a:ext cx="4911437" cy="115824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0000"/>
                        </a:ext>
                      </a:extLst>
                    </a:gridCol>
                    <a:gridCol w="2879437">
                      <a:extLst>
                        <a:ext uri="{9D8B030D-6E8A-4147-A177-3AD203B41FA5}">
                          <a16:colId xmlns:a16="http://schemas.microsoft.com/office/drawing/2014/main" val="20001"/>
                        </a:ext>
                      </a:extLst>
                    </a:gridCol>
                  </a:tblGrid>
                  <a:tr h="0">
                    <a:tc>
                      <a:txBody>
                        <a:bodyPr/>
                        <a:lstStyle/>
                        <a:p>
                          <a:r>
                            <a:rPr lang="en-US" dirty="0"/>
                            <a:t>Mathematics</a:t>
                          </a:r>
                        </a:p>
                      </a:txBody>
                      <a:tcPr/>
                    </a:tc>
                    <a:tc>
                      <a:txBody>
                        <a:bodyPr/>
                        <a:lstStyle/>
                        <a:p>
                          <a:r>
                            <a:rPr lang="en-US" dirty="0"/>
                            <a:t>Programs</a:t>
                          </a:r>
                        </a:p>
                      </a:txBody>
                      <a:tcPr/>
                    </a:tc>
                    <a:extLst>
                      <a:ext uri="{0D108BD9-81ED-4DB2-BD59-A6C34878D82A}">
                        <a16:rowId xmlns:a16="http://schemas.microsoft.com/office/drawing/2014/main" val="10000"/>
                      </a:ext>
                    </a:extLst>
                  </a:tr>
                  <a:tr h="370840">
                    <a:tc>
                      <a:txBody>
                        <a:bodyPr/>
                        <a:lstStyle/>
                        <a:p>
                          <a:r>
                            <a:rPr lang="en-US" dirty="0"/>
                            <a:t>Multiplication: </a:t>
                          </a:r>
                          <a:r>
                            <a:rPr lang="en-US" sz="2000" dirty="0"/>
                            <a:t>x</a:t>
                          </a:r>
                          <a:endParaRPr lang="en-US" dirty="0"/>
                        </a:p>
                      </a:txBody>
                      <a:tcPr/>
                    </a:tc>
                    <a:tc>
                      <a:txBody>
                        <a:bodyPr/>
                        <a:lstStyle/>
                        <a:p>
                          <a:r>
                            <a:rPr lang="en-US" dirty="0"/>
                            <a:t>Abstract Compose: </a:t>
                          </a:r>
                          <a14:m>
                            <m:oMath xmlns:m="http://schemas.openxmlformats.org/officeDocument/2006/math">
                              <m:r>
                                <a:rPr lang="en-US" b="0" i="1" smtClean="0">
                                  <a:latin typeface="Cambria Math"/>
                                </a:rPr>
                                <m:t>⨂</m:t>
                              </m:r>
                            </m:oMath>
                          </a14:m>
                          <a:endParaRPr lang="en-US" dirty="0"/>
                        </a:p>
                      </a:txBody>
                      <a:tcPr/>
                    </a:tc>
                    <a:extLst>
                      <a:ext uri="{0D108BD9-81ED-4DB2-BD59-A6C34878D82A}">
                        <a16:rowId xmlns:a16="http://schemas.microsoft.com/office/drawing/2014/main" val="10001"/>
                      </a:ext>
                    </a:extLst>
                  </a:tr>
                  <a:tr h="370840">
                    <a:tc>
                      <a:txBody>
                        <a:bodyPr/>
                        <a:lstStyle/>
                        <a:p>
                          <a:r>
                            <a:rPr lang="en-US" dirty="0"/>
                            <a:t>       </a:t>
                          </a:r>
                          <a:r>
                            <a:rPr lang="en-US" sz="2000" dirty="0"/>
                            <a:t>  </a:t>
                          </a:r>
                          <a:r>
                            <a:rPr lang="en-US" dirty="0"/>
                            <a:t>Addition: </a:t>
                          </a:r>
                          <a:r>
                            <a:rPr lang="en-US" sz="1800" baseline="0" dirty="0">
                              <a:latin typeface="Cambria Math"/>
                              <a:ea typeface="Cambria Math"/>
                            </a:rPr>
                            <a:t>+</a:t>
                          </a:r>
                          <a:endParaRPr lang="en-US" b="0" dirty="0"/>
                        </a:p>
                      </a:txBody>
                      <a:tcPr/>
                    </a:tc>
                    <a:tc>
                      <a:txBody>
                        <a:bodyPr/>
                        <a:lstStyle/>
                        <a:p>
                          <a:r>
                            <a:rPr lang="en-US" dirty="0"/>
                            <a:t>                         Join: </a:t>
                          </a:r>
                          <a14:m>
                            <m:oMath xmlns:m="http://schemas.openxmlformats.org/officeDocument/2006/math">
                              <m:r>
                                <a:rPr lang="en-US" b="0" i="1" smtClean="0">
                                  <a:latin typeface="Cambria Math"/>
                                </a:rPr>
                                <m:t>⨁</m:t>
                              </m:r>
                            </m:oMath>
                          </a14:m>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97867783"/>
                  </p:ext>
                </p:extLst>
              </p:nvPr>
            </p:nvGraphicFramePr>
            <p:xfrm>
              <a:off x="1960418" y="2824034"/>
              <a:ext cx="4911437" cy="1158240"/>
            </p:xfrm>
            <a:graphic>
              <a:graphicData uri="http://schemas.openxmlformats.org/drawingml/2006/table">
                <a:tbl>
                  <a:tblPr firstRow="1" bandRow="1">
                    <a:tableStyleId>{21E4AEA4-8DFA-4A89-87EB-49C32662AFE0}</a:tableStyleId>
                  </a:tblPr>
                  <a:tblGrid>
                    <a:gridCol w="2032000"/>
                    <a:gridCol w="2879437"/>
                  </a:tblGrid>
                  <a:tr h="365760">
                    <a:tc>
                      <a:txBody>
                        <a:bodyPr/>
                        <a:lstStyle/>
                        <a:p>
                          <a:r>
                            <a:rPr lang="en-US" dirty="0" smtClean="0"/>
                            <a:t>Mathematics</a:t>
                          </a:r>
                          <a:endParaRPr lang="en-US" dirty="0"/>
                        </a:p>
                      </a:txBody>
                      <a:tcPr/>
                    </a:tc>
                    <a:tc>
                      <a:txBody>
                        <a:bodyPr/>
                        <a:lstStyle/>
                        <a:p>
                          <a:r>
                            <a:rPr lang="en-US" dirty="0" smtClean="0"/>
                            <a:t>Programs</a:t>
                          </a:r>
                          <a:endParaRPr lang="en-US" dirty="0"/>
                        </a:p>
                      </a:txBody>
                      <a:tcPr/>
                    </a:tc>
                  </a:tr>
                  <a:tr h="396240">
                    <a:tc>
                      <a:txBody>
                        <a:bodyPr/>
                        <a:lstStyle/>
                        <a:p>
                          <a:r>
                            <a:rPr lang="en-US" dirty="0" smtClean="0"/>
                            <a:t>Multiplication: </a:t>
                          </a:r>
                          <a:r>
                            <a:rPr lang="en-US" sz="2000" dirty="0" smtClean="0"/>
                            <a:t>x</a:t>
                          </a:r>
                          <a:endParaRPr lang="en-US" dirty="0"/>
                        </a:p>
                      </a:txBody>
                      <a:tcPr/>
                    </a:tc>
                    <a:tc>
                      <a:txBody>
                        <a:bodyPr/>
                        <a:lstStyle/>
                        <a:p>
                          <a:endParaRPr lang="en-US"/>
                        </a:p>
                      </a:txBody>
                      <a:tcPr>
                        <a:blipFill rotWithShape="1">
                          <a:blip r:embed="rId3"/>
                          <a:stretch>
                            <a:fillRect l="-70763" t="-100000" r="-212" b="-123077"/>
                          </a:stretch>
                        </a:blipFill>
                      </a:tcPr>
                    </a:tc>
                  </a:tr>
                  <a:tr h="396240">
                    <a:tc>
                      <a:txBody>
                        <a:bodyPr/>
                        <a:lstStyle/>
                        <a:p>
                          <a:r>
                            <a:rPr lang="en-US" dirty="0" smtClean="0"/>
                            <a:t>       </a:t>
                          </a:r>
                          <a:r>
                            <a:rPr lang="en-US" sz="2000" dirty="0" smtClean="0"/>
                            <a:t>  </a:t>
                          </a:r>
                          <a:r>
                            <a:rPr lang="en-US" dirty="0" smtClean="0"/>
                            <a:t>Addition: </a:t>
                          </a:r>
                          <a:r>
                            <a:rPr lang="en-US" sz="1800" baseline="0" dirty="0" smtClean="0">
                              <a:latin typeface="Cambria Math"/>
                              <a:ea typeface="Cambria Math"/>
                            </a:rPr>
                            <a:t>+</a:t>
                          </a:r>
                          <a:endParaRPr lang="en-US" b="0" dirty="0"/>
                        </a:p>
                      </a:txBody>
                      <a:tcPr/>
                    </a:tc>
                    <a:tc>
                      <a:txBody>
                        <a:bodyPr/>
                        <a:lstStyle/>
                        <a:p>
                          <a:endParaRPr lang="en-US"/>
                        </a:p>
                      </a:txBody>
                      <a:tcPr>
                        <a:blipFill rotWithShape="1">
                          <a:blip r:embed="rId3"/>
                          <a:stretch>
                            <a:fillRect l="-70763" t="-200000" r="-212" b="-23077"/>
                          </a:stretch>
                        </a:blipFill>
                      </a:tcPr>
                    </a:tc>
                  </a:tr>
                </a:tbl>
              </a:graphicData>
            </a:graphic>
          </p:graphicFrame>
        </mc:Fallback>
      </mc:AlternateContent>
      <p:sp>
        <p:nvSpPr>
          <p:cNvPr id="8" name="Title 1"/>
          <p:cNvSpPr>
            <a:spLocks noGrp="1"/>
          </p:cNvSpPr>
          <p:nvPr>
            <p:ph type="title"/>
          </p:nvPr>
        </p:nvSpPr>
        <p:spPr>
          <a:xfrm>
            <a:off x="0" y="0"/>
            <a:ext cx="9144000" cy="1143000"/>
          </a:xfrm>
        </p:spPr>
        <p:txBody>
          <a:bodyPr>
            <a:normAutofit/>
          </a:bodyPr>
          <a:lstStyle/>
          <a:p>
            <a:r>
              <a:rPr lang="en-US" sz="3600" dirty="0"/>
              <a:t>Newton’s Method for Programs </a:t>
            </a:r>
            <a:r>
              <a:rPr lang="en-US" sz="3200" dirty="0"/>
              <a:t>[Esparza et al.]</a:t>
            </a:r>
            <a:endParaRPr lang="en-US" sz="3600" dirty="0"/>
          </a:p>
        </p:txBody>
      </p:sp>
    </p:spTree>
    <p:extLst>
      <p:ext uri="{BB962C8B-B14F-4D97-AF65-F5344CB8AC3E}">
        <p14:creationId xmlns:p14="http://schemas.microsoft.com/office/powerpoint/2010/main" val="204295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prstClr val="white"/>
                </a:solidFill>
              </a:rPr>
              <a:t>Running Example</a:t>
            </a:r>
            <a:endParaRPr lang="en-US" dirty="0"/>
          </a:p>
        </p:txBody>
      </p:sp>
      <p:sp>
        <p:nvSpPr>
          <p:cNvPr id="5" name="Slide Number Placeholder 4"/>
          <p:cNvSpPr>
            <a:spLocks noGrp="1"/>
          </p:cNvSpPr>
          <p:nvPr>
            <p:ph type="sldNum" sz="quarter" idx="12"/>
          </p:nvPr>
        </p:nvSpPr>
        <p:spPr/>
        <p:txBody>
          <a:bodyPr/>
          <a:lstStyle/>
          <a:p>
            <a:fld id="{A65A0EED-6B89-664A-801E-D3FDD91C7C69}" type="slidenum">
              <a:rPr lang="en-US" smtClean="0"/>
              <a:pPr/>
              <a:t>7</a:t>
            </a:fld>
            <a:endParaRPr lang="en-US"/>
          </a:p>
        </p:txBody>
      </p:sp>
      <p:sp>
        <p:nvSpPr>
          <p:cNvPr id="6" name="Content Placeholder 2"/>
          <p:cNvSpPr>
            <a:spLocks noGrp="1"/>
          </p:cNvSpPr>
          <p:nvPr>
            <p:ph idx="1"/>
          </p:nvPr>
        </p:nvSpPr>
        <p:spPr>
          <a:xfrm>
            <a:off x="271462" y="1600200"/>
            <a:ext cx="1219200" cy="1752599"/>
          </a:xfrm>
        </p:spPr>
        <p:txBody>
          <a:bodyPr>
            <a:normAutofit fontScale="92500" lnSpcReduction="20000"/>
          </a:bodyPr>
          <a:lstStyle/>
          <a:p>
            <a:pPr marL="0" indent="0">
              <a:buNone/>
            </a:pPr>
            <a:r>
              <a:rPr lang="en-US" sz="3000" dirty="0"/>
              <a:t>x</a:t>
            </a:r>
            <a:r>
              <a:rPr lang="en-US" baseline="-25000" dirty="0"/>
              <a:t>1</a:t>
            </a:r>
            <a:r>
              <a:rPr lang="en-US" dirty="0"/>
              <a:t>() {</a:t>
            </a:r>
          </a:p>
          <a:p>
            <a:pPr marL="0" indent="0">
              <a:buNone/>
            </a:pPr>
            <a:r>
              <a:rPr lang="en-US" dirty="0"/>
              <a:t>   a;</a:t>
            </a:r>
          </a:p>
          <a:p>
            <a:pPr marL="0" indent="0">
              <a:buNone/>
            </a:pPr>
            <a:r>
              <a:rPr lang="en-US" dirty="0"/>
              <a:t>   </a:t>
            </a:r>
            <a:r>
              <a:rPr lang="en-US" sz="3000" dirty="0"/>
              <a:t>x</a:t>
            </a:r>
            <a:r>
              <a:rPr lang="en-US" baseline="-25000" dirty="0"/>
              <a:t>2</a:t>
            </a:r>
            <a:r>
              <a:rPr lang="en-US" dirty="0"/>
              <a:t>();</a:t>
            </a:r>
          </a:p>
          <a:p>
            <a:pPr marL="0" indent="0">
              <a:buNone/>
            </a:pPr>
            <a:r>
              <a:rPr lang="en-US" dirty="0"/>
              <a:t>}</a:t>
            </a:r>
          </a:p>
          <a:p>
            <a:pPr marL="0" indent="0">
              <a:buNone/>
            </a:pPr>
            <a:endParaRPr lang="en-US" i="1" dirty="0"/>
          </a:p>
        </p:txBody>
      </p:sp>
      <p:sp>
        <p:nvSpPr>
          <p:cNvPr id="7" name="Content Placeholder 2"/>
          <p:cNvSpPr txBox="1">
            <a:spLocks/>
          </p:cNvSpPr>
          <p:nvPr/>
        </p:nvSpPr>
        <p:spPr>
          <a:xfrm>
            <a:off x="1616026" y="1600199"/>
            <a:ext cx="1481138" cy="3657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800" dirty="0"/>
              <a:t>x</a:t>
            </a:r>
            <a:r>
              <a:rPr lang="en-US" sz="2400" baseline="-25000" dirty="0"/>
              <a:t>2</a:t>
            </a:r>
            <a:r>
              <a:rPr lang="en-US" sz="2400" dirty="0"/>
              <a:t>() {</a:t>
            </a:r>
          </a:p>
          <a:p>
            <a:pPr marL="0" indent="0">
              <a:buFont typeface="Arial" panose="020B0604020202020204" pitchFamily="34" charset="0"/>
              <a:buNone/>
            </a:pPr>
            <a:r>
              <a:rPr lang="en-US" sz="2400" dirty="0"/>
              <a:t>   if (*) d;</a:t>
            </a:r>
          </a:p>
          <a:p>
            <a:pPr marL="0" indent="0">
              <a:buFont typeface="Arial" panose="020B0604020202020204" pitchFamily="34" charset="0"/>
              <a:buNone/>
            </a:pPr>
            <a:r>
              <a:rPr lang="en-US" sz="2400" dirty="0"/>
              <a:t>   else{</a:t>
            </a:r>
          </a:p>
          <a:p>
            <a:pPr marL="0" indent="0">
              <a:buFont typeface="Arial" panose="020B0604020202020204" pitchFamily="34" charset="0"/>
              <a:buNone/>
            </a:pPr>
            <a:r>
              <a:rPr lang="en-US" sz="2400" dirty="0"/>
              <a:t>         b;</a:t>
            </a:r>
          </a:p>
          <a:p>
            <a:pPr marL="0" indent="0">
              <a:buFont typeface="Arial" panose="020B0604020202020204" pitchFamily="34" charset="0"/>
              <a:buNone/>
            </a:pPr>
            <a:r>
              <a:rPr lang="en-US" sz="2400" dirty="0"/>
              <a:t>         </a:t>
            </a:r>
            <a:r>
              <a:rPr lang="en-US" sz="2800" dirty="0"/>
              <a:t>x</a:t>
            </a:r>
            <a:r>
              <a:rPr lang="en-US" sz="2400" baseline="-25000" dirty="0"/>
              <a:t>2</a:t>
            </a:r>
            <a:r>
              <a:rPr lang="en-US" sz="2400" dirty="0"/>
              <a:t>();</a:t>
            </a:r>
          </a:p>
          <a:p>
            <a:pPr marL="0" indent="0">
              <a:buFont typeface="Arial" panose="020B0604020202020204" pitchFamily="34" charset="0"/>
              <a:buNone/>
            </a:pPr>
            <a:r>
              <a:rPr lang="en-US" sz="2400" dirty="0"/>
              <a:t>         </a:t>
            </a:r>
            <a:r>
              <a:rPr lang="en-US" sz="2800" dirty="0"/>
              <a:t>x</a:t>
            </a:r>
            <a:r>
              <a:rPr lang="en-US" sz="2400" baseline="-25000" dirty="0"/>
              <a:t>2</a:t>
            </a:r>
            <a:r>
              <a:rPr lang="en-US" sz="2400" dirty="0"/>
              <a:t>();</a:t>
            </a:r>
          </a:p>
          <a:p>
            <a:pPr marL="0" indent="0">
              <a:buFont typeface="Arial" panose="020B0604020202020204" pitchFamily="34" charset="0"/>
              <a:buNone/>
            </a:pPr>
            <a:r>
              <a:rPr lang="en-US" sz="2400" dirty="0"/>
              <a:t>         c;</a:t>
            </a:r>
          </a:p>
          <a:p>
            <a:pPr marL="0" indent="0">
              <a:buFont typeface="Arial" panose="020B0604020202020204" pitchFamily="34" charset="0"/>
              <a:buNone/>
            </a:pPr>
            <a:r>
              <a:rPr lang="en-US" sz="2400" dirty="0"/>
              <a:t>   }</a:t>
            </a:r>
          </a:p>
          <a:p>
            <a:pPr marL="0" indent="0">
              <a:buFont typeface="Arial" panose="020B0604020202020204" pitchFamily="34" charset="0"/>
              <a:buNone/>
            </a:pPr>
            <a:r>
              <a:rPr lang="en-US" sz="2400" dirty="0"/>
              <a:t>}</a:t>
            </a:r>
          </a:p>
          <a:p>
            <a:pPr marL="0" indent="0">
              <a:buFont typeface="Arial" panose="020B0604020202020204" pitchFamily="34" charset="0"/>
              <a:buNone/>
            </a:pPr>
            <a:endParaRPr lang="en-US" sz="2400" i="1" dirty="0"/>
          </a:p>
        </p:txBody>
      </p:sp>
      <p:cxnSp>
        <p:nvCxnSpPr>
          <p:cNvPr id="9" name="Straight Arrow Connector 8"/>
          <p:cNvCxnSpPr/>
          <p:nvPr/>
        </p:nvCxnSpPr>
        <p:spPr>
          <a:xfrm>
            <a:off x="6015038" y="1850230"/>
            <a:ext cx="0" cy="557214"/>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015038" y="2407444"/>
            <a:ext cx="379" cy="564370"/>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163735" y="1800226"/>
            <a:ext cx="476236" cy="552453"/>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639971" y="2352679"/>
            <a:ext cx="0" cy="557214"/>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7639971" y="2909893"/>
            <a:ext cx="0" cy="557214"/>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36" idx="7"/>
          </p:cNvCxnSpPr>
          <p:nvPr/>
        </p:nvCxnSpPr>
        <p:spPr>
          <a:xfrm flipH="1">
            <a:off x="7179336" y="3471868"/>
            <a:ext cx="460635" cy="565684"/>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36" idx="0"/>
          </p:cNvCxnSpPr>
          <p:nvPr/>
        </p:nvCxnSpPr>
        <p:spPr>
          <a:xfrm flipH="1">
            <a:off x="7158889" y="1800226"/>
            <a:ext cx="4846" cy="2228856"/>
          </a:xfrm>
          <a:prstGeom prst="straightConnector1">
            <a:avLst/>
          </a:prstGeom>
          <a:ln>
            <a:headEnd type="oval"/>
            <a:tailEnd type="triangle"/>
          </a:ln>
          <a:effectLst/>
        </p:spPr>
        <p:style>
          <a:lnRef idx="2">
            <a:schemeClr val="accent1"/>
          </a:lnRef>
          <a:fillRef idx="0">
            <a:schemeClr val="accent1"/>
          </a:fillRef>
          <a:effectRef idx="1">
            <a:schemeClr val="accent1"/>
          </a:effectRef>
          <a:fontRef idx="minor">
            <a:schemeClr val="tx1"/>
          </a:fontRef>
        </p:style>
      </p:cxnSp>
      <p:sp>
        <p:nvSpPr>
          <p:cNvPr id="21" name="Right Arrow 20"/>
          <p:cNvSpPr/>
          <p:nvPr/>
        </p:nvSpPr>
        <p:spPr>
          <a:xfrm>
            <a:off x="3961131" y="2061675"/>
            <a:ext cx="923845" cy="655096"/>
          </a:xfrm>
          <a:prstGeom prst="rightArrow">
            <a:avLst/>
          </a:prstGeom>
          <a:solidFill>
            <a:schemeClr val="accent1">
              <a:lumMod val="60000"/>
              <a:lumOff val="40000"/>
            </a:schemeClr>
          </a:solidFill>
          <a:ln w="28575">
            <a:solidFill>
              <a:schemeClr val="accent1">
                <a:lumMod val="75000"/>
              </a:schemeClr>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597723" y="1266356"/>
            <a:ext cx="1063230" cy="369332"/>
          </a:xfrm>
          <a:prstGeom prst="rect">
            <a:avLst/>
          </a:prstGeom>
          <a:noFill/>
        </p:spPr>
        <p:txBody>
          <a:bodyPr wrap="square" rtlCol="0">
            <a:spAutoFit/>
          </a:bodyPr>
          <a:lstStyle/>
          <a:p>
            <a:r>
              <a:rPr lang="en-US" dirty="0" err="1"/>
              <a:t>proc</a:t>
            </a:r>
            <a:r>
              <a:rPr lang="en-US" dirty="0"/>
              <a:t> X</a:t>
            </a:r>
            <a:r>
              <a:rPr lang="en-US" baseline="-25000" dirty="0"/>
              <a:t>1</a:t>
            </a:r>
            <a:endParaRPr lang="en-US" dirty="0"/>
          </a:p>
        </p:txBody>
      </p:sp>
      <p:sp>
        <p:nvSpPr>
          <p:cNvPr id="23" name="TextBox 22"/>
          <p:cNvSpPr txBox="1"/>
          <p:nvPr/>
        </p:nvSpPr>
        <p:spPr>
          <a:xfrm>
            <a:off x="6660953" y="1266356"/>
            <a:ext cx="1063230" cy="369332"/>
          </a:xfrm>
          <a:prstGeom prst="rect">
            <a:avLst/>
          </a:prstGeom>
          <a:noFill/>
        </p:spPr>
        <p:txBody>
          <a:bodyPr wrap="square" rtlCol="0">
            <a:spAutoFit/>
          </a:bodyPr>
          <a:lstStyle/>
          <a:p>
            <a:r>
              <a:rPr lang="en-US" dirty="0" err="1"/>
              <a:t>proc</a:t>
            </a:r>
            <a:r>
              <a:rPr lang="en-US" dirty="0"/>
              <a:t> X</a:t>
            </a:r>
            <a:r>
              <a:rPr lang="en-US" baseline="-25000" dirty="0"/>
              <a:t>2</a:t>
            </a:r>
            <a:endParaRPr lang="en-US" dirty="0"/>
          </a:p>
        </p:txBody>
      </p:sp>
      <p:sp>
        <p:nvSpPr>
          <p:cNvPr id="24" name="TextBox 23"/>
          <p:cNvSpPr txBox="1"/>
          <p:nvPr/>
        </p:nvSpPr>
        <p:spPr>
          <a:xfrm>
            <a:off x="5686426" y="1891786"/>
            <a:ext cx="442912" cy="369332"/>
          </a:xfrm>
          <a:prstGeom prst="rect">
            <a:avLst/>
          </a:prstGeom>
          <a:noFill/>
          <a:effectLst/>
        </p:spPr>
        <p:txBody>
          <a:bodyPr wrap="square" rtlCol="0">
            <a:spAutoFit/>
          </a:bodyPr>
          <a:lstStyle/>
          <a:p>
            <a:r>
              <a:rPr lang="en-US" dirty="0"/>
              <a:t>a</a:t>
            </a:r>
          </a:p>
        </p:txBody>
      </p:sp>
      <p:sp>
        <p:nvSpPr>
          <p:cNvPr id="26" name="TextBox 25"/>
          <p:cNvSpPr txBox="1"/>
          <p:nvPr/>
        </p:nvSpPr>
        <p:spPr>
          <a:xfrm>
            <a:off x="5686426" y="2352679"/>
            <a:ext cx="442912" cy="369332"/>
          </a:xfrm>
          <a:prstGeom prst="rect">
            <a:avLst/>
          </a:prstGeom>
          <a:noFill/>
          <a:effectLst/>
        </p:spPr>
        <p:txBody>
          <a:bodyPr wrap="square" rtlCol="0">
            <a:spAutoFit/>
          </a:bodyPr>
          <a:lstStyle/>
          <a:p>
            <a:r>
              <a:rPr lang="en-US" dirty="0"/>
              <a:t>X</a:t>
            </a:r>
            <a:r>
              <a:rPr lang="en-US" baseline="-25000" dirty="0"/>
              <a:t>2</a:t>
            </a:r>
            <a:endParaRPr lang="en-US" dirty="0"/>
          </a:p>
        </p:txBody>
      </p:sp>
      <p:sp>
        <p:nvSpPr>
          <p:cNvPr id="27" name="TextBox 26"/>
          <p:cNvSpPr txBox="1"/>
          <p:nvPr/>
        </p:nvSpPr>
        <p:spPr>
          <a:xfrm>
            <a:off x="7511978" y="1889167"/>
            <a:ext cx="442912" cy="369332"/>
          </a:xfrm>
          <a:prstGeom prst="rect">
            <a:avLst/>
          </a:prstGeom>
          <a:noFill/>
          <a:effectLst/>
        </p:spPr>
        <p:txBody>
          <a:bodyPr wrap="square" rtlCol="0">
            <a:spAutoFit/>
          </a:bodyPr>
          <a:lstStyle/>
          <a:p>
            <a:r>
              <a:rPr lang="en-US" dirty="0"/>
              <a:t>b</a:t>
            </a:r>
          </a:p>
        </p:txBody>
      </p:sp>
      <p:sp>
        <p:nvSpPr>
          <p:cNvPr id="28" name="TextBox 27"/>
          <p:cNvSpPr txBox="1"/>
          <p:nvPr/>
        </p:nvSpPr>
        <p:spPr>
          <a:xfrm>
            <a:off x="7659638" y="2450077"/>
            <a:ext cx="442912" cy="369332"/>
          </a:xfrm>
          <a:prstGeom prst="rect">
            <a:avLst/>
          </a:prstGeom>
          <a:noFill/>
          <a:effectLst/>
        </p:spPr>
        <p:txBody>
          <a:bodyPr wrap="square" rtlCol="0">
            <a:spAutoFit/>
          </a:bodyPr>
          <a:lstStyle/>
          <a:p>
            <a:r>
              <a:rPr lang="en-US" dirty="0"/>
              <a:t>X</a:t>
            </a:r>
            <a:r>
              <a:rPr lang="en-US" baseline="-25000" dirty="0"/>
              <a:t>2</a:t>
            </a:r>
            <a:endParaRPr lang="en-US" dirty="0"/>
          </a:p>
        </p:txBody>
      </p:sp>
      <p:sp>
        <p:nvSpPr>
          <p:cNvPr id="29" name="TextBox 28"/>
          <p:cNvSpPr txBox="1"/>
          <p:nvPr/>
        </p:nvSpPr>
        <p:spPr>
          <a:xfrm>
            <a:off x="7681069" y="2964658"/>
            <a:ext cx="442912" cy="369332"/>
          </a:xfrm>
          <a:prstGeom prst="rect">
            <a:avLst/>
          </a:prstGeom>
          <a:noFill/>
          <a:effectLst/>
        </p:spPr>
        <p:txBody>
          <a:bodyPr wrap="square" rtlCol="0">
            <a:spAutoFit/>
          </a:bodyPr>
          <a:lstStyle/>
          <a:p>
            <a:r>
              <a:rPr lang="en-US" dirty="0"/>
              <a:t>X</a:t>
            </a:r>
            <a:r>
              <a:rPr lang="en-US" baseline="-25000" dirty="0"/>
              <a:t>2</a:t>
            </a:r>
            <a:endParaRPr lang="en-US" dirty="0"/>
          </a:p>
        </p:txBody>
      </p:sp>
      <p:sp>
        <p:nvSpPr>
          <p:cNvPr id="30" name="TextBox 29"/>
          <p:cNvSpPr txBox="1"/>
          <p:nvPr/>
        </p:nvSpPr>
        <p:spPr>
          <a:xfrm>
            <a:off x="7507812" y="3578796"/>
            <a:ext cx="442912" cy="369332"/>
          </a:xfrm>
          <a:prstGeom prst="rect">
            <a:avLst/>
          </a:prstGeom>
          <a:noFill/>
          <a:effectLst/>
        </p:spPr>
        <p:txBody>
          <a:bodyPr wrap="square" rtlCol="0">
            <a:spAutoFit/>
          </a:bodyPr>
          <a:lstStyle/>
          <a:p>
            <a:r>
              <a:rPr lang="en-US" dirty="0"/>
              <a:t>c</a:t>
            </a:r>
          </a:p>
        </p:txBody>
      </p:sp>
      <p:sp>
        <p:nvSpPr>
          <p:cNvPr id="31" name="TextBox 30"/>
          <p:cNvSpPr txBox="1"/>
          <p:nvPr/>
        </p:nvSpPr>
        <p:spPr>
          <a:xfrm>
            <a:off x="6842243" y="2752744"/>
            <a:ext cx="442912" cy="369332"/>
          </a:xfrm>
          <a:prstGeom prst="rect">
            <a:avLst/>
          </a:prstGeom>
          <a:noFill/>
          <a:effectLst/>
        </p:spPr>
        <p:txBody>
          <a:bodyPr wrap="square" rtlCol="0">
            <a:spAutoFit/>
          </a:bodyPr>
          <a:lstStyle/>
          <a:p>
            <a:r>
              <a:rPr lang="en-US" dirty="0"/>
              <a:t>d</a:t>
            </a:r>
          </a:p>
        </p:txBody>
      </p:sp>
      <mc:AlternateContent xmlns:mc="http://schemas.openxmlformats.org/markup-compatibility/2006" xmlns:a14="http://schemas.microsoft.com/office/drawing/2010/main">
        <mc:Choice Requires="a14">
          <p:sp>
            <p:nvSpPr>
              <p:cNvPr id="32" name="TextBox 31"/>
              <p:cNvSpPr txBox="1"/>
              <p:nvPr/>
            </p:nvSpPr>
            <p:spPr>
              <a:xfrm>
                <a:off x="3464157" y="4846877"/>
                <a:ext cx="19510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𝑋</m:t>
                          </m:r>
                        </m:e>
                        <m:sub>
                          <m:r>
                            <a:rPr lang="en-US" sz="2400" b="0" i="1" smtClean="0">
                              <a:latin typeface="Cambria Math"/>
                            </a:rPr>
                            <m:t>1</m:t>
                          </m:r>
                        </m:sub>
                      </m:sSub>
                      <m:r>
                        <a:rPr lang="en-US" sz="2400" b="0" i="1" smtClean="0">
                          <a:latin typeface="Cambria Math"/>
                        </a:rPr>
                        <m:t>=</m:t>
                      </m:r>
                      <m:r>
                        <a:rPr lang="en-US" sz="2400" b="0" i="1" smtClean="0">
                          <a:latin typeface="Cambria Math"/>
                        </a:rPr>
                        <m:t>𝑎</m:t>
                      </m:r>
                      <m:r>
                        <a:rPr lang="en-US" sz="2400" b="0" i="1" smtClean="0">
                          <a:latin typeface="Cambria Math"/>
                        </a:rPr>
                        <m:t> ⨂ </m:t>
                      </m:r>
                      <m:sSub>
                        <m:sSubPr>
                          <m:ctrlPr>
                            <a:rPr lang="en-US" sz="2400" b="0" i="1" smtClean="0">
                              <a:latin typeface="Cambria Math" panose="02040503050406030204" pitchFamily="18" charset="0"/>
                            </a:rPr>
                          </m:ctrlPr>
                        </m:sSubPr>
                        <m:e>
                          <m:r>
                            <a:rPr lang="en-US" sz="2400" b="0" i="1" smtClean="0">
                              <a:latin typeface="Cambria Math"/>
                            </a:rPr>
                            <m:t>𝑋</m:t>
                          </m:r>
                        </m:e>
                        <m:sub>
                          <m:r>
                            <a:rPr lang="en-US" sz="2400" b="0" i="1" smtClean="0">
                              <a:latin typeface="Cambria Math"/>
                            </a:rPr>
                            <m:t>2</m:t>
                          </m:r>
                        </m:sub>
                      </m:sSub>
                      <m:r>
                        <a:rPr lang="en-US" sz="2400" b="0" i="1" smtClean="0">
                          <a:latin typeface="Cambria Math"/>
                        </a:rPr>
                        <m:t> </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464157" y="4846877"/>
                <a:ext cx="1951047" cy="461665"/>
              </a:xfrm>
              <a:prstGeom prst="rect">
                <a:avLst/>
              </a:prstGeom>
              <a:blipFill rotWithShape="1">
                <a:blip r:embed="rId3"/>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83057" y="5372196"/>
                <a:ext cx="3802098" cy="461665"/>
              </a:xfrm>
              <a:prstGeom prst="rect">
                <a:avLst/>
              </a:prstGeom>
              <a:noFill/>
            </p:spPr>
            <p:txBody>
              <a:bodyPr wrap="square"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𝑋</m:t>
                        </m:r>
                      </m:e>
                      <m:sub>
                        <m:r>
                          <a:rPr lang="en-US" sz="2400" b="0" i="1" smtClean="0">
                            <a:latin typeface="Cambria Math"/>
                          </a:rPr>
                          <m:t>2</m:t>
                        </m:r>
                      </m:sub>
                    </m:sSub>
                    <m:r>
                      <a:rPr lang="en-US" sz="2400" b="0" i="1" smtClean="0">
                        <a:latin typeface="Cambria Math"/>
                      </a:rPr>
                      <m:t>=</m:t>
                    </m:r>
                    <m:r>
                      <a:rPr lang="en-US" sz="2400" i="1">
                        <a:latin typeface="Cambria Math"/>
                      </a:rPr>
                      <m:t>𝑑</m:t>
                    </m:r>
                    <m:r>
                      <a:rPr lang="en-US" sz="2400" b="0" i="1" smtClean="0">
                        <a:latin typeface="Cambria Math"/>
                      </a:rPr>
                      <m:t> </m:t>
                    </m:r>
                    <m:r>
                      <a:rPr lang="en-US" sz="2400" i="1">
                        <a:latin typeface="Cambria Math"/>
                      </a:rPr>
                      <m:t>⨁</m:t>
                    </m:r>
                  </m:oMath>
                </a14:m>
                <a:r>
                  <a:rPr lang="en-US" sz="2400" dirty="0"/>
                  <a:t> </a:t>
                </a:r>
                <a14:m>
                  <m:oMath xmlns:m="http://schemas.openxmlformats.org/officeDocument/2006/math">
                    <m:r>
                      <a:rPr lang="en-US" sz="2400" b="0" i="1" smtClean="0">
                        <a:latin typeface="Cambria Math"/>
                      </a:rPr>
                      <m:t>𝑏</m:t>
                    </m:r>
                    <m:r>
                      <a:rPr lang="en-US" sz="2400" b="0" i="1" smtClean="0">
                        <a:latin typeface="Cambria Math"/>
                      </a:rPr>
                      <m:t> ⨂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a:rPr>
                          <m:t>𝑋</m:t>
                        </m:r>
                      </m:e>
                      <m:sub>
                        <m:r>
                          <a:rPr lang="en-US" sz="2400" b="0" i="1" smtClean="0">
                            <a:solidFill>
                              <a:sysClr val="windowText" lastClr="000000"/>
                            </a:solidFill>
                            <a:latin typeface="Cambria Math"/>
                          </a:rPr>
                          <m:t>2</m:t>
                        </m:r>
                      </m:sub>
                    </m:sSub>
                    <m:r>
                      <a:rPr lang="en-US" sz="2400" b="0" i="1" smtClean="0">
                        <a:solidFill>
                          <a:sysClr val="windowText" lastClr="000000"/>
                        </a:solidFill>
                        <a:latin typeface="Cambria Math"/>
                      </a:rPr>
                      <m:t>⨂</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a:rPr>
                          <m:t>𝑋</m:t>
                        </m:r>
                      </m:e>
                      <m:sub>
                        <m:r>
                          <a:rPr lang="en-US" sz="2400" b="0" i="1" smtClean="0">
                            <a:solidFill>
                              <a:sysClr val="windowText" lastClr="000000"/>
                            </a:solidFill>
                            <a:latin typeface="Cambria Math"/>
                          </a:rPr>
                          <m:t>2</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𝑐</m:t>
                        </m:r>
                      </m:e>
                      <m:sub>
                        <m:r>
                          <a:rPr lang="en-US" sz="2400" b="0" i="1" smtClean="0">
                            <a:latin typeface="Cambria Math"/>
                          </a:rPr>
                          <m:t> </m:t>
                        </m:r>
                      </m:sub>
                    </m:sSub>
                  </m:oMath>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3483057" y="5372196"/>
                <a:ext cx="3802098" cy="461665"/>
              </a:xfrm>
              <a:prstGeom prst="rect">
                <a:avLst/>
              </a:prstGeom>
              <a:blipFill rotWithShape="1">
                <a:blip r:embed="rId4"/>
                <a:stretch>
                  <a:fillRect l="-321" b="-3947"/>
                </a:stretch>
              </a:blipFill>
            </p:spPr>
            <p:txBody>
              <a:bodyPr/>
              <a:lstStyle/>
              <a:p>
                <a:r>
                  <a:rPr lang="en-US">
                    <a:noFill/>
                  </a:rPr>
                  <a:t> </a:t>
                </a:r>
              </a:p>
            </p:txBody>
          </p:sp>
        </mc:Fallback>
      </mc:AlternateContent>
      <p:sp>
        <p:nvSpPr>
          <p:cNvPr id="34" name="TextBox 33"/>
          <p:cNvSpPr txBox="1"/>
          <p:nvPr/>
        </p:nvSpPr>
        <p:spPr>
          <a:xfrm>
            <a:off x="3466573" y="4352553"/>
            <a:ext cx="2550882" cy="461665"/>
          </a:xfrm>
          <a:prstGeom prst="rect">
            <a:avLst/>
          </a:prstGeom>
          <a:noFill/>
        </p:spPr>
        <p:txBody>
          <a:bodyPr wrap="square" rtlCol="0">
            <a:spAutoFit/>
          </a:bodyPr>
          <a:lstStyle/>
          <a:p>
            <a:r>
              <a:rPr lang="en-US" sz="2400" u="sng" dirty="0"/>
              <a:t>Equation System</a:t>
            </a:r>
          </a:p>
        </p:txBody>
      </p:sp>
      <p:sp>
        <p:nvSpPr>
          <p:cNvPr id="36" name="Oval 35"/>
          <p:cNvSpPr>
            <a:spLocks noChangeAspect="1"/>
          </p:cNvSpPr>
          <p:nvPr/>
        </p:nvSpPr>
        <p:spPr>
          <a:xfrm>
            <a:off x="7129971" y="4029082"/>
            <a:ext cx="57835" cy="57835"/>
          </a:xfrm>
          <a:prstGeom prst="ellipse">
            <a:avLst/>
          </a:prstGeom>
          <a:solidFill>
            <a:schemeClr val="accent1"/>
          </a:solidFill>
          <a:ln w="19050">
            <a:solidFill>
              <a:schemeClr val="accent1"/>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Brace 37"/>
          <p:cNvSpPr/>
          <p:nvPr/>
        </p:nvSpPr>
        <p:spPr>
          <a:xfrm rot="16200000">
            <a:off x="5701449" y="4420385"/>
            <a:ext cx="226504" cy="1893652"/>
          </a:xfrm>
          <a:prstGeom prst="rightBrace">
            <a:avLst>
              <a:gd name="adj1" fmla="val 41666"/>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4" name="Freeform 3"/>
          <p:cNvSpPr/>
          <p:nvPr/>
        </p:nvSpPr>
        <p:spPr>
          <a:xfrm>
            <a:off x="7164199" y="1812022"/>
            <a:ext cx="495090" cy="2206305"/>
          </a:xfrm>
          <a:custGeom>
            <a:avLst/>
            <a:gdLst>
              <a:gd name="connsiteX0" fmla="*/ 0 w 518259"/>
              <a:gd name="connsiteY0" fmla="*/ 0 h 2206305"/>
              <a:gd name="connsiteX1" fmla="*/ 486562 w 518259"/>
              <a:gd name="connsiteY1" fmla="*/ 578840 h 2206305"/>
              <a:gd name="connsiteX2" fmla="*/ 469784 w 518259"/>
              <a:gd name="connsiteY2" fmla="*/ 1098958 h 2206305"/>
              <a:gd name="connsiteX3" fmla="*/ 461395 w 518259"/>
              <a:gd name="connsiteY3" fmla="*/ 1652631 h 2206305"/>
              <a:gd name="connsiteX4" fmla="*/ 16778 w 518259"/>
              <a:gd name="connsiteY4" fmla="*/ 2206305 h 2206305"/>
              <a:gd name="connsiteX0" fmla="*/ 0 w 518259"/>
              <a:gd name="connsiteY0" fmla="*/ 0 h 2206305"/>
              <a:gd name="connsiteX1" fmla="*/ 486562 w 518259"/>
              <a:gd name="connsiteY1" fmla="*/ 578840 h 2206305"/>
              <a:gd name="connsiteX2" fmla="*/ 469784 w 518259"/>
              <a:gd name="connsiteY2" fmla="*/ 1098958 h 2206305"/>
              <a:gd name="connsiteX3" fmla="*/ 461395 w 518259"/>
              <a:gd name="connsiteY3" fmla="*/ 1652631 h 2206305"/>
              <a:gd name="connsiteX4" fmla="*/ 16778 w 518259"/>
              <a:gd name="connsiteY4" fmla="*/ 2206305 h 2206305"/>
              <a:gd name="connsiteX0" fmla="*/ 0 w 518259"/>
              <a:gd name="connsiteY0" fmla="*/ 0 h 2206305"/>
              <a:gd name="connsiteX1" fmla="*/ 486562 w 518259"/>
              <a:gd name="connsiteY1" fmla="*/ 578840 h 2206305"/>
              <a:gd name="connsiteX2" fmla="*/ 469784 w 518259"/>
              <a:gd name="connsiteY2" fmla="*/ 1098958 h 2206305"/>
              <a:gd name="connsiteX3" fmla="*/ 461395 w 518259"/>
              <a:gd name="connsiteY3" fmla="*/ 1652631 h 2206305"/>
              <a:gd name="connsiteX4" fmla="*/ 16778 w 518259"/>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494951"/>
              <a:gd name="connsiteY0" fmla="*/ 0 h 2206305"/>
              <a:gd name="connsiteX1" fmla="*/ 486562 w 494951"/>
              <a:gd name="connsiteY1" fmla="*/ 578840 h 2206305"/>
              <a:gd name="connsiteX2" fmla="*/ 469784 w 494951"/>
              <a:gd name="connsiteY2" fmla="*/ 1098958 h 2206305"/>
              <a:gd name="connsiteX3" fmla="*/ 494951 w 494951"/>
              <a:gd name="connsiteY3" fmla="*/ 1669409 h 2206305"/>
              <a:gd name="connsiteX4" fmla="*/ 16778 w 494951"/>
              <a:gd name="connsiteY4" fmla="*/ 2206305 h 2206305"/>
              <a:gd name="connsiteX0" fmla="*/ 0 w 495090"/>
              <a:gd name="connsiteY0" fmla="*/ 0 h 2206305"/>
              <a:gd name="connsiteX1" fmla="*/ 486562 w 495090"/>
              <a:gd name="connsiteY1" fmla="*/ 578840 h 2206305"/>
              <a:gd name="connsiteX2" fmla="*/ 494951 w 495090"/>
              <a:gd name="connsiteY2" fmla="*/ 1098958 h 2206305"/>
              <a:gd name="connsiteX3" fmla="*/ 494951 w 495090"/>
              <a:gd name="connsiteY3" fmla="*/ 1669409 h 2206305"/>
              <a:gd name="connsiteX4" fmla="*/ 16778 w 495090"/>
              <a:gd name="connsiteY4" fmla="*/ 2206305 h 220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090" h="2206305">
                <a:moveTo>
                  <a:pt x="0" y="0"/>
                </a:moveTo>
                <a:cubicBezTo>
                  <a:pt x="204132" y="197840"/>
                  <a:pt x="299208" y="336957"/>
                  <a:pt x="486562" y="578840"/>
                </a:cubicBezTo>
                <a:cubicBezTo>
                  <a:pt x="497747" y="854279"/>
                  <a:pt x="493553" y="917197"/>
                  <a:pt x="494951" y="1098958"/>
                </a:cubicBezTo>
                <a:cubicBezTo>
                  <a:pt x="496349" y="1280719"/>
                  <a:pt x="486562" y="1468073"/>
                  <a:pt x="494951" y="1669409"/>
                </a:cubicBezTo>
                <a:cubicBezTo>
                  <a:pt x="327171" y="1862356"/>
                  <a:pt x="201336" y="2021747"/>
                  <a:pt x="16778" y="2206305"/>
                </a:cubicBezTo>
              </a:path>
            </a:pathLst>
          </a:custGeom>
          <a:noFill/>
          <a:ln w="57150">
            <a:solidFill>
              <a:srgbClr val="C00000"/>
            </a:solidFill>
            <a:tailEnd type="stealth" w="lg" len="lg"/>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Freeform 38"/>
          <p:cNvSpPr/>
          <p:nvPr/>
        </p:nvSpPr>
        <p:spPr>
          <a:xfrm>
            <a:off x="7157207" y="1830198"/>
            <a:ext cx="16778" cy="2206305"/>
          </a:xfrm>
          <a:custGeom>
            <a:avLst/>
            <a:gdLst>
              <a:gd name="connsiteX0" fmla="*/ 0 w 518259"/>
              <a:gd name="connsiteY0" fmla="*/ 0 h 2206305"/>
              <a:gd name="connsiteX1" fmla="*/ 486562 w 518259"/>
              <a:gd name="connsiteY1" fmla="*/ 578840 h 2206305"/>
              <a:gd name="connsiteX2" fmla="*/ 469784 w 518259"/>
              <a:gd name="connsiteY2" fmla="*/ 1098958 h 2206305"/>
              <a:gd name="connsiteX3" fmla="*/ 461395 w 518259"/>
              <a:gd name="connsiteY3" fmla="*/ 1652631 h 2206305"/>
              <a:gd name="connsiteX4" fmla="*/ 16778 w 518259"/>
              <a:gd name="connsiteY4" fmla="*/ 2206305 h 2206305"/>
              <a:gd name="connsiteX0" fmla="*/ 0 w 518259"/>
              <a:gd name="connsiteY0" fmla="*/ 0 h 2206305"/>
              <a:gd name="connsiteX1" fmla="*/ 486562 w 518259"/>
              <a:gd name="connsiteY1" fmla="*/ 578840 h 2206305"/>
              <a:gd name="connsiteX2" fmla="*/ 469784 w 518259"/>
              <a:gd name="connsiteY2" fmla="*/ 1098958 h 2206305"/>
              <a:gd name="connsiteX3" fmla="*/ 461395 w 518259"/>
              <a:gd name="connsiteY3" fmla="*/ 1652631 h 2206305"/>
              <a:gd name="connsiteX4" fmla="*/ 16778 w 518259"/>
              <a:gd name="connsiteY4" fmla="*/ 2206305 h 2206305"/>
              <a:gd name="connsiteX0" fmla="*/ 0 w 518259"/>
              <a:gd name="connsiteY0" fmla="*/ 0 h 2206305"/>
              <a:gd name="connsiteX1" fmla="*/ 486562 w 518259"/>
              <a:gd name="connsiteY1" fmla="*/ 578840 h 2206305"/>
              <a:gd name="connsiteX2" fmla="*/ 469784 w 518259"/>
              <a:gd name="connsiteY2" fmla="*/ 1098958 h 2206305"/>
              <a:gd name="connsiteX3" fmla="*/ 461395 w 518259"/>
              <a:gd name="connsiteY3" fmla="*/ 1652631 h 2206305"/>
              <a:gd name="connsiteX4" fmla="*/ 16778 w 518259"/>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494951"/>
              <a:gd name="connsiteY0" fmla="*/ 0 h 2206305"/>
              <a:gd name="connsiteX1" fmla="*/ 486562 w 494951"/>
              <a:gd name="connsiteY1" fmla="*/ 578840 h 2206305"/>
              <a:gd name="connsiteX2" fmla="*/ 469784 w 494951"/>
              <a:gd name="connsiteY2" fmla="*/ 1098958 h 2206305"/>
              <a:gd name="connsiteX3" fmla="*/ 494951 w 494951"/>
              <a:gd name="connsiteY3" fmla="*/ 1669409 h 2206305"/>
              <a:gd name="connsiteX4" fmla="*/ 16778 w 494951"/>
              <a:gd name="connsiteY4" fmla="*/ 2206305 h 2206305"/>
              <a:gd name="connsiteX0" fmla="*/ 0 w 495090"/>
              <a:gd name="connsiteY0" fmla="*/ 0 h 2206305"/>
              <a:gd name="connsiteX1" fmla="*/ 486562 w 495090"/>
              <a:gd name="connsiteY1" fmla="*/ 578840 h 2206305"/>
              <a:gd name="connsiteX2" fmla="*/ 494951 w 495090"/>
              <a:gd name="connsiteY2" fmla="*/ 1098958 h 2206305"/>
              <a:gd name="connsiteX3" fmla="*/ 494951 w 495090"/>
              <a:gd name="connsiteY3" fmla="*/ 1669409 h 2206305"/>
              <a:gd name="connsiteX4" fmla="*/ 16778 w 495090"/>
              <a:gd name="connsiteY4" fmla="*/ 2206305 h 2206305"/>
              <a:gd name="connsiteX0" fmla="*/ 0 w 495090"/>
              <a:gd name="connsiteY0" fmla="*/ 0 h 2206305"/>
              <a:gd name="connsiteX1" fmla="*/ 494951 w 495090"/>
              <a:gd name="connsiteY1" fmla="*/ 1098958 h 2206305"/>
              <a:gd name="connsiteX2" fmla="*/ 494951 w 495090"/>
              <a:gd name="connsiteY2" fmla="*/ 1669409 h 2206305"/>
              <a:gd name="connsiteX3" fmla="*/ 16778 w 495090"/>
              <a:gd name="connsiteY3" fmla="*/ 2206305 h 2206305"/>
              <a:gd name="connsiteX0" fmla="*/ 0 w 494951"/>
              <a:gd name="connsiteY0" fmla="*/ 0 h 2206305"/>
              <a:gd name="connsiteX1" fmla="*/ 494951 w 494951"/>
              <a:gd name="connsiteY1" fmla="*/ 1669409 h 2206305"/>
              <a:gd name="connsiteX2" fmla="*/ 16778 w 494951"/>
              <a:gd name="connsiteY2" fmla="*/ 2206305 h 2206305"/>
              <a:gd name="connsiteX0" fmla="*/ 0 w 16778"/>
              <a:gd name="connsiteY0" fmla="*/ 0 h 2206305"/>
              <a:gd name="connsiteX1" fmla="*/ 16778 w 16778"/>
              <a:gd name="connsiteY1" fmla="*/ 2206305 h 2206305"/>
            </a:gdLst>
            <a:ahLst/>
            <a:cxnLst>
              <a:cxn ang="0">
                <a:pos x="connsiteX0" y="connsiteY0"/>
              </a:cxn>
              <a:cxn ang="0">
                <a:pos x="connsiteX1" y="connsiteY1"/>
              </a:cxn>
            </a:cxnLst>
            <a:rect l="l" t="t" r="r" b="b"/>
            <a:pathLst>
              <a:path w="16778" h="2206305">
                <a:moveTo>
                  <a:pt x="0" y="0"/>
                </a:moveTo>
                <a:cubicBezTo>
                  <a:pt x="3495" y="459647"/>
                  <a:pt x="13283" y="1746658"/>
                  <a:pt x="16778" y="2206305"/>
                </a:cubicBezTo>
              </a:path>
            </a:pathLst>
          </a:custGeom>
          <a:noFill/>
          <a:ln w="57150">
            <a:solidFill>
              <a:srgbClr val="C00000"/>
            </a:solidFill>
            <a:tailEnd type="stealth" w="lg" len="lg"/>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Curved Connector 9"/>
          <p:cNvCxnSpPr>
            <a:stCxn id="38" idx="1"/>
            <a:endCxn id="4" idx="2"/>
          </p:cNvCxnSpPr>
          <p:nvPr/>
        </p:nvCxnSpPr>
        <p:spPr>
          <a:xfrm rot="5400000" flipH="1" flipV="1">
            <a:off x="5565435" y="3160245"/>
            <a:ext cx="2342979" cy="1844449"/>
          </a:xfrm>
          <a:prstGeom prst="curvedConnector4">
            <a:avLst>
              <a:gd name="adj1" fmla="val 33078"/>
              <a:gd name="adj2" fmla="val 136507"/>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cxnSp>
      <p:cxnSp>
        <p:nvCxnSpPr>
          <p:cNvPr id="40" name="Curved Connector 39"/>
          <p:cNvCxnSpPr>
            <a:stCxn id="37" idx="1"/>
          </p:cNvCxnSpPr>
          <p:nvPr/>
        </p:nvCxnSpPr>
        <p:spPr>
          <a:xfrm rot="5400000" flipH="1" flipV="1">
            <a:off x="4738873" y="2839464"/>
            <a:ext cx="2069299" cy="2767372"/>
          </a:xfrm>
          <a:prstGeom prst="curvedConnector4">
            <a:avLst>
              <a:gd name="adj1" fmla="val 23817"/>
              <a:gd name="adj2" fmla="val 75994"/>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cxnSp>
      <p:sp>
        <p:nvSpPr>
          <p:cNvPr id="37" name="Right Brace 36"/>
          <p:cNvSpPr/>
          <p:nvPr/>
        </p:nvSpPr>
        <p:spPr>
          <a:xfrm rot="16200000">
            <a:off x="4276585" y="5220237"/>
            <a:ext cx="226504" cy="301628"/>
          </a:xfrm>
          <a:prstGeom prst="rightBrace">
            <a:avLst>
              <a:gd name="adj1" fmla="val 14773"/>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48" name="Freeform 47"/>
          <p:cNvSpPr/>
          <p:nvPr/>
        </p:nvSpPr>
        <p:spPr>
          <a:xfrm>
            <a:off x="6017700" y="1865152"/>
            <a:ext cx="8389" cy="1149260"/>
          </a:xfrm>
          <a:custGeom>
            <a:avLst/>
            <a:gdLst>
              <a:gd name="connsiteX0" fmla="*/ 0 w 518259"/>
              <a:gd name="connsiteY0" fmla="*/ 0 h 2206305"/>
              <a:gd name="connsiteX1" fmla="*/ 486562 w 518259"/>
              <a:gd name="connsiteY1" fmla="*/ 578840 h 2206305"/>
              <a:gd name="connsiteX2" fmla="*/ 469784 w 518259"/>
              <a:gd name="connsiteY2" fmla="*/ 1098958 h 2206305"/>
              <a:gd name="connsiteX3" fmla="*/ 461395 w 518259"/>
              <a:gd name="connsiteY3" fmla="*/ 1652631 h 2206305"/>
              <a:gd name="connsiteX4" fmla="*/ 16778 w 518259"/>
              <a:gd name="connsiteY4" fmla="*/ 2206305 h 2206305"/>
              <a:gd name="connsiteX0" fmla="*/ 0 w 518259"/>
              <a:gd name="connsiteY0" fmla="*/ 0 h 2206305"/>
              <a:gd name="connsiteX1" fmla="*/ 486562 w 518259"/>
              <a:gd name="connsiteY1" fmla="*/ 578840 h 2206305"/>
              <a:gd name="connsiteX2" fmla="*/ 469784 w 518259"/>
              <a:gd name="connsiteY2" fmla="*/ 1098958 h 2206305"/>
              <a:gd name="connsiteX3" fmla="*/ 461395 w 518259"/>
              <a:gd name="connsiteY3" fmla="*/ 1652631 h 2206305"/>
              <a:gd name="connsiteX4" fmla="*/ 16778 w 518259"/>
              <a:gd name="connsiteY4" fmla="*/ 2206305 h 2206305"/>
              <a:gd name="connsiteX0" fmla="*/ 0 w 518259"/>
              <a:gd name="connsiteY0" fmla="*/ 0 h 2206305"/>
              <a:gd name="connsiteX1" fmla="*/ 486562 w 518259"/>
              <a:gd name="connsiteY1" fmla="*/ 578840 h 2206305"/>
              <a:gd name="connsiteX2" fmla="*/ 469784 w 518259"/>
              <a:gd name="connsiteY2" fmla="*/ 1098958 h 2206305"/>
              <a:gd name="connsiteX3" fmla="*/ 461395 w 518259"/>
              <a:gd name="connsiteY3" fmla="*/ 1652631 h 2206305"/>
              <a:gd name="connsiteX4" fmla="*/ 16778 w 518259"/>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517235"/>
              <a:gd name="connsiteY0" fmla="*/ 0 h 2206305"/>
              <a:gd name="connsiteX1" fmla="*/ 486562 w 517235"/>
              <a:gd name="connsiteY1" fmla="*/ 578840 h 2206305"/>
              <a:gd name="connsiteX2" fmla="*/ 469784 w 517235"/>
              <a:gd name="connsiteY2" fmla="*/ 1098958 h 2206305"/>
              <a:gd name="connsiteX3" fmla="*/ 494951 w 517235"/>
              <a:gd name="connsiteY3" fmla="*/ 1669409 h 2206305"/>
              <a:gd name="connsiteX4" fmla="*/ 16778 w 517235"/>
              <a:gd name="connsiteY4" fmla="*/ 2206305 h 2206305"/>
              <a:gd name="connsiteX0" fmla="*/ 0 w 494951"/>
              <a:gd name="connsiteY0" fmla="*/ 0 h 2206305"/>
              <a:gd name="connsiteX1" fmla="*/ 486562 w 494951"/>
              <a:gd name="connsiteY1" fmla="*/ 578840 h 2206305"/>
              <a:gd name="connsiteX2" fmla="*/ 469784 w 494951"/>
              <a:gd name="connsiteY2" fmla="*/ 1098958 h 2206305"/>
              <a:gd name="connsiteX3" fmla="*/ 494951 w 494951"/>
              <a:gd name="connsiteY3" fmla="*/ 1669409 h 2206305"/>
              <a:gd name="connsiteX4" fmla="*/ 16778 w 494951"/>
              <a:gd name="connsiteY4" fmla="*/ 2206305 h 2206305"/>
              <a:gd name="connsiteX0" fmla="*/ 0 w 495090"/>
              <a:gd name="connsiteY0" fmla="*/ 0 h 2206305"/>
              <a:gd name="connsiteX1" fmla="*/ 486562 w 495090"/>
              <a:gd name="connsiteY1" fmla="*/ 578840 h 2206305"/>
              <a:gd name="connsiteX2" fmla="*/ 494951 w 495090"/>
              <a:gd name="connsiteY2" fmla="*/ 1098958 h 2206305"/>
              <a:gd name="connsiteX3" fmla="*/ 494951 w 495090"/>
              <a:gd name="connsiteY3" fmla="*/ 1669409 h 2206305"/>
              <a:gd name="connsiteX4" fmla="*/ 16778 w 495090"/>
              <a:gd name="connsiteY4" fmla="*/ 2206305 h 2206305"/>
              <a:gd name="connsiteX0" fmla="*/ 0 w 495090"/>
              <a:gd name="connsiteY0" fmla="*/ 0 h 2206305"/>
              <a:gd name="connsiteX1" fmla="*/ 494951 w 495090"/>
              <a:gd name="connsiteY1" fmla="*/ 1098958 h 2206305"/>
              <a:gd name="connsiteX2" fmla="*/ 494951 w 495090"/>
              <a:gd name="connsiteY2" fmla="*/ 1669409 h 2206305"/>
              <a:gd name="connsiteX3" fmla="*/ 16778 w 495090"/>
              <a:gd name="connsiteY3" fmla="*/ 2206305 h 2206305"/>
              <a:gd name="connsiteX0" fmla="*/ 0 w 494951"/>
              <a:gd name="connsiteY0" fmla="*/ 0 h 2206305"/>
              <a:gd name="connsiteX1" fmla="*/ 494951 w 494951"/>
              <a:gd name="connsiteY1" fmla="*/ 1669409 h 2206305"/>
              <a:gd name="connsiteX2" fmla="*/ 16778 w 494951"/>
              <a:gd name="connsiteY2" fmla="*/ 2206305 h 2206305"/>
              <a:gd name="connsiteX0" fmla="*/ 0 w 16778"/>
              <a:gd name="connsiteY0" fmla="*/ 0 h 2206305"/>
              <a:gd name="connsiteX1" fmla="*/ 16778 w 16778"/>
              <a:gd name="connsiteY1" fmla="*/ 2206305 h 2206305"/>
              <a:gd name="connsiteX0" fmla="*/ 0 w 8389"/>
              <a:gd name="connsiteY0" fmla="*/ 0 h 931178"/>
              <a:gd name="connsiteX1" fmla="*/ 8389 w 8389"/>
              <a:gd name="connsiteY1" fmla="*/ 931178 h 931178"/>
              <a:gd name="connsiteX0" fmla="*/ 0 w 10000"/>
              <a:gd name="connsiteY0" fmla="*/ 0 h 12342"/>
              <a:gd name="connsiteX1" fmla="*/ 10000 w 10000"/>
              <a:gd name="connsiteY1" fmla="*/ 12342 h 12342"/>
            </a:gdLst>
            <a:ahLst/>
            <a:cxnLst>
              <a:cxn ang="0">
                <a:pos x="connsiteX0" y="connsiteY0"/>
              </a:cxn>
              <a:cxn ang="0">
                <a:pos x="connsiteX1" y="connsiteY1"/>
              </a:cxn>
            </a:cxnLst>
            <a:rect l="l" t="t" r="r" b="b"/>
            <a:pathLst>
              <a:path w="10000" h="12342">
                <a:moveTo>
                  <a:pt x="0" y="0"/>
                </a:moveTo>
                <a:cubicBezTo>
                  <a:pt x="4166" y="4936"/>
                  <a:pt x="5834" y="7406"/>
                  <a:pt x="10000" y="12342"/>
                </a:cubicBezTo>
              </a:path>
            </a:pathLst>
          </a:custGeom>
          <a:noFill/>
          <a:ln w="57150">
            <a:solidFill>
              <a:srgbClr val="C00000"/>
            </a:solidFill>
            <a:tailEnd type="stealth" w="lg" len="lg"/>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 name="Curved Connector 48"/>
          <p:cNvCxnSpPr>
            <a:stCxn id="50" idx="1"/>
            <a:endCxn id="67" idx="2"/>
          </p:cNvCxnSpPr>
          <p:nvPr/>
        </p:nvCxnSpPr>
        <p:spPr>
          <a:xfrm rot="5400000" flipH="1" flipV="1">
            <a:off x="4190439" y="2964562"/>
            <a:ext cx="2367285" cy="1240854"/>
          </a:xfrm>
          <a:prstGeom prst="curvedConnector4">
            <a:avLst>
              <a:gd name="adj1" fmla="val 41018"/>
              <a:gd name="adj2" fmla="val 49831"/>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cxnSp>
      <p:sp>
        <p:nvSpPr>
          <p:cNvPr id="50" name="Right Brace 49"/>
          <p:cNvSpPr/>
          <p:nvPr/>
        </p:nvSpPr>
        <p:spPr>
          <a:xfrm rot="16200000">
            <a:off x="4640402" y="4434363"/>
            <a:ext cx="226504" cy="895039"/>
          </a:xfrm>
          <a:prstGeom prst="rightBrace">
            <a:avLst>
              <a:gd name="adj1" fmla="val 14773"/>
              <a:gd name="adj2" fmla="val 50000"/>
            </a:avLst>
          </a:prstGeom>
          <a:no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a:solidFill>
                <a:srgbClr val="C00000"/>
              </a:solidFill>
            </a:endParaRPr>
          </a:p>
        </p:txBody>
      </p:sp>
      <p:sp>
        <p:nvSpPr>
          <p:cNvPr id="66" name="Oval 65"/>
          <p:cNvSpPr>
            <a:spLocks noChangeAspect="1"/>
          </p:cNvSpPr>
          <p:nvPr/>
        </p:nvSpPr>
        <p:spPr>
          <a:xfrm>
            <a:off x="5986499" y="2971814"/>
            <a:ext cx="57835" cy="57835"/>
          </a:xfrm>
          <a:prstGeom prst="ellipse">
            <a:avLst/>
          </a:prstGeom>
          <a:solidFill>
            <a:schemeClr val="accent1"/>
          </a:solidFill>
          <a:ln w="19050">
            <a:solidFill>
              <a:schemeClr val="accent1"/>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a:spLocks noChangeAspect="1"/>
          </p:cNvSpPr>
          <p:nvPr/>
        </p:nvSpPr>
        <p:spPr>
          <a:xfrm>
            <a:off x="5994509" y="2372428"/>
            <a:ext cx="57835" cy="57835"/>
          </a:xfrm>
          <a:prstGeom prst="ellipse">
            <a:avLst/>
          </a:prstGeom>
          <a:solidFill>
            <a:schemeClr val="accent1"/>
          </a:solidFill>
          <a:ln w="19050">
            <a:solidFill>
              <a:schemeClr val="accent1"/>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28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par>
                                <p:cTn id="22" presetID="9"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up)">
                                      <p:cBhvr>
                                        <p:cTn id="29" dur="500"/>
                                        <p:tgtEl>
                                          <p:spTgt spid="3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dissolve">
                                      <p:cBhvr>
                                        <p:cTn id="32" dur="500"/>
                                        <p:tgtEl>
                                          <p:spTgt spid="37"/>
                                        </p:tgtEl>
                                      </p:cBhvr>
                                    </p:animEffect>
                                  </p:childTnLst>
                                </p:cTn>
                              </p:par>
                              <p:par>
                                <p:cTn id="33" presetID="9"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dissolve">
                                      <p:cBhvr>
                                        <p:cTn id="35" dur="500"/>
                                        <p:tgtEl>
                                          <p:spTgt spid="40"/>
                                        </p:tgtEl>
                                      </p:cBhvr>
                                    </p:animEffect>
                                  </p:childTnLst>
                                </p:cTn>
                              </p:par>
                              <p:par>
                                <p:cTn id="36" presetID="9" presetClass="exit" presetSubtype="0" fill="hold" grpId="1" nodeType="withEffect">
                                  <p:stCondLst>
                                    <p:cond delay="0"/>
                                  </p:stCondLst>
                                  <p:childTnLst>
                                    <p:animEffect transition="out" filter="dissolv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38"/>
                                        </p:tgtEl>
                                      </p:cBhvr>
                                    </p:animEffect>
                                    <p:set>
                                      <p:cBhvr>
                                        <p:cTn id="41" dur="1" fill="hold">
                                          <p:stCondLst>
                                            <p:cond delay="499"/>
                                          </p:stCondLst>
                                        </p:cTn>
                                        <p:tgtEl>
                                          <p:spTgt spid="38"/>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up)">
                                      <p:cBhvr>
                                        <p:cTn id="49" dur="500"/>
                                        <p:tgtEl>
                                          <p:spTgt spid="4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dissolve">
                                      <p:cBhvr>
                                        <p:cTn id="52" dur="500"/>
                                        <p:tgtEl>
                                          <p:spTgt spid="50"/>
                                        </p:tgtEl>
                                      </p:cBhvr>
                                    </p:animEffect>
                                  </p:childTnLst>
                                </p:cTn>
                              </p:par>
                              <p:par>
                                <p:cTn id="53" presetID="9"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dissolve">
                                      <p:cBhvr>
                                        <p:cTn id="55" dur="500"/>
                                        <p:tgtEl>
                                          <p:spTgt spid="49"/>
                                        </p:tgtEl>
                                      </p:cBhvr>
                                    </p:animEffect>
                                  </p:childTnLst>
                                </p:cTn>
                              </p:par>
                              <p:par>
                                <p:cTn id="56" presetID="9" presetClass="exit" presetSubtype="0" fill="hold" grpId="1" nodeType="withEffect">
                                  <p:stCondLst>
                                    <p:cond delay="0"/>
                                  </p:stCondLst>
                                  <p:childTnLst>
                                    <p:animEffect transition="out" filter="dissolve">
                                      <p:cBhvr>
                                        <p:cTn id="57" dur="500"/>
                                        <p:tgtEl>
                                          <p:spTgt spid="39"/>
                                        </p:tgtEl>
                                      </p:cBhvr>
                                    </p:animEffect>
                                    <p:set>
                                      <p:cBhvr>
                                        <p:cTn id="58" dur="1" fill="hold">
                                          <p:stCondLst>
                                            <p:cond delay="499"/>
                                          </p:stCondLst>
                                        </p:cTn>
                                        <p:tgtEl>
                                          <p:spTgt spid="39"/>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37"/>
                                        </p:tgtEl>
                                      </p:cBhvr>
                                    </p:animEffect>
                                    <p:set>
                                      <p:cBhvr>
                                        <p:cTn id="61" dur="1" fill="hold">
                                          <p:stCondLst>
                                            <p:cond delay="499"/>
                                          </p:stCondLst>
                                        </p:cTn>
                                        <p:tgtEl>
                                          <p:spTgt spid="37"/>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40"/>
                                        </p:tgtEl>
                                      </p:cBhvr>
                                    </p:animEffect>
                                    <p:set>
                                      <p:cBhvr>
                                        <p:cTn id="64"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8" grpId="0" animBg="1"/>
      <p:bldP spid="38" grpId="1" animBg="1"/>
      <p:bldP spid="4" grpId="0" animBg="1"/>
      <p:bldP spid="4" grpId="1" animBg="1"/>
      <p:bldP spid="39" grpId="0" animBg="1"/>
      <p:bldP spid="39" grpId="1" animBg="1"/>
      <p:bldP spid="37" grpId="0" animBg="1"/>
      <p:bldP spid="37" grpId="1" animBg="1"/>
      <p:bldP spid="48" grpId="0"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7473948" y="4994726"/>
            <a:ext cx="1158875" cy="1779121"/>
            <a:chOff x="1502364" y="2826711"/>
            <a:chExt cx="1158875" cy="1779121"/>
          </a:xfrm>
        </p:grpSpPr>
        <p:sp>
          <p:nvSpPr>
            <p:cNvPr id="29" name="TextBox 23"/>
            <p:cNvSpPr txBox="1">
              <a:spLocks noChangeArrowheads="1"/>
            </p:cNvSpPr>
            <p:nvPr/>
          </p:nvSpPr>
          <p:spPr bwMode="auto">
            <a:xfrm>
              <a:off x="1502364" y="4103129"/>
              <a:ext cx="1158875" cy="50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32653" rIns="0" bIns="32653"/>
            <a:lstStyle>
              <a:lvl1pPr defTabSz="3133725">
                <a:spcBef>
                  <a:spcPct val="0"/>
                </a:spcBef>
                <a:defRPr>
                  <a:solidFill>
                    <a:schemeClr val="tx1"/>
                  </a:solidFill>
                  <a:latin typeface="Arial" charset="0"/>
                </a:defRPr>
              </a:lvl1pPr>
              <a:lvl2pPr marL="742950" indent="-285750" defTabSz="3133725">
                <a:spcBef>
                  <a:spcPct val="0"/>
                </a:spcBef>
                <a:defRPr>
                  <a:solidFill>
                    <a:schemeClr val="tx1"/>
                  </a:solidFill>
                  <a:latin typeface="Arial" charset="0"/>
                </a:defRPr>
              </a:lvl2pPr>
              <a:lvl3pPr marL="1143000" indent="-228600" defTabSz="3133725">
                <a:spcBef>
                  <a:spcPct val="0"/>
                </a:spcBef>
                <a:defRPr>
                  <a:solidFill>
                    <a:schemeClr val="tx1"/>
                  </a:solidFill>
                  <a:latin typeface="Arial" charset="0"/>
                </a:defRPr>
              </a:lvl3pPr>
              <a:lvl4pPr marL="1600200" indent="-228600" defTabSz="3133725">
                <a:spcBef>
                  <a:spcPct val="0"/>
                </a:spcBef>
                <a:defRPr>
                  <a:solidFill>
                    <a:schemeClr val="tx1"/>
                  </a:solidFill>
                  <a:latin typeface="Arial" charset="0"/>
                </a:defRPr>
              </a:lvl4pPr>
              <a:lvl5pPr marL="2057400" indent="-228600" defTabSz="3133725">
                <a:spcBef>
                  <a:spcPct val="0"/>
                </a:spcBef>
                <a:defRPr>
                  <a:solidFill>
                    <a:schemeClr val="tx1"/>
                  </a:solidFill>
                  <a:latin typeface="Arial" charset="0"/>
                </a:defRPr>
              </a:lvl5pPr>
              <a:lvl6pPr marL="2514600" indent="-228600" defTabSz="3133725" fontAlgn="base">
                <a:spcBef>
                  <a:spcPct val="0"/>
                </a:spcBef>
                <a:spcAft>
                  <a:spcPct val="0"/>
                </a:spcAft>
                <a:defRPr>
                  <a:solidFill>
                    <a:schemeClr val="tx1"/>
                  </a:solidFill>
                  <a:latin typeface="Arial" charset="0"/>
                </a:defRPr>
              </a:lvl6pPr>
              <a:lvl7pPr marL="2971800" indent="-228600" defTabSz="3133725" fontAlgn="base">
                <a:spcBef>
                  <a:spcPct val="0"/>
                </a:spcBef>
                <a:spcAft>
                  <a:spcPct val="0"/>
                </a:spcAft>
                <a:defRPr>
                  <a:solidFill>
                    <a:schemeClr val="tx1"/>
                  </a:solidFill>
                  <a:latin typeface="Arial" charset="0"/>
                </a:defRPr>
              </a:lvl7pPr>
              <a:lvl8pPr marL="3429000" indent="-228600" defTabSz="3133725" fontAlgn="base">
                <a:spcBef>
                  <a:spcPct val="0"/>
                </a:spcBef>
                <a:spcAft>
                  <a:spcPct val="0"/>
                </a:spcAft>
                <a:defRPr>
                  <a:solidFill>
                    <a:schemeClr val="tx1"/>
                  </a:solidFill>
                  <a:latin typeface="Arial" charset="0"/>
                </a:defRPr>
              </a:lvl8pPr>
              <a:lvl9pPr marL="3886200" indent="-228600" defTabSz="3133725" fontAlgn="base">
                <a:spcBef>
                  <a:spcPct val="0"/>
                </a:spcBef>
                <a:spcAft>
                  <a:spcPct val="0"/>
                </a:spcAft>
                <a:defRPr>
                  <a:solidFill>
                    <a:schemeClr val="tx1"/>
                  </a:solidFill>
                  <a:latin typeface="Arial" charset="0"/>
                </a:defRPr>
              </a:lvl9pPr>
            </a:lstStyle>
            <a:p>
              <a:pPr algn="ctr">
                <a:lnSpc>
                  <a:spcPts val="1600"/>
                </a:lnSpc>
                <a:buFontTx/>
                <a:buNone/>
              </a:pPr>
              <a:r>
                <a:rPr lang="en-US" sz="1600" dirty="0">
                  <a:latin typeface="Calibri" pitchFamily="34" charset="0"/>
                </a:rPr>
                <a:t>Isaac</a:t>
              </a:r>
            </a:p>
            <a:p>
              <a:pPr algn="ctr">
                <a:lnSpc>
                  <a:spcPts val="1600"/>
                </a:lnSpc>
                <a:buFontTx/>
                <a:buNone/>
              </a:pPr>
              <a:r>
                <a:rPr lang="en-US" sz="1600" dirty="0">
                  <a:latin typeface="Calibri" pitchFamily="34" charset="0"/>
                </a:rPr>
                <a:t>Newton</a:t>
              </a:r>
            </a:p>
          </p:txBody>
        </p:sp>
        <p:pic>
          <p:nvPicPr>
            <p:cNvPr id="31" name="Picture 5" descr="C:\Users\reps\Documents\Papers\submissions\SpeedingUpNewton\Talk\Newt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920" y="2826711"/>
              <a:ext cx="947761" cy="119786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a:t>Newton’s Method for Finding Roots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3457575" cy="4525963"/>
              </a:xfrm>
            </p:spPr>
            <p:txBody>
              <a:bodyPr>
                <a:normAutofit lnSpcReduction="10000"/>
              </a:bodyPr>
              <a:lstStyle/>
              <a:p>
                <a:r>
                  <a:rPr lang="en-US" dirty="0"/>
                  <a:t>A way to find successively better approximations of a root of a function</a:t>
                </a:r>
              </a:p>
              <a:p>
                <a:endParaRPr lang="en-US" dirty="0"/>
              </a:p>
              <a:p>
                <a:r>
                  <a:rPr lang="en-US" dirty="0"/>
                  <a:t>Given a function </a:t>
                </a:r>
                <a:r>
                  <a:rPr lang="en-US" i="1" dirty="0"/>
                  <a:t>f</a:t>
                </a:r>
                <a:r>
                  <a:rPr lang="en-US" dirty="0"/>
                  <a:t>, its derivative </a:t>
                </a:r>
                <a:r>
                  <a:rPr lang="en-US" i="1" dirty="0"/>
                  <a:t>f’</a:t>
                </a:r>
                <a:r>
                  <a:rPr lang="en-US" dirty="0"/>
                  <a:t> and an initial </a:t>
                </a:r>
                <a:r>
                  <a:rPr lang="en-US" i="1" dirty="0"/>
                  <a:t>x</a:t>
                </a:r>
                <a:r>
                  <a:rPr lang="en-US" i="1" baseline="-25000" dirty="0"/>
                  <a:t>0</a:t>
                </a:r>
                <a:r>
                  <a:rPr lang="en-US" dirty="0"/>
                  <a:t>, repeatedly perform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𝑥</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𝑛</m:t>
                        </m:r>
                      </m:sub>
                    </m:sSub>
                    <m:r>
                      <a:rPr lang="en-US" b="0" i="1" smtClean="0">
                        <a:latin typeface="Cambria Math"/>
                      </a:rPr>
                      <m:t> − </m:t>
                    </m:r>
                    <m:f>
                      <m:fPr>
                        <m:ctrlPr>
                          <a:rPr lang="en-US" b="0" i="1" smtClean="0">
                            <a:latin typeface="Cambria Math" panose="02040503050406030204" pitchFamily="18" charset="0"/>
                          </a:rPr>
                        </m:ctrlPr>
                      </m:fPr>
                      <m:num>
                        <m:r>
                          <a:rPr lang="en-US" b="0" i="1" smtClean="0">
                            <a:latin typeface="Cambria Math"/>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𝑛</m:t>
                                </m:r>
                              </m:sub>
                            </m:sSub>
                          </m:e>
                        </m:d>
                      </m:num>
                      <m:den>
                        <m:sSup>
                          <m:sSupPr>
                            <m:ctrlPr>
                              <a:rPr lang="en-US" b="0" i="1" smtClean="0">
                                <a:latin typeface="Cambria Math" panose="02040503050406030204" pitchFamily="18" charset="0"/>
                              </a:rPr>
                            </m:ctrlPr>
                          </m:sSupPr>
                          <m:e>
                            <m:r>
                              <a:rPr lang="en-US" b="0" i="1" smtClean="0">
                                <a:latin typeface="Cambria Math"/>
                              </a:rPr>
                              <m:t>𝑓</m:t>
                            </m:r>
                          </m:e>
                          <m:sup>
                            <m:r>
                              <a:rPr lang="en-US" b="0" i="1" smtClean="0">
                                <a:latin typeface="Cambria Math"/>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𝑛</m:t>
                                </m:r>
                              </m:sub>
                            </m:sSub>
                          </m:e>
                        </m:d>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3457575" cy="4525963"/>
              </a:xfrm>
              <a:blipFill rotWithShape="1">
                <a:blip r:embed="rId4"/>
                <a:stretch>
                  <a:fillRect l="-2998" t="-2156" r="-4056"/>
                </a:stretch>
              </a:blipFill>
            </p:spPr>
            <p:txBody>
              <a:bodyPr/>
              <a:lstStyle/>
              <a:p>
                <a:r>
                  <a:rPr lang="en-US">
                    <a:noFill/>
                  </a:rPr>
                  <a:t> </a:t>
                </a:r>
              </a:p>
            </p:txBody>
          </p:sp>
        </mc:Fallback>
      </mc:AlternateContent>
      <p:cxnSp>
        <p:nvCxnSpPr>
          <p:cNvPr id="8" name="Straight Arrow Connector 7"/>
          <p:cNvCxnSpPr/>
          <p:nvPr/>
        </p:nvCxnSpPr>
        <p:spPr>
          <a:xfrm flipV="1">
            <a:off x="5257800" y="1524000"/>
            <a:ext cx="0" cy="3124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00600" y="4038600"/>
            <a:ext cx="3505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05400" y="1206227"/>
            <a:ext cx="304800" cy="369332"/>
          </a:xfrm>
          <a:prstGeom prst="rect">
            <a:avLst/>
          </a:prstGeom>
          <a:noFill/>
        </p:spPr>
        <p:txBody>
          <a:bodyPr wrap="square" rtlCol="0">
            <a:spAutoFit/>
          </a:bodyPr>
          <a:lstStyle/>
          <a:p>
            <a:r>
              <a:rPr lang="en-US" i="1" dirty="0"/>
              <a:t>y</a:t>
            </a:r>
          </a:p>
        </p:txBody>
      </p:sp>
      <p:sp>
        <p:nvSpPr>
          <p:cNvPr id="16" name="TextBox 15"/>
          <p:cNvSpPr txBox="1"/>
          <p:nvPr/>
        </p:nvSpPr>
        <p:spPr>
          <a:xfrm>
            <a:off x="8235244" y="3853934"/>
            <a:ext cx="304800" cy="369332"/>
          </a:xfrm>
          <a:prstGeom prst="rect">
            <a:avLst/>
          </a:prstGeom>
          <a:noFill/>
        </p:spPr>
        <p:txBody>
          <a:bodyPr wrap="square" rtlCol="0">
            <a:spAutoFit/>
          </a:bodyPr>
          <a:lstStyle/>
          <a:p>
            <a:r>
              <a:rPr lang="en-US" i="1" dirty="0"/>
              <a:t>x</a:t>
            </a:r>
          </a:p>
        </p:txBody>
      </p:sp>
      <p:sp>
        <p:nvSpPr>
          <p:cNvPr id="78" name="Freeform 77"/>
          <p:cNvSpPr/>
          <p:nvPr/>
        </p:nvSpPr>
        <p:spPr>
          <a:xfrm>
            <a:off x="4831644" y="1986844"/>
            <a:ext cx="3646312" cy="3104445"/>
          </a:xfrm>
          <a:custGeom>
            <a:avLst/>
            <a:gdLst>
              <a:gd name="connsiteX0" fmla="*/ 0 w 3646312"/>
              <a:gd name="connsiteY0" fmla="*/ 3104445 h 3104445"/>
              <a:gd name="connsiteX1" fmla="*/ 146756 w 3646312"/>
              <a:gd name="connsiteY1" fmla="*/ 2438400 h 3104445"/>
              <a:gd name="connsiteX2" fmla="*/ 654756 w 3646312"/>
              <a:gd name="connsiteY2" fmla="*/ 1975556 h 3104445"/>
              <a:gd name="connsiteX3" fmla="*/ 1422400 w 3646312"/>
              <a:gd name="connsiteY3" fmla="*/ 1772356 h 3104445"/>
              <a:gd name="connsiteX4" fmla="*/ 2144889 w 3646312"/>
              <a:gd name="connsiteY4" fmla="*/ 1388534 h 3104445"/>
              <a:gd name="connsiteX5" fmla="*/ 2652889 w 3646312"/>
              <a:gd name="connsiteY5" fmla="*/ 677334 h 3104445"/>
              <a:gd name="connsiteX6" fmla="*/ 3285067 w 3646312"/>
              <a:gd name="connsiteY6" fmla="*/ 214489 h 3104445"/>
              <a:gd name="connsiteX7" fmla="*/ 3646312 w 3646312"/>
              <a:gd name="connsiteY7" fmla="*/ 0 h 3104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6312" h="3104445">
                <a:moveTo>
                  <a:pt x="0" y="3104445"/>
                </a:moveTo>
                <a:cubicBezTo>
                  <a:pt x="18815" y="2865496"/>
                  <a:pt x="37630" y="2626548"/>
                  <a:pt x="146756" y="2438400"/>
                </a:cubicBezTo>
                <a:cubicBezTo>
                  <a:pt x="255882" y="2250252"/>
                  <a:pt x="442149" y="2086563"/>
                  <a:pt x="654756" y="1975556"/>
                </a:cubicBezTo>
                <a:cubicBezTo>
                  <a:pt x="867363" y="1864549"/>
                  <a:pt x="1174045" y="1870193"/>
                  <a:pt x="1422400" y="1772356"/>
                </a:cubicBezTo>
                <a:cubicBezTo>
                  <a:pt x="1670756" y="1674519"/>
                  <a:pt x="1939807" y="1571038"/>
                  <a:pt x="2144889" y="1388534"/>
                </a:cubicBezTo>
                <a:cubicBezTo>
                  <a:pt x="2349971" y="1206030"/>
                  <a:pt x="2462859" y="873008"/>
                  <a:pt x="2652889" y="677334"/>
                </a:cubicBezTo>
                <a:cubicBezTo>
                  <a:pt x="2842919" y="481660"/>
                  <a:pt x="3119497" y="327378"/>
                  <a:pt x="3285067" y="214489"/>
                </a:cubicBezTo>
                <a:cubicBezTo>
                  <a:pt x="3450638" y="101600"/>
                  <a:pt x="3548475" y="50800"/>
                  <a:pt x="364631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flipV="1">
            <a:off x="7018789" y="3979941"/>
            <a:ext cx="0" cy="260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7010400" y="3276602"/>
            <a:ext cx="0" cy="131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5579378" y="1583948"/>
            <a:ext cx="3429000" cy="30256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6220806" y="3979941"/>
            <a:ext cx="0" cy="260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6220806" y="3722702"/>
            <a:ext cx="0" cy="131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139266" y="3581399"/>
            <a:ext cx="1718734" cy="5289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5354284" y="3985586"/>
            <a:ext cx="0" cy="260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6826172" y="4158353"/>
            <a:ext cx="385234" cy="369332"/>
          </a:xfrm>
          <a:prstGeom prst="rect">
            <a:avLst/>
          </a:prstGeom>
          <a:noFill/>
        </p:spPr>
        <p:txBody>
          <a:bodyPr wrap="square" rtlCol="0">
            <a:spAutoFit/>
          </a:bodyPr>
          <a:lstStyle/>
          <a:p>
            <a:r>
              <a:rPr lang="en-US" i="1" dirty="0"/>
              <a:t>x</a:t>
            </a:r>
            <a:r>
              <a:rPr lang="en-US" i="1" baseline="-25000" dirty="0"/>
              <a:t>0</a:t>
            </a:r>
            <a:endParaRPr lang="en-US" i="1" dirty="0"/>
          </a:p>
        </p:txBody>
      </p:sp>
      <p:sp>
        <p:nvSpPr>
          <p:cNvPr id="161" name="TextBox 160"/>
          <p:cNvSpPr txBox="1"/>
          <p:nvPr/>
        </p:nvSpPr>
        <p:spPr>
          <a:xfrm>
            <a:off x="6028189" y="4147667"/>
            <a:ext cx="385234" cy="369332"/>
          </a:xfrm>
          <a:prstGeom prst="rect">
            <a:avLst/>
          </a:prstGeom>
          <a:noFill/>
        </p:spPr>
        <p:txBody>
          <a:bodyPr wrap="square" rtlCol="0">
            <a:spAutoFit/>
          </a:bodyPr>
          <a:lstStyle/>
          <a:p>
            <a:r>
              <a:rPr lang="en-US" i="1" dirty="0"/>
              <a:t>x</a:t>
            </a:r>
            <a:r>
              <a:rPr lang="en-US" i="1" baseline="-25000" dirty="0"/>
              <a:t>1</a:t>
            </a:r>
            <a:endParaRPr lang="en-US" i="1" dirty="0"/>
          </a:p>
        </p:txBody>
      </p:sp>
      <p:sp>
        <p:nvSpPr>
          <p:cNvPr id="162" name="TextBox 161"/>
          <p:cNvSpPr txBox="1"/>
          <p:nvPr/>
        </p:nvSpPr>
        <p:spPr>
          <a:xfrm>
            <a:off x="5189271" y="4161115"/>
            <a:ext cx="385234" cy="369332"/>
          </a:xfrm>
          <a:prstGeom prst="rect">
            <a:avLst/>
          </a:prstGeom>
          <a:noFill/>
        </p:spPr>
        <p:txBody>
          <a:bodyPr wrap="square" rtlCol="0">
            <a:spAutoFit/>
          </a:bodyPr>
          <a:lstStyle/>
          <a:p>
            <a:r>
              <a:rPr lang="en-US" i="1" dirty="0"/>
              <a:t>x</a:t>
            </a:r>
            <a:r>
              <a:rPr lang="en-US" i="1" baseline="-25000" dirty="0"/>
              <a:t>2</a:t>
            </a:r>
            <a:endParaRPr lang="en-US" i="1" dirty="0"/>
          </a:p>
        </p:txBody>
      </p:sp>
      <p:sp>
        <p:nvSpPr>
          <p:cNvPr id="163" name="TextBox 162"/>
          <p:cNvSpPr txBox="1"/>
          <p:nvPr/>
        </p:nvSpPr>
        <p:spPr>
          <a:xfrm>
            <a:off x="6710891" y="2822222"/>
            <a:ext cx="599017" cy="369332"/>
          </a:xfrm>
          <a:prstGeom prst="rect">
            <a:avLst/>
          </a:prstGeom>
          <a:noFill/>
        </p:spPr>
        <p:txBody>
          <a:bodyPr wrap="square" rtlCol="0">
            <a:spAutoFit/>
          </a:bodyPr>
          <a:lstStyle/>
          <a:p>
            <a:r>
              <a:rPr lang="en-US" i="1" dirty="0"/>
              <a:t>f(x</a:t>
            </a:r>
            <a:r>
              <a:rPr lang="en-US" i="1" baseline="-25000" dirty="0"/>
              <a:t>0</a:t>
            </a:r>
            <a:r>
              <a:rPr lang="en-US" i="1" dirty="0"/>
              <a:t>)</a:t>
            </a:r>
          </a:p>
        </p:txBody>
      </p:sp>
      <p:sp>
        <p:nvSpPr>
          <p:cNvPr id="165" name="TextBox 164"/>
          <p:cNvSpPr txBox="1"/>
          <p:nvPr/>
        </p:nvSpPr>
        <p:spPr>
          <a:xfrm>
            <a:off x="5881080" y="3282246"/>
            <a:ext cx="599017" cy="369332"/>
          </a:xfrm>
          <a:prstGeom prst="rect">
            <a:avLst/>
          </a:prstGeom>
          <a:noFill/>
        </p:spPr>
        <p:txBody>
          <a:bodyPr wrap="square" rtlCol="0">
            <a:spAutoFit/>
          </a:bodyPr>
          <a:lstStyle/>
          <a:p>
            <a:r>
              <a:rPr lang="en-US" i="1" dirty="0"/>
              <a:t>f(x</a:t>
            </a:r>
            <a:r>
              <a:rPr lang="en-US" i="1" baseline="-25000" dirty="0"/>
              <a:t>1</a:t>
            </a:r>
            <a:r>
              <a:rPr lang="en-US" i="1" dirty="0"/>
              <a:t>)</a:t>
            </a:r>
          </a:p>
        </p:txBody>
      </p:sp>
      <p:sp>
        <p:nvSpPr>
          <p:cNvPr id="7" name="Right Arrow 6"/>
          <p:cNvSpPr/>
          <p:nvPr/>
        </p:nvSpPr>
        <p:spPr>
          <a:xfrm>
            <a:off x="6490757" y="5601860"/>
            <a:ext cx="538691" cy="600075"/>
          </a:xfrm>
          <a:prstGeom prst="rightArrow">
            <a:avLst/>
          </a:prstGeom>
          <a:solidFill>
            <a:schemeClr val="accent2">
              <a:lumMod val="60000"/>
              <a:lumOff val="40000"/>
            </a:schemeClr>
          </a:solidFill>
          <a:ln w="28575">
            <a:solidFill>
              <a:schemeClr val="accent2">
                <a:lumMod val="60000"/>
                <a:lumOff val="40000"/>
              </a:schemeClr>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cxnSp>
        <p:nvCxnSpPr>
          <p:cNvPr id="11" name="Straight Arrow Connector 10"/>
          <p:cNvCxnSpPr>
            <a:stCxn id="5" idx="0"/>
          </p:cNvCxnSpPr>
          <p:nvPr/>
        </p:nvCxnSpPr>
        <p:spPr>
          <a:xfrm flipV="1">
            <a:off x="5276849" y="3924300"/>
            <a:ext cx="504826" cy="1295577"/>
          </a:xfrm>
          <a:prstGeom prst="straightConnector1">
            <a:avLst/>
          </a:prstGeom>
          <a:ln>
            <a:solidFill>
              <a:srgbClr val="C00000"/>
            </a:solidFill>
            <a:tailEnd type="stealth" w="lg" len="med"/>
          </a:ln>
          <a:effectLst>
            <a:outerShdw blurRad="40000" dist="20000" sx="1000" sy="1000" rotWithShape="0">
              <a:srgbClr val="C00000"/>
            </a:outerShdw>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A65A0EED-6B89-664A-801E-D3FDD91C7C69}" type="slidenum">
              <a:rPr lang="en-US" smtClean="0"/>
              <a:pPr/>
              <a:t>8</a:t>
            </a:fld>
            <a:endParaRPr lang="en-US"/>
          </a:p>
        </p:txBody>
      </p:sp>
      <p:sp>
        <p:nvSpPr>
          <p:cNvPr id="9" name="Rounded Rectangle 8"/>
          <p:cNvSpPr/>
          <p:nvPr/>
        </p:nvSpPr>
        <p:spPr>
          <a:xfrm>
            <a:off x="7029448" y="4601253"/>
            <a:ext cx="2047877" cy="2113871"/>
          </a:xfrm>
          <a:prstGeom prst="roundRect">
            <a:avLst/>
          </a:prstGeom>
          <a:solidFill>
            <a:schemeClr val="bg1"/>
          </a:solidFill>
          <a:ln w="28575">
            <a:solidFill>
              <a:schemeClr val="accent2"/>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C00000"/>
                </a:solidFill>
              </a:rPr>
              <a:t>Esparza et al.: The same general idea—</a:t>
            </a:r>
            <a:r>
              <a:rPr lang="en-US" b="1" dirty="0">
                <a:solidFill>
                  <a:srgbClr val="C00000"/>
                </a:solidFill>
              </a:rPr>
              <a:t>repeatedly</a:t>
            </a:r>
            <a:r>
              <a:rPr lang="en-US" dirty="0">
                <a:solidFill>
                  <a:srgbClr val="C00000"/>
                </a:solidFill>
              </a:rPr>
              <a:t> </a:t>
            </a:r>
            <a:r>
              <a:rPr lang="en-US" b="1" dirty="0">
                <a:solidFill>
                  <a:srgbClr val="C00000"/>
                </a:solidFill>
              </a:rPr>
              <a:t>create and solve a linear model</a:t>
            </a:r>
            <a:r>
              <a:rPr lang="en-US" dirty="0">
                <a:solidFill>
                  <a:srgbClr val="C00000"/>
                </a:solidFill>
              </a:rPr>
              <a:t>—can be applied to programs, too</a:t>
            </a:r>
          </a:p>
        </p:txBody>
      </p:sp>
      <p:sp>
        <p:nvSpPr>
          <p:cNvPr id="5" name="Rounded Rectangular Callout 4"/>
          <p:cNvSpPr/>
          <p:nvPr/>
        </p:nvSpPr>
        <p:spPr>
          <a:xfrm>
            <a:off x="4081991" y="5219877"/>
            <a:ext cx="2389716" cy="1486288"/>
          </a:xfrm>
          <a:prstGeom prst="wedgeRoundRectCallout">
            <a:avLst>
              <a:gd name="adj1" fmla="val -60521"/>
              <a:gd name="adj2" fmla="val -27764"/>
              <a:gd name="adj3" fmla="val 16667"/>
            </a:avLst>
          </a:prstGeom>
          <a:solidFill>
            <a:schemeClr val="bg1"/>
          </a:solidFill>
          <a:ln w="28575">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C00000"/>
                </a:solidFill>
              </a:rPr>
              <a:t>Create a linear model of the function and use it to find a better approximation of the solution</a:t>
            </a:r>
          </a:p>
        </p:txBody>
      </p:sp>
      <p:cxnSp>
        <p:nvCxnSpPr>
          <p:cNvPr id="13" name="Straight Arrow Connector 12"/>
          <p:cNvCxnSpPr/>
          <p:nvPr/>
        </p:nvCxnSpPr>
        <p:spPr>
          <a:xfrm flipV="1">
            <a:off x="7021059" y="3340955"/>
            <a:ext cx="0" cy="696382"/>
          </a:xfrm>
          <a:prstGeom prst="straightConnector1">
            <a:avLst/>
          </a:prstGeom>
          <a:ln>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6220806" y="3779929"/>
            <a:ext cx="2953" cy="250282"/>
          </a:xfrm>
          <a:prstGeom prst="straightConnector1">
            <a:avLst/>
          </a:prstGeom>
          <a:ln>
            <a:solidFill>
              <a:schemeClr val="tx1"/>
            </a:solidFill>
            <a:tailEnd type="stealth"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3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wipe(right)">
                                      <p:cBhvr>
                                        <p:cTn id="12" dur="500"/>
                                        <p:tgtEl>
                                          <p:spTgt spid="10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6"/>
                                        </p:tgtEl>
                                        <p:attrNameLst>
                                          <p:attrName>style.visibility</p:attrName>
                                        </p:attrNameLst>
                                      </p:cBhvr>
                                      <p:to>
                                        <p:strVal val="visible"/>
                                      </p:to>
                                    </p:set>
                                    <p:animEffect transition="in" filter="fade">
                                      <p:cBhvr>
                                        <p:cTn id="16" dur="500"/>
                                        <p:tgtEl>
                                          <p:spTgt spid="1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par>
                                <p:cTn id="20" presetID="10" presetClass="entr" presetSubtype="0" fill="hold"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500"/>
                                        <p:tgtEl>
                                          <p:spTgt spid="1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5"/>
                                        </p:tgtEl>
                                        <p:attrNameLst>
                                          <p:attrName>style.visibility</p:attrName>
                                        </p:attrNameLst>
                                      </p:cBhvr>
                                      <p:to>
                                        <p:strVal val="visible"/>
                                      </p:to>
                                    </p:set>
                                    <p:animEffect transition="in" filter="fade">
                                      <p:cBhvr>
                                        <p:cTn id="25" dur="500"/>
                                        <p:tgtEl>
                                          <p:spTgt spid="16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down)">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136"/>
                                        </p:tgtEl>
                                        <p:attrNameLst>
                                          <p:attrName>style.visibility</p:attrName>
                                        </p:attrNameLst>
                                      </p:cBhvr>
                                      <p:to>
                                        <p:strVal val="visible"/>
                                      </p:to>
                                    </p:set>
                                    <p:animEffect transition="in" filter="wipe(right)">
                                      <p:cBhvr>
                                        <p:cTn id="35" dur="500"/>
                                        <p:tgtEl>
                                          <p:spTgt spid="136"/>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fade">
                                      <p:cBhvr>
                                        <p:cTn id="39" dur="500"/>
                                        <p:tgtEl>
                                          <p:spTgt spid="1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2"/>
                                        </p:tgtEl>
                                        <p:attrNameLst>
                                          <p:attrName>style.visibility</p:attrName>
                                        </p:attrNameLst>
                                      </p:cBhvr>
                                      <p:to>
                                        <p:strVal val="visible"/>
                                      </p:to>
                                    </p:set>
                                    <p:animEffect transition="in" filter="fade">
                                      <p:cBhvr>
                                        <p:cTn id="42" dur="500"/>
                                        <p:tgtEl>
                                          <p:spTgt spid="16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dissolve">
                                      <p:cBhvr>
                                        <p:cTn id="52" dur="500"/>
                                        <p:tgtEl>
                                          <p:spTgt spid="5"/>
                                        </p:tgtEl>
                                      </p:cBhvr>
                                    </p:animEffect>
                                  </p:childTnLst>
                                </p:cTn>
                              </p:par>
                              <p:par>
                                <p:cTn id="53" presetID="9"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ssolv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dissolve">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2" grpId="0"/>
      <p:bldP spid="165" grpId="0"/>
      <p:bldP spid="7" grpId="0" animBg="1"/>
      <p:bldP spid="9"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Fixed Points to Roots</a:t>
            </a:r>
          </a:p>
        </p:txBody>
      </p:sp>
      <p:sp>
        <p:nvSpPr>
          <p:cNvPr id="5" name="Slide Number Placeholder 4"/>
          <p:cNvSpPr>
            <a:spLocks noGrp="1"/>
          </p:cNvSpPr>
          <p:nvPr>
            <p:ph type="sldNum" sz="quarter" idx="12"/>
          </p:nvPr>
        </p:nvSpPr>
        <p:spPr/>
        <p:txBody>
          <a:bodyPr/>
          <a:lstStyle/>
          <a:p>
            <a:fld id="{A65A0EED-6B89-664A-801E-D3FDD91C7C69}" type="slidenum">
              <a:rPr lang="en-US" smtClean="0"/>
              <a:pPr/>
              <a:t>9</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610686" y="3020038"/>
                <a:ext cx="5931111" cy="584775"/>
              </a:xfrm>
              <a:prstGeom prst="rect">
                <a:avLst/>
              </a:prstGeom>
              <a:noFill/>
            </p:spPr>
            <p:txBody>
              <a:bodyPr wrap="none" rtlCol="0">
                <a:spAutoFit/>
              </a:bodyPr>
              <a:lstStyle/>
              <a:p>
                <a14:m>
                  <m:oMath xmlns:m="http://schemas.openxmlformats.org/officeDocument/2006/math">
                    <m:r>
                      <a:rPr lang="en-US" sz="3200" i="1" dirty="0" smtClean="0">
                        <a:latin typeface="Cambria Math"/>
                      </a:rPr>
                      <m:t>𝑓</m:t>
                    </m:r>
                    <m:r>
                      <a:rPr lang="en-US" sz="3200" i="1" dirty="0" smtClean="0">
                        <a:latin typeface="Cambria Math"/>
                      </a:rPr>
                      <m:t>(</m:t>
                    </m:r>
                    <m:r>
                      <a:rPr lang="en-US" sz="3200" i="1" dirty="0" smtClean="0">
                        <a:latin typeface="Cambria Math"/>
                      </a:rPr>
                      <m:t>𝑥</m:t>
                    </m:r>
                    <m:r>
                      <a:rPr lang="en-US" sz="3200" i="1" dirty="0" smtClean="0">
                        <a:latin typeface="Cambria Math"/>
                      </a:rPr>
                      <m:t>) = </m:t>
                    </m:r>
                    <m:r>
                      <a:rPr lang="en-US" sz="3200" i="1" dirty="0" smtClean="0">
                        <a:latin typeface="Cambria Math"/>
                      </a:rPr>
                      <m:t>𝑥</m:t>
                    </m:r>
                    <m:r>
                      <a:rPr lang="en-US" sz="3200" i="1" dirty="0" smtClean="0">
                        <a:latin typeface="Cambria Math"/>
                      </a:rPr>
                      <m:t> </m:t>
                    </m:r>
                  </m:oMath>
                </a14:m>
                <a:r>
                  <a:rPr lang="en-US" sz="3200" dirty="0">
                    <a:sym typeface="Symbol"/>
                  </a:rPr>
                  <a:t>             </a:t>
                </a:r>
                <a14:m>
                  <m:oMath xmlns:m="http://schemas.openxmlformats.org/officeDocument/2006/math">
                    <m:r>
                      <a:rPr lang="en-US" sz="3200" b="0" i="1" smtClean="0">
                        <a:latin typeface="Cambria Math"/>
                        <a:sym typeface="Symbol"/>
                      </a:rPr>
                      <m:t>𝑓</m:t>
                    </m:r>
                    <m:d>
                      <m:dPr>
                        <m:ctrlPr>
                          <a:rPr lang="en-US" sz="3200" b="0" i="1" smtClean="0">
                            <a:latin typeface="Cambria Math" panose="02040503050406030204" pitchFamily="18" charset="0"/>
                            <a:sym typeface="Symbol"/>
                          </a:rPr>
                        </m:ctrlPr>
                      </m:dPr>
                      <m:e>
                        <m:r>
                          <a:rPr lang="en-US" sz="3200" b="0" i="1" smtClean="0">
                            <a:latin typeface="Cambria Math"/>
                            <a:sym typeface="Symbol"/>
                          </a:rPr>
                          <m:t>𝑥</m:t>
                        </m:r>
                      </m:e>
                    </m:d>
                    <m:r>
                      <a:rPr lang="en-US" sz="3200" b="0" i="1" smtClean="0">
                        <a:latin typeface="Cambria Math"/>
                        <a:sym typeface="Symbol"/>
                      </a:rPr>
                      <m:t>−</m:t>
                    </m:r>
                    <m:r>
                      <a:rPr lang="en-US" sz="3200" b="0" i="1" smtClean="0">
                        <a:latin typeface="Cambria Math"/>
                        <a:sym typeface="Symbol"/>
                      </a:rPr>
                      <m:t>𝑥</m:t>
                    </m:r>
                    <m:r>
                      <a:rPr lang="en-US" sz="3200" b="0" i="1" smtClean="0">
                        <a:latin typeface="Cambria Math"/>
                        <a:sym typeface="Symbol"/>
                      </a:rPr>
                      <m:t>=0</m:t>
                    </m:r>
                  </m:oMath>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1610686" y="3020038"/>
                <a:ext cx="5931111" cy="584775"/>
              </a:xfrm>
              <a:prstGeom prst="rect">
                <a:avLst/>
              </a:prstGeom>
              <a:blipFill rotWithShape="1">
                <a:blip r:embed="rId3"/>
                <a:stretch>
                  <a:fillRect t="-15625"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2839064" y="4806893"/>
                <a:ext cx="3457575" cy="1107347"/>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𝑥</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𝑛</m:t>
                          </m:r>
                        </m:sub>
                      </m:sSub>
                      <m:r>
                        <a:rPr lang="en-US" b="0" i="1" smtClean="0">
                          <a:latin typeface="Cambria Math"/>
                        </a:rPr>
                        <m:t> − </m:t>
                      </m:r>
                      <m:f>
                        <m:fPr>
                          <m:ctrlPr>
                            <a:rPr lang="en-US" b="0" i="1" smtClean="0">
                              <a:latin typeface="Cambria Math" panose="02040503050406030204" pitchFamily="18" charset="0"/>
                            </a:rPr>
                          </m:ctrlPr>
                        </m:fPr>
                        <m:num>
                          <m:r>
                            <a:rPr lang="en-US" b="0" i="1" smtClean="0">
                              <a:latin typeface="Cambria Math"/>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𝑛</m:t>
                                  </m:r>
                                </m:sub>
                              </m:sSub>
                            </m:e>
                          </m:d>
                        </m:num>
                        <m:den>
                          <m:sSup>
                            <m:sSupPr>
                              <m:ctrlPr>
                                <a:rPr lang="en-US" b="0" i="1" smtClean="0">
                                  <a:latin typeface="Cambria Math" panose="02040503050406030204" pitchFamily="18" charset="0"/>
                                </a:rPr>
                              </m:ctrlPr>
                            </m:sSupPr>
                            <m:e>
                              <m:r>
                                <a:rPr lang="en-US" b="0" i="1" smtClean="0">
                                  <a:latin typeface="Cambria Math"/>
                                </a:rPr>
                                <m:t>𝑓</m:t>
                              </m:r>
                            </m:e>
                            <m:sup>
                              <m:r>
                                <a:rPr lang="en-US" b="0" i="1" smtClean="0">
                                  <a:latin typeface="Cambria Math"/>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𝑛</m:t>
                                  </m:r>
                                </m:sub>
                              </m:sSub>
                            </m:e>
                          </m:d>
                        </m:den>
                      </m:f>
                    </m:oMath>
                  </m:oMathPara>
                </a14:m>
                <a:endParaRPr lang="en-US" dirty="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2839064" y="4806893"/>
                <a:ext cx="3457575" cy="1107347"/>
              </a:xfr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ular Callout 8"/>
              <p:cNvSpPr/>
              <p:nvPr/>
            </p:nvSpPr>
            <p:spPr>
              <a:xfrm>
                <a:off x="6585358" y="3884103"/>
                <a:ext cx="2256638" cy="1384183"/>
              </a:xfrm>
              <a:prstGeom prst="wedgeRoundRectCallout">
                <a:avLst>
                  <a:gd name="adj1" fmla="val -97515"/>
                  <a:gd name="adj2" fmla="val 58664"/>
                  <a:gd name="adj3" fmla="val 16667"/>
                </a:avLst>
              </a:prstGeom>
              <a:solidFill>
                <a:schemeClr val="bg1"/>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C00000"/>
                    </a:solidFill>
                  </a:rPr>
                  <a:t>What the heck do we do about </a:t>
                </a:r>
                <a14:m>
                  <m:oMath xmlns:m="http://schemas.openxmlformats.org/officeDocument/2006/math">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a:rPr>
                          <m:t>𝑓</m:t>
                        </m:r>
                      </m:e>
                      <m:sup>
                        <m:r>
                          <a:rPr lang="en-US" sz="2400" b="0" i="1" smtClean="0">
                            <a:solidFill>
                              <a:srgbClr val="C00000"/>
                            </a:solidFill>
                            <a:latin typeface="Cambria Math"/>
                          </a:rPr>
                          <m:t>′</m:t>
                        </m:r>
                      </m:sup>
                    </m:sSup>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a:rPr>
                          <m:t>⋅</m:t>
                        </m:r>
                      </m:e>
                    </m:d>
                    <m:r>
                      <a:rPr lang="en-US" sz="2400" b="0" i="1" smtClean="0">
                        <a:solidFill>
                          <a:srgbClr val="C00000"/>
                        </a:solidFill>
                        <a:latin typeface="Cambria Math"/>
                      </a:rPr>
                      <m:t>?</m:t>
                    </m:r>
                  </m:oMath>
                </a14:m>
                <a:r>
                  <a:rPr lang="en-US" sz="2400" dirty="0">
                    <a:solidFill>
                      <a:srgbClr val="C00000"/>
                    </a:solidFill>
                    <a:sym typeface="Wingdings"/>
                  </a:rPr>
                  <a:t> </a:t>
                </a:r>
                <a:endParaRPr lang="en-US" sz="2400" dirty="0">
                  <a:solidFill>
                    <a:srgbClr val="C00000"/>
                  </a:solidFill>
                </a:endParaRPr>
              </a:p>
            </p:txBody>
          </p:sp>
        </mc:Choice>
        <mc:Fallback xmlns="">
          <p:sp>
            <p:nvSpPr>
              <p:cNvPr id="9" name="Rounded Rectangular Callout 8"/>
              <p:cNvSpPr>
                <a:spLocks noRot="1" noChangeAspect="1" noMove="1" noResize="1" noEditPoints="1" noAdjustHandles="1" noChangeArrowheads="1" noChangeShapeType="1" noTextEdit="1"/>
              </p:cNvSpPr>
              <p:nvPr/>
            </p:nvSpPr>
            <p:spPr>
              <a:xfrm>
                <a:off x="6585358" y="3884103"/>
                <a:ext cx="2256638" cy="1384183"/>
              </a:xfrm>
              <a:prstGeom prst="wedgeRoundRectCallout">
                <a:avLst>
                  <a:gd name="adj1" fmla="val -97515"/>
                  <a:gd name="adj2" fmla="val 58664"/>
                  <a:gd name="adj3" fmla="val 16667"/>
                </a:avLst>
              </a:prstGeom>
              <a:blipFill rotWithShape="1">
                <a:blip r:embed="rId5"/>
                <a:stretch>
                  <a:fillRect r="-729"/>
                </a:stretch>
              </a:blipFill>
              <a:ln w="19050">
                <a:solidFill>
                  <a:srgbClr val="C00000"/>
                </a:solidFill>
              </a:ln>
              <a:effectLst>
                <a:outerShdw blurRad="50800" sx="1000" sy="1000" algn="ctr" rotWithShape="0">
                  <a:srgbClr val="FFFFFF">
                    <a:alpha val="0"/>
                  </a:srgbClr>
                </a:outerShdw>
              </a:effectLst>
            </p:spPr>
            <p:txBody>
              <a:bodyPr/>
              <a:lstStyle/>
              <a:p>
                <a:r>
                  <a:rPr lang="en-US">
                    <a:noFill/>
                  </a:rPr>
                  <a:t> </a:t>
                </a:r>
              </a:p>
            </p:txBody>
          </p:sp>
        </mc:Fallback>
      </mc:AlternateContent>
      <p:sp>
        <p:nvSpPr>
          <p:cNvPr id="10" name="Rounded Rectangular Callout 9"/>
          <p:cNvSpPr/>
          <p:nvPr/>
        </p:nvSpPr>
        <p:spPr>
          <a:xfrm>
            <a:off x="3498209" y="1317071"/>
            <a:ext cx="2793534" cy="1276525"/>
          </a:xfrm>
          <a:prstGeom prst="wedgeRoundRectCallout">
            <a:avLst>
              <a:gd name="adj1" fmla="val 46177"/>
              <a:gd name="adj2" fmla="val 99409"/>
              <a:gd name="adj3" fmla="val 16667"/>
            </a:avLst>
          </a:prstGeom>
          <a:solidFill>
            <a:schemeClr val="bg1"/>
          </a:solidFill>
          <a:ln w="19050">
            <a:solidFill>
              <a:srgbClr val="C00000"/>
            </a:solidFill>
          </a:ln>
          <a:effectLst>
            <a:outerShdw blurRad="50800" sx="1000" sy="1000" algn="ctr" rotWithShape="0">
              <a:srgbClr val="FFFFFF">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C00000"/>
                </a:solidFill>
              </a:rPr>
              <a:t>We have no minus operation in dataflow analysis </a:t>
            </a:r>
            <a:r>
              <a:rPr lang="en-US" sz="2400" dirty="0">
                <a:solidFill>
                  <a:srgbClr val="C00000"/>
                </a:solidFill>
                <a:sym typeface="Wingdings"/>
              </a:rPr>
              <a:t></a:t>
            </a:r>
            <a:endParaRPr lang="en-US" sz="2400" dirty="0">
              <a:solidFill>
                <a:srgbClr val="C00000"/>
              </a:solidFill>
            </a:endParaRPr>
          </a:p>
        </p:txBody>
      </p:sp>
    </p:spTree>
    <p:extLst>
      <p:ext uri="{BB962C8B-B14F-4D97-AF65-F5344CB8AC3E}">
        <p14:creationId xmlns:p14="http://schemas.microsoft.com/office/powerpoint/2010/main" val="405742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ssolv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C00000"/>
          </a:solidFill>
        </a:ln>
        <a:effectLst>
          <a:outerShdw blurRad="50800" sx="1000" sy="1000" algn="ctr" rotWithShape="0">
            <a:srgbClr val="FFFFFF">
              <a:alpha val="0"/>
            </a:srgb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bg1"/>
              </a:solidFill>
              <a:prstDash val="solid"/>
              <a:round/>
              <a:headEnd type="none" w="sm" len="sm"/>
              <a:tailEnd type="stealth" w="lg"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en-US" sz="1800" b="0" i="0" u="none" strike="noStrike" cap="none" normalizeH="0" baseline="0" smtClean="0">
            <a:ln>
              <a:noFill/>
            </a:ln>
            <a:solidFill>
              <a:schemeClr val="bg1"/>
            </a:solidFill>
            <a:effectLst/>
            <a:latin typeface="Comic Sans MS" pitchFamily="66"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bg1"/>
              </a:solidFill>
              <a:prstDash val="solid"/>
              <a:round/>
              <a:headEnd type="none" w="sm" len="sm"/>
              <a:tailEnd type="stealth" w="lg"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en-US" sz="1800" b="0" i="0" u="none" strike="noStrike" cap="none" normalizeH="0" baseline="0" smtClean="0">
            <a:ln>
              <a:noFill/>
            </a:ln>
            <a:solidFill>
              <a:schemeClr val="bg1"/>
            </a:solidFill>
            <a:effectLst/>
            <a:latin typeface="Comic Sans MS" pitchFamily="66"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bg1"/>
          </a:solidFill>
          <a:prstDash val="solid"/>
          <a:round/>
          <a:headEnd type="none" w="sm" len="sm"/>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en-US" sz="16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noFill/>
        <a:ln w="28575" cap="flat" cmpd="sng" algn="ctr">
          <a:solidFill>
            <a:schemeClr val="bg1"/>
          </a:solidFill>
          <a:prstDash val="solid"/>
          <a:round/>
          <a:headEnd type="none" w="sm" len="sm"/>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en-US" sz="16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bg1"/>
              </a:solidFill>
              <a:prstDash val="solid"/>
              <a:round/>
              <a:headEnd type="none" w="sm" len="sm"/>
              <a:tailEnd type="stealth" w="lg"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en-US" sz="1800" b="0" i="0" u="none" strike="noStrike" cap="none" normalizeH="0" baseline="0" smtClean="0">
            <a:ln>
              <a:noFill/>
            </a:ln>
            <a:solidFill>
              <a:schemeClr val="bg1"/>
            </a:solidFill>
            <a:effectLst/>
            <a:latin typeface="Comic Sans MS" pitchFamily="66"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bg1"/>
              </a:solidFill>
              <a:prstDash val="solid"/>
              <a:round/>
              <a:headEnd type="none" w="sm" len="sm"/>
              <a:tailEnd type="stealth" w="lg"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en-US" sz="1800" b="0" i="0" u="none" strike="noStrike" cap="none" normalizeH="0" baseline="0" smtClean="0">
            <a:ln>
              <a:noFill/>
            </a:ln>
            <a:solidFill>
              <a:schemeClr val="bg1"/>
            </a:solidFill>
            <a:effectLst/>
            <a:latin typeface="Comic Sans MS" pitchFamily="66"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15634</TotalTime>
  <Words>3502</Words>
  <Application>Microsoft Office PowerPoint</Application>
  <PresentationFormat>On-screen Show (4:3)</PresentationFormat>
  <Paragraphs>654</Paragraphs>
  <Slides>36</Slides>
  <Notes>20</Notes>
  <HiddenSlides>3</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36</vt:i4>
      </vt:variant>
    </vt:vector>
  </HeadingPairs>
  <TitlesOfParts>
    <vt:vector size="48" baseType="lpstr">
      <vt:lpstr>Wingdings</vt:lpstr>
      <vt:lpstr>Lucida Calligraphy</vt:lpstr>
      <vt:lpstr>Calibri</vt:lpstr>
      <vt:lpstr>Webdings</vt:lpstr>
      <vt:lpstr>Arial</vt:lpstr>
      <vt:lpstr>Cambria Math</vt:lpstr>
      <vt:lpstr>Comic Sans MS</vt:lpstr>
      <vt:lpstr>Symbol</vt:lpstr>
      <vt:lpstr>1_Office Theme</vt:lpstr>
      <vt:lpstr>1_Default Design</vt:lpstr>
      <vt:lpstr>3_Default Design</vt:lpstr>
      <vt:lpstr>4_Default Design</vt:lpstr>
      <vt:lpstr>Newtonian Program Analysis via Tensor Product </vt:lpstr>
      <vt:lpstr>Big Picture: Dataflow Analysis</vt:lpstr>
      <vt:lpstr>Story in a Nutshell</vt:lpstr>
      <vt:lpstr>Outline of talk</vt:lpstr>
      <vt:lpstr>Newton’s Method for Programs [Esparza et al.]</vt:lpstr>
      <vt:lpstr>Newton’s Method for Programs [Esparza et al.]</vt:lpstr>
      <vt:lpstr>Running Example</vt:lpstr>
      <vt:lpstr>Newton’s Method for Finding Roots</vt:lpstr>
      <vt:lpstr>From Fixed Points to Roots</vt:lpstr>
      <vt:lpstr>Newton’s Method for Programs [Esparza et al.]</vt:lpstr>
      <vt:lpstr>Running Example</vt:lpstr>
      <vt:lpstr>Running Example</vt:lpstr>
      <vt:lpstr>A Misconception on My Part</vt:lpstr>
      <vt:lpstr>Tarjan’s Path-Expression Method</vt:lpstr>
      <vt:lpstr>A Misconception on My Part</vt:lpstr>
      <vt:lpstr>Doesn’t the Pumping Lemma Imply . . . Fuggedaboutit?</vt:lpstr>
      <vt:lpstr>Converting to Tarjan</vt:lpstr>
      <vt:lpstr>Converting to Tarjan</vt:lpstr>
      <vt:lpstr>Converting to Tarjan</vt:lpstr>
      <vt:lpstr>Pairing Fails to Deliver . . .</vt:lpstr>
      <vt:lpstr>Doesn’t the Pumping Lemma Imply . . . Fuggedaboutit?</vt:lpstr>
      <vt:lpstr>A Glimmer of Hope . . .</vt:lpstr>
      <vt:lpstr>Converting to Tarjan</vt:lpstr>
      <vt:lpstr>Converting to Tarjan</vt:lpstr>
      <vt:lpstr>Some Intuition About Kronecker Product</vt:lpstr>
      <vt:lpstr>Converting to Tarjan</vt:lpstr>
      <vt:lpstr>Why Does This Trick Work?</vt:lpstr>
      <vt:lpstr>Revised Story in a Nutshell</vt:lpstr>
      <vt:lpstr>Revised Story in a Nutshell</vt:lpstr>
      <vt:lpstr>Experimental Results (The Good News)</vt:lpstr>
      <vt:lpstr>Experimental Results (The Bad News)</vt:lpstr>
      <vt:lpstr>Related Work</vt:lpstr>
      <vt:lpstr>Future Work</vt:lpstr>
      <vt:lpstr>Wrap-Up</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reps</dc:creator>
  <cp:lastModifiedBy>Thomas Reps</cp:lastModifiedBy>
  <cp:revision>886</cp:revision>
  <dcterms:created xsi:type="dcterms:W3CDTF">2012-10-12T14:27:34Z</dcterms:created>
  <dcterms:modified xsi:type="dcterms:W3CDTF">2016-09-10T22:03:41Z</dcterms:modified>
</cp:coreProperties>
</file>