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sldIdLst>
    <p:sldId id="256" r:id="rId2"/>
    <p:sldId id="437" r:id="rId3"/>
    <p:sldId id="427" r:id="rId4"/>
    <p:sldId id="434" r:id="rId5"/>
    <p:sldId id="315" r:id="rId6"/>
    <p:sldId id="435" r:id="rId7"/>
    <p:sldId id="383" r:id="rId8"/>
    <p:sldId id="410" r:id="rId9"/>
    <p:sldId id="408" r:id="rId10"/>
    <p:sldId id="409" r:id="rId11"/>
    <p:sldId id="433" r:id="rId12"/>
    <p:sldId id="439" r:id="rId13"/>
    <p:sldId id="411" r:id="rId14"/>
    <p:sldId id="423" r:id="rId15"/>
    <p:sldId id="424" r:id="rId16"/>
    <p:sldId id="470" r:id="rId17"/>
    <p:sldId id="381" r:id="rId18"/>
    <p:sldId id="447" r:id="rId19"/>
    <p:sldId id="450" r:id="rId20"/>
    <p:sldId id="305" r:id="rId21"/>
    <p:sldId id="448" r:id="rId22"/>
    <p:sldId id="317" r:id="rId23"/>
    <p:sldId id="453" r:id="rId24"/>
    <p:sldId id="440" r:id="rId25"/>
    <p:sldId id="441" r:id="rId26"/>
    <p:sldId id="442" r:id="rId27"/>
    <p:sldId id="444" r:id="rId28"/>
    <p:sldId id="445" r:id="rId29"/>
    <p:sldId id="454" r:id="rId30"/>
    <p:sldId id="456" r:id="rId31"/>
    <p:sldId id="458" r:id="rId32"/>
    <p:sldId id="308" r:id="rId33"/>
    <p:sldId id="4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67" autoAdjust="0"/>
    <p:restoredTop sz="86350" autoAdjust="0"/>
  </p:normalViewPr>
  <p:slideViewPr>
    <p:cSldViewPr>
      <p:cViewPr varScale="1">
        <p:scale>
          <a:sx n="78" d="100"/>
          <a:sy n="78" d="100"/>
        </p:scale>
        <p:origin x="552" y="84"/>
      </p:cViewPr>
      <p:guideLst>
        <p:guide orient="horz" pos="2160"/>
        <p:guide pos="2880"/>
      </p:guideLst>
    </p:cSldViewPr>
  </p:slideViewPr>
  <p:outlineViewPr>
    <p:cViewPr>
      <p:scale>
        <a:sx n="33" d="100"/>
        <a:sy n="33" d="100"/>
      </p:scale>
      <p:origin x="0" y="-12582"/>
    </p:cViewPr>
  </p:outlineViewPr>
  <p:notesTextViewPr>
    <p:cViewPr>
      <p:scale>
        <a:sx n="3" d="2"/>
        <a:sy n="3" d="2"/>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A39E68-6AEE-442A-9FF7-32AF58F1CC09}" type="datetimeFigureOut">
              <a:rPr lang="en-US" smtClean="0"/>
              <a:t>9/11/2016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153FF-3C77-4842-84C9-BA49745B4E28}" type="slidenum">
              <a:rPr lang="en-US" smtClean="0"/>
              <a:t>‹#›</a:t>
            </a:fld>
            <a:endParaRPr lang="en-US"/>
          </a:p>
        </p:txBody>
      </p:sp>
    </p:spTree>
    <p:extLst>
      <p:ext uri="{BB962C8B-B14F-4D97-AF65-F5344CB8AC3E}">
        <p14:creationId xmlns:p14="http://schemas.microsoft.com/office/powerpoint/2010/main" val="1114262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B153FF-3C77-4842-84C9-BA49745B4E28}" type="slidenum">
              <a:rPr lang="en-US" smtClean="0"/>
              <a:t>7</a:t>
            </a:fld>
            <a:endParaRPr lang="en-US"/>
          </a:p>
        </p:txBody>
      </p:sp>
    </p:spTree>
    <p:extLst>
      <p:ext uri="{BB962C8B-B14F-4D97-AF65-F5344CB8AC3E}">
        <p14:creationId xmlns:p14="http://schemas.microsoft.com/office/powerpoint/2010/main" val="200048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Conversely, if</a:t>
            </a:r>
            <a:r>
              <a:rPr lang="en-US" baseline="0" dirty="0"/>
              <a:t> the old version was the buggy version and we fixed the bug, by putting the order of predicates right,</a:t>
            </a:r>
          </a:p>
          <a:p>
            <a:r>
              <a:rPr lang="en-US" baseline="0" dirty="0"/>
              <a:t>then our checker can prove the relative memory safety. Now I am sure that I have not inadvertently not introduced any new illegal memory dereferences. Looking closer, the invariants used to prove the relative memory safety by our tool, are much simpler than what are required for proving the memory safety and hence seem possible to infer automatically rather than being manually provided by the user. They are just correspondence between variables of the two programs. Note that these correspondences are generally simple but might not always be symmetrical or just simple equalities.</a:t>
            </a:r>
            <a:endParaRPr lang="en-US" dirty="0"/>
          </a:p>
        </p:txBody>
      </p:sp>
      <p:sp>
        <p:nvSpPr>
          <p:cNvPr id="4" name="Slide Number Placeholder 3"/>
          <p:cNvSpPr>
            <a:spLocks noGrp="1"/>
          </p:cNvSpPr>
          <p:nvPr>
            <p:ph type="sldNum" sz="quarter" idx="10"/>
          </p:nvPr>
        </p:nvSpPr>
        <p:spPr/>
        <p:txBody>
          <a:bodyPr/>
          <a:lstStyle/>
          <a:p>
            <a:fld id="{48610202-B936-47C5-AC02-DA8353F65512}" type="slidenum">
              <a:rPr lang="en-US" smtClean="0"/>
              <a:t>13</a:t>
            </a:fld>
            <a:endParaRPr lang="en-US"/>
          </a:p>
        </p:txBody>
      </p:sp>
    </p:spTree>
    <p:extLst>
      <p:ext uri="{BB962C8B-B14F-4D97-AF65-F5344CB8AC3E}">
        <p14:creationId xmlns:p14="http://schemas.microsoft.com/office/powerpoint/2010/main" val="4099132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First, let us talk about verifying bug fixes. We are interested in answering the question whether a bug fix can inadvertently introduce new errors. For this case study we use the </a:t>
            </a:r>
            <a:r>
              <a:rPr lang="en-US" dirty="0" err="1"/>
              <a:t>Verisec</a:t>
            </a:r>
            <a:r>
              <a:rPr lang="en-US" dirty="0"/>
              <a:t> benchmark suite. This suite has buggy and patched versions of snippets</a:t>
            </a:r>
            <a:r>
              <a:rPr lang="en-US" baseline="0" dirty="0"/>
              <a:t> of open source software. Since the bugs are buffer overflow errors, we validate relative buffer overflows in the patched version w.r.t. the buggy version. </a:t>
            </a:r>
          </a:p>
          <a:p>
            <a:r>
              <a:rPr lang="en-US" baseline="0" dirty="0"/>
              <a:t>Our tool is able to automatically prove the relative correctness of these snippets thus ensuring that a new buffer overflow vulnerability was not introduced during the fix. For more details please refer  to the paper but to give an idea of these patches, I will show an example.</a:t>
            </a:r>
            <a:endParaRPr lang="en-US" dirty="0"/>
          </a:p>
        </p:txBody>
      </p:sp>
      <p:sp>
        <p:nvSpPr>
          <p:cNvPr id="4" name="Slide Number Placeholder 3"/>
          <p:cNvSpPr>
            <a:spLocks noGrp="1"/>
          </p:cNvSpPr>
          <p:nvPr>
            <p:ph type="sldNum" sz="quarter" idx="10"/>
          </p:nvPr>
        </p:nvSpPr>
        <p:spPr/>
        <p:txBody>
          <a:bodyPr/>
          <a:lstStyle/>
          <a:p>
            <a:fld id="{48610202-B936-47C5-AC02-DA8353F65512}" type="slidenum">
              <a:rPr lang="en-US" smtClean="0"/>
              <a:t>14</a:t>
            </a:fld>
            <a:endParaRPr lang="en-US"/>
          </a:p>
        </p:txBody>
      </p:sp>
    </p:spTree>
    <p:extLst>
      <p:ext uri="{BB962C8B-B14F-4D97-AF65-F5344CB8AC3E}">
        <p14:creationId xmlns:p14="http://schemas.microsoft.com/office/powerpoint/2010/main" val="794287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is an example: (what string copy does and when it terminates)</a:t>
            </a:r>
          </a:p>
          <a:p>
            <a:r>
              <a:rPr lang="en-US" baseline="0" dirty="0"/>
              <a:t>Right-hand side: first show naïve approximation (ask the audience) =&gt; show if statement =&gt; our approach can prove relative memory safety and termination with minimal manual efforts (in an automate fashion).</a:t>
            </a:r>
          </a:p>
          <a:p>
            <a:r>
              <a:rPr lang="en-US" baseline="0" dirty="0"/>
              <a:t>Say why relative properties are amenable to prove =&gt; (requires precondition/loop invariant etc.) </a:t>
            </a:r>
          </a:p>
          <a:p>
            <a:endParaRPr lang="en-US" baseline="0" dirty="0"/>
          </a:p>
          <a:p>
            <a:r>
              <a:rPr lang="en-US" baseline="0" dirty="0"/>
              <a:t>SKL: What is the assertion? What is the approximation at a high level? Why does one need </a:t>
            </a:r>
            <a:r>
              <a:rPr lang="en-US" baseline="0"/>
              <a:t>precondition/loop invariants?</a:t>
            </a:r>
            <a:endParaRPr lang="en-US" dirty="0"/>
          </a:p>
        </p:txBody>
      </p:sp>
      <p:sp>
        <p:nvSpPr>
          <p:cNvPr id="4" name="Slide Number Placeholder 3"/>
          <p:cNvSpPr>
            <a:spLocks noGrp="1"/>
          </p:cNvSpPr>
          <p:nvPr>
            <p:ph type="sldNum" sz="quarter" idx="10"/>
          </p:nvPr>
        </p:nvSpPr>
        <p:spPr/>
        <p:txBody>
          <a:bodyPr/>
          <a:lstStyle/>
          <a:p>
            <a:fld id="{A93B72A3-1BFA-4017-AC21-1C4434D7750B}" type="slidenum">
              <a:rPr lang="en-CA" smtClean="0"/>
              <a:pPr/>
              <a:t>15</a:t>
            </a:fld>
            <a:endParaRPr lang="en-CA" dirty="0"/>
          </a:p>
        </p:txBody>
      </p:sp>
    </p:spTree>
    <p:extLst>
      <p:ext uri="{BB962C8B-B14F-4D97-AF65-F5344CB8AC3E}">
        <p14:creationId xmlns:p14="http://schemas.microsoft.com/office/powerpoint/2010/main" val="3696463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7062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361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712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764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782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595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355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799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968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122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9946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112714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8077200" cy="1470025"/>
          </a:xfrm>
        </p:spPr>
        <p:txBody>
          <a:bodyPr>
            <a:noAutofit/>
          </a:bodyPr>
          <a:lstStyle/>
          <a:p>
            <a:r>
              <a:rPr lang="en-US" b="1" dirty="0"/>
              <a:t>Differential program verification</a:t>
            </a:r>
            <a:r>
              <a:rPr lang="en-US" dirty="0"/>
              <a:t>:</a:t>
            </a:r>
            <a:br>
              <a:rPr lang="en-US" dirty="0"/>
            </a:br>
            <a:r>
              <a:rPr lang="en-US" sz="4000" dirty="0"/>
              <a:t>Verifying properties of differences (instead of programs)</a:t>
            </a:r>
            <a:endParaRPr lang="en-US" dirty="0"/>
          </a:p>
        </p:txBody>
      </p:sp>
      <p:sp>
        <p:nvSpPr>
          <p:cNvPr id="3" name="Subtitle 2"/>
          <p:cNvSpPr>
            <a:spLocks noGrp="1"/>
          </p:cNvSpPr>
          <p:nvPr>
            <p:ph type="subTitle" idx="1"/>
          </p:nvPr>
        </p:nvSpPr>
        <p:spPr>
          <a:xfrm>
            <a:off x="914400" y="3352800"/>
            <a:ext cx="7162800" cy="1371600"/>
          </a:xfrm>
        </p:spPr>
        <p:txBody>
          <a:bodyPr>
            <a:noAutofit/>
          </a:bodyPr>
          <a:lstStyle/>
          <a:p>
            <a:r>
              <a:rPr lang="en-US" sz="4000" b="1" dirty="0">
                <a:solidFill>
                  <a:schemeClr val="tx1"/>
                </a:solidFill>
              </a:rPr>
              <a:t>Shuvendu Lahiri</a:t>
            </a:r>
          </a:p>
          <a:p>
            <a:r>
              <a:rPr lang="en-US" dirty="0">
                <a:solidFill>
                  <a:schemeClr val="tx1"/>
                </a:solidFill>
              </a:rPr>
              <a:t>Research in Software Engineering (</a:t>
            </a:r>
            <a:r>
              <a:rPr lang="en-US" dirty="0" err="1">
                <a:solidFill>
                  <a:schemeClr val="tx1"/>
                </a:solidFill>
              </a:rPr>
              <a:t>RiSE</a:t>
            </a:r>
            <a:r>
              <a:rPr lang="en-US" dirty="0">
                <a:solidFill>
                  <a:schemeClr val="tx1"/>
                </a:solidFill>
              </a:rPr>
              <a:t>), </a:t>
            </a:r>
          </a:p>
          <a:p>
            <a:r>
              <a:rPr lang="en-US" dirty="0">
                <a:solidFill>
                  <a:schemeClr val="tx1"/>
                </a:solidFill>
              </a:rPr>
              <a:t>Microsoft Research, Redmond</a:t>
            </a:r>
          </a:p>
        </p:txBody>
      </p:sp>
      <p:sp>
        <p:nvSpPr>
          <p:cNvPr id="4" name="TextBox 3"/>
          <p:cNvSpPr txBox="1"/>
          <p:nvPr/>
        </p:nvSpPr>
        <p:spPr>
          <a:xfrm>
            <a:off x="2724926" y="5612456"/>
            <a:ext cx="3174908" cy="954107"/>
          </a:xfrm>
          <a:prstGeom prst="rect">
            <a:avLst/>
          </a:prstGeom>
          <a:noFill/>
        </p:spPr>
        <p:txBody>
          <a:bodyPr wrap="none" rtlCol="0">
            <a:spAutoFit/>
          </a:bodyPr>
          <a:lstStyle/>
          <a:p>
            <a:pPr algn="ctr"/>
            <a:r>
              <a:rPr lang="en-US" sz="2800" b="1" dirty="0"/>
              <a:t>Reps at 60</a:t>
            </a:r>
          </a:p>
          <a:p>
            <a:pPr algn="ctr"/>
            <a:r>
              <a:rPr lang="en-US" sz="2800" b="1" dirty="0"/>
              <a:t>September 11, 2016</a:t>
            </a:r>
          </a:p>
        </p:txBody>
      </p:sp>
    </p:spTree>
    <p:extLst>
      <p:ext uri="{BB962C8B-B14F-4D97-AF65-F5344CB8AC3E}">
        <p14:creationId xmlns:p14="http://schemas.microsoft.com/office/powerpoint/2010/main" val="310710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5029200" y="3880520"/>
            <a:ext cx="914400" cy="2857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ounded Rectangle 13"/>
          <p:cNvSpPr/>
          <p:nvPr/>
        </p:nvSpPr>
        <p:spPr>
          <a:xfrm>
            <a:off x="5262669" y="3604400"/>
            <a:ext cx="914400" cy="2857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dirty="0"/>
              <a:t>False alarms from no preconditions</a:t>
            </a:r>
          </a:p>
        </p:txBody>
      </p:sp>
      <p:sp>
        <p:nvSpPr>
          <p:cNvPr id="6" name="Cloud Callout 5"/>
          <p:cNvSpPr/>
          <p:nvPr/>
        </p:nvSpPr>
        <p:spPr>
          <a:xfrm>
            <a:off x="2025560" y="3829051"/>
            <a:ext cx="2235382" cy="1103114"/>
          </a:xfrm>
          <a:prstGeom prst="cloudCallout">
            <a:avLst>
              <a:gd name="adj1" fmla="val 44343"/>
              <a:gd name="adj2" fmla="val -78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assert(Valid(x)) before every *x </a:t>
            </a:r>
          </a:p>
        </p:txBody>
      </p:sp>
      <p:sp>
        <p:nvSpPr>
          <p:cNvPr id="9" name="Rounded Rectangle 8"/>
          <p:cNvSpPr/>
          <p:nvPr/>
        </p:nvSpPr>
        <p:spPr>
          <a:xfrm>
            <a:off x="5282072" y="3322054"/>
            <a:ext cx="914400" cy="2857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 name="Curved Connector 3"/>
          <p:cNvCxnSpPr/>
          <p:nvPr/>
        </p:nvCxnSpPr>
        <p:spPr>
          <a:xfrm rot="5400000">
            <a:off x="5527152" y="2734156"/>
            <a:ext cx="978904" cy="196895"/>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2171700" y="2057400"/>
            <a:ext cx="1771650" cy="300082"/>
          </a:xfrm>
          <a:prstGeom prst="rect">
            <a:avLst/>
          </a:prstGeom>
          <a:noFill/>
          <a:ln>
            <a:solidFill>
              <a:schemeClr val="tx1"/>
            </a:solidFill>
          </a:ln>
        </p:spPr>
        <p:txBody>
          <a:bodyPr wrap="square" rtlCol="0">
            <a:spAutoFit/>
          </a:bodyPr>
          <a:lstStyle/>
          <a:p>
            <a:r>
              <a:rPr lang="en-US" sz="1350" dirty="0"/>
              <a:t>size ==2,  !Valid(</a:t>
            </a:r>
            <a:r>
              <a:rPr lang="en-US" sz="1350" dirty="0" err="1"/>
              <a:t>src</a:t>
            </a:r>
            <a:r>
              <a:rPr lang="en-US" sz="1350" dirty="0"/>
              <a:t>)</a:t>
            </a:r>
          </a:p>
        </p:txBody>
      </p:sp>
      <p:cxnSp>
        <p:nvCxnSpPr>
          <p:cNvPr id="11" name="Curved Connector 10"/>
          <p:cNvCxnSpPr/>
          <p:nvPr/>
        </p:nvCxnSpPr>
        <p:spPr>
          <a:xfrm rot="5400000">
            <a:off x="5767989" y="2574805"/>
            <a:ext cx="1404126" cy="94081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2171700" y="2057400"/>
            <a:ext cx="1771650" cy="300082"/>
          </a:xfrm>
          <a:prstGeom prst="rect">
            <a:avLst/>
          </a:prstGeom>
          <a:noFill/>
          <a:ln>
            <a:solidFill>
              <a:schemeClr val="tx1"/>
            </a:solidFill>
          </a:ln>
        </p:spPr>
        <p:txBody>
          <a:bodyPr wrap="square" rtlCol="0">
            <a:spAutoFit/>
          </a:bodyPr>
          <a:lstStyle/>
          <a:p>
            <a:r>
              <a:rPr lang="en-US" sz="1350" dirty="0"/>
              <a:t>size ==2,  !Valid(</a:t>
            </a:r>
            <a:r>
              <a:rPr lang="en-US" sz="1350" dirty="0" err="1"/>
              <a:t>dst</a:t>
            </a:r>
            <a:r>
              <a:rPr lang="en-US" sz="1350" dirty="0"/>
              <a:t>)</a:t>
            </a:r>
          </a:p>
        </p:txBody>
      </p:sp>
      <p:cxnSp>
        <p:nvCxnSpPr>
          <p:cNvPr id="16" name="Curved Connector 15"/>
          <p:cNvCxnSpPr/>
          <p:nvPr/>
        </p:nvCxnSpPr>
        <p:spPr>
          <a:xfrm rot="16200000" flipH="1">
            <a:off x="4259284" y="3056687"/>
            <a:ext cx="1550990" cy="115935"/>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228850" y="2057400"/>
            <a:ext cx="1771650" cy="300082"/>
          </a:xfrm>
          <a:prstGeom prst="rect">
            <a:avLst/>
          </a:prstGeom>
          <a:noFill/>
          <a:ln>
            <a:solidFill>
              <a:schemeClr val="tx1"/>
            </a:solidFill>
          </a:ln>
        </p:spPr>
        <p:txBody>
          <a:bodyPr wrap="square" rtlCol="0">
            <a:spAutoFit/>
          </a:bodyPr>
          <a:lstStyle/>
          <a:p>
            <a:r>
              <a:rPr lang="en-US" sz="1350" dirty="0"/>
              <a:t>size ==1,  !Valid(</a:t>
            </a:r>
            <a:r>
              <a:rPr lang="en-US" sz="1350" dirty="0" err="1"/>
              <a:t>dst</a:t>
            </a:r>
            <a:r>
              <a:rPr lang="en-US" sz="1350" dirty="0"/>
              <a:t>)</a:t>
            </a:r>
          </a:p>
        </p:txBody>
      </p:sp>
      <p:sp>
        <p:nvSpPr>
          <p:cNvPr id="15" name="Content Placeholder 2"/>
          <p:cNvSpPr txBox="1">
            <a:spLocks/>
          </p:cNvSpPr>
          <p:nvPr/>
        </p:nvSpPr>
        <p:spPr>
          <a:xfrm>
            <a:off x="4694907" y="1786918"/>
            <a:ext cx="3297486" cy="3394472"/>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a:latin typeface="Lucida Console" pitchFamily="49" charset="0"/>
              </a:rPr>
              <a:t>void StringCopy2</a:t>
            </a:r>
          </a:p>
          <a:p>
            <a:pPr marL="0" indent="0">
              <a:buFont typeface="Arial" pitchFamily="34" charset="0"/>
              <a:buNone/>
            </a:pPr>
            <a:r>
              <a:rPr lang="en-US" sz="1400" dirty="0">
                <a:latin typeface="Lucida Console" pitchFamily="49" charset="0"/>
              </a:rPr>
              <a:t>(char* </a:t>
            </a:r>
            <a:r>
              <a:rPr lang="en-US" sz="1400" dirty="0" err="1">
                <a:latin typeface="Lucida Console" pitchFamily="49" charset="0"/>
              </a:rPr>
              <a:t>dst</a:t>
            </a:r>
            <a:r>
              <a:rPr lang="en-US" sz="1400" dirty="0">
                <a:latin typeface="Lucida Console" pitchFamily="49" charset="0"/>
              </a:rPr>
              <a:t>, char*</a:t>
            </a:r>
            <a:r>
              <a:rPr lang="en-US" sz="1400" dirty="0" err="1">
                <a:latin typeface="Lucida Console" pitchFamily="49" charset="0"/>
              </a:rPr>
              <a:t>src</a:t>
            </a: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size)</a:t>
            </a:r>
          </a:p>
          <a:p>
            <a:pPr marL="0" indent="0">
              <a:buFont typeface="Arial" pitchFamily="34" charset="0"/>
              <a:buNone/>
            </a:pPr>
            <a:r>
              <a:rPr lang="en-US" sz="1400" dirty="0">
                <a:latin typeface="Lucida Console" pitchFamily="49" charset="0"/>
              </a:rPr>
              <a:t>{</a:t>
            </a:r>
          </a:p>
          <a:p>
            <a:pPr marL="0" indent="0">
              <a:buFont typeface="Arial" pitchFamily="34" charset="0"/>
              <a:buNone/>
            </a:pP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=0;</a:t>
            </a:r>
          </a:p>
          <a:p>
            <a:pPr marL="0" indent="0">
              <a:buFont typeface="Arial" pitchFamily="34" charset="0"/>
              <a:buNone/>
            </a:pPr>
            <a:r>
              <a:rPr lang="en-US" sz="1400" dirty="0">
                <a:latin typeface="Lucida Console" pitchFamily="49" charset="0"/>
              </a:rPr>
              <a:t>  for(;</a:t>
            </a:r>
            <a:r>
              <a:rPr lang="en-US" sz="1400" dirty="0" err="1">
                <a:solidFill>
                  <a:srgbClr val="FF0000"/>
                </a:solidFill>
                <a:latin typeface="Lucida Console" pitchFamily="49" charset="0"/>
              </a:rPr>
              <a:t>i</a:t>
            </a:r>
            <a:r>
              <a:rPr lang="en-US" sz="1400" dirty="0">
                <a:solidFill>
                  <a:srgbClr val="FF0000"/>
                </a:solidFill>
                <a:latin typeface="Lucida Console" pitchFamily="49" charset="0"/>
              </a:rPr>
              <a:t>&lt;size-1 &amp;&amp; </a:t>
            </a:r>
          </a:p>
          <a:p>
            <a:pPr marL="0" indent="0">
              <a:buFont typeface="Arial" pitchFamily="34" charset="0"/>
              <a:buNone/>
            </a:pPr>
            <a:r>
              <a:rPr lang="en-US" sz="1400" dirty="0">
                <a:solidFill>
                  <a:srgbClr val="FF0000"/>
                </a:solidFill>
                <a:latin typeface="Lucida Console" pitchFamily="49" charset="0"/>
              </a:rPr>
              <a:t>       *</a:t>
            </a:r>
            <a:r>
              <a:rPr lang="en-US" sz="1400" dirty="0" err="1">
                <a:solidFill>
                  <a:srgbClr val="FF0000"/>
                </a:solidFill>
                <a:latin typeface="Lucida Console" pitchFamily="49" charset="0"/>
              </a:rPr>
              <a:t>src</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a:t>
            </a:r>
          </a:p>
          <a:p>
            <a:pPr marL="0" indent="0">
              <a:buFont typeface="Arial" pitchFamily="34" charse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a:t>
            </a:r>
            <a:r>
              <a:rPr lang="en-US" sz="1400" dirty="0" err="1">
                <a:latin typeface="Lucida Console" pitchFamily="49" charset="0"/>
              </a:rPr>
              <a:t>src</a:t>
            </a:r>
            <a:r>
              <a:rPr lang="en-US" sz="1400" dirty="0">
                <a:latin typeface="Lucida Console" pitchFamily="49" charset="0"/>
              </a:rPr>
              <a:t>++;</a:t>
            </a:r>
          </a:p>
          <a:p>
            <a:pPr marL="0" indent="0">
              <a:buFont typeface="Arial" pitchFamily="34" charse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0;</a:t>
            </a:r>
          </a:p>
          <a:p>
            <a:pPr marL="0" indent="0">
              <a:buFont typeface="Arial" pitchFamily="34" charset="0"/>
              <a:buNone/>
            </a:pPr>
            <a:r>
              <a:rPr lang="en-US" sz="1400" dirty="0">
                <a:latin typeface="Lucida Console" pitchFamily="49" charset="0"/>
              </a:rPr>
              <a:t>}</a:t>
            </a:r>
          </a:p>
          <a:p>
            <a:pPr marL="0" indent="0">
              <a:lnSpc>
                <a:spcPct val="80000"/>
              </a:lnSpc>
              <a:spcBef>
                <a:spcPts val="324"/>
              </a:spcBef>
              <a:buFont typeface="Arial" pitchFamily="34" charset="0"/>
              <a:buNone/>
            </a:pPr>
            <a:endParaRPr lang="en-US" sz="1350" dirty="0"/>
          </a:p>
          <a:p>
            <a:pPr marL="0" indent="0">
              <a:lnSpc>
                <a:spcPct val="80000"/>
              </a:lnSpc>
              <a:spcBef>
                <a:spcPts val="324"/>
              </a:spcBef>
              <a:buFont typeface="Arial" pitchFamily="34" charset="0"/>
              <a:buNone/>
            </a:pPr>
            <a:r>
              <a:rPr lang="en-US" sz="1350" dirty="0"/>
              <a:t>}</a:t>
            </a:r>
          </a:p>
          <a:p>
            <a:pPr>
              <a:lnSpc>
                <a:spcPct val="80000"/>
              </a:lnSpc>
              <a:spcBef>
                <a:spcPts val="324"/>
              </a:spcBef>
            </a:pPr>
            <a:endParaRPr lang="en-US" sz="1350" dirty="0"/>
          </a:p>
        </p:txBody>
      </p:sp>
    </p:spTree>
    <p:extLst>
      <p:ext uri="{BB962C8B-B14F-4D97-AF65-F5344CB8AC3E}">
        <p14:creationId xmlns:p14="http://schemas.microsoft.com/office/powerpoint/2010/main" val="24615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 grpId="0" animBg="1"/>
      <p:bldP spid="9" grpId="0" animBg="1"/>
      <p:bldP spid="10" grpId="0" animBg="1"/>
      <p:bldP spid="13"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Differential assertion checking (DAC)</a:t>
            </a:r>
          </a:p>
        </p:txBody>
      </p:sp>
      <p:sp>
        <p:nvSpPr>
          <p:cNvPr id="3" name="Content Placeholder 2"/>
          <p:cNvSpPr>
            <a:spLocks noGrp="1"/>
          </p:cNvSpPr>
          <p:nvPr>
            <p:ph idx="1"/>
          </p:nvPr>
        </p:nvSpPr>
        <p:spPr/>
        <p:txBody>
          <a:bodyPr>
            <a:normAutofit fontScale="92500" lnSpcReduction="10000"/>
          </a:bodyPr>
          <a:lstStyle/>
          <a:p>
            <a:pPr lvl="1"/>
            <a:r>
              <a:rPr lang="en-US" dirty="0"/>
              <a:t>[Joshi, Lahiri, Lal POPL’12] [Lahiri et al. FSE’13]</a:t>
            </a:r>
          </a:p>
          <a:p>
            <a:pPr lvl="1"/>
            <a:endParaRPr lang="en-US" dirty="0"/>
          </a:p>
          <a:p>
            <a:r>
              <a:rPr lang="en-US" dirty="0"/>
              <a:t>Correctness </a:t>
            </a:r>
            <a:r>
              <a:rPr lang="en-US" dirty="0">
                <a:sym typeface="Wingdings" panose="05000000000000000000" pitchFamily="2" charset="2"/>
              </a:rPr>
              <a:t> Relative correctness</a:t>
            </a:r>
          </a:p>
          <a:p>
            <a:pPr lvl="1"/>
            <a:r>
              <a:rPr lang="en-US" dirty="0">
                <a:sym typeface="Wingdings" panose="05000000000000000000" pitchFamily="2" charset="2"/>
              </a:rPr>
              <a:t>An input that can* </a:t>
            </a:r>
            <a:r>
              <a:rPr lang="en-US" dirty="0">
                <a:solidFill>
                  <a:srgbClr val="C00000"/>
                </a:solidFill>
                <a:sym typeface="Wingdings" panose="05000000000000000000" pitchFamily="2" charset="2"/>
              </a:rPr>
              <a:t>satisfy</a:t>
            </a:r>
            <a:r>
              <a:rPr lang="en-US" dirty="0">
                <a:sym typeface="Wingdings" panose="05000000000000000000" pitchFamily="2" charset="2"/>
              </a:rPr>
              <a:t> P, </a:t>
            </a:r>
            <a:r>
              <a:rPr lang="en-US" sz="2400" dirty="0">
                <a:sym typeface="Wingdings" panose="05000000000000000000" pitchFamily="2" charset="2"/>
              </a:rPr>
              <a:t>cannot </a:t>
            </a:r>
            <a:r>
              <a:rPr lang="en-US" dirty="0">
                <a:solidFill>
                  <a:srgbClr val="C00000"/>
                </a:solidFill>
                <a:sym typeface="Wingdings" panose="05000000000000000000" pitchFamily="2" charset="2"/>
              </a:rPr>
              <a:t>fail</a:t>
            </a:r>
            <a:r>
              <a:rPr lang="en-US" dirty="0">
                <a:sym typeface="Wingdings" panose="05000000000000000000" pitchFamily="2" charset="2"/>
              </a:rPr>
              <a:t> P’.</a:t>
            </a:r>
          </a:p>
          <a:p>
            <a:pPr lvl="1"/>
            <a:r>
              <a:rPr lang="en-US" dirty="0"/>
              <a:t>Note: </a:t>
            </a:r>
            <a:r>
              <a:rPr lang="en-US" dirty="0">
                <a:solidFill>
                  <a:srgbClr val="C00000"/>
                </a:solidFill>
              </a:rPr>
              <a:t>asymmetric check</a:t>
            </a:r>
            <a:endParaRPr lang="en-US" dirty="0">
              <a:solidFill>
                <a:srgbClr val="C00000"/>
              </a:solidFill>
              <a:sym typeface="Wingdings" panose="05000000000000000000" pitchFamily="2" charset="2"/>
            </a:endParaRPr>
          </a:p>
          <a:p>
            <a:endParaRPr lang="en-US" dirty="0"/>
          </a:p>
          <a:p>
            <a:r>
              <a:rPr lang="en-US" dirty="0"/>
              <a:t>How? </a:t>
            </a:r>
          </a:p>
          <a:p>
            <a:pPr lvl="1"/>
            <a:r>
              <a:rPr lang="en-US" dirty="0"/>
              <a:t>Replace </a:t>
            </a:r>
            <a:r>
              <a:rPr lang="en-US" dirty="0">
                <a:latin typeface="Courier New" panose="02070309020205020404" pitchFamily="49" charset="0"/>
                <a:cs typeface="Courier New" panose="02070309020205020404" pitchFamily="49" charset="0"/>
              </a:rPr>
              <a:t>assert A</a:t>
            </a:r>
            <a:r>
              <a:rPr lang="en-US" dirty="0"/>
              <a:t>   with</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ok := ok &amp;&amp; A</a:t>
            </a:r>
            <a:r>
              <a:rPr lang="en-US" dirty="0">
                <a:sym typeface="Wingdings" panose="05000000000000000000" pitchFamily="2" charset="2"/>
              </a:rPr>
              <a:t>;</a:t>
            </a:r>
            <a:endParaRPr lang="en-US" dirty="0"/>
          </a:p>
          <a:p>
            <a:pPr lvl="1"/>
            <a:r>
              <a:rPr lang="en-US" dirty="0"/>
              <a:t>Express it as a </a:t>
            </a:r>
            <a:r>
              <a:rPr lang="en-US" i="1" dirty="0"/>
              <a:t>mutual summary </a:t>
            </a:r>
            <a:r>
              <a:rPr lang="en-US" dirty="0"/>
              <a:t>specification:</a:t>
            </a:r>
            <a:br>
              <a:rPr lang="en-US" dirty="0"/>
            </a:br>
            <a:r>
              <a:rPr lang="en-US" dirty="0">
                <a:latin typeface="Courier New" panose="02070309020205020404" pitchFamily="49" charset="0"/>
                <a:cs typeface="Courier New" panose="02070309020205020404" pitchFamily="49" charset="0"/>
              </a:rPr>
              <a:t>(i</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==i</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sym typeface="Wingdings" panose="05000000000000000000" pitchFamily="2" charset="2"/>
              </a:rPr>
              <a:t>&amp;&amp; ok</a:t>
            </a:r>
            <a:r>
              <a:rPr 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latin typeface="Courier New" panose="02070309020205020404" pitchFamily="49" charset="0"/>
                <a:cs typeface="Courier New" panose="02070309020205020404" pitchFamily="49" charset="0"/>
                <a:sym typeface="Wingdings" panose="05000000000000000000" pitchFamily="2" charset="2"/>
              </a:rPr>
              <a:t>’) ==&gt; ok</a:t>
            </a:r>
            <a:r>
              <a:rPr 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latin typeface="Courier New" panose="02070309020205020404" pitchFamily="49" charset="0"/>
                <a:cs typeface="Courier New" panose="02070309020205020404" pitchFamily="49" charset="0"/>
                <a:sym typeface="Wingdings" panose="05000000000000000000" pitchFamily="2" charset="2"/>
              </a:rPr>
              <a:t>’)</a:t>
            </a:r>
            <a:endParaRPr lang="en-US" dirty="0">
              <a:latin typeface="Courier New" panose="02070309020205020404" pitchFamily="49" charset="0"/>
              <a:cs typeface="Courier New" panose="02070309020205020404" pitchFamily="49" charset="0"/>
            </a:endParaRPr>
          </a:p>
          <a:p>
            <a:pPr marL="457200" lvl="1" indent="0">
              <a:buNone/>
            </a:pPr>
            <a:endParaRPr lang="en-US" dirty="0"/>
          </a:p>
        </p:txBody>
      </p:sp>
    </p:spTree>
    <p:extLst>
      <p:ext uri="{BB962C8B-B14F-4D97-AF65-F5344CB8AC3E}">
        <p14:creationId xmlns:p14="http://schemas.microsoft.com/office/powerpoint/2010/main" val="31454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Weaker check: verify absence of regressions</a:t>
            </a:r>
          </a:p>
        </p:txBody>
      </p:sp>
      <p:sp>
        <p:nvSpPr>
          <p:cNvPr id="3" name="Content Placeholder 2"/>
          <p:cNvSpPr>
            <a:spLocks noGrp="1"/>
          </p:cNvSpPr>
          <p:nvPr>
            <p:ph idx="1"/>
          </p:nvPr>
        </p:nvSpPr>
        <p:spPr>
          <a:xfrm>
            <a:off x="4857750" y="2057401"/>
            <a:ext cx="3297486" cy="3394472"/>
          </a:xfrm>
          <a:ln>
            <a:solidFill>
              <a:schemeClr val="tx1"/>
            </a:solidFill>
          </a:ln>
        </p:spPr>
        <p:txBody>
          <a:bodyPr>
            <a:noAutofit/>
          </a:bodyPr>
          <a:lstStyle/>
          <a:p>
            <a:pPr marL="0" indent="0">
              <a:buNone/>
            </a:pPr>
            <a:r>
              <a:rPr lang="en-US" sz="1400" dirty="0">
                <a:latin typeface="Lucida Console" pitchFamily="49" charset="0"/>
              </a:rPr>
              <a:t>void StringCopy2</a:t>
            </a:r>
          </a:p>
          <a:p>
            <a:pPr marL="0" indent="0">
              <a:buNone/>
            </a:pPr>
            <a:r>
              <a:rPr lang="en-US" sz="1400" dirty="0">
                <a:latin typeface="Lucida Console" pitchFamily="49" charset="0"/>
              </a:rPr>
              <a:t>(char* </a:t>
            </a:r>
            <a:r>
              <a:rPr lang="en-US" sz="1400" dirty="0" err="1">
                <a:latin typeface="Lucida Console" pitchFamily="49" charset="0"/>
              </a:rPr>
              <a:t>dst</a:t>
            </a:r>
            <a:r>
              <a:rPr lang="en-US" sz="1400" dirty="0">
                <a:latin typeface="Lucida Console" pitchFamily="49" charset="0"/>
              </a:rPr>
              <a:t>, char*</a:t>
            </a:r>
            <a:r>
              <a:rPr lang="en-US" sz="1400" dirty="0" err="1">
                <a:latin typeface="Lucida Console" pitchFamily="49" charset="0"/>
              </a:rPr>
              <a:t>src</a:t>
            </a: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size)</a:t>
            </a:r>
          </a:p>
          <a:p>
            <a:pPr marL="0" indent="0">
              <a:buNone/>
            </a:pP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=0;</a:t>
            </a:r>
          </a:p>
          <a:p>
            <a:pPr marL="0" indent="0">
              <a:buNone/>
            </a:pPr>
            <a:r>
              <a:rPr lang="en-US" sz="1400" dirty="0">
                <a:latin typeface="Lucida Console" pitchFamily="49" charset="0"/>
              </a:rPr>
              <a:t>  for(;</a:t>
            </a:r>
            <a:r>
              <a:rPr lang="en-US" sz="1400" dirty="0" err="1">
                <a:solidFill>
                  <a:srgbClr val="FF0000"/>
                </a:solidFill>
                <a:latin typeface="Lucida Console" pitchFamily="49" charset="0"/>
              </a:rPr>
              <a:t>i</a:t>
            </a:r>
            <a:r>
              <a:rPr lang="en-US" sz="1400" dirty="0">
                <a:solidFill>
                  <a:srgbClr val="FF0000"/>
                </a:solidFill>
                <a:latin typeface="Lucida Console" pitchFamily="49" charset="0"/>
              </a:rPr>
              <a:t>&lt;size-1 &amp;&amp; </a:t>
            </a:r>
          </a:p>
          <a:p>
            <a:pPr marL="0" indent="0">
              <a:buNone/>
            </a:pPr>
            <a:r>
              <a:rPr lang="en-US" sz="1400" dirty="0">
                <a:solidFill>
                  <a:srgbClr val="FF0000"/>
                </a:solidFill>
                <a:latin typeface="Lucida Console" pitchFamily="49" charset="0"/>
              </a:rPr>
              <a:t>       *</a:t>
            </a:r>
            <a:r>
              <a:rPr lang="en-US" sz="1400" dirty="0" err="1">
                <a:solidFill>
                  <a:srgbClr val="FF0000"/>
                </a:solidFill>
                <a:latin typeface="Lucida Console" pitchFamily="49" charset="0"/>
              </a:rPr>
              <a:t>src</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a:t>
            </a:r>
            <a:r>
              <a:rPr lang="en-US" sz="1400" dirty="0" err="1">
                <a:latin typeface="Lucida Console" pitchFamily="49" charset="0"/>
              </a:rPr>
              <a:t>src</a:t>
            </a: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0;</a:t>
            </a:r>
          </a:p>
          <a:p>
            <a:pPr marL="0" indent="0">
              <a:buNone/>
            </a:pPr>
            <a:r>
              <a:rPr lang="en-US" sz="1400" dirty="0">
                <a:latin typeface="Lucida Console" pitchFamily="49" charset="0"/>
              </a:rPr>
              <a:t>}</a:t>
            </a:r>
          </a:p>
          <a:p>
            <a:pPr marL="0" indent="0">
              <a:lnSpc>
                <a:spcPct val="80000"/>
              </a:lnSpc>
              <a:spcBef>
                <a:spcPts val="324"/>
              </a:spcBef>
              <a:buNone/>
            </a:pPr>
            <a:endParaRPr lang="en-US" sz="1350" dirty="0"/>
          </a:p>
          <a:p>
            <a:pPr marL="0" indent="0">
              <a:lnSpc>
                <a:spcPct val="80000"/>
              </a:lnSpc>
              <a:spcBef>
                <a:spcPts val="324"/>
              </a:spcBef>
              <a:buNone/>
            </a:pPr>
            <a:r>
              <a:rPr lang="en-US" sz="1350" dirty="0"/>
              <a:t>}</a:t>
            </a:r>
          </a:p>
          <a:p>
            <a:pPr>
              <a:lnSpc>
                <a:spcPct val="80000"/>
              </a:lnSpc>
              <a:spcBef>
                <a:spcPts val="324"/>
              </a:spcBef>
            </a:pPr>
            <a:endParaRPr lang="en-US" sz="1350" dirty="0"/>
          </a:p>
        </p:txBody>
      </p:sp>
      <p:sp>
        <p:nvSpPr>
          <p:cNvPr id="4" name="Content Placeholder 2"/>
          <p:cNvSpPr txBox="1">
            <a:spLocks/>
          </p:cNvSpPr>
          <p:nvPr/>
        </p:nvSpPr>
        <p:spPr>
          <a:xfrm>
            <a:off x="1485900" y="2057401"/>
            <a:ext cx="3086100" cy="3394472"/>
          </a:xfrm>
          <a:prstGeom prst="rect">
            <a:avLst/>
          </a:prstGeom>
          <a:ln>
            <a:solidFill>
              <a:schemeClr val="tx1"/>
            </a:solidFill>
          </a:ln>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Lucida Console" pitchFamily="49" charset="0"/>
              </a:rPr>
              <a:t>void StringCopy1</a:t>
            </a:r>
          </a:p>
          <a:p>
            <a:pPr marL="0" indent="0">
              <a:buNone/>
            </a:pPr>
            <a:r>
              <a:rPr lang="en-US" sz="1400" dirty="0">
                <a:latin typeface="Lucida Console" pitchFamily="49" charset="0"/>
              </a:rPr>
              <a:t>(char* </a:t>
            </a:r>
            <a:r>
              <a:rPr lang="en-US" sz="1400" dirty="0" err="1">
                <a:latin typeface="Lucida Console" pitchFamily="49" charset="0"/>
              </a:rPr>
              <a:t>dst</a:t>
            </a:r>
            <a:r>
              <a:rPr lang="en-US" sz="1400" dirty="0">
                <a:latin typeface="Lucida Console" pitchFamily="49" charset="0"/>
              </a:rPr>
              <a:t>, char*</a:t>
            </a:r>
            <a:r>
              <a:rPr lang="en-US" sz="1400" dirty="0" err="1">
                <a:latin typeface="Lucida Console" pitchFamily="49" charset="0"/>
              </a:rPr>
              <a:t>src</a:t>
            </a: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size)</a:t>
            </a:r>
          </a:p>
          <a:p>
            <a:pPr marL="0" indent="0">
              <a:buNone/>
            </a:pP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=0;</a:t>
            </a:r>
          </a:p>
          <a:p>
            <a:pPr marL="0" indent="0">
              <a:buNone/>
            </a:pPr>
            <a:r>
              <a:rPr lang="en-US" sz="1400" dirty="0">
                <a:latin typeface="Lucida Console" pitchFamily="49" charset="0"/>
              </a:rPr>
              <a:t>  for(;</a:t>
            </a:r>
            <a:r>
              <a:rPr lang="en-US" sz="1400" dirty="0">
                <a:solidFill>
                  <a:srgbClr val="FF0000"/>
                </a:solidFill>
                <a:latin typeface="Lucida Console" pitchFamily="49" charset="0"/>
              </a:rPr>
              <a:t>*</a:t>
            </a:r>
            <a:r>
              <a:rPr lang="en-US" sz="1400" dirty="0" err="1">
                <a:solidFill>
                  <a:srgbClr val="FF0000"/>
                </a:solidFill>
                <a:latin typeface="Lucida Console" pitchFamily="49" charset="0"/>
              </a:rPr>
              <a:t>src</a:t>
            </a:r>
            <a:r>
              <a:rPr lang="en-US" sz="1400" dirty="0">
                <a:solidFill>
                  <a:srgbClr val="FF0000"/>
                </a:solidFill>
                <a:latin typeface="Lucida Console" pitchFamily="49" charset="0"/>
              </a:rPr>
              <a:t> &amp;&amp; </a:t>
            </a:r>
          </a:p>
          <a:p>
            <a:pPr marL="0" indent="0">
              <a:buNone/>
            </a:pPr>
            <a:r>
              <a:rPr lang="en-US" sz="1400" dirty="0">
                <a:solidFill>
                  <a:srgbClr val="FF0000"/>
                </a:solidFill>
                <a:latin typeface="Lucida Console" pitchFamily="49" charset="0"/>
              </a:rPr>
              <a:t>       </a:t>
            </a:r>
            <a:r>
              <a:rPr lang="en-US" sz="1400" dirty="0" err="1">
                <a:solidFill>
                  <a:srgbClr val="FF0000"/>
                </a:solidFill>
                <a:latin typeface="Lucida Console" pitchFamily="49" charset="0"/>
              </a:rPr>
              <a:t>i</a:t>
            </a:r>
            <a:r>
              <a:rPr lang="en-US" sz="1400" dirty="0">
                <a:solidFill>
                  <a:srgbClr val="FF0000"/>
                </a:solidFill>
                <a:latin typeface="Lucida Console" pitchFamily="49" charset="0"/>
              </a:rPr>
              <a:t>&lt;size-1</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a:t>
            </a:r>
            <a:r>
              <a:rPr lang="en-US" sz="1400" dirty="0" err="1">
                <a:latin typeface="Lucida Console" pitchFamily="49" charset="0"/>
              </a:rPr>
              <a:t>src</a:t>
            </a: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0;</a:t>
            </a:r>
          </a:p>
          <a:p>
            <a:pPr marL="0" indent="0">
              <a:buNone/>
            </a:pPr>
            <a:r>
              <a:rPr lang="en-US" sz="1400" dirty="0">
                <a:latin typeface="Lucida Console" pitchFamily="49" charset="0"/>
              </a:rPr>
              <a:t>}</a:t>
            </a:r>
          </a:p>
          <a:p>
            <a:pPr marL="0" indent="0">
              <a:buNone/>
            </a:pPr>
            <a:endParaRPr lang="en-US" sz="1600" dirty="0"/>
          </a:p>
        </p:txBody>
      </p:sp>
      <p:sp>
        <p:nvSpPr>
          <p:cNvPr id="7" name="Cloud Callout 6"/>
          <p:cNvSpPr/>
          <p:nvPr/>
        </p:nvSpPr>
        <p:spPr>
          <a:xfrm>
            <a:off x="1485900" y="4572000"/>
            <a:ext cx="6210300" cy="2133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the difference introduce any invalid pointer access?</a:t>
            </a:r>
          </a:p>
          <a:p>
            <a:pPr algn="ctr"/>
            <a:r>
              <a:rPr lang="en-US" dirty="0"/>
              <a:t>   == </a:t>
            </a:r>
          </a:p>
          <a:p>
            <a:pPr algn="ctr"/>
            <a:r>
              <a:rPr lang="en-US" dirty="0"/>
              <a:t>Is there any input that passes StringCopy1 but fails StringCopy2?</a:t>
            </a:r>
          </a:p>
        </p:txBody>
      </p:sp>
    </p:spTree>
    <p:extLst>
      <p:ext uri="{BB962C8B-B14F-4D97-AF65-F5344CB8AC3E}">
        <p14:creationId xmlns:p14="http://schemas.microsoft.com/office/powerpoint/2010/main" val="3179415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5713" y="4585217"/>
            <a:ext cx="1382090" cy="1186934"/>
          </a:xfrm>
          <a:prstGeom prst="rect">
            <a:avLst/>
          </a:prstGeom>
        </p:spPr>
      </p:pic>
      <p:sp>
        <p:nvSpPr>
          <p:cNvPr id="2" name="Title 1"/>
          <p:cNvSpPr>
            <a:spLocks noGrp="1"/>
          </p:cNvSpPr>
          <p:nvPr>
            <p:ph type="title"/>
          </p:nvPr>
        </p:nvSpPr>
        <p:spPr/>
        <p:txBody>
          <a:bodyPr>
            <a:normAutofit fontScale="90000"/>
          </a:bodyPr>
          <a:lstStyle/>
          <a:p>
            <a:r>
              <a:rPr lang="en-US" dirty="0"/>
              <a:t>Diff verification </a:t>
            </a:r>
            <a:r>
              <a:rPr lang="en-US" dirty="0">
                <a:sym typeface="Wingdings" panose="05000000000000000000" pitchFamily="2" charset="2"/>
              </a:rPr>
              <a:t> </a:t>
            </a:r>
            <a:r>
              <a:rPr lang="en-US" dirty="0"/>
              <a:t>Relative correctness</a:t>
            </a:r>
          </a:p>
        </p:txBody>
      </p:sp>
      <p:sp>
        <p:nvSpPr>
          <p:cNvPr id="11" name="Content Placeholder 2"/>
          <p:cNvSpPr>
            <a:spLocks noGrp="1"/>
          </p:cNvSpPr>
          <p:nvPr>
            <p:ph idx="1"/>
          </p:nvPr>
        </p:nvSpPr>
        <p:spPr>
          <a:xfrm>
            <a:off x="4855914" y="1787128"/>
            <a:ext cx="3297486" cy="3394472"/>
          </a:xfrm>
          <a:ln>
            <a:solidFill>
              <a:schemeClr val="tx1"/>
            </a:solidFill>
          </a:ln>
        </p:spPr>
        <p:txBody>
          <a:bodyPr>
            <a:noAutofit/>
          </a:bodyPr>
          <a:lstStyle/>
          <a:p>
            <a:pPr marL="0" indent="0">
              <a:buNone/>
            </a:pPr>
            <a:r>
              <a:rPr lang="en-US" sz="1400" dirty="0">
                <a:latin typeface="Lucida Console" pitchFamily="49" charset="0"/>
              </a:rPr>
              <a:t>void StringCopy2</a:t>
            </a:r>
          </a:p>
          <a:p>
            <a:pPr marL="0" indent="0">
              <a:buNone/>
            </a:pPr>
            <a:r>
              <a:rPr lang="en-US" sz="1400" dirty="0">
                <a:latin typeface="Lucida Console" pitchFamily="49" charset="0"/>
              </a:rPr>
              <a:t>(char* </a:t>
            </a:r>
            <a:r>
              <a:rPr lang="en-US" sz="1400" dirty="0" err="1">
                <a:latin typeface="Lucida Console" pitchFamily="49" charset="0"/>
              </a:rPr>
              <a:t>dst</a:t>
            </a:r>
            <a:r>
              <a:rPr lang="en-US" sz="1400" dirty="0">
                <a:latin typeface="Lucida Console" pitchFamily="49" charset="0"/>
              </a:rPr>
              <a:t>, char*</a:t>
            </a:r>
            <a:r>
              <a:rPr lang="en-US" sz="1400" dirty="0" err="1">
                <a:latin typeface="Lucida Console" pitchFamily="49" charset="0"/>
              </a:rPr>
              <a:t>src</a:t>
            </a: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size)</a:t>
            </a:r>
          </a:p>
          <a:p>
            <a:pPr marL="0" indent="0">
              <a:buNone/>
            </a:pP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=0;</a:t>
            </a:r>
          </a:p>
          <a:p>
            <a:pPr marL="0" indent="0">
              <a:buNone/>
            </a:pPr>
            <a:r>
              <a:rPr lang="en-US" sz="1400" dirty="0">
                <a:latin typeface="Lucida Console" pitchFamily="49" charset="0"/>
              </a:rPr>
              <a:t>  for(;</a:t>
            </a:r>
            <a:r>
              <a:rPr lang="en-US" sz="1400" dirty="0" err="1">
                <a:solidFill>
                  <a:srgbClr val="FF0000"/>
                </a:solidFill>
                <a:latin typeface="Lucida Console" pitchFamily="49" charset="0"/>
              </a:rPr>
              <a:t>i</a:t>
            </a:r>
            <a:r>
              <a:rPr lang="en-US" sz="1400" dirty="0">
                <a:solidFill>
                  <a:srgbClr val="FF0000"/>
                </a:solidFill>
                <a:latin typeface="Lucida Console" pitchFamily="49" charset="0"/>
              </a:rPr>
              <a:t>&lt;size-1 &amp;&amp; </a:t>
            </a:r>
          </a:p>
          <a:p>
            <a:pPr marL="0" indent="0">
              <a:buNone/>
            </a:pPr>
            <a:r>
              <a:rPr lang="en-US" sz="1400" dirty="0">
                <a:solidFill>
                  <a:srgbClr val="FF0000"/>
                </a:solidFill>
                <a:latin typeface="Lucida Console" pitchFamily="49" charset="0"/>
              </a:rPr>
              <a:t>       *</a:t>
            </a:r>
            <a:r>
              <a:rPr lang="en-US" sz="1400" dirty="0" err="1">
                <a:solidFill>
                  <a:srgbClr val="FF0000"/>
                </a:solidFill>
                <a:latin typeface="Lucida Console" pitchFamily="49" charset="0"/>
              </a:rPr>
              <a:t>src</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a:t>
            </a:r>
            <a:r>
              <a:rPr lang="en-US" sz="1400" dirty="0" err="1">
                <a:latin typeface="Lucida Console" pitchFamily="49" charset="0"/>
              </a:rPr>
              <a:t>src</a:t>
            </a: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0;</a:t>
            </a:r>
          </a:p>
          <a:p>
            <a:pPr marL="0" indent="0">
              <a:buNone/>
            </a:pPr>
            <a:r>
              <a:rPr lang="en-US" sz="1400" dirty="0">
                <a:latin typeface="Lucida Console" pitchFamily="49" charset="0"/>
              </a:rPr>
              <a:t>}</a:t>
            </a:r>
          </a:p>
          <a:p>
            <a:pPr marL="0" indent="0">
              <a:lnSpc>
                <a:spcPct val="80000"/>
              </a:lnSpc>
              <a:spcBef>
                <a:spcPts val="324"/>
              </a:spcBef>
              <a:buNone/>
            </a:pPr>
            <a:endParaRPr lang="en-US" sz="1350" dirty="0"/>
          </a:p>
          <a:p>
            <a:pPr marL="0" indent="0">
              <a:lnSpc>
                <a:spcPct val="80000"/>
              </a:lnSpc>
              <a:spcBef>
                <a:spcPts val="324"/>
              </a:spcBef>
              <a:buNone/>
            </a:pPr>
            <a:r>
              <a:rPr lang="en-US" sz="1350" dirty="0"/>
              <a:t>}</a:t>
            </a:r>
          </a:p>
          <a:p>
            <a:pPr>
              <a:lnSpc>
                <a:spcPct val="80000"/>
              </a:lnSpc>
              <a:spcBef>
                <a:spcPts val="324"/>
              </a:spcBef>
            </a:pPr>
            <a:endParaRPr lang="en-US" sz="1350" dirty="0"/>
          </a:p>
        </p:txBody>
      </p:sp>
      <p:sp>
        <p:nvSpPr>
          <p:cNvPr id="12" name="Content Placeholder 2"/>
          <p:cNvSpPr txBox="1">
            <a:spLocks/>
          </p:cNvSpPr>
          <p:nvPr/>
        </p:nvSpPr>
        <p:spPr>
          <a:xfrm>
            <a:off x="1484064" y="1787128"/>
            <a:ext cx="3086100" cy="3394472"/>
          </a:xfrm>
          <a:prstGeom prst="rect">
            <a:avLst/>
          </a:prstGeom>
          <a:ln>
            <a:solidFill>
              <a:schemeClr val="tx1"/>
            </a:solidFill>
          </a:ln>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Lucida Console" pitchFamily="49" charset="0"/>
              </a:rPr>
              <a:t>void StringCopy1</a:t>
            </a:r>
          </a:p>
          <a:p>
            <a:pPr marL="0" indent="0">
              <a:buNone/>
            </a:pPr>
            <a:r>
              <a:rPr lang="en-US" sz="1400" dirty="0">
                <a:latin typeface="Lucida Console" pitchFamily="49" charset="0"/>
              </a:rPr>
              <a:t>(char* </a:t>
            </a:r>
            <a:r>
              <a:rPr lang="en-US" sz="1400" dirty="0" err="1">
                <a:latin typeface="Lucida Console" pitchFamily="49" charset="0"/>
              </a:rPr>
              <a:t>dst</a:t>
            </a:r>
            <a:r>
              <a:rPr lang="en-US" sz="1400" dirty="0">
                <a:latin typeface="Lucida Console" pitchFamily="49" charset="0"/>
              </a:rPr>
              <a:t>, char*</a:t>
            </a:r>
            <a:r>
              <a:rPr lang="en-US" sz="1400" dirty="0" err="1">
                <a:latin typeface="Lucida Console" pitchFamily="49" charset="0"/>
              </a:rPr>
              <a:t>src</a:t>
            </a: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size)</a:t>
            </a:r>
          </a:p>
          <a:p>
            <a:pPr marL="0" indent="0">
              <a:buNone/>
            </a:pP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=0;</a:t>
            </a:r>
          </a:p>
          <a:p>
            <a:pPr marL="0" indent="0">
              <a:buNone/>
            </a:pPr>
            <a:r>
              <a:rPr lang="en-US" sz="1400" dirty="0">
                <a:latin typeface="Lucida Console" pitchFamily="49" charset="0"/>
              </a:rPr>
              <a:t>  for(;</a:t>
            </a:r>
            <a:r>
              <a:rPr lang="en-US" sz="1400" dirty="0">
                <a:solidFill>
                  <a:srgbClr val="FF0000"/>
                </a:solidFill>
                <a:latin typeface="Lucida Console" pitchFamily="49" charset="0"/>
              </a:rPr>
              <a:t>*</a:t>
            </a:r>
            <a:r>
              <a:rPr lang="en-US" sz="1400" dirty="0" err="1">
                <a:solidFill>
                  <a:srgbClr val="FF0000"/>
                </a:solidFill>
                <a:latin typeface="Lucida Console" pitchFamily="49" charset="0"/>
              </a:rPr>
              <a:t>src</a:t>
            </a:r>
            <a:r>
              <a:rPr lang="en-US" sz="1400" dirty="0">
                <a:solidFill>
                  <a:srgbClr val="FF0000"/>
                </a:solidFill>
                <a:latin typeface="Lucida Console" pitchFamily="49" charset="0"/>
              </a:rPr>
              <a:t> &amp;&amp; </a:t>
            </a:r>
          </a:p>
          <a:p>
            <a:pPr marL="0" indent="0">
              <a:buNone/>
            </a:pPr>
            <a:r>
              <a:rPr lang="en-US" sz="1400" dirty="0">
                <a:solidFill>
                  <a:srgbClr val="FF0000"/>
                </a:solidFill>
                <a:latin typeface="Lucida Console" pitchFamily="49" charset="0"/>
              </a:rPr>
              <a:t>       </a:t>
            </a:r>
            <a:r>
              <a:rPr lang="en-US" sz="1400" dirty="0" err="1">
                <a:solidFill>
                  <a:srgbClr val="FF0000"/>
                </a:solidFill>
                <a:latin typeface="Lucida Console" pitchFamily="49" charset="0"/>
              </a:rPr>
              <a:t>i</a:t>
            </a:r>
            <a:r>
              <a:rPr lang="en-US" sz="1400" dirty="0">
                <a:solidFill>
                  <a:srgbClr val="FF0000"/>
                </a:solidFill>
                <a:latin typeface="Lucida Console" pitchFamily="49" charset="0"/>
              </a:rPr>
              <a:t>&lt;size-1</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a:t>
            </a:r>
            <a:r>
              <a:rPr lang="en-US" sz="1400" dirty="0" err="1">
                <a:latin typeface="Lucida Console" pitchFamily="49" charset="0"/>
              </a:rPr>
              <a:t>src</a:t>
            </a: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0;</a:t>
            </a:r>
          </a:p>
          <a:p>
            <a:pPr marL="0" indent="0">
              <a:buNone/>
            </a:pPr>
            <a:r>
              <a:rPr lang="en-US" sz="1400" dirty="0">
                <a:latin typeface="Lucida Console" pitchFamily="49" charset="0"/>
              </a:rPr>
              <a:t>}</a:t>
            </a:r>
          </a:p>
          <a:p>
            <a:pPr marL="0" indent="0">
              <a:buNone/>
            </a:pPr>
            <a:endParaRPr lang="en-US" sz="1600" dirty="0"/>
          </a:p>
        </p:txBody>
      </p:sp>
      <p:sp>
        <p:nvSpPr>
          <p:cNvPr id="13" name="TextBox 12"/>
          <p:cNvSpPr txBox="1"/>
          <p:nvPr/>
        </p:nvSpPr>
        <p:spPr>
          <a:xfrm>
            <a:off x="2743200" y="4464967"/>
            <a:ext cx="3543300" cy="392415"/>
          </a:xfrm>
          <a:prstGeom prst="rect">
            <a:avLst/>
          </a:prstGeom>
          <a:solidFill>
            <a:srgbClr val="FFFF00"/>
          </a:solidFill>
          <a:ln>
            <a:solidFill>
              <a:schemeClr val="accent1"/>
            </a:solidFill>
          </a:ln>
        </p:spPr>
        <p:txBody>
          <a:bodyPr wrap="square" rtlCol="0">
            <a:spAutoFit/>
          </a:bodyPr>
          <a:lstStyle/>
          <a:p>
            <a:pPr algn="ctr"/>
            <a:r>
              <a:rPr lang="en-US" sz="1950" dirty="0">
                <a:solidFill>
                  <a:srgbClr val="FF0000"/>
                </a:solidFill>
              </a:rPr>
              <a:t>No need for any preconditions</a:t>
            </a:r>
            <a:endParaRPr lang="en-US" sz="1950" dirty="0"/>
          </a:p>
        </p:txBody>
      </p:sp>
      <p:sp>
        <p:nvSpPr>
          <p:cNvPr id="14" name="TextBox 13"/>
          <p:cNvSpPr txBox="1"/>
          <p:nvPr/>
        </p:nvSpPr>
        <p:spPr>
          <a:xfrm>
            <a:off x="1594957" y="5055635"/>
            <a:ext cx="5943600" cy="992579"/>
          </a:xfrm>
          <a:prstGeom prst="rect">
            <a:avLst/>
          </a:prstGeom>
          <a:solidFill>
            <a:srgbClr val="FFFF00"/>
          </a:solidFill>
          <a:ln>
            <a:solidFill>
              <a:schemeClr val="accent1"/>
            </a:solidFill>
          </a:ln>
        </p:spPr>
        <p:txBody>
          <a:bodyPr wrap="square" rtlCol="0">
            <a:spAutoFit/>
          </a:bodyPr>
          <a:lstStyle/>
          <a:p>
            <a:r>
              <a:rPr lang="en-US" sz="1950" dirty="0">
                <a:solidFill>
                  <a:srgbClr val="FF0000"/>
                </a:solidFill>
              </a:rPr>
              <a:t>Mutual loop invariants: </a:t>
            </a:r>
          </a:p>
          <a:p>
            <a:r>
              <a:rPr lang="en-US" sz="1950" dirty="0">
                <a:solidFill>
                  <a:srgbClr val="FF0000"/>
                </a:solidFill>
              </a:rPr>
              <a:t>	src.1=src.2, dst.1=dst.2, size.1=size.2, i.1=i.2, 	</a:t>
            </a:r>
            <a:r>
              <a:rPr lang="en-US" dirty="0">
                <a:solidFill>
                  <a:srgbClr val="FF0000"/>
                </a:solidFill>
              </a:rPr>
              <a:t>Mem_char.1 == Mem_char.2, ok1 </a:t>
            </a:r>
            <a:r>
              <a:rPr lang="en-US" dirty="0">
                <a:solidFill>
                  <a:srgbClr val="FF0000"/>
                </a:solidFill>
                <a:sym typeface="Wingdings" panose="05000000000000000000" pitchFamily="2" charset="2"/>
              </a:rPr>
              <a:t> ok2 </a:t>
            </a:r>
            <a:endParaRPr lang="en-US" sz="1950" dirty="0"/>
          </a:p>
        </p:txBody>
      </p:sp>
    </p:spTree>
    <p:extLst>
      <p:ext uri="{BB962C8B-B14F-4D97-AF65-F5344CB8AC3E}">
        <p14:creationId xmlns:p14="http://schemas.microsoft.com/office/powerpoint/2010/main" val="138572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Verifying real-world bug fixes and regressions</a:t>
            </a:r>
          </a:p>
        </p:txBody>
      </p:sp>
      <p:sp>
        <p:nvSpPr>
          <p:cNvPr id="3" name="Content Placeholder 2"/>
          <p:cNvSpPr>
            <a:spLocks noGrp="1"/>
          </p:cNvSpPr>
          <p:nvPr>
            <p:ph idx="1"/>
          </p:nvPr>
        </p:nvSpPr>
        <p:spPr/>
        <p:txBody>
          <a:bodyPr>
            <a:normAutofit fontScale="77500" lnSpcReduction="20000"/>
          </a:bodyPr>
          <a:lstStyle/>
          <a:p>
            <a:r>
              <a:rPr lang="en-US" dirty="0"/>
              <a:t>Does a </a:t>
            </a:r>
            <a:r>
              <a:rPr lang="en-US" dirty="0">
                <a:solidFill>
                  <a:srgbClr val="C00000"/>
                </a:solidFill>
              </a:rPr>
              <a:t>fix</a:t>
            </a:r>
            <a:r>
              <a:rPr lang="en-US" dirty="0"/>
              <a:t> inadvertently introduce </a:t>
            </a:r>
            <a:r>
              <a:rPr lang="en-US" dirty="0">
                <a:solidFill>
                  <a:srgbClr val="C00000"/>
                </a:solidFill>
              </a:rPr>
              <a:t>new bugs (</a:t>
            </a:r>
            <a:r>
              <a:rPr lang="en-US" dirty="0" err="1">
                <a:solidFill>
                  <a:srgbClr val="C00000"/>
                </a:solidFill>
              </a:rPr>
              <a:t>wrt</a:t>
            </a:r>
            <a:r>
              <a:rPr lang="en-US" dirty="0">
                <a:solidFill>
                  <a:srgbClr val="C00000"/>
                </a:solidFill>
              </a:rPr>
              <a:t> given assertions)</a:t>
            </a:r>
            <a:r>
              <a:rPr lang="en-US" dirty="0"/>
              <a:t>?</a:t>
            </a:r>
          </a:p>
          <a:p>
            <a:r>
              <a:rPr lang="en-US" dirty="0" err="1">
                <a:solidFill>
                  <a:schemeClr val="tx1"/>
                </a:solidFill>
              </a:rPr>
              <a:t>Verisec</a:t>
            </a:r>
            <a:r>
              <a:rPr lang="en-US" dirty="0">
                <a:solidFill>
                  <a:schemeClr val="tx1"/>
                </a:solidFill>
              </a:rPr>
              <a:t> </a:t>
            </a:r>
            <a:r>
              <a:rPr lang="en-US" dirty="0"/>
              <a:t>suite </a:t>
            </a:r>
          </a:p>
          <a:p>
            <a:pPr marL="400050" lvl="1" indent="0">
              <a:buNone/>
            </a:pPr>
            <a:r>
              <a:rPr lang="en-US" i="1" dirty="0"/>
              <a:t>“snippets of open source programs which contain buffer overflow vulnerabilities, and corresponding patched versions.”</a:t>
            </a:r>
          </a:p>
          <a:p>
            <a:pPr lvl="1"/>
            <a:r>
              <a:rPr lang="en-US" dirty="0">
                <a:solidFill>
                  <a:srgbClr val="C00000"/>
                </a:solidFill>
              </a:rPr>
              <a:t>Relative memory safety </a:t>
            </a:r>
            <a:r>
              <a:rPr lang="en-US" dirty="0"/>
              <a:t>(e.g. buffer overflow) checking</a:t>
            </a:r>
          </a:p>
          <a:p>
            <a:pPr lvl="1"/>
            <a:r>
              <a:rPr lang="en-US" dirty="0"/>
              <a:t>Snippets from </a:t>
            </a:r>
            <a:r>
              <a:rPr lang="en-US" dirty="0">
                <a:solidFill>
                  <a:schemeClr val="tx1"/>
                </a:solidFill>
              </a:rPr>
              <a:t>apache</a:t>
            </a:r>
            <a:r>
              <a:rPr lang="en-US" dirty="0"/>
              <a:t>, </a:t>
            </a:r>
            <a:r>
              <a:rPr lang="en-US" dirty="0" err="1">
                <a:solidFill>
                  <a:schemeClr val="tx1"/>
                </a:solidFill>
              </a:rPr>
              <a:t>madwifi</a:t>
            </a:r>
            <a:r>
              <a:rPr lang="en-US" dirty="0"/>
              <a:t>, </a:t>
            </a:r>
            <a:r>
              <a:rPr lang="en-US" dirty="0" err="1">
                <a:solidFill>
                  <a:schemeClr val="tx1"/>
                </a:solidFill>
              </a:rPr>
              <a:t>sendmail</a:t>
            </a:r>
            <a:r>
              <a:rPr lang="en-US" dirty="0"/>
              <a:t> etc.</a:t>
            </a:r>
          </a:p>
          <a:p>
            <a:pPr lvl="1"/>
            <a:r>
              <a:rPr lang="en-US" dirty="0"/>
              <a:t>Verified several bug fixes automatically using SymDiff [FSE’13]</a:t>
            </a:r>
          </a:p>
          <a:p>
            <a:r>
              <a:rPr lang="en-US" dirty="0"/>
              <a:t>Verification modulo versions (VMV) [Logozzo, Lahiri, Blackshear, Fahndrich PLDI’14]</a:t>
            </a:r>
          </a:p>
          <a:p>
            <a:pPr lvl="1"/>
            <a:r>
              <a:rPr lang="en-US" dirty="0"/>
              <a:t>Another approach using abstract interpretation in </a:t>
            </a:r>
            <a:r>
              <a:rPr lang="en-US" dirty="0" err="1"/>
              <a:t>Clousot</a:t>
            </a:r>
            <a:endParaRPr lang="en-US" dirty="0"/>
          </a:p>
          <a:p>
            <a:pPr lvl="1"/>
            <a:r>
              <a:rPr lang="en-US" dirty="0"/>
              <a:t>10k+ LOC of C# projects, verified fixes, verified regressions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91274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809522" y="3429000"/>
            <a:ext cx="3953478" cy="838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Similar problem in approximations</a:t>
            </a:r>
          </a:p>
        </p:txBody>
      </p:sp>
      <p:sp>
        <p:nvSpPr>
          <p:cNvPr id="3" name="Content Placeholder 2"/>
          <p:cNvSpPr>
            <a:spLocks noGrp="1"/>
          </p:cNvSpPr>
          <p:nvPr>
            <p:ph sz="quarter" idx="1"/>
          </p:nvPr>
        </p:nvSpPr>
        <p:spPr>
          <a:xfrm>
            <a:off x="228600" y="1638861"/>
            <a:ext cx="3962400" cy="3618939"/>
          </a:xfrm>
          <a:ln>
            <a:solidFill>
              <a:schemeClr val="accent1">
                <a:shade val="50000"/>
              </a:schemeClr>
            </a:solidFill>
          </a:ln>
        </p:spPr>
        <p:txBody>
          <a:bodyPr>
            <a:normAutofit/>
          </a:bodyPr>
          <a:lstStyle/>
          <a:p>
            <a:pPr marL="274320" lvl="1" indent="0">
              <a:buNone/>
            </a:pPr>
            <a:r>
              <a:rPr lang="en-US" sz="2000" i="1" dirty="0" err="1">
                <a:latin typeface="Courier New" panose="02070309020205020404" pitchFamily="49" charset="0"/>
                <a:cs typeface="Courier New" panose="02070309020205020404" pitchFamily="49" charset="0"/>
              </a:rPr>
              <a:t>Strcpy</a:t>
            </a:r>
            <a:r>
              <a:rPr lang="en-US" sz="2000" dirty="0">
                <a:latin typeface="Courier New" panose="02070309020205020404" pitchFamily="49" charset="0"/>
                <a:cs typeface="Courier New" panose="02070309020205020404" pitchFamily="49" charset="0"/>
              </a:rPr>
              <a:t>() {</a:t>
            </a:r>
          </a:p>
          <a:p>
            <a:pPr marL="274320" lvl="1" indent="0">
              <a:buNone/>
            </a:pP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a:t>
            </a:r>
          </a:p>
          <a:p>
            <a:pPr marL="274320" lvl="1" indent="0">
              <a:buNone/>
            </a:pP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src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p>
          <a:p>
            <a:pPr marL="27432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src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27432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+ 1;</a:t>
            </a:r>
          </a:p>
          <a:p>
            <a:pPr marL="274320" lvl="1" indent="0">
              <a:buNone/>
            </a:pPr>
            <a:r>
              <a:rPr lang="en-US" sz="2000" dirty="0">
                <a:latin typeface="Courier New" panose="02070309020205020404" pitchFamily="49" charset="0"/>
                <a:cs typeface="Courier New" panose="02070309020205020404" pitchFamily="49" charset="0"/>
              </a:rPr>
              <a:t>}</a:t>
            </a:r>
          </a:p>
          <a:p>
            <a:pPr marL="274320" lvl="1" indent="0">
              <a:buNone/>
            </a:pPr>
            <a:r>
              <a:rPr lang="en-US" sz="2000" dirty="0" err="1">
                <a:latin typeface="Courier New" panose="02070309020205020404" pitchFamily="49" charset="0"/>
                <a:cs typeface="Courier New" panose="02070309020205020404" pitchFamily="49" charset="0"/>
              </a:rPr>
              <a:t>dst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a:t>
            </a:r>
          </a:p>
          <a:p>
            <a:pPr marL="274320" lvl="1" indent="0">
              <a:buNone/>
            </a:pPr>
            <a:r>
              <a:rPr lang="en-US" sz="2000" dirty="0">
                <a:latin typeface="Courier New" panose="02070309020205020404" pitchFamily="49" charset="0"/>
                <a:cs typeface="Courier New" panose="02070309020205020404" pitchFamily="49" charset="0"/>
              </a:rPr>
              <a:t>}</a:t>
            </a:r>
          </a:p>
          <a:p>
            <a:pPr marL="274320" lvl="1" indent="0">
              <a:buNone/>
            </a:pPr>
            <a:endParaRPr lang="en-US" dirty="0"/>
          </a:p>
        </p:txBody>
      </p:sp>
      <p:sp>
        <p:nvSpPr>
          <p:cNvPr id="4" name="TextBox 3"/>
          <p:cNvSpPr txBox="1"/>
          <p:nvPr/>
        </p:nvSpPr>
        <p:spPr>
          <a:xfrm>
            <a:off x="4419600" y="1638861"/>
            <a:ext cx="4445391" cy="3618939"/>
          </a:xfrm>
          <a:prstGeom prst="rect">
            <a:avLst/>
          </a:prstGeom>
          <a:noFill/>
          <a:ln>
            <a:solidFill>
              <a:schemeClr val="accent1"/>
            </a:solidFill>
          </a:ln>
        </p:spPr>
        <p:txBody>
          <a:bodyPr wrap="square" rtlCol="0">
            <a:spAutoFit/>
          </a:bodyPr>
          <a:lstStyle/>
          <a:p>
            <a:pPr marL="274320" lvl="1" indent="0">
              <a:buNone/>
            </a:pPr>
            <a:r>
              <a:rPr lang="en-US" sz="2000" i="1" dirty="0" err="1">
                <a:latin typeface="Courier New" panose="02070309020205020404" pitchFamily="49" charset="0"/>
                <a:cs typeface="Courier New" panose="02070309020205020404" pitchFamily="49" charset="0"/>
              </a:rPr>
              <a:t>StrcpyApprox</a:t>
            </a:r>
            <a:r>
              <a:rPr lang="en-US" sz="2000" dirty="0">
                <a:latin typeface="Courier New" panose="02070309020205020404" pitchFamily="49" charset="0"/>
                <a:cs typeface="Courier New" panose="02070309020205020404" pitchFamily="49" charset="0"/>
              </a:rPr>
              <a:t>() {</a:t>
            </a:r>
          </a:p>
          <a:p>
            <a:pPr marL="274320" lvl="1" indent="0">
              <a:spcBef>
                <a:spcPts val="500"/>
              </a:spcBef>
              <a:buNone/>
            </a:pP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j := 0;</a:t>
            </a:r>
          </a:p>
          <a:p>
            <a:pPr marL="274320" lvl="1" indent="0">
              <a:spcBef>
                <a:spcPts val="500"/>
              </a:spcBef>
              <a:buNone/>
            </a:pP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src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p>
          <a:p>
            <a:pPr marL="274320" lvl="1" indent="0">
              <a:spcBef>
                <a:spcPts val="50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dst</a:t>
            </a:r>
            <a:r>
              <a:rPr lang="en-US" sz="2000" dirty="0">
                <a:latin typeface="Courier New" panose="02070309020205020404" pitchFamily="49" charset="0"/>
                <a:cs typeface="Courier New" panose="02070309020205020404" pitchFamily="49" charset="0"/>
              </a:rPr>
              <a:t>[j] := </a:t>
            </a:r>
            <a:r>
              <a:rPr lang="en-US" sz="2000" dirty="0" err="1">
                <a:latin typeface="Courier New" panose="02070309020205020404" pitchFamily="49" charset="0"/>
                <a:cs typeface="Courier New" panose="02070309020205020404" pitchFamily="49" charset="0"/>
              </a:rPr>
              <a:t>src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274320" lvl="1" indent="0">
              <a:spcBef>
                <a:spcPts val="50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+ 1; j := j + 1;</a:t>
            </a:r>
          </a:p>
          <a:p>
            <a:pPr marL="274320" lvl="1" indent="0">
              <a:spcBef>
                <a:spcPts val="500"/>
              </a:spcBef>
              <a:buNone/>
            </a:pPr>
            <a:r>
              <a:rPr lang="en-US" sz="2000" b="1" dirty="0">
                <a:latin typeface="Courier New" panose="02070309020205020404" pitchFamily="49" charset="0"/>
                <a:cs typeface="Courier New" panose="02070309020205020404" pitchFamily="49" charset="0"/>
              </a:rPr>
              <a:t> if</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src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r>
              <a:rPr lang="en-US" sz="2000" b="1" dirty="0">
                <a:latin typeface="Courier New" panose="02070309020205020404" pitchFamily="49" charset="0"/>
                <a:cs typeface="Courier New" panose="02070309020205020404" pitchFamily="49" charset="0"/>
              </a:rPr>
              <a:t>break</a:t>
            </a:r>
            <a:r>
              <a:rPr lang="en-US" sz="2000" dirty="0">
                <a:latin typeface="Courier New" panose="02070309020205020404" pitchFamily="49" charset="0"/>
                <a:cs typeface="Courier New" panose="02070309020205020404" pitchFamily="49" charset="0"/>
              </a:rPr>
              <a:t>;}</a:t>
            </a:r>
          </a:p>
          <a:p>
            <a:pPr marL="274320" lvl="1" indent="0">
              <a:spcBef>
                <a:spcPts val="50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+ 1;</a:t>
            </a:r>
          </a:p>
          <a:p>
            <a:pPr marL="274320" lvl="1" indent="0">
              <a:buNone/>
            </a:pPr>
            <a:r>
              <a:rPr lang="en-US" sz="2000" dirty="0">
                <a:latin typeface="Courier New" panose="02070309020205020404" pitchFamily="49" charset="0"/>
                <a:cs typeface="Courier New" panose="02070309020205020404" pitchFamily="49" charset="0"/>
              </a:rPr>
              <a:t>}</a:t>
            </a:r>
          </a:p>
          <a:p>
            <a:pPr marL="274320" lvl="1" indent="0">
              <a:spcBef>
                <a:spcPts val="500"/>
              </a:spcBef>
              <a:buNone/>
            </a:pPr>
            <a:r>
              <a:rPr lang="en-US" sz="2000" dirty="0" err="1">
                <a:latin typeface="Courier New" panose="02070309020205020404" pitchFamily="49" charset="0"/>
                <a:cs typeface="Courier New" panose="02070309020205020404" pitchFamily="49" charset="0"/>
              </a:rPr>
              <a:t>dst</a:t>
            </a:r>
            <a:r>
              <a:rPr lang="en-US" sz="2000" dirty="0">
                <a:latin typeface="Courier New" panose="02070309020205020404" pitchFamily="49" charset="0"/>
                <a:cs typeface="Courier New" panose="02070309020205020404" pitchFamily="49" charset="0"/>
              </a:rPr>
              <a:t>[j] := 0;</a:t>
            </a:r>
          </a:p>
          <a:p>
            <a:pPr marL="274320" lvl="1" indent="0">
              <a:buNone/>
            </a:pPr>
            <a:r>
              <a:rPr lang="en-US" sz="2000" dirty="0">
                <a:latin typeface="Courier New" panose="02070309020205020404" pitchFamily="49" charset="0"/>
                <a:cs typeface="Courier New" panose="02070309020205020404" pitchFamily="49" charset="0"/>
              </a:rPr>
              <a:t>}</a:t>
            </a:r>
          </a:p>
        </p:txBody>
      </p:sp>
      <p:sp>
        <p:nvSpPr>
          <p:cNvPr id="7" name="TextBox 6"/>
          <p:cNvSpPr txBox="1"/>
          <p:nvPr/>
        </p:nvSpPr>
        <p:spPr>
          <a:xfrm>
            <a:off x="4809522" y="6057478"/>
            <a:ext cx="4055469" cy="461665"/>
          </a:xfrm>
          <a:prstGeom prst="rect">
            <a:avLst/>
          </a:prstGeom>
          <a:noFill/>
        </p:spPr>
        <p:txBody>
          <a:bodyPr wrap="none" rtlCol="0">
            <a:spAutoFit/>
          </a:bodyPr>
          <a:lstStyle/>
          <a:p>
            <a:r>
              <a:rPr lang="en-US" sz="2400" dirty="0"/>
              <a:t>[He, Lahiri, Rakamaric NFM’16]</a:t>
            </a:r>
          </a:p>
        </p:txBody>
      </p:sp>
      <p:sp>
        <p:nvSpPr>
          <p:cNvPr id="8" name="Cloud Callout 7"/>
          <p:cNvSpPr/>
          <p:nvPr/>
        </p:nvSpPr>
        <p:spPr>
          <a:xfrm>
            <a:off x="990600" y="5257800"/>
            <a:ext cx="6096000" cy="86663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that </a:t>
            </a:r>
            <a:r>
              <a:rPr lang="en-US" dirty="0" err="1"/>
              <a:t>StrcpyApprox</a:t>
            </a:r>
            <a:r>
              <a:rPr lang="en-US" dirty="0"/>
              <a:t> preserves memory safety and termination</a:t>
            </a:r>
          </a:p>
        </p:txBody>
      </p:sp>
      <p:sp>
        <p:nvSpPr>
          <p:cNvPr id="5" name="Cloud Callout 4"/>
          <p:cNvSpPr/>
          <p:nvPr/>
        </p:nvSpPr>
        <p:spPr>
          <a:xfrm>
            <a:off x="3352800" y="4267200"/>
            <a:ext cx="5105400" cy="990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Termination preservation does not even need a ranking function</a:t>
            </a:r>
          </a:p>
        </p:txBody>
      </p:sp>
    </p:spTree>
    <p:extLst>
      <p:ext uri="{BB962C8B-B14F-4D97-AF65-F5344CB8AC3E}">
        <p14:creationId xmlns:p14="http://schemas.microsoft.com/office/powerpoint/2010/main" val="308615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 from DAC</a:t>
            </a:r>
          </a:p>
        </p:txBody>
      </p:sp>
      <p:sp>
        <p:nvSpPr>
          <p:cNvPr id="3" name="Content Placeholder 2"/>
          <p:cNvSpPr>
            <a:spLocks noGrp="1"/>
          </p:cNvSpPr>
          <p:nvPr>
            <p:ph idx="1"/>
          </p:nvPr>
        </p:nvSpPr>
        <p:spPr/>
        <p:txBody>
          <a:bodyPr/>
          <a:lstStyle/>
          <a:p>
            <a:r>
              <a:rPr lang="en-US" dirty="0"/>
              <a:t>Relative correctness proofs have a better chance of automation</a:t>
            </a:r>
          </a:p>
          <a:p>
            <a:pPr lvl="1"/>
            <a:r>
              <a:rPr lang="en-US" dirty="0"/>
              <a:t>Weaker guarantees</a:t>
            </a:r>
          </a:p>
          <a:p>
            <a:pPr lvl="1"/>
            <a:r>
              <a:rPr lang="en-US" dirty="0"/>
              <a:t>Tolerates environment imprecision</a:t>
            </a:r>
          </a:p>
          <a:p>
            <a:pPr lvl="1"/>
            <a:r>
              <a:rPr lang="en-US" dirty="0"/>
              <a:t>Often a small space of proof works across domains </a:t>
            </a:r>
          </a:p>
          <a:p>
            <a:pPr lvl="1"/>
            <a:endParaRPr lang="en-US" dirty="0"/>
          </a:p>
        </p:txBody>
      </p:sp>
    </p:spTree>
    <p:extLst>
      <p:ext uri="{BB962C8B-B14F-4D97-AF65-F5344CB8AC3E}">
        <p14:creationId xmlns:p14="http://schemas.microsoft.com/office/powerpoint/2010/main" val="206935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lstStyle/>
          <a:p>
            <a:r>
              <a:rPr lang="en-US" dirty="0"/>
              <a:t>Conflict-freedom in 3-way merge</a:t>
            </a:r>
          </a:p>
        </p:txBody>
      </p:sp>
    </p:spTree>
    <p:extLst>
      <p:ext uri="{BB962C8B-B14F-4D97-AF65-F5344CB8AC3E}">
        <p14:creationId xmlns:p14="http://schemas.microsoft.com/office/powerpoint/2010/main" val="194230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Conflict-freedom for 3-way merge</a:t>
            </a:r>
          </a:p>
        </p:txBody>
      </p:sp>
      <p:sp>
        <p:nvSpPr>
          <p:cNvPr id="3" name="Content Placeholder 2"/>
          <p:cNvSpPr>
            <a:spLocks noGrp="1"/>
          </p:cNvSpPr>
          <p:nvPr>
            <p:ph idx="1"/>
          </p:nvPr>
        </p:nvSpPr>
        <p:spPr>
          <a:xfrm>
            <a:off x="457200" y="3962400"/>
            <a:ext cx="8229600" cy="1935163"/>
          </a:xfrm>
        </p:spPr>
        <p:txBody>
          <a:bodyPr>
            <a:normAutofit fontScale="62500" lnSpcReduction="20000"/>
          </a:bodyPr>
          <a:lstStyle/>
          <a:p>
            <a:r>
              <a:rPr lang="en-US" dirty="0"/>
              <a:t>(Informally) A merge is conflict-free if </a:t>
            </a:r>
          </a:p>
          <a:p>
            <a:pPr lvl="1"/>
            <a:r>
              <a:rPr lang="en-US" dirty="0"/>
              <a:t>changes from both branches A and B are preserved in merge</a:t>
            </a:r>
          </a:p>
          <a:p>
            <a:pPr lvl="1"/>
            <a:r>
              <a:rPr lang="en-US" dirty="0"/>
              <a:t>unchanged behaviors in both branches over Base are preserved in merge</a:t>
            </a:r>
          </a:p>
          <a:p>
            <a:r>
              <a:rPr lang="en-US" dirty="0"/>
              <a:t>Popular merge are based on textual (semantics-unaware) diffs (e.g. </a:t>
            </a:r>
            <a:r>
              <a:rPr lang="en-US" b="1" dirty="0"/>
              <a:t>diff3</a:t>
            </a:r>
            <a:r>
              <a:rPr lang="en-US" dirty="0"/>
              <a:t>)</a:t>
            </a:r>
          </a:p>
          <a:p>
            <a:pPr lvl="1"/>
            <a:r>
              <a:rPr lang="en-US" dirty="0"/>
              <a:t>False positives: Spurious </a:t>
            </a:r>
            <a:r>
              <a:rPr lang="en-US" b="1" dirty="0"/>
              <a:t>merge-conflicts</a:t>
            </a:r>
            <a:r>
              <a:rPr lang="en-US" dirty="0"/>
              <a:t> due to overlapping textual diffs</a:t>
            </a:r>
          </a:p>
          <a:p>
            <a:pPr lvl="1"/>
            <a:r>
              <a:rPr lang="en-US" dirty="0"/>
              <a:t>False negatives: </a:t>
            </a:r>
            <a:r>
              <a:rPr lang="en-US" b="1" dirty="0"/>
              <a:t>Silently</a:t>
            </a:r>
            <a:r>
              <a:rPr lang="en-US" dirty="0"/>
              <a:t> admit merges that do not preserve conflict-freedom</a:t>
            </a:r>
          </a:p>
        </p:txBody>
      </p:sp>
      <p:pic>
        <p:nvPicPr>
          <p:cNvPr id="4" name="Picture 3"/>
          <p:cNvPicPr>
            <a:picLocks noChangeAspect="1"/>
          </p:cNvPicPr>
          <p:nvPr/>
        </p:nvPicPr>
        <p:blipFill>
          <a:blip r:embed="rId2"/>
          <a:stretch>
            <a:fillRect/>
          </a:stretch>
        </p:blipFill>
        <p:spPr>
          <a:xfrm>
            <a:off x="1981200" y="1426874"/>
            <a:ext cx="5353050" cy="2066925"/>
          </a:xfrm>
          <a:prstGeom prst="rect">
            <a:avLst/>
          </a:prstGeom>
        </p:spPr>
      </p:pic>
      <p:sp>
        <p:nvSpPr>
          <p:cNvPr id="5" name="TextBox 4"/>
          <p:cNvSpPr txBox="1"/>
          <p:nvPr/>
        </p:nvSpPr>
        <p:spPr>
          <a:xfrm>
            <a:off x="3124200" y="1701573"/>
            <a:ext cx="987771" cy="584775"/>
          </a:xfrm>
          <a:prstGeom prst="rect">
            <a:avLst/>
          </a:prstGeom>
          <a:solidFill>
            <a:srgbClr val="FFC000"/>
          </a:solidFill>
        </p:spPr>
        <p:txBody>
          <a:bodyPr wrap="none" rtlCol="0">
            <a:spAutoFit/>
          </a:bodyPr>
          <a:lstStyle/>
          <a:p>
            <a:r>
              <a:rPr lang="en-US" sz="3200" b="1" dirty="0"/>
              <a:t>Base</a:t>
            </a:r>
            <a:endParaRPr lang="en-US" sz="2800" b="1" dirty="0"/>
          </a:p>
        </p:txBody>
      </p:sp>
      <p:sp>
        <p:nvSpPr>
          <p:cNvPr id="6" name="TextBox 5"/>
          <p:cNvSpPr txBox="1"/>
          <p:nvPr/>
        </p:nvSpPr>
        <p:spPr>
          <a:xfrm>
            <a:off x="5390872" y="1676400"/>
            <a:ext cx="433132" cy="584775"/>
          </a:xfrm>
          <a:prstGeom prst="rect">
            <a:avLst/>
          </a:prstGeom>
          <a:solidFill>
            <a:srgbClr val="FFC000"/>
          </a:solidFill>
        </p:spPr>
        <p:txBody>
          <a:bodyPr wrap="none" rtlCol="0">
            <a:spAutoFit/>
          </a:bodyPr>
          <a:lstStyle/>
          <a:p>
            <a:r>
              <a:rPr lang="en-US" sz="3200" b="1" dirty="0"/>
              <a:t>A</a:t>
            </a:r>
            <a:endParaRPr lang="en-US" b="1" dirty="0"/>
          </a:p>
        </p:txBody>
      </p:sp>
      <p:sp>
        <p:nvSpPr>
          <p:cNvPr id="7" name="TextBox 6"/>
          <p:cNvSpPr txBox="1"/>
          <p:nvPr/>
        </p:nvSpPr>
        <p:spPr>
          <a:xfrm>
            <a:off x="5390872" y="2831068"/>
            <a:ext cx="415498" cy="584775"/>
          </a:xfrm>
          <a:prstGeom prst="rect">
            <a:avLst/>
          </a:prstGeom>
          <a:solidFill>
            <a:srgbClr val="FFC000"/>
          </a:solidFill>
        </p:spPr>
        <p:txBody>
          <a:bodyPr wrap="none" rtlCol="0">
            <a:spAutoFit/>
          </a:bodyPr>
          <a:lstStyle/>
          <a:p>
            <a:r>
              <a:rPr lang="en-US" sz="3200" b="1" dirty="0"/>
              <a:t>B</a:t>
            </a:r>
          </a:p>
        </p:txBody>
      </p:sp>
      <p:sp>
        <p:nvSpPr>
          <p:cNvPr id="8" name="TextBox 7"/>
          <p:cNvSpPr txBox="1"/>
          <p:nvPr/>
        </p:nvSpPr>
        <p:spPr>
          <a:xfrm>
            <a:off x="6172200" y="2210723"/>
            <a:ext cx="543739" cy="584775"/>
          </a:xfrm>
          <a:prstGeom prst="rect">
            <a:avLst/>
          </a:prstGeom>
          <a:solidFill>
            <a:srgbClr val="FFC000"/>
          </a:solidFill>
        </p:spPr>
        <p:txBody>
          <a:bodyPr wrap="none" rtlCol="0">
            <a:spAutoFit/>
          </a:bodyPr>
          <a:lstStyle/>
          <a:p>
            <a:r>
              <a:rPr lang="en-US" sz="3200" b="1" dirty="0"/>
              <a:t>M</a:t>
            </a:r>
          </a:p>
        </p:txBody>
      </p:sp>
    </p:spTree>
    <p:extLst>
      <p:ext uri="{BB962C8B-B14F-4D97-AF65-F5344CB8AC3E}">
        <p14:creationId xmlns:p14="http://schemas.microsoft.com/office/powerpoint/2010/main" val="398748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False alarms </a:t>
            </a:r>
            <a:r>
              <a:rPr lang="en-US" dirty="0">
                <a:sym typeface="Wingdings" panose="05000000000000000000" pitchFamily="2" charset="2"/>
              </a:rPr>
              <a:t> dev frustration</a:t>
            </a:r>
            <a:endParaRPr lang="en-US" dirty="0"/>
          </a:p>
        </p:txBody>
      </p:sp>
      <p:pic>
        <p:nvPicPr>
          <p:cNvPr id="4" name="Picture 3"/>
          <p:cNvPicPr>
            <a:picLocks noChangeAspect="1"/>
          </p:cNvPicPr>
          <p:nvPr/>
        </p:nvPicPr>
        <p:blipFill>
          <a:blip r:embed="rId2"/>
          <a:stretch>
            <a:fillRect/>
          </a:stretch>
        </p:blipFill>
        <p:spPr>
          <a:xfrm>
            <a:off x="304800" y="1600200"/>
            <a:ext cx="2528888" cy="1911064"/>
          </a:xfrm>
          <a:prstGeom prst="rect">
            <a:avLst/>
          </a:prstGeom>
        </p:spPr>
      </p:pic>
      <p:pic>
        <p:nvPicPr>
          <p:cNvPr id="5" name="Picture 4"/>
          <p:cNvPicPr>
            <a:picLocks noChangeAspect="1"/>
          </p:cNvPicPr>
          <p:nvPr/>
        </p:nvPicPr>
        <p:blipFill>
          <a:blip r:embed="rId3"/>
          <a:stretch>
            <a:fillRect/>
          </a:stretch>
        </p:blipFill>
        <p:spPr>
          <a:xfrm>
            <a:off x="540544" y="4419600"/>
            <a:ext cx="2057400" cy="2022330"/>
          </a:xfrm>
          <a:prstGeom prst="rect">
            <a:avLst/>
          </a:prstGeom>
        </p:spPr>
      </p:pic>
      <p:pic>
        <p:nvPicPr>
          <p:cNvPr id="6" name="Picture 5"/>
          <p:cNvPicPr>
            <a:picLocks noChangeAspect="1"/>
          </p:cNvPicPr>
          <p:nvPr/>
        </p:nvPicPr>
        <p:blipFill>
          <a:blip r:embed="rId4"/>
          <a:stretch>
            <a:fillRect/>
          </a:stretch>
        </p:blipFill>
        <p:spPr>
          <a:xfrm>
            <a:off x="6096000" y="1600200"/>
            <a:ext cx="2761860" cy="1895475"/>
          </a:xfrm>
          <a:prstGeom prst="rect">
            <a:avLst/>
          </a:prstGeom>
        </p:spPr>
      </p:pic>
      <p:pic>
        <p:nvPicPr>
          <p:cNvPr id="7" name="Picture 6"/>
          <p:cNvPicPr>
            <a:picLocks noChangeAspect="1"/>
          </p:cNvPicPr>
          <p:nvPr/>
        </p:nvPicPr>
        <p:blipFill>
          <a:blip r:embed="rId5"/>
          <a:stretch>
            <a:fillRect/>
          </a:stretch>
        </p:blipFill>
        <p:spPr>
          <a:xfrm>
            <a:off x="3041914" y="2895600"/>
            <a:ext cx="2809875" cy="2793849"/>
          </a:xfrm>
          <a:prstGeom prst="rect">
            <a:avLst/>
          </a:prstGeom>
        </p:spPr>
      </p:pic>
      <p:pic>
        <p:nvPicPr>
          <p:cNvPr id="8" name="Picture 7"/>
          <p:cNvPicPr>
            <a:picLocks noChangeAspect="1"/>
          </p:cNvPicPr>
          <p:nvPr/>
        </p:nvPicPr>
        <p:blipFill>
          <a:blip r:embed="rId6"/>
          <a:stretch>
            <a:fillRect/>
          </a:stretch>
        </p:blipFill>
        <p:spPr>
          <a:xfrm>
            <a:off x="6324600" y="3810000"/>
            <a:ext cx="2209800" cy="2505075"/>
          </a:xfrm>
          <a:prstGeom prst="rect">
            <a:avLst/>
          </a:prstGeom>
        </p:spPr>
      </p:pic>
    </p:spTree>
    <p:extLst>
      <p:ext uri="{BB962C8B-B14F-4D97-AF65-F5344CB8AC3E}">
        <p14:creationId xmlns:p14="http://schemas.microsoft.com/office/powerpoint/2010/main" val="410373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program differences</a:t>
            </a:r>
          </a:p>
        </p:txBody>
      </p:sp>
      <p:sp>
        <p:nvSpPr>
          <p:cNvPr id="3" name="AutoShape 3" descr="view details"/>
          <p:cNvSpPr>
            <a:spLocks noChangeAspect="1" noChangeArrowheads="1"/>
          </p:cNvSpPr>
          <p:nvPr/>
        </p:nvSpPr>
        <p:spPr bwMode="auto">
          <a:xfrm>
            <a:off x="131763" y="-139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C:\Users\chrishaw\AppData\Local\Microsoft\Windows\Temporary Internet Files\Content.IE5\B0SF5SZ6\MC90035096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828800"/>
            <a:ext cx="1798622" cy="138518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chrishaw\AppData\Local\Microsoft\Windows\Temporary Internet Files\Content.IE5\3AUFHR2T\MC90023303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8620" y="3973482"/>
            <a:ext cx="1745810" cy="177622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3048000" y="1447800"/>
            <a:ext cx="2286000" cy="1828800"/>
            <a:chOff x="5957887" y="4072218"/>
            <a:chExt cx="2286000" cy="1828800"/>
          </a:xfrm>
        </p:grpSpPr>
        <p:sp>
          <p:nvSpPr>
            <p:cNvPr id="4" name="Rounded Rectangle 3"/>
            <p:cNvSpPr/>
            <p:nvPr/>
          </p:nvSpPr>
          <p:spPr>
            <a:xfrm>
              <a:off x="5957887" y="4072218"/>
              <a:ext cx="2286000" cy="1828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a:t>f() {  </a:t>
              </a:r>
              <a:r>
                <a:rPr lang="en-US" strike="sngStrike" dirty="0"/>
                <a:t>Print(foo);</a:t>
              </a:r>
            </a:p>
            <a:p>
              <a:r>
                <a:rPr lang="en-US" dirty="0"/>
                <a:t>        g(); }</a:t>
              </a:r>
            </a:p>
            <a:p>
              <a:endParaRPr lang="en-US" dirty="0"/>
            </a:p>
            <a:p>
              <a:r>
                <a:rPr lang="en-US" dirty="0"/>
                <a:t>g() { ...</a:t>
              </a:r>
            </a:p>
            <a:p>
              <a:r>
                <a:rPr lang="en-US" dirty="0"/>
                <a:t>        </a:t>
              </a:r>
              <a:r>
                <a:rPr lang="en-US" dirty="0">
                  <a:solidFill>
                    <a:srgbClr val="00B050"/>
                  </a:solidFill>
                </a:rPr>
                <a:t>Print(foo);</a:t>
              </a:r>
              <a:r>
                <a:rPr lang="en-US" dirty="0"/>
                <a:t> }</a:t>
              </a:r>
            </a:p>
          </p:txBody>
        </p:sp>
        <p:sp>
          <p:nvSpPr>
            <p:cNvPr id="7" name="Curved Left Arrow 6"/>
            <p:cNvSpPr/>
            <p:nvPr/>
          </p:nvSpPr>
          <p:spPr>
            <a:xfrm>
              <a:off x="7543800" y="4419600"/>
              <a:ext cx="304800" cy="10668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9"/>
          <p:cNvGrpSpPr/>
          <p:nvPr/>
        </p:nvGrpSpPr>
        <p:grpSpPr>
          <a:xfrm>
            <a:off x="5867400" y="1455280"/>
            <a:ext cx="2286000" cy="1828800"/>
            <a:chOff x="2971800" y="4114800"/>
            <a:chExt cx="2286000" cy="1828800"/>
          </a:xfrm>
        </p:grpSpPr>
        <p:sp>
          <p:nvSpPr>
            <p:cNvPr id="11" name="Rounded Rectangle 10"/>
            <p:cNvSpPr/>
            <p:nvPr/>
          </p:nvSpPr>
          <p:spPr>
            <a:xfrm>
              <a:off x="2971800" y="4114800"/>
              <a:ext cx="2286000" cy="1828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g() { ...</a:t>
              </a:r>
            </a:p>
            <a:p>
              <a:r>
                <a:rPr lang="en-US" dirty="0"/>
                <a:t>        Print(foo);</a:t>
              </a:r>
            </a:p>
            <a:p>
              <a:r>
                <a:rPr lang="en-US" dirty="0"/>
                <a:t>        </a:t>
              </a:r>
              <a:r>
                <a:rPr lang="en-US" dirty="0">
                  <a:solidFill>
                    <a:srgbClr val="00B050"/>
                  </a:solidFill>
                </a:rPr>
                <a:t>Print(bar);</a:t>
              </a:r>
              <a:r>
                <a:rPr lang="en-US" dirty="0"/>
                <a:t> }</a:t>
              </a:r>
            </a:p>
          </p:txBody>
        </p:sp>
        <p:sp>
          <p:nvSpPr>
            <p:cNvPr id="8" name="Left Arrow 7"/>
            <p:cNvSpPr/>
            <p:nvPr/>
          </p:nvSpPr>
          <p:spPr>
            <a:xfrm>
              <a:off x="4724400" y="5181600"/>
              <a:ext cx="381000" cy="2711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118804" y="3287095"/>
            <a:ext cx="1893082" cy="461665"/>
          </a:xfrm>
          <a:prstGeom prst="rect">
            <a:avLst/>
          </a:prstGeom>
          <a:noFill/>
        </p:spPr>
        <p:txBody>
          <a:bodyPr wrap="none" rtlCol="0">
            <a:spAutoFit/>
          </a:bodyPr>
          <a:lstStyle/>
          <a:p>
            <a:r>
              <a:rPr lang="en-US" sz="2400" b="1" dirty="0"/>
              <a:t>New features</a:t>
            </a:r>
          </a:p>
        </p:txBody>
      </p:sp>
      <p:sp>
        <p:nvSpPr>
          <p:cNvPr id="92" name="TextBox 91"/>
          <p:cNvSpPr txBox="1"/>
          <p:nvPr/>
        </p:nvSpPr>
        <p:spPr>
          <a:xfrm>
            <a:off x="3368627" y="3284080"/>
            <a:ext cx="1644746" cy="461665"/>
          </a:xfrm>
          <a:prstGeom prst="rect">
            <a:avLst/>
          </a:prstGeom>
          <a:noFill/>
        </p:spPr>
        <p:txBody>
          <a:bodyPr wrap="none" rtlCol="0">
            <a:spAutoFit/>
          </a:bodyPr>
          <a:lstStyle/>
          <a:p>
            <a:r>
              <a:rPr lang="en-US" sz="2400" b="1" dirty="0"/>
              <a:t>Refactoring</a:t>
            </a:r>
          </a:p>
        </p:txBody>
      </p:sp>
      <p:sp>
        <p:nvSpPr>
          <p:cNvPr id="93" name="TextBox 92"/>
          <p:cNvSpPr txBox="1"/>
          <p:nvPr/>
        </p:nvSpPr>
        <p:spPr>
          <a:xfrm>
            <a:off x="5943600" y="6096000"/>
            <a:ext cx="3150799" cy="461665"/>
          </a:xfrm>
          <a:prstGeom prst="rect">
            <a:avLst/>
          </a:prstGeom>
          <a:noFill/>
        </p:spPr>
        <p:txBody>
          <a:bodyPr wrap="none" rtlCol="0">
            <a:spAutoFit/>
          </a:bodyPr>
          <a:lstStyle/>
          <a:p>
            <a:r>
              <a:rPr lang="en-US" sz="2400" b="1" dirty="0"/>
              <a:t>Approximate compilers</a:t>
            </a:r>
          </a:p>
        </p:txBody>
      </p:sp>
      <p:sp>
        <p:nvSpPr>
          <p:cNvPr id="94" name="TextBox 93"/>
          <p:cNvSpPr txBox="1"/>
          <p:nvPr/>
        </p:nvSpPr>
        <p:spPr>
          <a:xfrm>
            <a:off x="3378586" y="5789570"/>
            <a:ext cx="1565878" cy="830997"/>
          </a:xfrm>
          <a:prstGeom prst="rect">
            <a:avLst/>
          </a:prstGeom>
          <a:noFill/>
        </p:spPr>
        <p:txBody>
          <a:bodyPr wrap="none" rtlCol="0">
            <a:spAutoFit/>
          </a:bodyPr>
          <a:lstStyle/>
          <a:p>
            <a:r>
              <a:rPr lang="en-US" sz="2400" b="1" dirty="0"/>
              <a:t>Library API</a:t>
            </a:r>
          </a:p>
          <a:p>
            <a:r>
              <a:rPr lang="en-US" sz="2400" b="1" dirty="0"/>
              <a:t>changes</a:t>
            </a:r>
          </a:p>
        </p:txBody>
      </p:sp>
      <p:sp>
        <p:nvSpPr>
          <p:cNvPr id="95" name="TextBox 94"/>
          <p:cNvSpPr txBox="1"/>
          <p:nvPr/>
        </p:nvSpPr>
        <p:spPr>
          <a:xfrm>
            <a:off x="878372" y="3153369"/>
            <a:ext cx="1323439" cy="461665"/>
          </a:xfrm>
          <a:prstGeom prst="rect">
            <a:avLst/>
          </a:prstGeom>
          <a:noFill/>
        </p:spPr>
        <p:txBody>
          <a:bodyPr wrap="none" rtlCol="0">
            <a:spAutoFit/>
          </a:bodyPr>
          <a:lstStyle/>
          <a:p>
            <a:r>
              <a:rPr lang="en-US" sz="2400" b="1" dirty="0"/>
              <a:t>Bug fixes</a:t>
            </a:r>
          </a:p>
        </p:txBody>
      </p:sp>
      <p:pic>
        <p:nvPicPr>
          <p:cNvPr id="6" name="Picture 5"/>
          <p:cNvPicPr>
            <a:picLocks noChangeAspect="1"/>
          </p:cNvPicPr>
          <p:nvPr/>
        </p:nvPicPr>
        <p:blipFill>
          <a:blip r:embed="rId4"/>
          <a:stretch>
            <a:fillRect/>
          </a:stretch>
        </p:blipFill>
        <p:spPr>
          <a:xfrm>
            <a:off x="6118804" y="3944616"/>
            <a:ext cx="2186996" cy="2158593"/>
          </a:xfrm>
          <a:prstGeom prst="rect">
            <a:avLst/>
          </a:prstGeom>
        </p:spPr>
      </p:pic>
      <p:sp>
        <p:nvSpPr>
          <p:cNvPr id="15" name="Cloud Callout 14"/>
          <p:cNvSpPr/>
          <p:nvPr/>
        </p:nvSpPr>
        <p:spPr>
          <a:xfrm>
            <a:off x="2627936" y="2992196"/>
            <a:ext cx="3946509" cy="179963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differences may not be equivalence preserving</a:t>
            </a:r>
          </a:p>
        </p:txBody>
      </p:sp>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250" y="3974639"/>
            <a:ext cx="1866829" cy="2121361"/>
          </a:xfrm>
          <a:prstGeom prst="rect">
            <a:avLst/>
          </a:prstGeom>
        </p:spPr>
      </p:pic>
      <p:sp>
        <p:nvSpPr>
          <p:cNvPr id="16" name="Rectangle 15"/>
          <p:cNvSpPr/>
          <p:nvPr/>
        </p:nvSpPr>
        <p:spPr>
          <a:xfrm>
            <a:off x="583001" y="6071913"/>
            <a:ext cx="4572000" cy="461665"/>
          </a:xfrm>
          <a:prstGeom prst="rect">
            <a:avLst/>
          </a:prstGeom>
        </p:spPr>
        <p:txBody>
          <a:bodyPr>
            <a:spAutoFit/>
          </a:bodyPr>
          <a:lstStyle/>
          <a:p>
            <a:pPr lvl="0"/>
            <a:r>
              <a:rPr lang="en-US" sz="2400" b="1" dirty="0">
                <a:solidFill>
                  <a:prstClr val="black"/>
                </a:solidFill>
              </a:rPr>
              <a:t>Version control</a:t>
            </a:r>
          </a:p>
        </p:txBody>
      </p:sp>
    </p:spTree>
    <p:extLst>
      <p:ext uri="{BB962C8B-B14F-4D97-AF65-F5344CB8AC3E}">
        <p14:creationId xmlns:p14="http://schemas.microsoft.com/office/powerpoint/2010/main" val="29852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False negatives </a:t>
            </a:r>
            <a:r>
              <a:rPr lang="en-US" dirty="0">
                <a:sym typeface="Wingdings" panose="05000000000000000000" pitchFamily="2" charset="2"/>
              </a:rPr>
              <a:t></a:t>
            </a:r>
            <a:r>
              <a:rPr lang="en-US" dirty="0"/>
              <a:t> regressions</a:t>
            </a:r>
          </a:p>
        </p:txBody>
      </p:sp>
      <p:pic>
        <p:nvPicPr>
          <p:cNvPr id="4" name="Picture 3"/>
          <p:cNvPicPr>
            <a:picLocks noChangeAspect="1"/>
          </p:cNvPicPr>
          <p:nvPr/>
        </p:nvPicPr>
        <p:blipFill>
          <a:blip r:embed="rId2"/>
          <a:stretch>
            <a:fillRect/>
          </a:stretch>
        </p:blipFill>
        <p:spPr>
          <a:xfrm>
            <a:off x="1066800" y="1295399"/>
            <a:ext cx="6400800" cy="1640677"/>
          </a:xfrm>
          <a:prstGeom prst="rect">
            <a:avLst/>
          </a:prstGeom>
        </p:spPr>
      </p:pic>
      <p:sp>
        <p:nvSpPr>
          <p:cNvPr id="5" name="Content Placeholder 4"/>
          <p:cNvSpPr>
            <a:spLocks noGrp="1"/>
          </p:cNvSpPr>
          <p:nvPr>
            <p:ph idx="1"/>
          </p:nvPr>
        </p:nvSpPr>
        <p:spPr>
          <a:xfrm>
            <a:off x="461818" y="3200400"/>
            <a:ext cx="8382000" cy="3306763"/>
          </a:xfrm>
        </p:spPr>
        <p:txBody>
          <a:bodyPr>
            <a:normAutofit fontScale="92500" lnSpcReduction="20000"/>
          </a:bodyPr>
          <a:lstStyle/>
          <a:p>
            <a:r>
              <a:rPr lang="en-US" dirty="0"/>
              <a:t>Inconsistency can be introduced </a:t>
            </a:r>
            <a:r>
              <a:rPr lang="en-US" b="1" dirty="0"/>
              <a:t>silently </a:t>
            </a:r>
            <a:r>
              <a:rPr lang="en-US" dirty="0"/>
              <a:t>by (text-based) </a:t>
            </a:r>
            <a:r>
              <a:rPr lang="en-US" dirty="0" err="1"/>
              <a:t>git</a:t>
            </a:r>
            <a:r>
              <a:rPr lang="en-US" dirty="0"/>
              <a:t> merge </a:t>
            </a:r>
          </a:p>
          <a:p>
            <a:pPr lvl="1"/>
            <a:r>
              <a:rPr lang="en-US" dirty="0"/>
              <a:t>Blamed for </a:t>
            </a:r>
            <a:r>
              <a:rPr lang="en-US" b="1" dirty="0">
                <a:hlinkClick r:id="rId3" action="ppaction://hlinksldjump"/>
              </a:rPr>
              <a:t>Apple SSL/TLS </a:t>
            </a:r>
            <a:r>
              <a:rPr lang="en-US" b="1" dirty="0" err="1">
                <a:hlinkClick r:id="rId3" action="ppaction://hlinksldjump"/>
              </a:rPr>
              <a:t>Goto</a:t>
            </a:r>
            <a:r>
              <a:rPr lang="en-US" b="1" dirty="0">
                <a:hlinkClick r:id="rId3" action="ppaction://hlinksldjump"/>
              </a:rPr>
              <a:t> Bug 2014 </a:t>
            </a:r>
            <a:r>
              <a:rPr lang="en-US" dirty="0"/>
              <a:t>(led to widely publicized security exploits)</a:t>
            </a:r>
          </a:p>
          <a:p>
            <a:r>
              <a:rPr lang="en-US" dirty="0"/>
              <a:t>Questions</a:t>
            </a:r>
          </a:p>
          <a:p>
            <a:pPr lvl="1"/>
            <a:r>
              <a:rPr lang="en-US" dirty="0"/>
              <a:t>Can we have a semantic formulation of conflict-freedom?</a:t>
            </a:r>
          </a:p>
          <a:p>
            <a:pPr lvl="1"/>
            <a:r>
              <a:rPr lang="en-US" dirty="0"/>
              <a:t>Can we check such a property automatically?</a:t>
            </a:r>
          </a:p>
          <a:p>
            <a:pPr marL="0" indent="0">
              <a:buNone/>
            </a:pPr>
            <a:endParaRPr lang="en-US" dirty="0"/>
          </a:p>
        </p:txBody>
      </p:sp>
    </p:spTree>
    <p:extLst>
      <p:ext uri="{BB962C8B-B14F-4D97-AF65-F5344CB8AC3E}">
        <p14:creationId xmlns:p14="http://schemas.microsoft.com/office/powerpoint/2010/main" val="250435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Wisconsin Program Integration project</a:t>
            </a:r>
          </a:p>
        </p:txBody>
      </p:sp>
      <p:sp>
        <p:nvSpPr>
          <p:cNvPr id="3" name="Content Placeholder 2"/>
          <p:cNvSpPr>
            <a:spLocks noGrp="1"/>
          </p:cNvSpPr>
          <p:nvPr>
            <p:ph idx="1"/>
          </p:nvPr>
        </p:nvSpPr>
        <p:spPr/>
        <p:txBody>
          <a:bodyPr>
            <a:normAutofit fontScale="62500" lnSpcReduction="20000"/>
          </a:bodyPr>
          <a:lstStyle/>
          <a:p>
            <a:r>
              <a:rPr lang="en-US" dirty="0"/>
              <a:t>Seminal work of Horwitz, Reps et al. </a:t>
            </a:r>
          </a:p>
          <a:p>
            <a:pPr lvl="1"/>
            <a:r>
              <a:rPr lang="en-US" dirty="0"/>
              <a:t>[POPL’88, ESOP’88, TAPSOFT’89, SCM’89, TOPLAS’89, SDE’90, ESOP’90, TAPSOFT’91,AMAST’91, SCP’91, TOSEM’92]</a:t>
            </a:r>
          </a:p>
          <a:p>
            <a:r>
              <a:rPr lang="en-US" dirty="0"/>
              <a:t>Formalism</a:t>
            </a:r>
          </a:p>
          <a:p>
            <a:pPr lvl="1"/>
            <a:r>
              <a:rPr lang="en-US" dirty="0"/>
              <a:t>If value of a variable x differs in A (respectively B) from Base, then M should concur with A (respectively B). Otherwise x should have identical values in all 4 programs</a:t>
            </a:r>
          </a:p>
          <a:p>
            <a:r>
              <a:rPr lang="en-US" dirty="0"/>
              <a:t>Synthesizing merges</a:t>
            </a:r>
          </a:p>
          <a:p>
            <a:pPr lvl="1"/>
            <a:r>
              <a:rPr lang="en-US" dirty="0"/>
              <a:t>Use of program dependence graphs (PDGs) and program slicing to merge programs [SCP’91]</a:t>
            </a:r>
          </a:p>
          <a:p>
            <a:pPr lvl="1"/>
            <a:r>
              <a:rPr lang="en-US" dirty="0"/>
              <a:t>Merge: Union of slices of changed behavior of A, B and the preserved behavior:</a:t>
            </a:r>
          </a:p>
          <a:p>
            <a:pPr lvl="1"/>
            <a:endParaRPr lang="en-US" dirty="0"/>
          </a:p>
          <a:p>
            <a:pPr lvl="1"/>
            <a:endParaRPr lang="en-US" dirty="0"/>
          </a:p>
          <a:p>
            <a:pPr lvl="1"/>
            <a:r>
              <a:rPr lang="en-US" dirty="0"/>
              <a:t>Test for interference: (a) change slices are preserved, (b) graph is a feasible PDG</a:t>
            </a:r>
          </a:p>
          <a:p>
            <a:pPr marL="457200" lvl="1" indent="0">
              <a:buNone/>
            </a:pPr>
            <a:endParaRPr lang="en-US" dirty="0"/>
          </a:p>
        </p:txBody>
      </p:sp>
      <p:pic>
        <p:nvPicPr>
          <p:cNvPr id="4" name="Picture 3"/>
          <p:cNvPicPr>
            <a:picLocks noChangeAspect="1"/>
          </p:cNvPicPr>
          <p:nvPr/>
        </p:nvPicPr>
        <p:blipFill>
          <a:blip r:embed="rId2"/>
          <a:stretch>
            <a:fillRect/>
          </a:stretch>
        </p:blipFill>
        <p:spPr>
          <a:xfrm>
            <a:off x="1447800" y="4724400"/>
            <a:ext cx="5619750" cy="590550"/>
          </a:xfrm>
          <a:prstGeom prst="rect">
            <a:avLst/>
          </a:prstGeom>
        </p:spPr>
      </p:pic>
    </p:spTree>
    <p:extLst>
      <p:ext uri="{BB962C8B-B14F-4D97-AF65-F5344CB8AC3E}">
        <p14:creationId xmlns:p14="http://schemas.microsoft.com/office/powerpoint/2010/main" val="431012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Conflict-freedom as program verification </a:t>
            </a:r>
          </a:p>
        </p:txBody>
      </p:sp>
      <p:sp>
        <p:nvSpPr>
          <p:cNvPr id="3" name="Content Placeholder 2"/>
          <p:cNvSpPr>
            <a:spLocks noGrp="1"/>
          </p:cNvSpPr>
          <p:nvPr>
            <p:ph idx="1"/>
          </p:nvPr>
        </p:nvSpPr>
        <p:spPr/>
        <p:txBody>
          <a:bodyPr>
            <a:normAutofit fontScale="92500" lnSpcReduction="10000"/>
          </a:bodyPr>
          <a:lstStyle/>
          <a:p>
            <a:pPr lvl="1"/>
            <a:r>
              <a:rPr lang="en-US" dirty="0"/>
              <a:t>[Dillig, Sousa, Lahiri, Cheung, Vytiniotis] (ongoing)</a:t>
            </a:r>
          </a:p>
          <a:p>
            <a:r>
              <a:rPr lang="en-US" dirty="0"/>
              <a:t>Proof-of-concept tool to verify conflict-freedom for (Base, A, B, M)</a:t>
            </a:r>
          </a:p>
          <a:p>
            <a:pPr lvl="1"/>
            <a:r>
              <a:rPr lang="en-US" dirty="0"/>
              <a:t>Uses advances in program verification (SMT, product programs, Horn-clause based invariant generation, …)</a:t>
            </a:r>
          </a:p>
          <a:p>
            <a:pPr lvl="1"/>
            <a:r>
              <a:rPr lang="en-US" dirty="0"/>
              <a:t>Requires manually specifying the “edits”</a:t>
            </a:r>
          </a:p>
          <a:p>
            <a:r>
              <a:rPr lang="en-US" dirty="0"/>
              <a:t>Current work</a:t>
            </a:r>
          </a:p>
          <a:p>
            <a:pPr lvl="1"/>
            <a:r>
              <a:rPr lang="en-US" dirty="0"/>
              <a:t>End-to-end automated tool for Java/C</a:t>
            </a:r>
          </a:p>
          <a:p>
            <a:pPr lvl="1"/>
            <a:r>
              <a:rPr lang="en-US" dirty="0"/>
              <a:t>Synthesize conflict-free merges using program synthesis (verifier as an oracle)</a:t>
            </a:r>
          </a:p>
          <a:p>
            <a:endParaRPr lang="en-US" dirty="0"/>
          </a:p>
        </p:txBody>
      </p:sp>
    </p:spTree>
    <p:extLst>
      <p:ext uri="{BB962C8B-B14F-4D97-AF65-F5344CB8AC3E}">
        <p14:creationId xmlns:p14="http://schemas.microsoft.com/office/powerpoint/2010/main" val="3903973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Conflict-freedom verification sketch</a:t>
            </a:r>
          </a:p>
        </p:txBody>
      </p:sp>
      <p:sp>
        <p:nvSpPr>
          <p:cNvPr id="3" name="Content Placeholder 2"/>
          <p:cNvSpPr>
            <a:spLocks noGrp="1"/>
          </p:cNvSpPr>
          <p:nvPr>
            <p:ph idx="1"/>
          </p:nvPr>
        </p:nvSpPr>
        <p:spPr/>
        <p:txBody>
          <a:bodyPr>
            <a:normAutofit fontScale="77500" lnSpcReduction="20000"/>
          </a:bodyPr>
          <a:lstStyle/>
          <a:p>
            <a:pPr lvl="1"/>
            <a:r>
              <a:rPr lang="en-US" dirty="0"/>
              <a:t>Verify Conflict-freedom(Base, A, B, M)</a:t>
            </a:r>
          </a:p>
          <a:p>
            <a:r>
              <a:rPr lang="en-US" dirty="0"/>
              <a:t>Come up with sound edit scripts </a:t>
            </a:r>
            <a:r>
              <a:rPr lang="en-US" dirty="0" err="1"/>
              <a:t>eA</a:t>
            </a:r>
            <a:r>
              <a:rPr lang="en-US" dirty="0"/>
              <a:t>, </a:t>
            </a:r>
            <a:r>
              <a:rPr lang="en-US" dirty="0" err="1"/>
              <a:t>eB</a:t>
            </a:r>
            <a:r>
              <a:rPr lang="en-US" dirty="0"/>
              <a:t>, </a:t>
            </a:r>
            <a:r>
              <a:rPr lang="en-US" dirty="0" err="1"/>
              <a:t>eM</a:t>
            </a:r>
            <a:endParaRPr lang="en-US" dirty="0"/>
          </a:p>
          <a:p>
            <a:pPr lvl="1"/>
            <a:r>
              <a:rPr lang="en-US" dirty="0"/>
              <a:t>Maps a node in Base to an edit</a:t>
            </a:r>
          </a:p>
          <a:p>
            <a:pPr lvl="1"/>
            <a:r>
              <a:rPr lang="en-US" dirty="0" err="1"/>
              <a:t>s.t.</a:t>
            </a:r>
            <a:r>
              <a:rPr lang="en-US" dirty="0"/>
              <a:t> Apply(</a:t>
            </a:r>
            <a:r>
              <a:rPr lang="en-US" dirty="0" err="1"/>
              <a:t>Base,eA</a:t>
            </a:r>
            <a:r>
              <a:rPr lang="en-US" dirty="0"/>
              <a:t>) == A etc.</a:t>
            </a:r>
          </a:p>
          <a:p>
            <a:r>
              <a:rPr lang="en-US" dirty="0"/>
              <a:t>Create a 4-way product program</a:t>
            </a:r>
          </a:p>
          <a:p>
            <a:pPr marL="857250" lvl="1" indent="-457200"/>
            <a:r>
              <a:rPr lang="en-US" dirty="0"/>
              <a:t>Uses a 4-way mini-product for each edited node n in Base</a:t>
            </a:r>
          </a:p>
          <a:p>
            <a:pPr marL="857250" lvl="1" indent="-457200"/>
            <a:r>
              <a:rPr lang="en-US" dirty="0"/>
              <a:t>Add conflict-freedom assertion as postcondition</a:t>
            </a:r>
          </a:p>
          <a:p>
            <a:pPr marL="914400" lvl="1" indent="-514350">
              <a:buFont typeface="+mj-lt"/>
              <a:buAutoNum type="arabicPeriod"/>
            </a:pPr>
            <a:endParaRPr lang="en-US" dirty="0"/>
          </a:p>
          <a:p>
            <a:pPr marL="914400" lvl="1" indent="-514350">
              <a:buFont typeface="+mj-lt"/>
              <a:buAutoNum type="arabicPeriod"/>
            </a:pPr>
            <a:endParaRPr lang="en-US" dirty="0"/>
          </a:p>
          <a:p>
            <a:pPr marL="914400" lvl="1" indent="-514350">
              <a:buFont typeface="+mj-lt"/>
              <a:buAutoNum type="arabicPeriod"/>
            </a:pPr>
            <a:endParaRPr lang="en-US" dirty="0"/>
          </a:p>
          <a:p>
            <a:r>
              <a:rPr lang="en-US" dirty="0"/>
              <a:t>Verification</a:t>
            </a:r>
          </a:p>
          <a:p>
            <a:pPr marL="857250" lvl="1" indent="-457200"/>
            <a:r>
              <a:rPr lang="en-US" dirty="0"/>
              <a:t>Infer invariant (simulation relations) on the product program using Horn-clause solver (Duality) </a:t>
            </a:r>
          </a:p>
          <a:p>
            <a:pPr marL="914400" lvl="1" indent="-514350">
              <a:buFont typeface="+mj-lt"/>
              <a:buAutoNum type="arabicPeriod"/>
            </a:pPr>
            <a:endParaRPr lang="en-US" dirty="0"/>
          </a:p>
          <a:p>
            <a:endParaRPr lang="en-US" dirty="0"/>
          </a:p>
          <a:p>
            <a:pPr lvl="1"/>
            <a:endParaRPr lang="en-US" dirty="0"/>
          </a:p>
        </p:txBody>
      </p:sp>
      <p:pic>
        <p:nvPicPr>
          <p:cNvPr id="5" name="Picture 4"/>
          <p:cNvPicPr>
            <a:picLocks noChangeAspect="1"/>
          </p:cNvPicPr>
          <p:nvPr/>
        </p:nvPicPr>
        <p:blipFill>
          <a:blip r:embed="rId2"/>
          <a:stretch>
            <a:fillRect/>
          </a:stretch>
        </p:blipFill>
        <p:spPr>
          <a:xfrm>
            <a:off x="990600" y="4114800"/>
            <a:ext cx="7636476" cy="914400"/>
          </a:xfrm>
          <a:prstGeom prst="rect">
            <a:avLst/>
          </a:prstGeom>
          <a:ln w="19050">
            <a:solidFill>
              <a:schemeClr val="tx1"/>
            </a:solidFill>
          </a:ln>
        </p:spPr>
      </p:pic>
    </p:spTree>
    <p:extLst>
      <p:ext uri="{BB962C8B-B14F-4D97-AF65-F5344CB8AC3E}">
        <p14:creationId xmlns:p14="http://schemas.microsoft.com/office/powerpoint/2010/main" val="2608332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lstStyle/>
          <a:p>
            <a:r>
              <a:rPr lang="en-US" dirty="0"/>
              <a:t>Semantic change impact </a:t>
            </a:r>
          </a:p>
        </p:txBody>
      </p:sp>
    </p:spTree>
    <p:extLst>
      <p:ext uri="{BB962C8B-B14F-4D97-AF65-F5344CB8AC3E}">
        <p14:creationId xmlns:p14="http://schemas.microsoft.com/office/powerpoint/2010/main" val="603710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p:cNvSpPr/>
          <p:nvPr/>
        </p:nvSpPr>
        <p:spPr>
          <a:xfrm>
            <a:off x="6397965" y="3201597"/>
            <a:ext cx="304800" cy="271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889621" y="2383022"/>
            <a:ext cx="304800" cy="271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153400" y="5748308"/>
            <a:ext cx="304800" cy="271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696200" y="5214908"/>
            <a:ext cx="304800" cy="271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698394" y="4390459"/>
            <a:ext cx="533400" cy="304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553200" y="4117551"/>
            <a:ext cx="304800" cy="271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833324" y="2932706"/>
            <a:ext cx="304800" cy="271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430103" y="2667000"/>
            <a:ext cx="304800" cy="271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324600" y="2667000"/>
            <a:ext cx="314968" cy="25193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791200" y="2667000"/>
            <a:ext cx="533400" cy="228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Semantic change impact</a:t>
            </a:r>
          </a:p>
        </p:txBody>
      </p:sp>
      <p:sp>
        <p:nvSpPr>
          <p:cNvPr id="3" name="Content Placeholder 2"/>
          <p:cNvSpPr>
            <a:spLocks noGrp="1"/>
          </p:cNvSpPr>
          <p:nvPr>
            <p:ph idx="1"/>
          </p:nvPr>
        </p:nvSpPr>
        <p:spPr>
          <a:xfrm>
            <a:off x="457200" y="1600200"/>
            <a:ext cx="4648200" cy="1872889"/>
          </a:xfrm>
        </p:spPr>
        <p:txBody>
          <a:bodyPr>
            <a:normAutofit/>
          </a:bodyPr>
          <a:lstStyle/>
          <a:p>
            <a:r>
              <a:rPr lang="en-US" sz="2000" dirty="0"/>
              <a:t>Which statements are impacted by a change (soundly)? </a:t>
            </a:r>
            <a:endParaRPr lang="en-US" sz="1600" dirty="0"/>
          </a:p>
          <a:p>
            <a:pPr lvl="1"/>
            <a:r>
              <a:rPr lang="en-US" sz="2000" dirty="0"/>
              <a:t>Useful in code review</a:t>
            </a:r>
          </a:p>
          <a:p>
            <a:pPr lvl="1"/>
            <a:r>
              <a:rPr lang="en-US" sz="2000" dirty="0"/>
              <a:t>Hard to localize change (even for refactoring parts)</a:t>
            </a:r>
          </a:p>
        </p:txBody>
      </p:sp>
      <p:sp>
        <p:nvSpPr>
          <p:cNvPr id="7" name="TextBox 6"/>
          <p:cNvSpPr txBox="1"/>
          <p:nvPr/>
        </p:nvSpPr>
        <p:spPr>
          <a:xfrm>
            <a:off x="5225932" y="2338327"/>
            <a:ext cx="1632178" cy="1477328"/>
          </a:xfrm>
          <a:prstGeom prst="rect">
            <a:avLst/>
          </a:prstGeom>
          <a:noFill/>
          <a:ln>
            <a:solidFill>
              <a:schemeClr val="tx1"/>
            </a:solidFill>
          </a:ln>
        </p:spPr>
        <p:txBody>
          <a:bodyPr wrap="none" rtlCol="0">
            <a:spAutoFit/>
          </a:bodyPr>
          <a:lstStyle/>
          <a:p>
            <a:r>
              <a:rPr lang="en-US" dirty="0"/>
              <a:t>Foo(x, z) {</a:t>
            </a:r>
          </a:p>
          <a:p>
            <a:r>
              <a:rPr lang="en-US" dirty="0"/>
              <a:t>    y = x + x  </a:t>
            </a:r>
            <a:r>
              <a:rPr lang="en-US" dirty="0">
                <a:sym typeface="Wingdings" panose="05000000000000000000" pitchFamily="2" charset="2"/>
              </a:rPr>
              <a:t>2x  </a:t>
            </a:r>
            <a:r>
              <a:rPr lang="en-US" dirty="0"/>
              <a:t>;</a:t>
            </a:r>
          </a:p>
          <a:p>
            <a:r>
              <a:rPr lang="en-US" dirty="0"/>
              <a:t>    Bar(y);</a:t>
            </a:r>
          </a:p>
          <a:p>
            <a:r>
              <a:rPr lang="en-US" dirty="0"/>
              <a:t>     Complex(z);</a:t>
            </a:r>
          </a:p>
          <a:p>
            <a:r>
              <a:rPr lang="en-US" dirty="0"/>
              <a:t>}</a:t>
            </a:r>
          </a:p>
        </p:txBody>
      </p:sp>
      <p:sp>
        <p:nvSpPr>
          <p:cNvPr id="9" name="TextBox 8"/>
          <p:cNvSpPr txBox="1"/>
          <p:nvPr/>
        </p:nvSpPr>
        <p:spPr>
          <a:xfrm>
            <a:off x="6125554" y="4057446"/>
            <a:ext cx="1210588" cy="1200329"/>
          </a:xfrm>
          <a:prstGeom prst="rect">
            <a:avLst/>
          </a:prstGeom>
          <a:noFill/>
          <a:ln>
            <a:solidFill>
              <a:schemeClr val="tx1"/>
            </a:solidFill>
          </a:ln>
        </p:spPr>
        <p:txBody>
          <a:bodyPr wrap="none" rtlCol="0">
            <a:spAutoFit/>
          </a:bodyPr>
          <a:lstStyle/>
          <a:p>
            <a:r>
              <a:rPr lang="en-US" dirty="0"/>
              <a:t>Bar(y) {</a:t>
            </a:r>
          </a:p>
          <a:p>
            <a:r>
              <a:rPr lang="en-US" dirty="0"/>
              <a:t>   Baz(y+1);</a:t>
            </a:r>
          </a:p>
          <a:p>
            <a:r>
              <a:rPr lang="en-US" dirty="0"/>
              <a:t>   ….</a:t>
            </a:r>
          </a:p>
          <a:p>
            <a:r>
              <a:rPr lang="en-US" dirty="0"/>
              <a:t>}</a:t>
            </a:r>
          </a:p>
        </p:txBody>
      </p:sp>
      <p:sp>
        <p:nvSpPr>
          <p:cNvPr id="10" name="TextBox 9"/>
          <p:cNvSpPr txBox="1"/>
          <p:nvPr/>
        </p:nvSpPr>
        <p:spPr>
          <a:xfrm>
            <a:off x="7336142" y="5112619"/>
            <a:ext cx="1210652" cy="1477328"/>
          </a:xfrm>
          <a:prstGeom prst="rect">
            <a:avLst/>
          </a:prstGeom>
          <a:noFill/>
          <a:ln>
            <a:solidFill>
              <a:schemeClr val="tx1"/>
            </a:solidFill>
          </a:ln>
        </p:spPr>
        <p:txBody>
          <a:bodyPr wrap="none" rtlCol="0">
            <a:spAutoFit/>
          </a:bodyPr>
          <a:lstStyle/>
          <a:p>
            <a:r>
              <a:rPr lang="en-US" dirty="0"/>
              <a:t>Baz(z) {</a:t>
            </a:r>
          </a:p>
          <a:p>
            <a:r>
              <a:rPr lang="en-US" dirty="0"/>
              <a:t>   …</a:t>
            </a:r>
          </a:p>
          <a:p>
            <a:r>
              <a:rPr lang="en-US" dirty="0"/>
              <a:t>   Foo(.., z);</a:t>
            </a:r>
          </a:p>
          <a:p>
            <a:r>
              <a:rPr lang="en-US" dirty="0"/>
              <a:t>   ….</a:t>
            </a:r>
          </a:p>
          <a:p>
            <a:r>
              <a:rPr lang="en-US" dirty="0"/>
              <a:t>}</a:t>
            </a:r>
          </a:p>
        </p:txBody>
      </p:sp>
      <p:cxnSp>
        <p:nvCxnSpPr>
          <p:cNvPr id="13" name="Curved Connector 12"/>
          <p:cNvCxnSpPr>
            <a:stCxn id="7" idx="3"/>
            <a:endCxn id="9" idx="0"/>
          </p:cNvCxnSpPr>
          <p:nvPr/>
        </p:nvCxnSpPr>
        <p:spPr>
          <a:xfrm flipH="1">
            <a:off x="6730848" y="3076991"/>
            <a:ext cx="127262" cy="980455"/>
          </a:xfrm>
          <a:prstGeom prst="curvedConnector4">
            <a:avLst>
              <a:gd name="adj1" fmla="val -179629"/>
              <a:gd name="adj2" fmla="val 87669"/>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9" idx="3"/>
            <a:endCxn id="10" idx="0"/>
          </p:cNvCxnSpPr>
          <p:nvPr/>
        </p:nvCxnSpPr>
        <p:spPr>
          <a:xfrm>
            <a:off x="7336142" y="4657611"/>
            <a:ext cx="605326" cy="455008"/>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10" idx="3"/>
            <a:endCxn id="7" idx="0"/>
          </p:cNvCxnSpPr>
          <p:nvPr/>
        </p:nvCxnSpPr>
        <p:spPr>
          <a:xfrm flipH="1" flipV="1">
            <a:off x="6042021" y="2338327"/>
            <a:ext cx="2504773" cy="3512956"/>
          </a:xfrm>
          <a:prstGeom prst="curvedConnector4">
            <a:avLst>
              <a:gd name="adj1" fmla="val -9127"/>
              <a:gd name="adj2" fmla="val 106507"/>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Cloud Callout 19"/>
          <p:cNvSpPr/>
          <p:nvPr/>
        </p:nvSpPr>
        <p:spPr>
          <a:xfrm>
            <a:off x="2475491" y="4457835"/>
            <a:ext cx="3352800" cy="19050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Spurious impacts in unchanged procedures makes code review ineffective</a:t>
            </a:r>
          </a:p>
        </p:txBody>
      </p:sp>
      <p:sp>
        <p:nvSpPr>
          <p:cNvPr id="21" name="Content Placeholder 2"/>
          <p:cNvSpPr txBox="1">
            <a:spLocks/>
          </p:cNvSpPr>
          <p:nvPr/>
        </p:nvSpPr>
        <p:spPr>
          <a:xfrm>
            <a:off x="498510" y="3567218"/>
            <a:ext cx="4648200" cy="187288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Problem with existing approaches</a:t>
            </a:r>
            <a:endParaRPr lang="en-US" sz="1600" dirty="0"/>
          </a:p>
          <a:p>
            <a:pPr lvl="1"/>
            <a:r>
              <a:rPr lang="en-US" sz="2000" dirty="0"/>
              <a:t>CIA is not </a:t>
            </a:r>
            <a:r>
              <a:rPr lang="en-US" sz="2000" b="1" dirty="0"/>
              <a:t>change-semantics aware</a:t>
            </a:r>
          </a:p>
        </p:txBody>
      </p:sp>
    </p:spTree>
    <p:extLst>
      <p:ext uri="{BB962C8B-B14F-4D97-AF65-F5344CB8AC3E}">
        <p14:creationId xmlns:p14="http://schemas.microsoft.com/office/powerpoint/2010/main" val="351471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33"/>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36"/>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37"/>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4" grpId="0" animBg="1"/>
      <p:bldP spid="37" grpId="0" animBg="1"/>
      <p:bldP spid="36" grpId="0" animBg="1"/>
      <p:bldP spid="35" grpId="0" animBg="1"/>
      <p:bldP spid="33" grpId="0" animBg="1"/>
      <p:bldP spid="32" grpId="0" animBg="1"/>
      <p:bldP spid="31" grpId="0" animBg="1"/>
      <p:bldP spid="20" grpId="0"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a:xfrm>
            <a:off x="5430103" y="2667000"/>
            <a:ext cx="304800" cy="271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324600" y="2667000"/>
            <a:ext cx="314968" cy="25193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791200" y="2667000"/>
            <a:ext cx="533400" cy="228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Semantic change impact</a:t>
            </a:r>
          </a:p>
        </p:txBody>
      </p:sp>
      <p:sp>
        <p:nvSpPr>
          <p:cNvPr id="3" name="Content Placeholder 2"/>
          <p:cNvSpPr>
            <a:spLocks noGrp="1"/>
          </p:cNvSpPr>
          <p:nvPr>
            <p:ph idx="1"/>
          </p:nvPr>
        </p:nvSpPr>
        <p:spPr>
          <a:xfrm>
            <a:off x="457200" y="1600200"/>
            <a:ext cx="4648200" cy="4525963"/>
          </a:xfrm>
        </p:spPr>
        <p:txBody>
          <a:bodyPr>
            <a:normAutofit fontScale="77500" lnSpcReduction="20000"/>
          </a:bodyPr>
          <a:lstStyle/>
          <a:p>
            <a:r>
              <a:rPr lang="en-US" sz="2600" dirty="0"/>
              <a:t>Which statements are impacted by a change (soundly)? </a:t>
            </a:r>
          </a:p>
          <a:p>
            <a:pPr lvl="1"/>
            <a:r>
              <a:rPr lang="en-US" sz="2600" dirty="0"/>
              <a:t>Useful in code review</a:t>
            </a:r>
          </a:p>
          <a:p>
            <a:pPr lvl="1"/>
            <a:r>
              <a:rPr lang="en-US" sz="2600" dirty="0"/>
              <a:t>Hard to localize change (even for refactoring parts)</a:t>
            </a:r>
          </a:p>
          <a:p>
            <a:r>
              <a:rPr lang="en-US" dirty="0"/>
              <a:t>Solution</a:t>
            </a:r>
          </a:p>
          <a:p>
            <a:pPr lvl="1"/>
            <a:r>
              <a:rPr lang="en-US" dirty="0"/>
              <a:t>Incorporate change semantics by inferring </a:t>
            </a:r>
            <a:r>
              <a:rPr lang="en-US" b="1" dirty="0"/>
              <a:t>equivalences </a:t>
            </a:r>
            <a:r>
              <a:rPr lang="en-US" dirty="0"/>
              <a:t>when they hold (</a:t>
            </a:r>
            <a:r>
              <a:rPr lang="en-US" b="1" dirty="0"/>
              <a:t>SymDiff</a:t>
            </a:r>
            <a:r>
              <a:rPr lang="en-US" dirty="0"/>
              <a:t>)</a:t>
            </a:r>
          </a:p>
          <a:p>
            <a:pPr lvl="1"/>
            <a:r>
              <a:rPr lang="en-US" i="1" dirty="0">
                <a:solidFill>
                  <a:srgbClr val="FF0000"/>
                </a:solidFill>
              </a:rPr>
              <a:t>More subtle than checking two procedures are equal</a:t>
            </a:r>
          </a:p>
          <a:p>
            <a:pPr lvl="1"/>
            <a:r>
              <a:rPr lang="en-US" dirty="0"/>
              <a:t>Novel combination of data-flow and differential invariant inference</a:t>
            </a:r>
          </a:p>
        </p:txBody>
      </p:sp>
      <p:sp>
        <p:nvSpPr>
          <p:cNvPr id="7" name="TextBox 6"/>
          <p:cNvSpPr txBox="1"/>
          <p:nvPr/>
        </p:nvSpPr>
        <p:spPr>
          <a:xfrm>
            <a:off x="5225932" y="2338327"/>
            <a:ext cx="1632178" cy="1477328"/>
          </a:xfrm>
          <a:prstGeom prst="rect">
            <a:avLst/>
          </a:prstGeom>
          <a:noFill/>
          <a:ln>
            <a:solidFill>
              <a:schemeClr val="tx1"/>
            </a:solidFill>
          </a:ln>
        </p:spPr>
        <p:txBody>
          <a:bodyPr wrap="none" rtlCol="0">
            <a:spAutoFit/>
          </a:bodyPr>
          <a:lstStyle/>
          <a:p>
            <a:r>
              <a:rPr lang="en-US" dirty="0"/>
              <a:t>Foo(x, z) {</a:t>
            </a:r>
          </a:p>
          <a:p>
            <a:r>
              <a:rPr lang="en-US" dirty="0"/>
              <a:t>    y = x + x  </a:t>
            </a:r>
            <a:r>
              <a:rPr lang="en-US" dirty="0">
                <a:sym typeface="Wingdings" panose="05000000000000000000" pitchFamily="2" charset="2"/>
              </a:rPr>
              <a:t>2x  </a:t>
            </a:r>
            <a:r>
              <a:rPr lang="en-US" dirty="0"/>
              <a:t>;</a:t>
            </a:r>
          </a:p>
          <a:p>
            <a:r>
              <a:rPr lang="en-US" dirty="0"/>
              <a:t>    Bar(y);</a:t>
            </a:r>
          </a:p>
          <a:p>
            <a:r>
              <a:rPr lang="en-US" dirty="0"/>
              <a:t>     Complex(z);</a:t>
            </a:r>
          </a:p>
          <a:p>
            <a:r>
              <a:rPr lang="en-US" dirty="0"/>
              <a:t>}</a:t>
            </a:r>
          </a:p>
        </p:txBody>
      </p:sp>
      <p:sp>
        <p:nvSpPr>
          <p:cNvPr id="9" name="TextBox 8"/>
          <p:cNvSpPr txBox="1"/>
          <p:nvPr/>
        </p:nvSpPr>
        <p:spPr>
          <a:xfrm>
            <a:off x="6125554" y="4057446"/>
            <a:ext cx="1210588" cy="1200329"/>
          </a:xfrm>
          <a:prstGeom prst="rect">
            <a:avLst/>
          </a:prstGeom>
          <a:noFill/>
          <a:ln>
            <a:solidFill>
              <a:schemeClr val="tx1"/>
            </a:solidFill>
          </a:ln>
        </p:spPr>
        <p:txBody>
          <a:bodyPr wrap="none" rtlCol="0">
            <a:spAutoFit/>
          </a:bodyPr>
          <a:lstStyle/>
          <a:p>
            <a:r>
              <a:rPr lang="en-US" dirty="0"/>
              <a:t>Bar(y) {</a:t>
            </a:r>
          </a:p>
          <a:p>
            <a:r>
              <a:rPr lang="en-US" dirty="0"/>
              <a:t>   Baz(y+1);</a:t>
            </a:r>
          </a:p>
          <a:p>
            <a:r>
              <a:rPr lang="en-US" dirty="0"/>
              <a:t>   ….</a:t>
            </a:r>
          </a:p>
          <a:p>
            <a:r>
              <a:rPr lang="en-US" dirty="0"/>
              <a:t>}</a:t>
            </a:r>
          </a:p>
        </p:txBody>
      </p:sp>
      <p:sp>
        <p:nvSpPr>
          <p:cNvPr id="10" name="TextBox 9"/>
          <p:cNvSpPr txBox="1"/>
          <p:nvPr/>
        </p:nvSpPr>
        <p:spPr>
          <a:xfrm>
            <a:off x="7336142" y="5112619"/>
            <a:ext cx="1210652" cy="1477328"/>
          </a:xfrm>
          <a:prstGeom prst="rect">
            <a:avLst/>
          </a:prstGeom>
          <a:noFill/>
          <a:ln>
            <a:solidFill>
              <a:schemeClr val="tx1"/>
            </a:solidFill>
          </a:ln>
        </p:spPr>
        <p:txBody>
          <a:bodyPr wrap="none" rtlCol="0">
            <a:spAutoFit/>
          </a:bodyPr>
          <a:lstStyle/>
          <a:p>
            <a:r>
              <a:rPr lang="en-US" dirty="0"/>
              <a:t>Baz(z) {</a:t>
            </a:r>
          </a:p>
          <a:p>
            <a:r>
              <a:rPr lang="en-US" dirty="0"/>
              <a:t>   …</a:t>
            </a:r>
          </a:p>
          <a:p>
            <a:r>
              <a:rPr lang="en-US" dirty="0"/>
              <a:t>   Foo(.., z);</a:t>
            </a:r>
          </a:p>
          <a:p>
            <a:r>
              <a:rPr lang="en-US" dirty="0"/>
              <a:t>   ….</a:t>
            </a:r>
          </a:p>
          <a:p>
            <a:r>
              <a:rPr lang="en-US" dirty="0"/>
              <a:t>}</a:t>
            </a:r>
          </a:p>
        </p:txBody>
      </p:sp>
      <p:cxnSp>
        <p:nvCxnSpPr>
          <p:cNvPr id="13" name="Curved Connector 12"/>
          <p:cNvCxnSpPr>
            <a:stCxn id="7" idx="3"/>
            <a:endCxn id="9" idx="0"/>
          </p:cNvCxnSpPr>
          <p:nvPr/>
        </p:nvCxnSpPr>
        <p:spPr>
          <a:xfrm flipH="1">
            <a:off x="6730848" y="3076991"/>
            <a:ext cx="127262" cy="980455"/>
          </a:xfrm>
          <a:prstGeom prst="curvedConnector4">
            <a:avLst>
              <a:gd name="adj1" fmla="val -179629"/>
              <a:gd name="adj2" fmla="val 87669"/>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9" idx="3"/>
            <a:endCxn id="10" idx="0"/>
          </p:cNvCxnSpPr>
          <p:nvPr/>
        </p:nvCxnSpPr>
        <p:spPr>
          <a:xfrm>
            <a:off x="7336142" y="4657611"/>
            <a:ext cx="605326" cy="455008"/>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10" idx="3"/>
            <a:endCxn id="7" idx="0"/>
          </p:cNvCxnSpPr>
          <p:nvPr/>
        </p:nvCxnSpPr>
        <p:spPr>
          <a:xfrm flipH="1" flipV="1">
            <a:off x="6042021" y="2338327"/>
            <a:ext cx="2504773" cy="3512956"/>
          </a:xfrm>
          <a:prstGeom prst="curvedConnector4">
            <a:avLst>
              <a:gd name="adj1" fmla="val -9127"/>
              <a:gd name="adj2" fmla="val 106507"/>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Multiply 3"/>
          <p:cNvSpPr/>
          <p:nvPr/>
        </p:nvSpPr>
        <p:spPr>
          <a:xfrm>
            <a:off x="6806284" y="3307469"/>
            <a:ext cx="605294" cy="381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p:cNvSpPr/>
          <p:nvPr/>
        </p:nvSpPr>
        <p:spPr>
          <a:xfrm>
            <a:off x="6979459" y="1470192"/>
            <a:ext cx="1924017" cy="1401789"/>
          </a:xfrm>
          <a:prstGeom prst="wedgeEllipseCallout">
            <a:avLst>
              <a:gd name="adj1" fmla="val -89481"/>
              <a:gd name="adj2" fmla="val 657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Bar’s arguments are identical in two versions  </a:t>
            </a:r>
          </a:p>
        </p:txBody>
      </p:sp>
      <p:sp>
        <p:nvSpPr>
          <p:cNvPr id="15" name="Multiply 14"/>
          <p:cNvSpPr/>
          <p:nvPr/>
        </p:nvSpPr>
        <p:spPr>
          <a:xfrm>
            <a:off x="7364334" y="4635230"/>
            <a:ext cx="605294" cy="381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8384153" y="3292985"/>
            <a:ext cx="605294" cy="381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32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Refining change impact analysis with equivalences</a:t>
            </a:r>
          </a:p>
        </p:txBody>
      </p:sp>
      <p:pic>
        <p:nvPicPr>
          <p:cNvPr id="4" name="Content Placeholder 3"/>
          <p:cNvPicPr>
            <a:picLocks noGrp="1" noChangeAspect="1"/>
          </p:cNvPicPr>
          <p:nvPr>
            <p:ph idx="1"/>
          </p:nvPr>
        </p:nvPicPr>
        <p:blipFill>
          <a:blip r:embed="rId2"/>
          <a:stretch>
            <a:fillRect/>
          </a:stretch>
        </p:blipFill>
        <p:spPr>
          <a:xfrm>
            <a:off x="1204912" y="1991519"/>
            <a:ext cx="6734175" cy="3743325"/>
          </a:xfrm>
          <a:prstGeom prst="rect">
            <a:avLst/>
          </a:prstGeom>
        </p:spPr>
      </p:pic>
      <p:pic>
        <p:nvPicPr>
          <p:cNvPr id="5" name="Picture 4"/>
          <p:cNvPicPr>
            <a:picLocks noChangeAspect="1"/>
          </p:cNvPicPr>
          <p:nvPr/>
        </p:nvPicPr>
        <p:blipFill>
          <a:blip r:embed="rId3"/>
          <a:stretch>
            <a:fillRect/>
          </a:stretch>
        </p:blipFill>
        <p:spPr>
          <a:xfrm>
            <a:off x="381000" y="4191000"/>
            <a:ext cx="8656320" cy="914400"/>
          </a:xfrm>
          <a:prstGeom prst="rect">
            <a:avLst/>
          </a:prstGeom>
          <a:ln w="57150">
            <a:solidFill>
              <a:schemeClr val="tx1"/>
            </a:solidFill>
          </a:ln>
        </p:spPr>
      </p:pic>
      <p:pic>
        <p:nvPicPr>
          <p:cNvPr id="6" name="Picture 5"/>
          <p:cNvPicPr>
            <a:picLocks noChangeAspect="1"/>
          </p:cNvPicPr>
          <p:nvPr/>
        </p:nvPicPr>
        <p:blipFill>
          <a:blip r:embed="rId4"/>
          <a:stretch>
            <a:fillRect/>
          </a:stretch>
        </p:blipFill>
        <p:spPr>
          <a:xfrm>
            <a:off x="974831" y="2847975"/>
            <a:ext cx="7194335" cy="885825"/>
          </a:xfrm>
          <a:prstGeom prst="rect">
            <a:avLst/>
          </a:prstGeom>
          <a:solidFill>
            <a:srgbClr val="FFFF00"/>
          </a:solidFill>
          <a:ln w="57150">
            <a:solidFill>
              <a:schemeClr val="tx1"/>
            </a:solidFill>
          </a:ln>
        </p:spPr>
      </p:pic>
    </p:spTree>
    <p:extLst>
      <p:ext uri="{BB962C8B-B14F-4D97-AF65-F5344CB8AC3E}">
        <p14:creationId xmlns:p14="http://schemas.microsoft.com/office/powerpoint/2010/main" val="277239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Formalizing semantic impact and </a:t>
            </a:r>
            <a:r>
              <a:rPr lang="en-US" dirty="0" err="1"/>
              <a:t>PreEquiv</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Formulation</a:t>
            </a:r>
          </a:p>
          <a:p>
            <a:pPr lvl="1"/>
            <a:r>
              <a:rPr lang="en-US" sz="1800" b="1" dirty="0"/>
              <a:t>Impacted statement</a:t>
            </a:r>
            <a:r>
              <a:rPr lang="en-US" sz="1800" dirty="0"/>
              <a:t>: A (mapped) statement is impacted if there exists an initial state (from main) that results in </a:t>
            </a:r>
            <a:r>
              <a:rPr lang="en-US" sz="1800" i="1" u="sng" dirty="0"/>
              <a:t>difference sequence of read values </a:t>
            </a:r>
            <a:r>
              <a:rPr lang="en-US" sz="1800" dirty="0"/>
              <a:t>in the two versions. </a:t>
            </a:r>
          </a:p>
          <a:p>
            <a:pPr lvl="1"/>
            <a:r>
              <a:rPr lang="en-US" sz="1800" b="1" dirty="0" err="1"/>
              <a:t>PreEquiv</a:t>
            </a:r>
            <a:r>
              <a:rPr lang="en-US" sz="1800" b="1" dirty="0"/>
              <a:t>(x</a:t>
            </a:r>
            <a:r>
              <a:rPr lang="en-US" sz="1800" dirty="0"/>
              <a:t>, f, f’): parameter x has the </a:t>
            </a:r>
            <a:r>
              <a:rPr lang="en-US" sz="1800" i="1" u="sng" dirty="0"/>
              <a:t>same sequence of values </a:t>
            </a:r>
            <a:r>
              <a:rPr lang="en-US" sz="1800" dirty="0"/>
              <a:t>in both f and f’ for executions starting at an identical state</a:t>
            </a:r>
          </a:p>
          <a:p>
            <a:pPr marL="457200" lvl="1" indent="0">
              <a:buNone/>
            </a:pPr>
            <a:endParaRPr lang="en-US" sz="1600" dirty="0"/>
          </a:p>
          <a:p>
            <a:pPr marL="0" indent="0">
              <a:buNone/>
            </a:pPr>
            <a:r>
              <a:rPr lang="en-US" sz="2000" dirty="0"/>
              <a:t>The idea of comparing “sequence of </a:t>
            </a:r>
            <a:r>
              <a:rPr lang="en-US" sz="2000" dirty="0" err="1"/>
              <a:t>vaues</a:t>
            </a:r>
            <a:r>
              <a:rPr lang="en-US" sz="2000" dirty="0"/>
              <a:t>” appears in [</a:t>
            </a:r>
            <a:r>
              <a:rPr lang="en-US" sz="2000" b="1" dirty="0" err="1"/>
              <a:t>Wang,Horwitz,Reps</a:t>
            </a:r>
            <a:r>
              <a:rPr lang="en-US" sz="2000" b="1" dirty="0"/>
              <a:t> TOSEM’92</a:t>
            </a:r>
            <a:r>
              <a:rPr lang="en-US" sz="2000" dirty="0"/>
              <a:t>], </a:t>
            </a:r>
            <a:r>
              <a:rPr lang="en-US" sz="2000" dirty="0" err="1"/>
              <a:t>Intraprocedural</a:t>
            </a:r>
            <a:r>
              <a:rPr lang="en-US" sz="2000" dirty="0"/>
              <a:t> setting</a:t>
            </a:r>
          </a:p>
        </p:txBody>
      </p:sp>
      <p:pic>
        <p:nvPicPr>
          <p:cNvPr id="4" name="Picture 3"/>
          <p:cNvPicPr>
            <a:picLocks noChangeAspect="1"/>
          </p:cNvPicPr>
          <p:nvPr/>
        </p:nvPicPr>
        <p:blipFill>
          <a:blip r:embed="rId2"/>
          <a:stretch>
            <a:fillRect/>
          </a:stretch>
        </p:blipFill>
        <p:spPr>
          <a:xfrm>
            <a:off x="632300" y="4724400"/>
            <a:ext cx="8054500" cy="1828800"/>
          </a:xfrm>
          <a:prstGeom prst="rect">
            <a:avLst/>
          </a:prstGeom>
          <a:ln w="57150">
            <a:solidFill>
              <a:schemeClr val="tx1"/>
            </a:solidFill>
          </a:ln>
        </p:spPr>
      </p:pic>
    </p:spTree>
    <p:extLst>
      <p:ext uri="{BB962C8B-B14F-4D97-AF65-F5344CB8AC3E}">
        <p14:creationId xmlns:p14="http://schemas.microsoft.com/office/powerpoint/2010/main" val="2874689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CIA</a:t>
            </a:r>
          </a:p>
        </p:txBody>
      </p:sp>
      <p:sp>
        <p:nvSpPr>
          <p:cNvPr id="3" name="Content Placeholder 2"/>
          <p:cNvSpPr>
            <a:spLocks noGrp="1"/>
          </p:cNvSpPr>
          <p:nvPr>
            <p:ph idx="1"/>
          </p:nvPr>
        </p:nvSpPr>
        <p:spPr/>
        <p:txBody>
          <a:bodyPr>
            <a:normAutofit/>
          </a:bodyPr>
          <a:lstStyle/>
          <a:p>
            <a:r>
              <a:rPr lang="en-US" dirty="0"/>
              <a:t>Prototype</a:t>
            </a:r>
          </a:p>
          <a:p>
            <a:pPr lvl="1"/>
            <a:r>
              <a:rPr lang="en-US" dirty="0"/>
              <a:t>Use SymDiff to infer equivalence relations </a:t>
            </a:r>
            <a:r>
              <a:rPr lang="en-US" b="1" dirty="0" err="1"/>
              <a:t>SummaryEquiv</a:t>
            </a:r>
            <a:r>
              <a:rPr lang="en-US" dirty="0"/>
              <a:t> and </a:t>
            </a:r>
            <a:r>
              <a:rPr lang="en-US" b="1" dirty="0" err="1"/>
              <a:t>PreEquiv</a:t>
            </a:r>
            <a:endParaRPr lang="en-US" b="1" dirty="0"/>
          </a:p>
          <a:p>
            <a:pPr lvl="1"/>
            <a:r>
              <a:rPr lang="en-US" dirty="0"/>
              <a:t>An algorithm to </a:t>
            </a:r>
            <a:r>
              <a:rPr lang="en-US" b="1" dirty="0"/>
              <a:t>incrementally </a:t>
            </a:r>
            <a:r>
              <a:rPr lang="en-US" dirty="0"/>
              <a:t>apply expensive </a:t>
            </a:r>
            <a:r>
              <a:rPr lang="en-US" dirty="0" err="1"/>
              <a:t>eq</a:t>
            </a:r>
            <a:r>
              <a:rPr lang="en-US" dirty="0"/>
              <a:t> </a:t>
            </a:r>
            <a:r>
              <a:rPr lang="en-US" dirty="0" err="1"/>
              <a:t>uiv</a:t>
            </a:r>
            <a:r>
              <a:rPr lang="en-US" dirty="0"/>
              <a:t>-inference over (1  program) data-flow analysis to refine the precision </a:t>
            </a:r>
          </a:p>
          <a:p>
            <a:r>
              <a:rPr lang="en-US" dirty="0"/>
              <a:t>Evaluation</a:t>
            </a:r>
          </a:p>
          <a:p>
            <a:pPr lvl="1"/>
            <a:r>
              <a:rPr lang="en-US" dirty="0"/>
              <a:t>Applied to 164 real changes on 5 </a:t>
            </a:r>
            <a:r>
              <a:rPr lang="en-US" dirty="0" err="1"/>
              <a:t>Github</a:t>
            </a:r>
            <a:r>
              <a:rPr lang="en-US" dirty="0"/>
              <a:t> projects</a:t>
            </a:r>
          </a:p>
          <a:p>
            <a:pPr lvl="1"/>
            <a:r>
              <a:rPr lang="en-US" dirty="0"/>
              <a:t>Reduces impacted statements by 35% on average</a:t>
            </a:r>
          </a:p>
        </p:txBody>
      </p:sp>
    </p:spTree>
    <p:extLst>
      <p:ext uri="{BB962C8B-B14F-4D97-AF65-F5344CB8AC3E}">
        <p14:creationId xmlns:p14="http://schemas.microsoft.com/office/powerpoint/2010/main" val="196298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Two-fold motivation for diff verification</a:t>
            </a:r>
          </a:p>
        </p:txBody>
      </p:sp>
      <p:sp>
        <p:nvSpPr>
          <p:cNvPr id="3" name="Content Placeholder 2"/>
          <p:cNvSpPr>
            <a:spLocks noGrp="1"/>
          </p:cNvSpPr>
          <p:nvPr>
            <p:ph idx="1"/>
          </p:nvPr>
        </p:nvSpPr>
        <p:spPr>
          <a:xfrm>
            <a:off x="4540956" y="1752600"/>
            <a:ext cx="4495800" cy="4525963"/>
          </a:xfrm>
        </p:spPr>
        <p:txBody>
          <a:bodyPr>
            <a:normAutofit/>
          </a:bodyPr>
          <a:lstStyle/>
          <a:p>
            <a:r>
              <a:rPr lang="en-US" sz="2400" dirty="0"/>
              <a:t>High </a:t>
            </a:r>
            <a:r>
              <a:rPr lang="en-US" sz="2400" b="1" dirty="0"/>
              <a:t>domain-specific upfront investment </a:t>
            </a:r>
            <a:r>
              <a:rPr lang="en-US" sz="2400" dirty="0"/>
              <a:t>for static assertion verification (not for masses yet)</a:t>
            </a:r>
          </a:p>
          <a:p>
            <a:pPr lvl="1"/>
            <a:r>
              <a:rPr lang="en-US" sz="2400" dirty="0"/>
              <a:t>Need for assertions and ghost state</a:t>
            </a:r>
          </a:p>
          <a:p>
            <a:pPr lvl="1"/>
            <a:r>
              <a:rPr lang="en-US" sz="2400" dirty="0"/>
              <a:t>Model environment</a:t>
            </a:r>
          </a:p>
          <a:p>
            <a:pPr lvl="1"/>
            <a:r>
              <a:rPr lang="en-US" sz="2400" dirty="0"/>
              <a:t>Infer program-specific invariants</a:t>
            </a:r>
          </a:p>
          <a:p>
            <a:pPr lvl="1"/>
            <a:r>
              <a:rPr lang="en-US" sz="2400" dirty="0"/>
              <a:t>Scalability</a:t>
            </a:r>
          </a:p>
        </p:txBody>
      </p:sp>
      <p:sp>
        <p:nvSpPr>
          <p:cNvPr id="6" name="Content Placeholder 2"/>
          <p:cNvSpPr txBox="1">
            <a:spLocks/>
          </p:cNvSpPr>
          <p:nvPr/>
        </p:nvSpPr>
        <p:spPr>
          <a:xfrm>
            <a:off x="609600" y="1752600"/>
            <a:ext cx="3931356"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Natural way to specify </a:t>
            </a:r>
            <a:r>
              <a:rPr lang="en-US" sz="2400" b="1" dirty="0"/>
              <a:t>regression-freedom</a:t>
            </a:r>
          </a:p>
          <a:p>
            <a:pPr lvl="1"/>
            <a:r>
              <a:rPr lang="en-US" sz="2400" dirty="0"/>
              <a:t>Equivalence</a:t>
            </a:r>
          </a:p>
          <a:p>
            <a:pPr lvl="1"/>
            <a:r>
              <a:rPr lang="en-US" sz="2400" dirty="0"/>
              <a:t>Preserves</a:t>
            </a:r>
          </a:p>
          <a:p>
            <a:pPr lvl="2"/>
            <a:r>
              <a:rPr lang="en-US" dirty="0"/>
              <a:t>Memory safety</a:t>
            </a:r>
          </a:p>
          <a:p>
            <a:pPr lvl="2"/>
            <a:r>
              <a:rPr lang="en-US" dirty="0"/>
              <a:t>Termination</a:t>
            </a:r>
          </a:p>
          <a:p>
            <a:pPr lvl="2"/>
            <a:r>
              <a:rPr lang="en-US" dirty="0"/>
              <a:t>Performance</a:t>
            </a:r>
          </a:p>
          <a:p>
            <a:pPr lvl="2"/>
            <a:r>
              <a:rPr lang="en-US" dirty="0"/>
              <a:t>Call chains</a:t>
            </a:r>
          </a:p>
          <a:p>
            <a:pPr lvl="2"/>
            <a:r>
              <a:rPr lang="en-US" dirty="0"/>
              <a:t>… </a:t>
            </a:r>
          </a:p>
          <a:p>
            <a:r>
              <a:rPr lang="en-US" sz="2400" dirty="0"/>
              <a:t>Verification failures </a:t>
            </a:r>
            <a:r>
              <a:rPr lang="en-US" sz="2400" dirty="0">
                <a:sym typeface="Wingdings" panose="05000000000000000000" pitchFamily="2" charset="2"/>
              </a:rPr>
              <a:t></a:t>
            </a:r>
            <a:r>
              <a:rPr lang="en-US" sz="2400" dirty="0"/>
              <a:t> semantic diff</a:t>
            </a:r>
          </a:p>
        </p:txBody>
      </p:sp>
      <p:sp>
        <p:nvSpPr>
          <p:cNvPr id="5" name="Cloud Callout 4"/>
          <p:cNvSpPr/>
          <p:nvPr/>
        </p:nvSpPr>
        <p:spPr>
          <a:xfrm>
            <a:off x="2514600" y="3124200"/>
            <a:ext cx="4191000" cy="315436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Correctness of production code is not </a:t>
            </a:r>
            <a:r>
              <a:rPr lang="en-US" strike="sngStrike" dirty="0"/>
              <a:t>feasible </a:t>
            </a:r>
            <a:r>
              <a:rPr lang="en-US" dirty="0"/>
              <a:t>worthwhile, but perhaps preserving “quality” of code with newly written code may be </a:t>
            </a:r>
            <a:r>
              <a:rPr lang="en-US" strike="sngStrike" dirty="0"/>
              <a:t>feasible </a:t>
            </a:r>
            <a:r>
              <a:rPr lang="en-US" dirty="0"/>
              <a:t>worthwhile</a:t>
            </a:r>
          </a:p>
        </p:txBody>
      </p:sp>
    </p:spTree>
    <p:extLst>
      <p:ext uri="{BB962C8B-B14F-4D97-AF65-F5344CB8AC3E}">
        <p14:creationId xmlns:p14="http://schemas.microsoft.com/office/powerpoint/2010/main" val="182229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a:t>
            </a:r>
          </a:p>
        </p:txBody>
      </p:sp>
      <p:sp>
        <p:nvSpPr>
          <p:cNvPr id="4" name="Cloud Callout 3"/>
          <p:cNvSpPr/>
          <p:nvPr/>
        </p:nvSpPr>
        <p:spPr>
          <a:xfrm>
            <a:off x="60678" y="1232826"/>
            <a:ext cx="5181600" cy="2895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What differential specifications distinguish intended from </a:t>
            </a:r>
            <a:r>
              <a:rPr lang="en-US" i="1" dirty="0"/>
              <a:t>unintended </a:t>
            </a:r>
            <a:r>
              <a:rPr lang="en-US" dirty="0"/>
              <a:t>semantic differences</a:t>
            </a:r>
          </a:p>
          <a:p>
            <a:pPr marL="285750" lvl="1" indent="-285750">
              <a:buFont typeface="Arial" panose="020B0604020202020204" pitchFamily="34" charset="0"/>
              <a:buChar char="•"/>
            </a:pPr>
            <a:r>
              <a:rPr lang="en-US" dirty="0"/>
              <a:t>Equivalence, Assertion safety, Termination safety, </a:t>
            </a:r>
          </a:p>
          <a:p>
            <a:endParaRPr lang="en-US" dirty="0"/>
          </a:p>
        </p:txBody>
      </p:sp>
      <p:sp>
        <p:nvSpPr>
          <p:cNvPr id="5" name="Cloud Callout 4"/>
          <p:cNvSpPr/>
          <p:nvPr/>
        </p:nvSpPr>
        <p:spPr>
          <a:xfrm>
            <a:off x="4191000" y="1048014"/>
            <a:ext cx="4800600" cy="2895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some software engineering tasks leverage differential verification?</a:t>
            </a:r>
          </a:p>
          <a:p>
            <a:pPr marL="285750" indent="-285750">
              <a:buFont typeface="Arial" panose="020B0604020202020204" pitchFamily="34" charset="0"/>
              <a:buChar char="•"/>
            </a:pPr>
            <a:r>
              <a:rPr lang="en-US" dirty="0"/>
              <a:t>Change impact analysis, conflict-freedom, debugging regressions, …</a:t>
            </a:r>
          </a:p>
        </p:txBody>
      </p:sp>
      <p:sp>
        <p:nvSpPr>
          <p:cNvPr id="6" name="Cloud Callout 5"/>
          <p:cNvSpPr/>
          <p:nvPr/>
        </p:nvSpPr>
        <p:spPr>
          <a:xfrm>
            <a:off x="2362200" y="3638814"/>
            <a:ext cx="5181600" cy="2895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to leverage/extend program specification and verification advances for differential verification?</a:t>
            </a:r>
          </a:p>
          <a:p>
            <a:pPr marL="285750" indent="-285750">
              <a:buFont typeface="Arial" panose="020B0604020202020204" pitchFamily="34" charset="0"/>
              <a:buChar char="•"/>
            </a:pPr>
            <a:r>
              <a:rPr lang="en-US" dirty="0"/>
              <a:t>SMT,  abstract interpretation, predicate abstraction, CEGAR, interpolants, …</a:t>
            </a:r>
          </a:p>
        </p:txBody>
      </p:sp>
    </p:spTree>
    <p:extLst>
      <p:ext uri="{BB962C8B-B14F-4D97-AF65-F5344CB8AC3E}">
        <p14:creationId xmlns:p14="http://schemas.microsoft.com/office/powerpoint/2010/main" val="1170188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Content Placeholder 2"/>
          <p:cNvSpPr>
            <a:spLocks noGrp="1"/>
          </p:cNvSpPr>
          <p:nvPr>
            <p:ph idx="1"/>
          </p:nvPr>
        </p:nvSpPr>
        <p:spPr>
          <a:xfrm>
            <a:off x="457200" y="1600200"/>
            <a:ext cx="3810000" cy="4525963"/>
          </a:xfrm>
        </p:spPr>
        <p:txBody>
          <a:bodyPr>
            <a:noAutofit/>
          </a:bodyPr>
          <a:lstStyle/>
          <a:p>
            <a:r>
              <a:rPr lang="en-US" sz="1400" dirty="0"/>
              <a:t>Applications</a:t>
            </a:r>
          </a:p>
          <a:p>
            <a:pPr lvl="1"/>
            <a:r>
              <a:rPr lang="en-US" sz="1200" b="1" dirty="0">
                <a:solidFill>
                  <a:schemeClr val="accent3">
                    <a:lumMod val="75000"/>
                  </a:schemeClr>
                </a:solidFill>
              </a:rPr>
              <a:t>Differential assertion checking (DAC)</a:t>
            </a:r>
            <a:r>
              <a:rPr lang="en-US" sz="1200" dirty="0"/>
              <a:t> [FSE’13]</a:t>
            </a:r>
          </a:p>
          <a:p>
            <a:pPr lvl="1"/>
            <a:r>
              <a:rPr lang="en-US" sz="1200" dirty="0"/>
              <a:t>Verification modulo versions (VMV)  [PLDI’14]</a:t>
            </a:r>
          </a:p>
          <a:p>
            <a:pPr lvl="1"/>
            <a:r>
              <a:rPr lang="en-US" sz="1200" dirty="0"/>
              <a:t>Safety of approximate transformations [NFM’16]</a:t>
            </a:r>
          </a:p>
          <a:p>
            <a:pPr lvl="1"/>
            <a:r>
              <a:rPr lang="en-US" sz="1200" dirty="0"/>
              <a:t>Cross-version compiler validation for CLR [FSE’13, CAV’15]</a:t>
            </a:r>
          </a:p>
          <a:p>
            <a:pPr lvl="1"/>
            <a:r>
              <a:rPr lang="en-US" sz="1200" dirty="0"/>
              <a:t>Partition </a:t>
            </a:r>
            <a:r>
              <a:rPr lang="en-US" sz="1200" dirty="0" err="1"/>
              <a:t>changesets</a:t>
            </a:r>
            <a:r>
              <a:rPr lang="en-US" sz="1200" dirty="0"/>
              <a:t> for more efficient reviewing [ICSE’15]</a:t>
            </a:r>
          </a:p>
          <a:p>
            <a:pPr lvl="1"/>
            <a:r>
              <a:rPr lang="en-US" sz="1200" b="1" dirty="0">
                <a:solidFill>
                  <a:srgbClr val="FF0000"/>
                </a:solidFill>
              </a:rPr>
              <a:t>Conflict-freedom of 3-way merge</a:t>
            </a:r>
          </a:p>
          <a:p>
            <a:pPr lvl="1"/>
            <a:r>
              <a:rPr lang="en-US" sz="1200" b="1" dirty="0">
                <a:solidFill>
                  <a:srgbClr val="FF0000"/>
                </a:solidFill>
              </a:rPr>
              <a:t>Semantic change impact analysis</a:t>
            </a:r>
          </a:p>
          <a:p>
            <a:pPr lvl="1"/>
            <a:r>
              <a:rPr lang="en-US" sz="1200" dirty="0">
                <a:solidFill>
                  <a:srgbClr val="FF0000"/>
                </a:solidFill>
              </a:rPr>
              <a:t>Semantic diff of concurrent programs</a:t>
            </a:r>
            <a:endParaRPr lang="en-US" sz="1400" dirty="0"/>
          </a:p>
          <a:p>
            <a:r>
              <a:rPr lang="en-US" sz="1400" dirty="0"/>
              <a:t>SymDiff</a:t>
            </a:r>
          </a:p>
          <a:p>
            <a:pPr lvl="1"/>
            <a:r>
              <a:rPr lang="en-US" sz="1200" dirty="0"/>
              <a:t>Tool for differential program verification and invariant inference [CAV’12]</a:t>
            </a:r>
          </a:p>
          <a:p>
            <a:pPr lvl="1"/>
            <a:r>
              <a:rPr lang="en-US" sz="1200" dirty="0"/>
              <a:t>Differential specifications and proof system [CADE’13]</a:t>
            </a:r>
          </a:p>
          <a:p>
            <a:pPr lvl="2"/>
            <a:r>
              <a:rPr lang="en-US" sz="1050" dirty="0"/>
              <a:t>mutual summaries and (relative) termination conditions</a:t>
            </a:r>
          </a:p>
          <a:p>
            <a:endParaRPr lang="en-US" sz="1400" dirty="0"/>
          </a:p>
          <a:p>
            <a:pPr lvl="1"/>
            <a:endParaRPr lang="en-US" sz="1200" dirty="0"/>
          </a:p>
        </p:txBody>
      </p:sp>
      <p:sp>
        <p:nvSpPr>
          <p:cNvPr id="6" name="Content Placeholder 2"/>
          <p:cNvSpPr txBox="1">
            <a:spLocks/>
          </p:cNvSpPr>
          <p:nvPr/>
        </p:nvSpPr>
        <p:spPr>
          <a:xfrm>
            <a:off x="4567880" y="1600199"/>
            <a:ext cx="3814119" cy="52578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Chicken and Egg problem for difference verification</a:t>
            </a:r>
          </a:p>
          <a:p>
            <a:pPr lvl="1"/>
            <a:r>
              <a:rPr lang="en-US" sz="2000" dirty="0"/>
              <a:t>Industry needs </a:t>
            </a:r>
            <a:r>
              <a:rPr lang="en-US" sz="2000" b="1" dirty="0"/>
              <a:t>well-studied </a:t>
            </a:r>
            <a:r>
              <a:rPr lang="en-US" sz="2000" dirty="0"/>
              <a:t>problems to build production quality tools</a:t>
            </a:r>
          </a:p>
          <a:p>
            <a:pPr lvl="1"/>
            <a:r>
              <a:rPr lang="en-US" sz="2000" dirty="0"/>
              <a:t>Academia needs a </a:t>
            </a:r>
            <a:r>
              <a:rPr lang="en-US" sz="2000" b="1" dirty="0"/>
              <a:t>well-defined</a:t>
            </a:r>
            <a:r>
              <a:rPr lang="en-US" sz="2000" dirty="0"/>
              <a:t> problem to </a:t>
            </a:r>
            <a:r>
              <a:rPr lang="en-US" sz="2000" b="1" dirty="0"/>
              <a:t>study</a:t>
            </a:r>
            <a:r>
              <a:rPr lang="en-US" sz="2000" dirty="0"/>
              <a:t> the problem</a:t>
            </a:r>
          </a:p>
          <a:p>
            <a:r>
              <a:rPr lang="en-US" sz="2400" dirty="0"/>
              <a:t>Reps’ Program Integration problem is a great example</a:t>
            </a:r>
          </a:p>
          <a:p>
            <a:pPr lvl="1"/>
            <a:r>
              <a:rPr lang="en-US" sz="2000" dirty="0"/>
              <a:t>Are there others?</a:t>
            </a:r>
          </a:p>
        </p:txBody>
      </p:sp>
    </p:spTree>
    <p:extLst>
      <p:ext uri="{BB962C8B-B14F-4D97-AF65-F5344CB8AC3E}">
        <p14:creationId xmlns:p14="http://schemas.microsoft.com/office/powerpoint/2010/main" val="30136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a:t>Backup</a:t>
            </a:r>
          </a:p>
        </p:txBody>
      </p:sp>
    </p:spTree>
    <p:extLst>
      <p:ext uri="{BB962C8B-B14F-4D97-AF65-F5344CB8AC3E}">
        <p14:creationId xmlns:p14="http://schemas.microsoft.com/office/powerpoint/2010/main" val="1050660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Apple SSL bug</a:t>
            </a:r>
          </a:p>
        </p:txBody>
      </p:sp>
      <p:pic>
        <p:nvPicPr>
          <p:cNvPr id="4" name="Content Placeholder 3"/>
          <p:cNvPicPr>
            <a:picLocks noGrp="1" noChangeAspect="1"/>
          </p:cNvPicPr>
          <p:nvPr>
            <p:ph idx="1"/>
          </p:nvPr>
        </p:nvPicPr>
        <p:blipFill>
          <a:blip r:embed="rId2"/>
          <a:stretch>
            <a:fillRect/>
          </a:stretch>
        </p:blipFill>
        <p:spPr>
          <a:xfrm>
            <a:off x="1676400" y="2667000"/>
            <a:ext cx="5572125" cy="942975"/>
          </a:xfrm>
          <a:prstGeom prst="rect">
            <a:avLst/>
          </a:prstGeom>
        </p:spPr>
      </p:pic>
    </p:spTree>
    <p:extLst>
      <p:ext uri="{BB962C8B-B14F-4D97-AF65-F5344CB8AC3E}">
        <p14:creationId xmlns:p14="http://schemas.microsoft.com/office/powerpoint/2010/main" val="43748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a:t>
            </a:r>
          </a:p>
        </p:txBody>
      </p:sp>
      <p:sp>
        <p:nvSpPr>
          <p:cNvPr id="4" name="Cloud Callout 3"/>
          <p:cNvSpPr/>
          <p:nvPr/>
        </p:nvSpPr>
        <p:spPr>
          <a:xfrm>
            <a:off x="60678" y="1232826"/>
            <a:ext cx="5181600" cy="2895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What differential specifications distinguish intended from </a:t>
            </a:r>
            <a:r>
              <a:rPr lang="en-US" i="1" dirty="0"/>
              <a:t>unintended </a:t>
            </a:r>
            <a:r>
              <a:rPr lang="en-US" dirty="0"/>
              <a:t>semantic differences</a:t>
            </a:r>
          </a:p>
          <a:p>
            <a:pPr marL="285750" lvl="1" indent="-285750">
              <a:buFont typeface="Arial" panose="020B0604020202020204" pitchFamily="34" charset="0"/>
              <a:buChar char="•"/>
            </a:pPr>
            <a:r>
              <a:rPr lang="en-US" dirty="0"/>
              <a:t>Equivalence, Assertion safety, Termination safety, … </a:t>
            </a:r>
          </a:p>
          <a:p>
            <a:endParaRPr lang="en-US" dirty="0"/>
          </a:p>
        </p:txBody>
      </p:sp>
      <p:sp>
        <p:nvSpPr>
          <p:cNvPr id="5" name="Cloud Callout 4"/>
          <p:cNvSpPr/>
          <p:nvPr/>
        </p:nvSpPr>
        <p:spPr>
          <a:xfrm>
            <a:off x="4191000" y="1048014"/>
            <a:ext cx="4800600" cy="2895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some software engineering tasks leverage differential verification?</a:t>
            </a:r>
          </a:p>
          <a:p>
            <a:pPr marL="285750" indent="-285750">
              <a:buFont typeface="Arial" panose="020B0604020202020204" pitchFamily="34" charset="0"/>
              <a:buChar char="•"/>
            </a:pPr>
            <a:r>
              <a:rPr lang="en-US" dirty="0"/>
              <a:t>Change impact analysis, conflict-freedom, debugging regressions, …</a:t>
            </a:r>
          </a:p>
        </p:txBody>
      </p:sp>
      <p:sp>
        <p:nvSpPr>
          <p:cNvPr id="6" name="Cloud Callout 5"/>
          <p:cNvSpPr/>
          <p:nvPr/>
        </p:nvSpPr>
        <p:spPr>
          <a:xfrm>
            <a:off x="2362200" y="3638814"/>
            <a:ext cx="5181600" cy="2895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to leverage/extend program specification and verification advances for differential verification?</a:t>
            </a:r>
          </a:p>
          <a:p>
            <a:pPr marL="285750" indent="-285750">
              <a:buFont typeface="Arial" panose="020B0604020202020204" pitchFamily="34" charset="0"/>
              <a:buChar char="•"/>
            </a:pPr>
            <a:r>
              <a:rPr lang="en-US" dirty="0"/>
              <a:t>SMT,  abstract interpretation, predicate abstraction, CEGAR, interpolants, …</a:t>
            </a:r>
          </a:p>
        </p:txBody>
      </p:sp>
    </p:spTree>
    <p:extLst>
      <p:ext uri="{BB962C8B-B14F-4D97-AF65-F5344CB8AC3E}">
        <p14:creationId xmlns:p14="http://schemas.microsoft.com/office/powerpoint/2010/main" val="241659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Content Placeholder 2"/>
          <p:cNvSpPr>
            <a:spLocks noGrp="1"/>
          </p:cNvSpPr>
          <p:nvPr>
            <p:ph idx="1"/>
          </p:nvPr>
        </p:nvSpPr>
        <p:spPr/>
        <p:txBody>
          <a:bodyPr>
            <a:noAutofit/>
          </a:bodyPr>
          <a:lstStyle/>
          <a:p>
            <a:r>
              <a:rPr lang="en-US" sz="2400" dirty="0"/>
              <a:t>Applications</a:t>
            </a:r>
          </a:p>
          <a:p>
            <a:pPr lvl="1"/>
            <a:r>
              <a:rPr lang="en-US" sz="2000" b="1" dirty="0">
                <a:solidFill>
                  <a:schemeClr val="accent3">
                    <a:lumMod val="75000"/>
                  </a:schemeClr>
                </a:solidFill>
              </a:rPr>
              <a:t>Differential assertion checking (DAC)</a:t>
            </a:r>
            <a:r>
              <a:rPr lang="en-US" sz="2000" dirty="0"/>
              <a:t> [FSE’13]</a:t>
            </a:r>
          </a:p>
          <a:p>
            <a:pPr lvl="1"/>
            <a:r>
              <a:rPr lang="en-US" sz="2000" dirty="0"/>
              <a:t>Verification modulo versions (VMV)  [PLDI’14]</a:t>
            </a:r>
          </a:p>
          <a:p>
            <a:pPr lvl="1"/>
            <a:r>
              <a:rPr lang="en-US" sz="2000" dirty="0"/>
              <a:t>Safety of approximate transformations [NFM’16]</a:t>
            </a:r>
          </a:p>
          <a:p>
            <a:pPr lvl="1"/>
            <a:r>
              <a:rPr lang="en-US" sz="2000" dirty="0"/>
              <a:t>Cross-version compiler validation for CLR [FSE’13, CAV’15]</a:t>
            </a:r>
          </a:p>
          <a:p>
            <a:pPr lvl="1"/>
            <a:r>
              <a:rPr lang="en-US" sz="2000" dirty="0"/>
              <a:t>Partition </a:t>
            </a:r>
            <a:r>
              <a:rPr lang="en-US" sz="2000" dirty="0" err="1"/>
              <a:t>changesets</a:t>
            </a:r>
            <a:r>
              <a:rPr lang="en-US" sz="2000" dirty="0"/>
              <a:t> for more efficient reviewing [ICSE’15]</a:t>
            </a:r>
          </a:p>
          <a:p>
            <a:pPr lvl="1"/>
            <a:r>
              <a:rPr lang="en-US" sz="2000" b="1" dirty="0">
                <a:solidFill>
                  <a:srgbClr val="FF0000"/>
                </a:solidFill>
              </a:rPr>
              <a:t>Conflict-freedom of 3-way merge</a:t>
            </a:r>
          </a:p>
          <a:p>
            <a:pPr lvl="1"/>
            <a:r>
              <a:rPr lang="en-US" sz="2000" b="1" dirty="0">
                <a:solidFill>
                  <a:srgbClr val="FF0000"/>
                </a:solidFill>
              </a:rPr>
              <a:t>Semantic change impact analysis</a:t>
            </a:r>
          </a:p>
          <a:p>
            <a:pPr lvl="1"/>
            <a:r>
              <a:rPr lang="en-US" sz="2000" dirty="0">
                <a:solidFill>
                  <a:srgbClr val="FF0000"/>
                </a:solidFill>
              </a:rPr>
              <a:t>Semantic diff of concurrent programs</a:t>
            </a:r>
            <a:endParaRPr lang="en-US" sz="2400" dirty="0"/>
          </a:p>
          <a:p>
            <a:r>
              <a:rPr lang="en-US" sz="2400" dirty="0"/>
              <a:t>SymDiff</a:t>
            </a:r>
          </a:p>
          <a:p>
            <a:pPr lvl="1"/>
            <a:r>
              <a:rPr lang="en-US" sz="2000" dirty="0"/>
              <a:t>Framework for differential program verification and invariant inference [CAV’12]</a:t>
            </a:r>
          </a:p>
          <a:p>
            <a:pPr lvl="1"/>
            <a:r>
              <a:rPr lang="en-US" sz="2000" dirty="0"/>
              <a:t>Differential specifications and proof system [CADE’13]</a:t>
            </a:r>
          </a:p>
          <a:p>
            <a:pPr lvl="2"/>
            <a:r>
              <a:rPr lang="en-US" sz="1600" dirty="0"/>
              <a:t>mutual summaries and (relative) termination conditions</a:t>
            </a:r>
          </a:p>
          <a:p>
            <a:endParaRPr lang="en-US" sz="2400" dirty="0"/>
          </a:p>
          <a:p>
            <a:pPr lvl="1"/>
            <a:endParaRPr lang="en-US" sz="2000" dirty="0"/>
          </a:p>
        </p:txBody>
      </p:sp>
      <p:sp>
        <p:nvSpPr>
          <p:cNvPr id="4" name="Right Brace 3"/>
          <p:cNvSpPr/>
          <p:nvPr/>
        </p:nvSpPr>
        <p:spPr>
          <a:xfrm>
            <a:off x="5334000" y="3863180"/>
            <a:ext cx="315520" cy="10136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686209" y="4097615"/>
            <a:ext cx="1520609" cy="369332"/>
          </a:xfrm>
          <a:prstGeom prst="rect">
            <a:avLst/>
          </a:prstGeom>
          <a:noFill/>
        </p:spPr>
        <p:txBody>
          <a:bodyPr wrap="none" rtlCol="0">
            <a:spAutoFit/>
          </a:bodyPr>
          <a:lstStyle/>
          <a:p>
            <a:r>
              <a:rPr lang="en-US" b="1" dirty="0"/>
              <a:t>Ongoing work</a:t>
            </a:r>
          </a:p>
        </p:txBody>
      </p:sp>
    </p:spTree>
    <p:extLst>
      <p:ext uri="{BB962C8B-B14F-4D97-AF65-F5344CB8AC3E}">
        <p14:creationId xmlns:p14="http://schemas.microsoft.com/office/powerpoint/2010/main" val="108826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Assertion specific</a:t>
            </a:r>
          </a:p>
          <a:p>
            <a:pPr lvl="1"/>
            <a:r>
              <a:rPr lang="en-US" b="1" dirty="0">
                <a:solidFill>
                  <a:schemeClr val="accent3">
                    <a:lumMod val="75000"/>
                  </a:schemeClr>
                </a:solidFill>
              </a:rPr>
              <a:t>Differential assertion checking</a:t>
            </a:r>
          </a:p>
          <a:p>
            <a:pPr lvl="1"/>
            <a:endParaRPr lang="en-US" dirty="0"/>
          </a:p>
          <a:p>
            <a:endParaRPr lang="en-US" dirty="0"/>
          </a:p>
          <a:p>
            <a:r>
              <a:rPr lang="en-US" dirty="0"/>
              <a:t>Generic properties of differences</a:t>
            </a:r>
          </a:p>
          <a:p>
            <a:pPr lvl="1"/>
            <a:r>
              <a:rPr lang="en-US" b="1" dirty="0">
                <a:solidFill>
                  <a:srgbClr val="FF0000"/>
                </a:solidFill>
              </a:rPr>
              <a:t>Conflict-freedom of 3-way merge</a:t>
            </a:r>
          </a:p>
          <a:p>
            <a:pPr lvl="1"/>
            <a:r>
              <a:rPr lang="en-US" b="1" dirty="0">
                <a:solidFill>
                  <a:srgbClr val="FF0000"/>
                </a:solidFill>
              </a:rPr>
              <a:t>Semantic change impact analysis</a:t>
            </a:r>
          </a:p>
          <a:p>
            <a:pPr lvl="1"/>
            <a:endParaRPr lang="en-US" b="1" dirty="0">
              <a:solidFill>
                <a:srgbClr val="FF0000"/>
              </a:solidFill>
            </a:endParaRPr>
          </a:p>
          <a:p>
            <a:pPr lvl="1"/>
            <a:endParaRPr lang="en-US" dirty="0"/>
          </a:p>
          <a:p>
            <a:endParaRPr lang="en-US" dirty="0"/>
          </a:p>
          <a:p>
            <a:endParaRPr lang="en-US" dirty="0"/>
          </a:p>
          <a:p>
            <a:endParaRPr lang="en-US" dirty="0"/>
          </a:p>
        </p:txBody>
      </p:sp>
      <p:sp>
        <p:nvSpPr>
          <p:cNvPr id="4" name="Right Brace 3"/>
          <p:cNvSpPr/>
          <p:nvPr/>
        </p:nvSpPr>
        <p:spPr>
          <a:xfrm>
            <a:off x="6324600" y="4343400"/>
            <a:ext cx="533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886222" y="4495800"/>
            <a:ext cx="2091726" cy="1200329"/>
          </a:xfrm>
          <a:prstGeom prst="rect">
            <a:avLst/>
          </a:prstGeom>
          <a:noFill/>
        </p:spPr>
        <p:txBody>
          <a:bodyPr wrap="none" rtlCol="0">
            <a:spAutoFit/>
          </a:bodyPr>
          <a:lstStyle/>
          <a:p>
            <a:r>
              <a:rPr lang="en-US" i="1" dirty="0"/>
              <a:t>Roots in Reps’</a:t>
            </a:r>
          </a:p>
          <a:p>
            <a:r>
              <a:rPr lang="en-US" b="1" i="1" dirty="0"/>
              <a:t>Wisconsin Program </a:t>
            </a:r>
          </a:p>
          <a:p>
            <a:r>
              <a:rPr lang="en-US" b="1" i="1" dirty="0"/>
              <a:t>Integration project </a:t>
            </a:r>
          </a:p>
          <a:p>
            <a:r>
              <a:rPr lang="en-US" b="1" i="1" dirty="0"/>
              <a:t>[late ‘80s]</a:t>
            </a:r>
          </a:p>
        </p:txBody>
      </p:sp>
      <p:sp>
        <p:nvSpPr>
          <p:cNvPr id="6" name="Right Brace 5"/>
          <p:cNvSpPr/>
          <p:nvPr/>
        </p:nvSpPr>
        <p:spPr>
          <a:xfrm>
            <a:off x="6324600" y="2209800"/>
            <a:ext cx="5334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6934200" y="2297668"/>
            <a:ext cx="2127314" cy="369332"/>
          </a:xfrm>
          <a:prstGeom prst="rect">
            <a:avLst/>
          </a:prstGeom>
          <a:noFill/>
        </p:spPr>
        <p:txBody>
          <a:bodyPr wrap="none" rtlCol="0">
            <a:spAutoFit/>
          </a:bodyPr>
          <a:lstStyle/>
          <a:p>
            <a:r>
              <a:rPr lang="en-US" i="1" dirty="0"/>
              <a:t>Starting point for me</a:t>
            </a:r>
            <a:endParaRPr lang="en-US" b="1" i="1" dirty="0"/>
          </a:p>
        </p:txBody>
      </p:sp>
    </p:spTree>
    <p:extLst>
      <p:ext uri="{BB962C8B-B14F-4D97-AF65-F5344CB8AC3E}">
        <p14:creationId xmlns:p14="http://schemas.microsoft.com/office/powerpoint/2010/main" val="173837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rmAutofit/>
          </a:bodyPr>
          <a:lstStyle/>
          <a:p>
            <a:r>
              <a:rPr lang="en-US" dirty="0"/>
              <a:t>Differential assertion checking  </a:t>
            </a:r>
          </a:p>
        </p:txBody>
      </p:sp>
    </p:spTree>
    <p:extLst>
      <p:ext uri="{BB962C8B-B14F-4D97-AF65-F5344CB8AC3E}">
        <p14:creationId xmlns:p14="http://schemas.microsoft.com/office/powerpoint/2010/main" val="184232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Verifying a bug fix</a:t>
            </a:r>
          </a:p>
        </p:txBody>
      </p:sp>
      <p:sp>
        <p:nvSpPr>
          <p:cNvPr id="3" name="Content Placeholder 2"/>
          <p:cNvSpPr>
            <a:spLocks noGrp="1"/>
          </p:cNvSpPr>
          <p:nvPr>
            <p:ph idx="1"/>
          </p:nvPr>
        </p:nvSpPr>
        <p:spPr>
          <a:xfrm>
            <a:off x="4857750" y="2057401"/>
            <a:ext cx="3297486" cy="3394472"/>
          </a:xfrm>
          <a:ln>
            <a:solidFill>
              <a:schemeClr val="tx1"/>
            </a:solidFill>
          </a:ln>
        </p:spPr>
        <p:txBody>
          <a:bodyPr>
            <a:noAutofit/>
          </a:bodyPr>
          <a:lstStyle/>
          <a:p>
            <a:pPr marL="0" indent="0">
              <a:buNone/>
            </a:pPr>
            <a:r>
              <a:rPr lang="en-US" sz="1400" dirty="0">
                <a:latin typeface="Lucida Console" pitchFamily="49" charset="0"/>
              </a:rPr>
              <a:t>void StringCopy2</a:t>
            </a:r>
          </a:p>
          <a:p>
            <a:pPr marL="0" indent="0">
              <a:buNone/>
            </a:pPr>
            <a:r>
              <a:rPr lang="en-US" sz="1400" dirty="0">
                <a:latin typeface="Lucida Console" pitchFamily="49" charset="0"/>
              </a:rPr>
              <a:t>(char* </a:t>
            </a:r>
            <a:r>
              <a:rPr lang="en-US" sz="1400" dirty="0" err="1">
                <a:latin typeface="Lucida Console" pitchFamily="49" charset="0"/>
              </a:rPr>
              <a:t>dst</a:t>
            </a:r>
            <a:r>
              <a:rPr lang="en-US" sz="1400" dirty="0">
                <a:latin typeface="Lucida Console" pitchFamily="49" charset="0"/>
              </a:rPr>
              <a:t>, char*</a:t>
            </a:r>
            <a:r>
              <a:rPr lang="en-US" sz="1400" dirty="0" err="1">
                <a:latin typeface="Lucida Console" pitchFamily="49" charset="0"/>
              </a:rPr>
              <a:t>src</a:t>
            </a: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size)</a:t>
            </a:r>
          </a:p>
          <a:p>
            <a:pPr marL="0" indent="0">
              <a:buNone/>
            </a:pP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=0;</a:t>
            </a:r>
          </a:p>
          <a:p>
            <a:pPr marL="0" indent="0">
              <a:buNone/>
            </a:pPr>
            <a:r>
              <a:rPr lang="en-US" sz="1400" dirty="0">
                <a:latin typeface="Lucida Console" pitchFamily="49" charset="0"/>
              </a:rPr>
              <a:t>  for(;</a:t>
            </a:r>
            <a:r>
              <a:rPr lang="en-US" sz="1400" dirty="0" err="1">
                <a:solidFill>
                  <a:srgbClr val="FF0000"/>
                </a:solidFill>
                <a:latin typeface="Lucida Console" pitchFamily="49" charset="0"/>
              </a:rPr>
              <a:t>i</a:t>
            </a:r>
            <a:r>
              <a:rPr lang="en-US" sz="1400" dirty="0">
                <a:solidFill>
                  <a:srgbClr val="FF0000"/>
                </a:solidFill>
                <a:latin typeface="Lucida Console" pitchFamily="49" charset="0"/>
              </a:rPr>
              <a:t>&lt;size-1 &amp;&amp; </a:t>
            </a:r>
          </a:p>
          <a:p>
            <a:pPr marL="0" indent="0">
              <a:buNone/>
            </a:pPr>
            <a:r>
              <a:rPr lang="en-US" sz="1400" dirty="0">
                <a:solidFill>
                  <a:srgbClr val="FF0000"/>
                </a:solidFill>
                <a:latin typeface="Lucida Console" pitchFamily="49" charset="0"/>
              </a:rPr>
              <a:t>       *</a:t>
            </a:r>
            <a:r>
              <a:rPr lang="en-US" sz="1400" dirty="0" err="1">
                <a:solidFill>
                  <a:srgbClr val="FF0000"/>
                </a:solidFill>
                <a:latin typeface="Lucida Console" pitchFamily="49" charset="0"/>
              </a:rPr>
              <a:t>src</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a:t>
            </a:r>
            <a:r>
              <a:rPr lang="en-US" sz="1400" dirty="0" err="1">
                <a:latin typeface="Lucida Console" pitchFamily="49" charset="0"/>
              </a:rPr>
              <a:t>src</a:t>
            </a: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0;</a:t>
            </a:r>
          </a:p>
          <a:p>
            <a:pPr marL="0" indent="0">
              <a:buNone/>
            </a:pPr>
            <a:r>
              <a:rPr lang="en-US" sz="1400" dirty="0">
                <a:latin typeface="Lucida Console" pitchFamily="49" charset="0"/>
              </a:rPr>
              <a:t>}</a:t>
            </a:r>
          </a:p>
          <a:p>
            <a:pPr marL="0" indent="0">
              <a:lnSpc>
                <a:spcPct val="80000"/>
              </a:lnSpc>
              <a:spcBef>
                <a:spcPts val="324"/>
              </a:spcBef>
              <a:buNone/>
            </a:pPr>
            <a:endParaRPr lang="en-US" sz="1350" dirty="0"/>
          </a:p>
          <a:p>
            <a:pPr marL="0" indent="0">
              <a:lnSpc>
                <a:spcPct val="80000"/>
              </a:lnSpc>
              <a:spcBef>
                <a:spcPts val="324"/>
              </a:spcBef>
              <a:buNone/>
            </a:pPr>
            <a:r>
              <a:rPr lang="en-US" sz="1350" dirty="0"/>
              <a:t>}</a:t>
            </a:r>
          </a:p>
          <a:p>
            <a:pPr>
              <a:lnSpc>
                <a:spcPct val="80000"/>
              </a:lnSpc>
              <a:spcBef>
                <a:spcPts val="324"/>
              </a:spcBef>
            </a:pPr>
            <a:endParaRPr lang="en-US" sz="1350" dirty="0"/>
          </a:p>
        </p:txBody>
      </p:sp>
      <p:sp>
        <p:nvSpPr>
          <p:cNvPr id="4" name="Content Placeholder 2"/>
          <p:cNvSpPr txBox="1">
            <a:spLocks/>
          </p:cNvSpPr>
          <p:nvPr/>
        </p:nvSpPr>
        <p:spPr>
          <a:xfrm>
            <a:off x="1485900" y="2057401"/>
            <a:ext cx="3086100" cy="3394472"/>
          </a:xfrm>
          <a:prstGeom prst="rect">
            <a:avLst/>
          </a:prstGeom>
          <a:ln>
            <a:solidFill>
              <a:schemeClr val="tx1"/>
            </a:solidFill>
          </a:ln>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Lucida Console" pitchFamily="49" charset="0"/>
              </a:rPr>
              <a:t>void StringCopy1</a:t>
            </a:r>
          </a:p>
          <a:p>
            <a:pPr marL="0" indent="0">
              <a:buNone/>
            </a:pPr>
            <a:r>
              <a:rPr lang="en-US" sz="1400" dirty="0">
                <a:latin typeface="Lucida Console" pitchFamily="49" charset="0"/>
              </a:rPr>
              <a:t>(char* </a:t>
            </a:r>
            <a:r>
              <a:rPr lang="en-US" sz="1400" dirty="0" err="1">
                <a:latin typeface="Lucida Console" pitchFamily="49" charset="0"/>
              </a:rPr>
              <a:t>dst</a:t>
            </a:r>
            <a:r>
              <a:rPr lang="en-US" sz="1400" dirty="0">
                <a:latin typeface="Lucida Console" pitchFamily="49" charset="0"/>
              </a:rPr>
              <a:t>, char*</a:t>
            </a:r>
            <a:r>
              <a:rPr lang="en-US" sz="1400" dirty="0" err="1">
                <a:latin typeface="Lucida Console" pitchFamily="49" charset="0"/>
              </a:rPr>
              <a:t>src</a:t>
            </a: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size)</a:t>
            </a:r>
          </a:p>
          <a:p>
            <a:pPr marL="0" indent="0">
              <a:buNone/>
            </a:pP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=0;</a:t>
            </a:r>
          </a:p>
          <a:p>
            <a:pPr marL="0" indent="0">
              <a:buNone/>
            </a:pPr>
            <a:r>
              <a:rPr lang="en-US" sz="1400" dirty="0">
                <a:latin typeface="Lucida Console" pitchFamily="49" charset="0"/>
              </a:rPr>
              <a:t>  for(;</a:t>
            </a:r>
            <a:r>
              <a:rPr lang="en-US" sz="1400" dirty="0">
                <a:solidFill>
                  <a:srgbClr val="FF0000"/>
                </a:solidFill>
                <a:latin typeface="Lucida Console" pitchFamily="49" charset="0"/>
              </a:rPr>
              <a:t>*</a:t>
            </a:r>
            <a:r>
              <a:rPr lang="en-US" sz="1400" dirty="0" err="1">
                <a:solidFill>
                  <a:srgbClr val="FF0000"/>
                </a:solidFill>
                <a:latin typeface="Lucida Console" pitchFamily="49" charset="0"/>
              </a:rPr>
              <a:t>src</a:t>
            </a:r>
            <a:r>
              <a:rPr lang="en-US" sz="1400" dirty="0">
                <a:solidFill>
                  <a:srgbClr val="FF0000"/>
                </a:solidFill>
                <a:latin typeface="Lucida Console" pitchFamily="49" charset="0"/>
              </a:rPr>
              <a:t> &amp;&amp; </a:t>
            </a:r>
          </a:p>
          <a:p>
            <a:pPr marL="0" indent="0">
              <a:buNone/>
            </a:pPr>
            <a:r>
              <a:rPr lang="en-US" sz="1400" dirty="0">
                <a:solidFill>
                  <a:srgbClr val="FF0000"/>
                </a:solidFill>
                <a:latin typeface="Lucida Console" pitchFamily="49" charset="0"/>
              </a:rPr>
              <a:t>       </a:t>
            </a:r>
            <a:r>
              <a:rPr lang="en-US" sz="1400" dirty="0" err="1">
                <a:solidFill>
                  <a:srgbClr val="FF0000"/>
                </a:solidFill>
                <a:latin typeface="Lucida Console" pitchFamily="49" charset="0"/>
              </a:rPr>
              <a:t>i</a:t>
            </a:r>
            <a:r>
              <a:rPr lang="en-US" sz="1400" dirty="0">
                <a:solidFill>
                  <a:srgbClr val="FF0000"/>
                </a:solidFill>
                <a:latin typeface="Lucida Console" pitchFamily="49" charset="0"/>
              </a:rPr>
              <a:t>&lt;size-1</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a:t>
            </a:r>
            <a:r>
              <a:rPr lang="en-US" sz="1400" dirty="0" err="1">
                <a:latin typeface="Lucida Console" pitchFamily="49" charset="0"/>
              </a:rPr>
              <a:t>src</a:t>
            </a:r>
            <a:r>
              <a:rPr lang="en-US" sz="1400" dirty="0">
                <a:latin typeface="Lucida Console" pitchFamily="49" charset="0"/>
              </a:rPr>
              <a:t>++;</a:t>
            </a:r>
          </a:p>
          <a:p>
            <a:pPr marL="0" inden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0;</a:t>
            </a:r>
          </a:p>
          <a:p>
            <a:pPr marL="0" indent="0">
              <a:buNone/>
            </a:pPr>
            <a:r>
              <a:rPr lang="en-US" sz="1400" dirty="0">
                <a:latin typeface="Lucida Console" pitchFamily="49" charset="0"/>
              </a:rPr>
              <a:t>}</a:t>
            </a:r>
          </a:p>
          <a:p>
            <a:pPr marL="0" indent="0">
              <a:buNone/>
            </a:pPr>
            <a:endParaRPr lang="en-US" sz="1600" dirty="0"/>
          </a:p>
        </p:txBody>
      </p:sp>
      <p:sp>
        <p:nvSpPr>
          <p:cNvPr id="7" name="Cloud Callout 6"/>
          <p:cNvSpPr/>
          <p:nvPr/>
        </p:nvSpPr>
        <p:spPr>
          <a:xfrm>
            <a:off x="2532476" y="4908948"/>
            <a:ext cx="4249323" cy="108585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the difference introduce any invalid pointer access?</a:t>
            </a:r>
          </a:p>
        </p:txBody>
      </p:sp>
    </p:spTree>
    <p:extLst>
      <p:ext uri="{BB962C8B-B14F-4D97-AF65-F5344CB8AC3E}">
        <p14:creationId xmlns:p14="http://schemas.microsoft.com/office/powerpoint/2010/main" val="151380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Option: verify the fixed program directly</a:t>
            </a:r>
          </a:p>
        </p:txBody>
      </p:sp>
      <p:sp>
        <p:nvSpPr>
          <p:cNvPr id="5" name="Cloud Callout 4"/>
          <p:cNvSpPr/>
          <p:nvPr/>
        </p:nvSpPr>
        <p:spPr>
          <a:xfrm>
            <a:off x="2608346" y="5137235"/>
            <a:ext cx="1714500" cy="1103114"/>
          </a:xfrm>
          <a:prstGeom prst="cloudCallout">
            <a:avLst>
              <a:gd name="adj1" fmla="val 117523"/>
              <a:gd name="adj2" fmla="val -84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Check all dereferences are in bound</a:t>
            </a:r>
          </a:p>
        </p:txBody>
      </p:sp>
      <p:sp>
        <p:nvSpPr>
          <p:cNvPr id="6" name="Cloud Callout 5"/>
          <p:cNvSpPr/>
          <p:nvPr/>
        </p:nvSpPr>
        <p:spPr>
          <a:xfrm>
            <a:off x="2208987" y="1425048"/>
            <a:ext cx="2134454" cy="1318151"/>
          </a:xfrm>
          <a:prstGeom prst="cloudCallout">
            <a:avLst>
              <a:gd name="adj1" fmla="val 98661"/>
              <a:gd name="adj2" fmla="val 3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Need precondition relating </a:t>
            </a:r>
            <a:r>
              <a:rPr lang="en-US" sz="1350" dirty="0" err="1"/>
              <a:t>dst,src</a:t>
            </a:r>
            <a:r>
              <a:rPr lang="en-US" sz="1350" dirty="0"/>
              <a:t>, size, null-terminated</a:t>
            </a:r>
          </a:p>
        </p:txBody>
      </p:sp>
      <p:sp>
        <p:nvSpPr>
          <p:cNvPr id="7" name="Cloud Callout 6"/>
          <p:cNvSpPr/>
          <p:nvPr/>
        </p:nvSpPr>
        <p:spPr>
          <a:xfrm>
            <a:off x="2838044" y="2931007"/>
            <a:ext cx="1714500" cy="1103114"/>
          </a:xfrm>
          <a:prstGeom prst="cloudCallout">
            <a:avLst>
              <a:gd name="adj1" fmla="val 100573"/>
              <a:gd name="adj2" fmla="val -15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Need a program-specific </a:t>
            </a:r>
            <a:r>
              <a:rPr lang="en-US" sz="1350" dirty="0">
                <a:sym typeface="Symbol" panose="05050102010706020507" pitchFamily="18" charset="2"/>
              </a:rPr>
              <a:t></a:t>
            </a:r>
            <a:r>
              <a:rPr lang="en-US" sz="1350" dirty="0"/>
              <a:t> loop invariant</a:t>
            </a:r>
          </a:p>
        </p:txBody>
      </p:sp>
      <p:sp>
        <p:nvSpPr>
          <p:cNvPr id="9" name="Content Placeholder 2"/>
          <p:cNvSpPr txBox="1">
            <a:spLocks/>
          </p:cNvSpPr>
          <p:nvPr/>
        </p:nvSpPr>
        <p:spPr>
          <a:xfrm>
            <a:off x="5181600" y="1846065"/>
            <a:ext cx="3297486" cy="3394472"/>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a:latin typeface="Lucida Console" pitchFamily="49" charset="0"/>
              </a:rPr>
              <a:t>void StringCopy2</a:t>
            </a:r>
          </a:p>
          <a:p>
            <a:pPr marL="0" indent="0">
              <a:buFont typeface="Arial" pitchFamily="34" charset="0"/>
              <a:buNone/>
            </a:pPr>
            <a:r>
              <a:rPr lang="en-US" sz="1400" dirty="0">
                <a:latin typeface="Lucida Console" pitchFamily="49" charset="0"/>
              </a:rPr>
              <a:t>(char* </a:t>
            </a:r>
            <a:r>
              <a:rPr lang="en-US" sz="1400" dirty="0" err="1">
                <a:latin typeface="Lucida Console" pitchFamily="49" charset="0"/>
              </a:rPr>
              <a:t>dst</a:t>
            </a:r>
            <a:r>
              <a:rPr lang="en-US" sz="1400" dirty="0">
                <a:latin typeface="Lucida Console" pitchFamily="49" charset="0"/>
              </a:rPr>
              <a:t>, char*</a:t>
            </a:r>
            <a:r>
              <a:rPr lang="en-US" sz="1400" dirty="0" err="1">
                <a:latin typeface="Lucida Console" pitchFamily="49" charset="0"/>
              </a:rPr>
              <a:t>src</a:t>
            </a: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size)</a:t>
            </a:r>
          </a:p>
          <a:p>
            <a:pPr marL="0" indent="0">
              <a:buFont typeface="Arial" pitchFamily="34" charset="0"/>
              <a:buNone/>
            </a:pPr>
            <a:r>
              <a:rPr lang="en-US" sz="1400" dirty="0">
                <a:latin typeface="Lucida Console" pitchFamily="49" charset="0"/>
              </a:rPr>
              <a:t>{</a:t>
            </a:r>
          </a:p>
          <a:p>
            <a:pPr marL="0" indent="0">
              <a:buFont typeface="Arial" pitchFamily="34" charset="0"/>
              <a:buNone/>
            </a:pPr>
            <a:r>
              <a:rPr lang="en-US" sz="1400" dirty="0">
                <a:latin typeface="Lucida Console" pitchFamily="49" charset="0"/>
              </a:rPr>
              <a:t>  </a:t>
            </a:r>
            <a:r>
              <a:rPr lang="en-US" sz="1400" dirty="0" err="1">
                <a:latin typeface="Lucida Console" pitchFamily="49" charset="0"/>
              </a:rPr>
              <a:t>int</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=0;</a:t>
            </a:r>
          </a:p>
          <a:p>
            <a:pPr marL="0" indent="0">
              <a:buFont typeface="Arial" pitchFamily="34" charset="0"/>
              <a:buNone/>
            </a:pPr>
            <a:r>
              <a:rPr lang="en-US" sz="1400" dirty="0">
                <a:latin typeface="Lucida Console" pitchFamily="49" charset="0"/>
              </a:rPr>
              <a:t>  for(;</a:t>
            </a:r>
            <a:r>
              <a:rPr lang="en-US" sz="1400" dirty="0" err="1">
                <a:solidFill>
                  <a:srgbClr val="FF0000"/>
                </a:solidFill>
                <a:latin typeface="Lucida Console" pitchFamily="49" charset="0"/>
              </a:rPr>
              <a:t>i</a:t>
            </a:r>
            <a:r>
              <a:rPr lang="en-US" sz="1400" dirty="0">
                <a:solidFill>
                  <a:srgbClr val="FF0000"/>
                </a:solidFill>
                <a:latin typeface="Lucida Console" pitchFamily="49" charset="0"/>
              </a:rPr>
              <a:t>&lt;size-1 &amp;&amp; </a:t>
            </a:r>
          </a:p>
          <a:p>
            <a:pPr marL="0" indent="0">
              <a:buFont typeface="Arial" pitchFamily="34" charset="0"/>
              <a:buNone/>
            </a:pPr>
            <a:r>
              <a:rPr lang="en-US" sz="1400" dirty="0">
                <a:solidFill>
                  <a:srgbClr val="FF0000"/>
                </a:solidFill>
                <a:latin typeface="Lucida Console" pitchFamily="49" charset="0"/>
              </a:rPr>
              <a:t>       *</a:t>
            </a:r>
            <a:r>
              <a:rPr lang="en-US" sz="1400" dirty="0" err="1">
                <a:solidFill>
                  <a:srgbClr val="FF0000"/>
                </a:solidFill>
                <a:latin typeface="Lucida Console" pitchFamily="49" charset="0"/>
              </a:rPr>
              <a:t>src</a:t>
            </a:r>
            <a:r>
              <a:rPr lang="en-US" sz="1400" dirty="0">
                <a:latin typeface="Lucida Console" pitchFamily="49" charset="0"/>
              </a:rPr>
              <a:t>; </a:t>
            </a:r>
            <a:r>
              <a:rPr lang="en-US" sz="1400" dirty="0" err="1">
                <a:latin typeface="Lucida Console" pitchFamily="49" charset="0"/>
              </a:rPr>
              <a:t>i</a:t>
            </a:r>
            <a:r>
              <a:rPr lang="en-US" sz="1400" dirty="0">
                <a:latin typeface="Lucida Console" pitchFamily="49" charset="0"/>
              </a:rPr>
              <a:t>++)</a:t>
            </a:r>
          </a:p>
          <a:p>
            <a:pPr marL="0" indent="0">
              <a:buFont typeface="Arial" pitchFamily="34" charse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a:t>
            </a:r>
            <a:r>
              <a:rPr lang="en-US" sz="1400" dirty="0" err="1">
                <a:latin typeface="Lucida Console" pitchFamily="49" charset="0"/>
              </a:rPr>
              <a:t>src</a:t>
            </a:r>
            <a:r>
              <a:rPr lang="en-US" sz="1400" dirty="0">
                <a:latin typeface="Lucida Console" pitchFamily="49" charset="0"/>
              </a:rPr>
              <a:t>++;</a:t>
            </a:r>
          </a:p>
          <a:p>
            <a:pPr marL="0" indent="0">
              <a:buFont typeface="Arial" pitchFamily="34" charset="0"/>
              <a:buNone/>
            </a:pPr>
            <a:r>
              <a:rPr lang="en-US" sz="1400" dirty="0">
                <a:latin typeface="Lucida Console" pitchFamily="49" charset="0"/>
              </a:rPr>
              <a:t>  *</a:t>
            </a:r>
            <a:r>
              <a:rPr lang="en-US" sz="1400" dirty="0" err="1">
                <a:latin typeface="Lucida Console" pitchFamily="49" charset="0"/>
              </a:rPr>
              <a:t>dst</a:t>
            </a:r>
            <a:r>
              <a:rPr lang="en-US" sz="1400" dirty="0">
                <a:latin typeface="Lucida Console" pitchFamily="49" charset="0"/>
              </a:rPr>
              <a:t> = 0;</a:t>
            </a:r>
          </a:p>
          <a:p>
            <a:pPr marL="0" indent="0">
              <a:buFont typeface="Arial" pitchFamily="34" charset="0"/>
              <a:buNone/>
            </a:pPr>
            <a:r>
              <a:rPr lang="en-US" sz="1400" dirty="0">
                <a:latin typeface="Lucida Console" pitchFamily="49" charset="0"/>
              </a:rPr>
              <a:t>}</a:t>
            </a:r>
          </a:p>
          <a:p>
            <a:pPr marL="0" indent="0">
              <a:lnSpc>
                <a:spcPct val="80000"/>
              </a:lnSpc>
              <a:spcBef>
                <a:spcPts val="324"/>
              </a:spcBef>
              <a:buFont typeface="Arial" pitchFamily="34" charset="0"/>
              <a:buNone/>
            </a:pPr>
            <a:endParaRPr lang="en-US" sz="1350" dirty="0"/>
          </a:p>
          <a:p>
            <a:pPr marL="0" indent="0">
              <a:lnSpc>
                <a:spcPct val="80000"/>
              </a:lnSpc>
              <a:spcBef>
                <a:spcPts val="324"/>
              </a:spcBef>
              <a:buFont typeface="Arial" pitchFamily="34" charset="0"/>
              <a:buNone/>
            </a:pPr>
            <a:r>
              <a:rPr lang="en-US" sz="1350" dirty="0"/>
              <a:t>}</a:t>
            </a:r>
          </a:p>
          <a:p>
            <a:pPr>
              <a:lnSpc>
                <a:spcPct val="80000"/>
              </a:lnSpc>
              <a:spcBef>
                <a:spcPts val="324"/>
              </a:spcBef>
            </a:pPr>
            <a:endParaRPr lang="en-US" sz="1350" dirty="0"/>
          </a:p>
        </p:txBody>
      </p:sp>
      <p:sp>
        <p:nvSpPr>
          <p:cNvPr id="8" name="Cloud Callout 7"/>
          <p:cNvSpPr/>
          <p:nvPr/>
        </p:nvSpPr>
        <p:spPr>
          <a:xfrm>
            <a:off x="609600" y="4034121"/>
            <a:ext cx="2619172" cy="1574017"/>
          </a:xfrm>
          <a:prstGeom prst="cloudCallout">
            <a:avLst>
              <a:gd name="adj1" fmla="val 117523"/>
              <a:gd name="adj2" fmla="val -84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ghost variables to define buffer bounds and their quantified updates at </a:t>
            </a:r>
            <a:r>
              <a:rPr lang="en-US" sz="1400" dirty="0" err="1"/>
              <a:t>malloc</a:t>
            </a:r>
            <a:r>
              <a:rPr lang="en-US" sz="1400" dirty="0"/>
              <a:t> </a:t>
            </a:r>
            <a:r>
              <a:rPr lang="en-US" sz="1400"/>
              <a:t>and postconditions</a:t>
            </a:r>
            <a:endParaRPr lang="en-US" sz="1400" dirty="0"/>
          </a:p>
        </p:txBody>
      </p:sp>
    </p:spTree>
    <p:extLst>
      <p:ext uri="{BB962C8B-B14F-4D97-AF65-F5344CB8AC3E}">
        <p14:creationId xmlns:p14="http://schemas.microsoft.com/office/powerpoint/2010/main" val="247205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7998</TotalTime>
  <Words>2409</Words>
  <Application>Microsoft Office PowerPoint</Application>
  <PresentationFormat>On-screen Show (4:3)</PresentationFormat>
  <Paragraphs>380</Paragraphs>
  <Slides>33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Courier New</vt:lpstr>
      <vt:lpstr>Lucida Console</vt:lpstr>
      <vt:lpstr>Symbol</vt:lpstr>
      <vt:lpstr>Wingdings</vt:lpstr>
      <vt:lpstr>Office Theme</vt:lpstr>
      <vt:lpstr>Differential program verification: Verifying properties of differences (instead of programs)</vt:lpstr>
      <vt:lpstr>Sources of program differences</vt:lpstr>
      <vt:lpstr>Two-fold motivation for diff verification</vt:lpstr>
      <vt:lpstr>Research questions</vt:lpstr>
      <vt:lpstr>Progress</vt:lpstr>
      <vt:lpstr>Overview</vt:lpstr>
      <vt:lpstr>Differential assertion checking  </vt:lpstr>
      <vt:lpstr>Verifying a bug fix</vt:lpstr>
      <vt:lpstr>Option: verify the fixed program directly</vt:lpstr>
      <vt:lpstr>False alarms from no preconditions</vt:lpstr>
      <vt:lpstr>Differential assertion checking (DAC)</vt:lpstr>
      <vt:lpstr>Weaker check: verify absence of regressions</vt:lpstr>
      <vt:lpstr>Diff verification  Relative correctness</vt:lpstr>
      <vt:lpstr>Verifying real-world bug fixes and regressions</vt:lpstr>
      <vt:lpstr>Similar problem in approximations</vt:lpstr>
      <vt:lpstr>Takeaway from DAC</vt:lpstr>
      <vt:lpstr>Conflict-freedom in 3-way merge</vt:lpstr>
      <vt:lpstr>Conflict-freedom for 3-way merge</vt:lpstr>
      <vt:lpstr>False alarms  dev frustration</vt:lpstr>
      <vt:lpstr>False negatives  regressions</vt:lpstr>
      <vt:lpstr>Wisconsin Program Integration project</vt:lpstr>
      <vt:lpstr>Conflict-freedom as program verification </vt:lpstr>
      <vt:lpstr>Conflict-freedom verification sketch</vt:lpstr>
      <vt:lpstr>Semantic change impact </vt:lpstr>
      <vt:lpstr>Semantic change impact</vt:lpstr>
      <vt:lpstr>Semantic change impact</vt:lpstr>
      <vt:lpstr>Refining change impact analysis with equivalences</vt:lpstr>
      <vt:lpstr>Formalizing semantic impact and PreEquiv</vt:lpstr>
      <vt:lpstr>Semantic CIA</vt:lpstr>
      <vt:lpstr>Research questions</vt:lpstr>
      <vt:lpstr>Progress</vt:lpstr>
      <vt:lpstr>Backup</vt:lpstr>
      <vt:lpstr>Apple SSL bug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Regression Testing</dc:title>
  <dc:creator>Shuvendu Lahiri</dc:creator>
  <cp:lastModifiedBy>Shuvendu Lahiri</cp:lastModifiedBy>
  <cp:revision>1132</cp:revision>
  <dcterms:created xsi:type="dcterms:W3CDTF">2006-08-16T00:00:00Z</dcterms:created>
  <dcterms:modified xsi:type="dcterms:W3CDTF">2016-09-11T21:27:30Z</dcterms:modified>
</cp:coreProperties>
</file>