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2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1" r:id="rId15"/>
    <p:sldId id="272" r:id="rId16"/>
    <p:sldId id="278" r:id="rId17"/>
    <p:sldId id="275" r:id="rId18"/>
    <p:sldId id="276" r:id="rId19"/>
    <p:sldId id="273" r:id="rId20"/>
    <p:sldId id="283" r:id="rId21"/>
    <p:sldId id="280" r:id="rId22"/>
    <p:sldId id="281" r:id="rId23"/>
    <p:sldId id="266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BDC1D98-C769-46C6-A147-53C93050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C11125-E352-4D19-934F-01F72303DD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FA7D-FC3A-4F22-97FD-B6461C4354C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5EED7E-EA8E-42FA-83BF-FB44F84A6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168800B-E00E-4B71-9D80-7D2E0DF20F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050E-A19A-46C4-975F-0D3B20BA0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E3A54-2F3C-414E-A2AD-AA799464C970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4B5C9-23C2-4C70-87A5-37935267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8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74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8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10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78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4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=""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=""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=""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=""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=""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=""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=""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=""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=""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=""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=""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=""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=""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=""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=""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=""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=""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=""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=""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=""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=""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=""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=""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=""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=""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=""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=""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=""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=""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=""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=""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=""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201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DDA0864-76C0-4E85-87E9-5EC8A0029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6069" y="2543050"/>
            <a:ext cx="6519863" cy="1771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29">
            <a:extLst>
              <a:ext uri="{FF2B5EF4-FFF2-40B4-BE49-F238E27FC236}">
                <a16:creationId xmlns="" xmlns:a16="http://schemas.microsoft.com/office/drawing/2014/main" id="{E56AFFF7-9361-4257-83AA-A507B29E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2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0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9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3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5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  <p:sldLayoutId id="2147484038" r:id="rId17"/>
    <p:sldLayoutId id="214748403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Import Libraries. Load data in data frames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Correlation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Finding Relationship between variables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Algorithm Model</a:t>
            </a:r>
            <a:endParaRPr lang="en-US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information from EDA for your Model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Data Cleaning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Removing Redundant variables</a:t>
            </a:r>
          </a:p>
          <a:p>
            <a:r>
              <a:rPr lang="en-US" dirty="0" smtClean="0"/>
              <a:t>Variable Selection, Data Types</a:t>
            </a:r>
          </a:p>
          <a:p>
            <a:r>
              <a:rPr lang="en-US" dirty="0" smtClean="0"/>
              <a:t>Remove outlier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Visualization</a:t>
            </a:r>
            <a:endParaRPr lang="en-US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Creating Charts, Graphs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2" y="3167328"/>
            <a:ext cx="949514" cy="9495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60" y="3096887"/>
            <a:ext cx="629241" cy="820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550" y="3189862"/>
            <a:ext cx="1018248" cy="960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224" y="3117312"/>
            <a:ext cx="858005" cy="8444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469" y="3189862"/>
            <a:ext cx="883793" cy="8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11" y="1003610"/>
            <a:ext cx="9548851" cy="5431953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>
            <a:off x="1546611" y="207551"/>
            <a:ext cx="9727271" cy="644475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193179" y="207551"/>
            <a:ext cx="10381139" cy="6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ACCIDENTS WITHOUT RED LIGHT CAMERAS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624110"/>
            <a:ext cx="8904286" cy="704628"/>
          </a:xfrm>
        </p:spPr>
        <p:txBody>
          <a:bodyPr/>
          <a:lstStyle/>
          <a:p>
            <a:pPr algn="ctr"/>
            <a:r>
              <a:rPr lang="en-CA" dirty="0" smtClean="0"/>
              <a:t>COLLISIONS BY YEAR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881" y="1328738"/>
            <a:ext cx="3992732" cy="576262"/>
          </a:xfrm>
        </p:spPr>
        <p:txBody>
          <a:bodyPr/>
          <a:lstStyle/>
          <a:p>
            <a:r>
              <a:rPr lang="en-CA" dirty="0" smtClean="0"/>
              <a:t>Red Light Camera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329" y="2324670"/>
            <a:ext cx="5868025" cy="4533330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6928" y="1328738"/>
            <a:ext cx="4101220" cy="576262"/>
          </a:xfrm>
        </p:spPr>
        <p:txBody>
          <a:bodyPr/>
          <a:lstStyle/>
          <a:p>
            <a:r>
              <a:rPr lang="en-CA" dirty="0" smtClean="0"/>
              <a:t>No Red Light Camera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9436" y="2324670"/>
            <a:ext cx="5652051" cy="45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624110"/>
            <a:ext cx="9866311" cy="633190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200" dirty="0" smtClean="0"/>
              <a:t>PERCENT</a:t>
            </a:r>
            <a:r>
              <a:rPr lang="en-CA" dirty="0" smtClean="0"/>
              <a:t> OF SEVERE COLLISIONS BY YEAR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300" y="1325256"/>
            <a:ext cx="3992732" cy="576262"/>
          </a:xfrm>
        </p:spPr>
        <p:txBody>
          <a:bodyPr/>
          <a:lstStyle/>
          <a:p>
            <a:r>
              <a:rPr lang="en-CA" dirty="0" smtClean="0"/>
              <a:t>Red Light Camera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5610" y="1325256"/>
            <a:ext cx="3999001" cy="576262"/>
          </a:xfrm>
        </p:spPr>
        <p:txBody>
          <a:bodyPr/>
          <a:lstStyle/>
          <a:p>
            <a:r>
              <a:rPr lang="en-CA" dirty="0" smtClean="0"/>
              <a:t>NO Red Light Camera</a:t>
            </a:r>
            <a:endParaRPr lang="en-C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223" y="2173857"/>
            <a:ext cx="5296619" cy="468414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6679" y="2173857"/>
            <a:ext cx="5765321" cy="4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030" y="624110"/>
            <a:ext cx="9796581" cy="600841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IMPACT TYPE BY YEAR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6731" y="1414383"/>
            <a:ext cx="3992732" cy="576262"/>
          </a:xfrm>
        </p:spPr>
        <p:txBody>
          <a:bodyPr/>
          <a:lstStyle/>
          <a:p>
            <a:r>
              <a:rPr lang="en-CA" dirty="0" smtClean="0"/>
              <a:t>Red Light Camera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4267" y="1438205"/>
            <a:ext cx="3999001" cy="576262"/>
          </a:xfrm>
        </p:spPr>
        <p:txBody>
          <a:bodyPr/>
          <a:lstStyle/>
          <a:p>
            <a:r>
              <a:rPr lang="en-CA" dirty="0" smtClean="0"/>
              <a:t>No Red Light Camera</a:t>
            </a:r>
            <a:endParaRPr lang="en-C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449" y="2286000"/>
            <a:ext cx="5772151" cy="4572000"/>
          </a:xfrm>
          <a:prstGeom prst="rect">
            <a:avLst/>
          </a:prstGeom>
          <a:noFill/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0375" y="2286000"/>
            <a:ext cx="5286375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18094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IMPACT TYPE BY VISIBILITY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3049" y="1337613"/>
            <a:ext cx="3992732" cy="576262"/>
          </a:xfrm>
        </p:spPr>
        <p:txBody>
          <a:bodyPr/>
          <a:lstStyle/>
          <a:p>
            <a:r>
              <a:rPr lang="en-CA" dirty="0" smtClean="0"/>
              <a:t>Red Light Camera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75640" y="1394655"/>
            <a:ext cx="3999001" cy="576262"/>
          </a:xfrm>
        </p:spPr>
        <p:txBody>
          <a:bodyPr/>
          <a:lstStyle/>
          <a:p>
            <a:r>
              <a:rPr lang="en-CA" dirty="0" smtClean="0"/>
              <a:t>No Red Light Camera</a:t>
            </a:r>
            <a:endParaRPr lang="en-C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050" y="2028824"/>
            <a:ext cx="5600700" cy="482917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05600" y="2028825"/>
            <a:ext cx="5486399" cy="48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92215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IMPACT TYPE BY SEVERITY</a:t>
            </a:r>
            <a:endParaRPr lang="en-CA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9094" y="1393213"/>
            <a:ext cx="3992732" cy="576262"/>
          </a:xfrm>
        </p:spPr>
        <p:txBody>
          <a:bodyPr/>
          <a:lstStyle/>
          <a:p>
            <a:r>
              <a:rPr lang="en-CA" dirty="0" smtClean="0"/>
              <a:t>Red Light Camera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3278" y="1417466"/>
            <a:ext cx="3999001" cy="576262"/>
          </a:xfrm>
        </p:spPr>
        <p:txBody>
          <a:bodyPr/>
          <a:lstStyle/>
          <a:p>
            <a:r>
              <a:rPr lang="en-CA" dirty="0" smtClean="0"/>
              <a:t>No Red Light Camera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87064" y="2261806"/>
            <a:ext cx="5451894" cy="4596194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125" y="2146363"/>
            <a:ext cx="5448300" cy="47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680" y="624110"/>
            <a:ext cx="9649932" cy="652599"/>
          </a:xfrm>
        </p:spPr>
        <p:txBody>
          <a:bodyPr/>
          <a:lstStyle/>
          <a:p>
            <a:pPr algn="ctr"/>
            <a:r>
              <a:rPr lang="en-CA" dirty="0" smtClean="0"/>
              <a:t>COLLISIONS BY DAY OF WEEK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10" y="1393213"/>
            <a:ext cx="3992732" cy="576262"/>
          </a:xfrm>
        </p:spPr>
        <p:txBody>
          <a:bodyPr/>
          <a:lstStyle/>
          <a:p>
            <a:r>
              <a:rPr lang="en-CA" dirty="0" smtClean="0"/>
              <a:t>RED LIGHT CAMERA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4015" y="2457576"/>
            <a:ext cx="5134795" cy="440042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7380" y="1393213"/>
            <a:ext cx="3999001" cy="576262"/>
          </a:xfrm>
        </p:spPr>
        <p:txBody>
          <a:bodyPr/>
          <a:lstStyle/>
          <a:p>
            <a:r>
              <a:rPr lang="en-CA" dirty="0" smtClean="0"/>
              <a:t>NO RED LIGHT CAMERA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6679" y="2457576"/>
            <a:ext cx="5633049" cy="4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46" y="624110"/>
            <a:ext cx="9856966" cy="1280890"/>
          </a:xfrm>
        </p:spPr>
        <p:txBody>
          <a:bodyPr>
            <a:normAutofit/>
          </a:bodyPr>
          <a:lstStyle/>
          <a:p>
            <a:pPr algn="ctr"/>
            <a:r>
              <a:rPr lang="en-CA" sz="2800" dirty="0" smtClean="0"/>
              <a:t>Heat Map Total Accidents by Week of Each Month</a:t>
            </a:r>
            <a:br>
              <a:rPr lang="en-CA" sz="2800" dirty="0" smtClean="0"/>
            </a:br>
            <a:r>
              <a:rPr lang="en-CA" sz="2800" dirty="0" smtClean="0"/>
              <a:t>2006-2020</a:t>
            </a:r>
            <a:endParaRPr lang="en-CA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645" y="1616869"/>
            <a:ext cx="3992732" cy="576262"/>
          </a:xfrm>
        </p:spPr>
        <p:txBody>
          <a:bodyPr/>
          <a:lstStyle/>
          <a:p>
            <a:r>
              <a:rPr lang="en-CA" dirty="0" smtClean="0"/>
              <a:t>Red Light Camera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7979" y="2325238"/>
            <a:ext cx="5092874" cy="453276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1917" y="1616869"/>
            <a:ext cx="3999001" cy="576262"/>
          </a:xfrm>
        </p:spPr>
        <p:txBody>
          <a:bodyPr/>
          <a:lstStyle/>
          <a:p>
            <a:r>
              <a:rPr lang="en-CA" dirty="0" smtClean="0"/>
              <a:t>No Red Light Camera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6129" y="2325238"/>
            <a:ext cx="5469147" cy="45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404" y="624110"/>
            <a:ext cx="9805207" cy="600841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COLLISION BY DAY OF WEEK AND TIME OF DAY</a:t>
            </a:r>
            <a:endParaRPr lang="en-CA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404" y="1443119"/>
            <a:ext cx="3992732" cy="576262"/>
          </a:xfrm>
        </p:spPr>
        <p:txBody>
          <a:bodyPr/>
          <a:lstStyle/>
          <a:p>
            <a:r>
              <a:rPr lang="en-CA" dirty="0" smtClean="0"/>
              <a:t>Red Light Camera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7014" y="1443119"/>
            <a:ext cx="3999001" cy="576262"/>
          </a:xfrm>
        </p:spPr>
        <p:txBody>
          <a:bodyPr/>
          <a:lstStyle/>
          <a:p>
            <a:r>
              <a:rPr lang="en-CA" dirty="0" smtClean="0"/>
              <a:t>No Red Light Camera</a:t>
            </a:r>
            <a:endParaRPr lang="en-C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343" y="2237549"/>
            <a:ext cx="5365631" cy="462045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3548" y="2237549"/>
            <a:ext cx="5469146" cy="46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526" y="624110"/>
            <a:ext cx="10455214" cy="687105"/>
          </a:xfrm>
        </p:spPr>
        <p:txBody>
          <a:bodyPr>
            <a:normAutofit/>
          </a:bodyPr>
          <a:lstStyle/>
          <a:p>
            <a:r>
              <a:rPr lang="en-CA" sz="3200" dirty="0" smtClean="0"/>
              <a:t>FATAL COLLISIONS BY DAY OF WEEK &amp; TIME OF DAY</a:t>
            </a:r>
            <a:endParaRPr lang="en-CA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65" y="1354866"/>
            <a:ext cx="3992732" cy="576262"/>
          </a:xfrm>
        </p:spPr>
        <p:txBody>
          <a:bodyPr/>
          <a:lstStyle/>
          <a:p>
            <a:r>
              <a:rPr lang="en-CA" dirty="0" smtClean="0"/>
              <a:t>Red Light Camera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7199" y="1496279"/>
            <a:ext cx="3999001" cy="576262"/>
          </a:xfrm>
        </p:spPr>
        <p:txBody>
          <a:bodyPr/>
          <a:lstStyle/>
          <a:p>
            <a:r>
              <a:rPr lang="en-CA" dirty="0" smtClean="0"/>
              <a:t>No Red Light Camera</a:t>
            </a:r>
            <a:endParaRPr lang="en-C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5442" y="2257606"/>
            <a:ext cx="5413855" cy="460039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1789" y="2257605"/>
            <a:ext cx="5546785" cy="46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89" y="1319211"/>
            <a:ext cx="8705850" cy="2390775"/>
          </a:xfrm>
          <a:prstGeom prst="rect">
            <a:avLst/>
          </a:prstGeom>
        </p:spPr>
      </p:pic>
      <p:sp>
        <p:nvSpPr>
          <p:cNvPr id="7" name="Hexagon 6"/>
          <p:cNvSpPr/>
          <p:nvPr/>
        </p:nvSpPr>
        <p:spPr>
          <a:xfrm rot="5400000">
            <a:off x="5129560" y="3261732"/>
            <a:ext cx="2241396" cy="2018371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Hexagon 7"/>
          <p:cNvSpPr/>
          <p:nvPr/>
        </p:nvSpPr>
        <p:spPr>
          <a:xfrm rot="5400000">
            <a:off x="2975516" y="3259874"/>
            <a:ext cx="2241396" cy="2044390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Hexagon 8"/>
          <p:cNvSpPr/>
          <p:nvPr/>
        </p:nvSpPr>
        <p:spPr>
          <a:xfrm rot="5400000">
            <a:off x="7272452" y="3248724"/>
            <a:ext cx="2241396" cy="2044389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8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38507" y="713678"/>
            <a:ext cx="10114155" cy="65346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odoni MT" panose="02070603080606020203" pitchFamily="18" charset="0"/>
              </a:rPr>
              <a:t>WE HAVE OBSERVED THAT THERE ARE MORE FATAL AND NON-FATAL ACCIDENTS IN NON-REDLIGHT CAMERAS AREA.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odoni MT" panose="02070603080606020203" pitchFamily="18" charset="0"/>
              </a:rPr>
              <a:t>THERE ARE MORE PEDESTRAINS INVOLVED IN COLLISIONS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odoni MT" panose="02070603080606020203" pitchFamily="18" charset="0"/>
              </a:rPr>
              <a:t>MORE ACCIDENST HAPPEN IN CLEAR VISIBILITY WHICH MEANS PEOPLE DRIVE CAREFULLY WHEN THERE IS VISIBILITIES ISSUES.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odoni MT" panose="02070603080606020203" pitchFamily="18" charset="0"/>
              </a:rPr>
              <a:t>MORE ACCIDENST IN MONTH OF AUGUST AND NOVEMBER AND ON FRIDAYS.</a:t>
            </a:r>
          </a:p>
          <a:p>
            <a:endParaRPr lang="en-CA" dirty="0">
              <a:latin typeface="Bodoni MT" panose="02070603080606020203" pitchFamily="18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654782" y="334537"/>
            <a:ext cx="9011249" cy="1717287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45401" y="-479502"/>
            <a:ext cx="11363740" cy="3267307"/>
          </a:xfrm>
        </p:spPr>
        <p:txBody>
          <a:bodyPr>
            <a:noAutofit/>
          </a:bodyPr>
          <a:lstStyle/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VISUALIZATION SUMMARY</a:t>
            </a:r>
            <a:br>
              <a:rPr lang="en-CA" sz="3600" b="1" dirty="0" smtClean="0">
                <a:latin typeface="Bodoni MT" panose="02070603080606020203" pitchFamily="18" charset="0"/>
              </a:rPr>
            </a:br>
            <a:r>
              <a:rPr lang="en-CA" sz="3600" b="1" dirty="0" smtClean="0">
                <a:latin typeface="Bodoni MT" panose="02070603080606020203" pitchFamily="18" charset="0"/>
              </a:rPr>
              <a:t>NON-RED LIGHT CAMERAS AREAS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93547" y="2375784"/>
            <a:ext cx="10203366" cy="42368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Accurately </a:t>
            </a:r>
            <a:r>
              <a:rPr lang="en-US" sz="2800" dirty="0">
                <a:latin typeface="Bodoni MT" panose="02070603080606020203" pitchFamily="18" charset="0"/>
              </a:rPr>
              <a:t>analyzing accidents can help governments </a:t>
            </a:r>
            <a:r>
              <a:rPr lang="en-US" sz="2800" dirty="0" smtClean="0">
                <a:latin typeface="Bodoni MT" panose="02070603080606020203" pitchFamily="18" charset="0"/>
              </a:rPr>
              <a:t>to better </a:t>
            </a:r>
            <a:r>
              <a:rPr lang="en-US" sz="2800" dirty="0">
                <a:latin typeface="Bodoni MT" panose="02070603080606020203" pitchFamily="18" charset="0"/>
              </a:rPr>
              <a:t>the safety of their roads and highways.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Identifying </a:t>
            </a:r>
            <a:r>
              <a:rPr lang="en-US" sz="2800" dirty="0">
                <a:latin typeface="Bodoni MT" panose="02070603080606020203" pitchFamily="18" charset="0"/>
              </a:rPr>
              <a:t>high areas of accidents and high areas of accident severity can highlight areas of concern</a:t>
            </a:r>
            <a:r>
              <a:rPr lang="en-US" sz="2800" dirty="0" smtClean="0">
                <a:latin typeface="Bodoni MT" panose="02070603080606020203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 </a:t>
            </a:r>
            <a:r>
              <a:rPr lang="en-US" sz="2800" dirty="0">
                <a:latin typeface="Bodoni MT" panose="02070603080606020203" pitchFamily="18" charset="0"/>
              </a:rPr>
              <a:t>It can also be beneficial to insurance companies looking to change their rates in different areas. </a:t>
            </a:r>
          </a:p>
          <a:p>
            <a:pPr algn="l"/>
            <a:endParaRPr lang="en-CA" dirty="0"/>
          </a:p>
        </p:txBody>
      </p:sp>
      <p:sp>
        <p:nvSpPr>
          <p:cNvPr id="4" name="Hexagon 3"/>
          <p:cNvSpPr/>
          <p:nvPr/>
        </p:nvSpPr>
        <p:spPr>
          <a:xfrm>
            <a:off x="1766295" y="1081668"/>
            <a:ext cx="9011249" cy="970156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57993" y="1163140"/>
            <a:ext cx="10515600" cy="807211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IMPORTANCE OFTHIS ANALYSIS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9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5DE91B-16BB-4A74-8A74-C75F40552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91" y="852026"/>
            <a:ext cx="7950819" cy="5203086"/>
          </a:xfrm>
          <a:prstGeom prst="rect">
            <a:avLst/>
          </a:prstGeom>
        </p:spPr>
      </p:pic>
      <p:sp>
        <p:nvSpPr>
          <p:cNvPr id="11" name="Hexagon 10"/>
          <p:cNvSpPr/>
          <p:nvPr/>
        </p:nvSpPr>
        <p:spPr>
          <a:xfrm rot="5400000">
            <a:off x="1037062" y="618135"/>
            <a:ext cx="2668801" cy="2341756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itle 7">
            <a:extLst>
              <a:ext uri="{FF2B5EF4-FFF2-40B4-BE49-F238E27FC236}">
                <a16:creationId xmlns="" xmlns:a16="http://schemas.microsoft.com/office/drawing/2014/main" id="{75ADCE49-1577-4FC1-84B1-42EA3100BD60}"/>
              </a:ext>
            </a:extLst>
          </p:cNvPr>
          <p:cNvSpPr txBox="1">
            <a:spLocks/>
          </p:cNvSpPr>
          <p:nvPr/>
        </p:nvSpPr>
        <p:spPr>
          <a:xfrm>
            <a:off x="814039" y="245323"/>
            <a:ext cx="3111190" cy="2669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atin typeface="Bodoni MT" panose="02070603080606020203" pitchFamily="18" charset="0"/>
              </a:rPr>
              <a:t>ROAD CONDITION</a:t>
            </a:r>
            <a:endParaRPr lang="en-US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17" y="1973766"/>
            <a:ext cx="7700626" cy="5167667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 rot="5400000">
            <a:off x="1058765" y="688315"/>
            <a:ext cx="2727018" cy="2185640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 rot="10800000" flipV="1">
            <a:off x="1399300" y="680224"/>
            <a:ext cx="2024126" cy="2085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LIGHT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32" y="1431654"/>
            <a:ext cx="7849031" cy="5204479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 rot="5400000">
            <a:off x="1126957" y="636379"/>
            <a:ext cx="2643930" cy="2261238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225986" y="1045520"/>
            <a:ext cx="2465066" cy="143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b="1" dirty="0" smtClean="0">
                <a:latin typeface="Bodoni MT" panose="02070603080606020203" pitchFamily="18" charset="0"/>
              </a:rPr>
              <a:t>VISIBILITY</a:t>
            </a:r>
            <a:endParaRPr lang="en-CA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22" y="1532718"/>
            <a:ext cx="7812473" cy="5024762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 rot="5400000">
            <a:off x="1091585" y="532830"/>
            <a:ext cx="2836071" cy="2407473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089157" y="847488"/>
            <a:ext cx="2836072" cy="1795347"/>
          </a:xfrm>
        </p:spPr>
        <p:txBody>
          <a:bodyPr>
            <a:normAutofit/>
          </a:bodyPr>
          <a:lstStyle/>
          <a:p>
            <a:pPr algn="ctr"/>
            <a:r>
              <a:rPr lang="en-CA" sz="2600" b="1" dirty="0" smtClean="0">
                <a:latin typeface="Bodoni MT" panose="02070603080606020203" pitchFamily="18" charset="0"/>
              </a:rPr>
              <a:t>INVOLVEMENT TYPE</a:t>
            </a:r>
            <a:endParaRPr lang="en-CA" sz="2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55" y="1645726"/>
            <a:ext cx="8367045" cy="5011552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 rot="5400000">
            <a:off x="1089158" y="729933"/>
            <a:ext cx="2643930" cy="2185640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234346" y="1444760"/>
            <a:ext cx="2353554" cy="644475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 smtClean="0">
                <a:latin typeface="Bodoni MT" panose="02070603080606020203" pitchFamily="18" charset="0"/>
              </a:rPr>
              <a:t>IMPACT TYPE</a:t>
            </a:r>
            <a:endParaRPr lang="en-CA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79" y="1141470"/>
            <a:ext cx="9182896" cy="5288738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>
            <a:off x="2447044" y="241349"/>
            <a:ext cx="8474927" cy="644475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426708" y="-267628"/>
            <a:ext cx="10404736" cy="1654912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RED LIGHT CAMERA LOCATIONS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78" y="1210055"/>
            <a:ext cx="8888585" cy="5469525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>
            <a:off x="1654782" y="187737"/>
            <a:ext cx="9011249" cy="795612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902607" y="263306"/>
            <a:ext cx="10515600" cy="644475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ACCIDENTS WITH RED LIGHT CAMERA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ECE1D0-6BAB-4E58-8A9D-B6BE29B134CE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FDD14FE-EA04-4AC1-9948-7ECDFBDB7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5DF72C-84FE-445A-986B-67AE46C50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295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Bodoni MT</vt:lpstr>
      <vt:lpstr>Calibri</vt:lpstr>
      <vt:lpstr>Century Gothic</vt:lpstr>
      <vt:lpstr>Wingdings 3</vt:lpstr>
      <vt:lpstr>Wisp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INVOLVEMENT TYPE</vt:lpstr>
      <vt:lpstr>IMPACT TYPE</vt:lpstr>
      <vt:lpstr>RED LIGHT CAMERA LOCATIONS</vt:lpstr>
      <vt:lpstr>ACCIDENTS WITH RED LIGHT CAMERA</vt:lpstr>
      <vt:lpstr>PowerPoint Presentation</vt:lpstr>
      <vt:lpstr>COLLISIONS BY YEAR</vt:lpstr>
      <vt:lpstr>PERCENT OF SEVERE COLLISIONS BY YEAR</vt:lpstr>
      <vt:lpstr>IMPACT TYPE BY YEAR</vt:lpstr>
      <vt:lpstr>IMPACT TYPE BY VISIBILITY</vt:lpstr>
      <vt:lpstr>IMPACT TYPE BY SEVERITY</vt:lpstr>
      <vt:lpstr>COLLISIONS BY DAY OF WEEK</vt:lpstr>
      <vt:lpstr>Heat Map Total Accidents by Week of Each Month 2006-2020</vt:lpstr>
      <vt:lpstr>COLLISION BY DAY OF WEEK AND TIME OF DAY</vt:lpstr>
      <vt:lpstr>FATAL COLLISIONS BY DAY OF WEEK &amp; TIME OF DAY</vt:lpstr>
      <vt:lpstr>VISUALIZATION SUMMARY NON-RED LIGHT CAMERAS AREAS</vt:lpstr>
      <vt:lpstr>IMPORTANCE OFTHIS ANALYSIS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2022-05-29T18:23:07Z</dcterms:created>
  <dcterms:modified xsi:type="dcterms:W3CDTF">2022-06-08T02:04:34Z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