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21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BDC1D98-C769-46C6-A147-53C93050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C11125-E352-4D19-934F-01F72303DD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FA7D-FC3A-4F22-97FD-B6461C4354C9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5EED7E-EA8E-42FA-83BF-FB44F84A6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68800B-E00E-4B71-9D80-7D2E0DF20F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7050E-A19A-46C4-975F-0D3B20BA0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69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E3A54-2F3C-414E-A2AD-AA799464C970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4B5C9-23C2-4C70-87A5-37935267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8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4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1749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81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105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6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78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41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xmlns="" id="{E782D618-E31A-46E2-B2EF-17C9DAB0E97E}"/>
              </a:ext>
            </a:extLst>
          </p:cNvPr>
          <p:cNvSpPr/>
          <p:nvPr userDrawn="1"/>
        </p:nvSpPr>
        <p:spPr>
          <a:xfrm rot="5400000">
            <a:off x="112039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xmlns="" id="{531259DD-64CB-4DA1-AD6D-175D1BC0C080}"/>
              </a:ext>
            </a:extLst>
          </p:cNvPr>
          <p:cNvSpPr/>
          <p:nvPr userDrawn="1"/>
        </p:nvSpPr>
        <p:spPr>
          <a:xfrm rot="5400000">
            <a:off x="3188555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xmlns="" id="{949D4368-1CD6-4BEA-A610-DE42970EA0EA}"/>
              </a:ext>
            </a:extLst>
          </p:cNvPr>
          <p:cNvSpPr/>
          <p:nvPr userDrawn="1"/>
        </p:nvSpPr>
        <p:spPr>
          <a:xfrm rot="5400000">
            <a:off x="5242057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xmlns="" id="{ACAABC50-D387-484A-AA0F-EB04645F2116}"/>
              </a:ext>
            </a:extLst>
          </p:cNvPr>
          <p:cNvSpPr/>
          <p:nvPr userDrawn="1"/>
        </p:nvSpPr>
        <p:spPr>
          <a:xfrm rot="5400000">
            <a:off x="7324562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xmlns="" id="{A9C2DD4D-CD5E-405E-A1A0-E8D0CD03D43F}"/>
              </a:ext>
            </a:extLst>
          </p:cNvPr>
          <p:cNvSpPr/>
          <p:nvPr userDrawn="1"/>
        </p:nvSpPr>
        <p:spPr>
          <a:xfrm rot="5400000">
            <a:off x="937806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8F9F8B1-6BAC-4AD8-A471-D0C2B6FC88EB}"/>
              </a:ext>
            </a:extLst>
          </p:cNvPr>
          <p:cNvGrpSpPr/>
          <p:nvPr userDrawn="1"/>
        </p:nvGrpSpPr>
        <p:grpSpPr>
          <a:xfrm>
            <a:off x="883715" y="2433382"/>
            <a:ext cx="10284482" cy="2311399"/>
            <a:chOff x="764773" y="2273300"/>
            <a:chExt cx="10284482" cy="231139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98B00A50-8F71-4989-BC6C-70721A8EDF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4773" y="2821940"/>
              <a:ext cx="1" cy="135762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07D9CB32-4FF6-46E7-AD10-4891F90C114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64773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D4C385E-0386-47EB-A5CD-8B5E6A7F9F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87825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CA247777-17E8-47B0-9C02-A34C1E5702AD}"/>
                </a:ext>
              </a:extLst>
            </p:cNvPr>
            <p:cNvGrpSpPr/>
            <p:nvPr userDrawn="1"/>
          </p:nvGrpSpPr>
          <p:grpSpPr>
            <a:xfrm rot="10800000">
              <a:off x="2809142" y="2821940"/>
              <a:ext cx="2068161" cy="1762759"/>
              <a:chOff x="548642" y="2133600"/>
              <a:chExt cx="2068161" cy="176275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xmlns="" id="{ECB83C0A-AF62-4845-9EB4-5D06A0CF43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548642" y="2133600"/>
                <a:ext cx="1023052" cy="54864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xmlns="" id="{32048AA9-3DFF-4A3E-8093-E7F3FB7D19E3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45109" cy="1762759"/>
                <a:chOff x="394504" y="2235200"/>
                <a:chExt cx="1045109" cy="176275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7392E648-DDB8-4745-B06E-3D83FB0F1F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0800000" flipV="1">
                  <a:off x="394504" y="2823211"/>
                  <a:ext cx="22057" cy="117474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1478A9A5-3601-4DBF-99BF-C2F33B3CE6A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A0C33B8E-B78E-4624-BE44-B396658EC6B5}"/>
                </a:ext>
              </a:extLst>
            </p:cNvPr>
            <p:cNvGrpSpPr/>
            <p:nvPr userDrawn="1"/>
          </p:nvGrpSpPr>
          <p:grpSpPr>
            <a:xfrm>
              <a:off x="4877303" y="2273300"/>
              <a:ext cx="4114800" cy="2311399"/>
              <a:chOff x="546372" y="2133600"/>
              <a:chExt cx="4114800" cy="23113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xmlns="" id="{36948F02-2A58-4B70-878D-138873EF5487}"/>
                  </a:ext>
                </a:extLst>
              </p:cNvPr>
              <p:cNvGrpSpPr/>
              <p:nvPr userDrawn="1"/>
            </p:nvGrpSpPr>
            <p:grpSpPr>
              <a:xfrm>
                <a:off x="546372" y="2133600"/>
                <a:ext cx="2048374" cy="1755137"/>
                <a:chOff x="546372" y="2133600"/>
                <a:chExt cx="2048374" cy="175513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xmlns="" id="{2374C11E-A36A-4A02-91FB-1E2A147716EF}"/>
                    </a:ext>
                  </a:extLst>
                </p:cNvPr>
                <p:cNvGrpSpPr/>
                <p:nvPr userDrawn="1"/>
              </p:nvGrpSpPr>
              <p:grpSpPr>
                <a:xfrm>
                  <a:off x="546372" y="2133600"/>
                  <a:ext cx="1025322" cy="1755137"/>
                  <a:chOff x="414292" y="2235200"/>
                  <a:chExt cx="1025322" cy="1755137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xmlns="" id="{A7659665-8409-4C94-81A8-ED44F07985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414292" y="2783840"/>
                    <a:ext cx="2268" cy="120649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xmlns="" id="{8CC43616-6493-4804-BA75-1DAA7A1D8B18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2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xmlns="" id="{995EA5E0-F8C9-46F5-9994-0DBB5532E9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571694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xmlns="" id="{07CCC38F-9AFC-4443-AF2B-8B972EE312B9}"/>
                  </a:ext>
                </a:extLst>
              </p:cNvPr>
              <p:cNvGrpSpPr/>
              <p:nvPr userDrawn="1"/>
            </p:nvGrpSpPr>
            <p:grpSpPr>
              <a:xfrm rot="10800000">
                <a:off x="2590206" y="2722878"/>
                <a:ext cx="2070966" cy="1722121"/>
                <a:chOff x="548642" y="2133600"/>
                <a:chExt cx="2070966" cy="172212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85D60560-17BE-42C4-956A-FD0CCF2B311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548642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xmlns="" id="{314ADB2B-6BAC-4187-9AD6-234699323C6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1571694" y="2133600"/>
                  <a:ext cx="1047914" cy="1722121"/>
                  <a:chOff x="391699" y="2235200"/>
                  <a:chExt cx="1047914" cy="172212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xmlns="" id="{3AA32475-F311-40BF-84DB-2FBFF05A09E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391699" y="2791460"/>
                    <a:ext cx="29076" cy="1165861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xmlns="" id="{8076BDAC-837A-46AB-939A-33B4CAC443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1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61A353AA-3B37-493F-A75A-FBE55A7FEAC3}"/>
                </a:ext>
              </a:extLst>
            </p:cNvPr>
            <p:cNvGrpSpPr/>
            <p:nvPr userDrawn="1"/>
          </p:nvGrpSpPr>
          <p:grpSpPr>
            <a:xfrm>
              <a:off x="8992103" y="2273300"/>
              <a:ext cx="2057152" cy="1851337"/>
              <a:chOff x="547757" y="2133600"/>
              <a:chExt cx="2057152" cy="185133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xmlns="" id="{E7AC040A-1737-484C-8CEA-2ADF0DBFE9FB}"/>
                  </a:ext>
                </a:extLst>
              </p:cNvPr>
              <p:cNvGrpSpPr/>
              <p:nvPr userDrawn="1"/>
            </p:nvGrpSpPr>
            <p:grpSpPr>
              <a:xfrm>
                <a:off x="547757" y="2133600"/>
                <a:ext cx="1023937" cy="1762759"/>
                <a:chOff x="415677" y="2235200"/>
                <a:chExt cx="1023937" cy="1762759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9CD9887E-CE43-4192-9065-D2A753891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15677" y="2783840"/>
                  <a:ext cx="1" cy="1214119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3D14A159-829D-4CE4-9A8E-E2C0CBD3F3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2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xmlns="" id="{31D099CA-B8FD-4314-AEDD-819F910D5BDB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33215" cy="1851337"/>
                <a:chOff x="406398" y="2235200"/>
                <a:chExt cx="1033215" cy="185133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C02C6F16-E0CD-428F-BD21-449948C9D6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06398" y="2783840"/>
                  <a:ext cx="10163" cy="130269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E6C222D2-654F-4BD1-A0BD-34C233CD23D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xmlns="" id="{EA93BAA0-B72B-4BFD-BCF9-4608ADE3AC72}"/>
              </a:ext>
            </a:extLst>
          </p:cNvPr>
          <p:cNvSpPr/>
          <p:nvPr userDrawn="1"/>
        </p:nvSpPr>
        <p:spPr>
          <a:xfrm>
            <a:off x="659872" y="4111045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07EC39C5-C4D5-4BE2-80A8-355FC3ECC12F}"/>
              </a:ext>
            </a:extLst>
          </p:cNvPr>
          <p:cNvSpPr/>
          <p:nvPr userDrawn="1"/>
        </p:nvSpPr>
        <p:spPr>
          <a:xfrm>
            <a:off x="1677924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F5775AD5-ACEB-4CBE-BD90-53D7E05FA5AC}"/>
              </a:ext>
            </a:extLst>
          </p:cNvPr>
          <p:cNvSpPr/>
          <p:nvPr userDrawn="1"/>
        </p:nvSpPr>
        <p:spPr>
          <a:xfrm>
            <a:off x="3746085" y="452507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658774E0-9642-4F13-A5E6-09E3CB03DBB5}"/>
              </a:ext>
            </a:extLst>
          </p:cNvPr>
          <p:cNvSpPr/>
          <p:nvPr userDrawn="1"/>
        </p:nvSpPr>
        <p:spPr>
          <a:xfrm>
            <a:off x="5799587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D65EF3DD-F676-4685-9875-B94CF9FB2C8D}"/>
              </a:ext>
            </a:extLst>
          </p:cNvPr>
          <p:cNvSpPr/>
          <p:nvPr userDrawn="1"/>
        </p:nvSpPr>
        <p:spPr>
          <a:xfrm>
            <a:off x="7882093" y="449966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160A3CDF-ADAF-4527-8705-2F8E3851CF65}"/>
              </a:ext>
            </a:extLst>
          </p:cNvPr>
          <p:cNvSpPr/>
          <p:nvPr userDrawn="1"/>
        </p:nvSpPr>
        <p:spPr>
          <a:xfrm>
            <a:off x="9935595" y="224669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3FD028A3-58B1-44C9-AC6A-A869FC68B50F}"/>
              </a:ext>
            </a:extLst>
          </p:cNvPr>
          <p:cNvSpPr/>
          <p:nvPr userDrawn="1"/>
        </p:nvSpPr>
        <p:spPr>
          <a:xfrm>
            <a:off x="10938323" y="410087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xmlns="" id="{18F0CF87-D85A-411D-8002-1157A04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E8F9015-A4A2-47D3-9665-686A67F0ED81}"/>
              </a:ext>
            </a:extLst>
          </p:cNvPr>
          <p:cNvSpPr txBox="1"/>
          <p:nvPr userDrawn="1"/>
        </p:nvSpPr>
        <p:spPr>
          <a:xfrm>
            <a:off x="1383191" y="1586906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+mj-lt"/>
              </a:rPr>
              <a:t>01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426A1182-EDE9-44E7-BA1C-CCAA1B422C3C}"/>
              </a:ext>
            </a:extLst>
          </p:cNvPr>
          <p:cNvSpPr txBox="1"/>
          <p:nvPr userDrawn="1"/>
        </p:nvSpPr>
        <p:spPr>
          <a:xfrm>
            <a:off x="3516779" y="5001792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+mj-lt"/>
              </a:rPr>
              <a:t>02</a:t>
            </a:r>
            <a:endParaRPr lang="en-US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453D0452-E8F6-4E1D-8D89-47F4DE14020B}"/>
              </a:ext>
            </a:extLst>
          </p:cNvPr>
          <p:cNvSpPr txBox="1"/>
          <p:nvPr userDrawn="1"/>
        </p:nvSpPr>
        <p:spPr>
          <a:xfrm>
            <a:off x="5574557" y="1593858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+mj-lt"/>
              </a:rPr>
              <a:t>03</a:t>
            </a:r>
            <a:endParaRPr lang="en-US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8EE8165-DF59-42CB-A646-DBDAB53967B1}"/>
              </a:ext>
            </a:extLst>
          </p:cNvPr>
          <p:cNvSpPr txBox="1"/>
          <p:nvPr userDrawn="1"/>
        </p:nvSpPr>
        <p:spPr>
          <a:xfrm>
            <a:off x="7657062" y="4982270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+mj-lt"/>
              </a:rPr>
              <a:t>04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EC5584D-5A50-4F4A-A8CD-530EFB27FD79}"/>
              </a:ext>
            </a:extLst>
          </p:cNvPr>
          <p:cNvSpPr txBox="1"/>
          <p:nvPr userDrawn="1"/>
        </p:nvSpPr>
        <p:spPr>
          <a:xfrm>
            <a:off x="9696220" y="1554587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+mj-lt"/>
              </a:rPr>
              <a:t>05</a:t>
            </a:r>
            <a:endParaRPr 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xmlns="" id="{FF7EDF04-AD2B-463F-873D-F9F513090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445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7" name="Text Placeholder 34">
            <a:extLst>
              <a:ext uri="{FF2B5EF4-FFF2-40B4-BE49-F238E27FC236}">
                <a16:creationId xmlns:a16="http://schemas.microsoft.com/office/drawing/2014/main" xmlns="" id="{7F70B278-4654-46AC-8DD6-824CEF1DF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8" name="Text Placeholder 34">
            <a:extLst>
              <a:ext uri="{FF2B5EF4-FFF2-40B4-BE49-F238E27FC236}">
                <a16:creationId xmlns:a16="http://schemas.microsoft.com/office/drawing/2014/main" xmlns="" id="{3B7069E5-61AE-4AB2-8653-98A7F283E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8513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9" name="Text Placeholder 34">
            <a:extLst>
              <a:ext uri="{FF2B5EF4-FFF2-40B4-BE49-F238E27FC236}">
                <a16:creationId xmlns:a16="http://schemas.microsoft.com/office/drawing/2014/main" xmlns="" id="{38A8EB30-9561-4857-91EC-C9B25464AF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0" name="Text Placeholder 34">
            <a:extLst>
              <a:ext uri="{FF2B5EF4-FFF2-40B4-BE49-F238E27FC236}">
                <a16:creationId xmlns:a16="http://schemas.microsoft.com/office/drawing/2014/main" xmlns="" id="{AE1932D4-1CD4-4631-9E96-954227141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9340" y="461347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1" name="Text Placeholder 34">
            <a:extLst>
              <a:ext uri="{FF2B5EF4-FFF2-40B4-BE49-F238E27FC236}">
                <a16:creationId xmlns:a16="http://schemas.microsoft.com/office/drawing/2014/main" xmlns="" id="{7A6D526A-E91A-4FC8-8AB8-5FEA321F6A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504013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2" name="Text Placeholder 34">
            <a:extLst>
              <a:ext uri="{FF2B5EF4-FFF2-40B4-BE49-F238E27FC236}">
                <a16:creationId xmlns:a16="http://schemas.microsoft.com/office/drawing/2014/main" xmlns="" id="{61A32F9F-4ACF-442A-8853-0E4B42CC9E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65654" y="1126350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3" name="Text Placeholder 34">
            <a:extLst>
              <a:ext uri="{FF2B5EF4-FFF2-40B4-BE49-F238E27FC236}">
                <a16:creationId xmlns:a16="http://schemas.microsoft.com/office/drawing/2014/main" xmlns="" id="{B3D0AD38-B8DA-4C19-97D0-C4BF494F2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6386" y="1553007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" name="Text Placeholder 34">
            <a:extLst>
              <a:ext uri="{FF2B5EF4-FFF2-40B4-BE49-F238E27FC236}">
                <a16:creationId xmlns:a16="http://schemas.microsoft.com/office/drawing/2014/main" xmlns="" id="{A8DE427E-A7F5-47D9-AA8C-5F8089A99E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515" y="1066973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5" name="Text Placeholder 34">
            <a:extLst>
              <a:ext uri="{FF2B5EF4-FFF2-40B4-BE49-F238E27FC236}">
                <a16:creationId xmlns:a16="http://schemas.microsoft.com/office/drawing/2014/main" xmlns="" id="{E764A502-6D62-4133-90C7-1FE9B38E7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0247" y="1493630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201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DDA0864-76C0-4E85-87E9-5EC8A0029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6069" y="2543050"/>
            <a:ext cx="6519863" cy="1771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29">
            <a:extLst>
              <a:ext uri="{FF2B5EF4-FFF2-40B4-BE49-F238E27FC236}">
                <a16:creationId xmlns:a16="http://schemas.microsoft.com/office/drawing/2014/main" xmlns="" id="{E56AFFF7-9361-4257-83AA-A507B29E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0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5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2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7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0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7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9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3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5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34" r:id="rId13"/>
    <p:sldLayoutId id="2147484035" r:id="rId14"/>
    <p:sldLayoutId id="2147484036" r:id="rId15"/>
    <p:sldLayoutId id="2147484037" r:id="rId16"/>
    <p:sldLayoutId id="2147484038" r:id="rId17"/>
    <p:sldLayoutId id="214748403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7C74F4C-78ED-4AFC-BEB8-A0EADB60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EXPLORATORY DATA ANALYSIS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B92369-599A-4F81-A928-2DF2B9E0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IMPORT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Import Libraries. Load data in data frames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698899-451C-4012-A03B-438076B2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Correlation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Finding Relationship between variables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45D0C56-3BA5-487F-850D-EDB088C97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Algorithm Model</a:t>
            </a:r>
            <a:endParaRPr lang="en-US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information from EDA for your Model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68B0C2B-3695-4D6A-AED2-61B1E08049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Data Cleaning</a:t>
            </a:r>
            <a:endParaRPr lang="en-US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Removing Redundant</a:t>
            </a:r>
            <a:r>
              <a:rPr lang="en-US" dirty="0" smtClean="0"/>
              <a:t>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Variable Selection, Data Types</a:t>
            </a:r>
          </a:p>
          <a:p>
            <a:r>
              <a:rPr lang="en-US" dirty="0" smtClean="0"/>
              <a:t>Remove outlier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CA59AE5F-3A9D-4E5B-BE20-3802EE56C0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Visualization</a:t>
            </a:r>
            <a:endParaRPr lang="en-US" b="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Creating Charts, Graphs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2" y="3167328"/>
            <a:ext cx="949514" cy="9495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860" y="3096887"/>
            <a:ext cx="629241" cy="8202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550" y="3189862"/>
            <a:ext cx="1018248" cy="9605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224" y="3117312"/>
            <a:ext cx="858005" cy="8444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4469" y="3189862"/>
            <a:ext cx="883793" cy="8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11" y="1003610"/>
            <a:ext cx="9548851" cy="5431953"/>
          </a:xfrm>
          <a:prstGeom prst="rect">
            <a:avLst/>
          </a:prstGeom>
        </p:spPr>
      </p:pic>
      <p:sp>
        <p:nvSpPr>
          <p:cNvPr id="5" name="Hexagon 4"/>
          <p:cNvSpPr/>
          <p:nvPr/>
        </p:nvSpPr>
        <p:spPr>
          <a:xfrm>
            <a:off x="1546611" y="207551"/>
            <a:ext cx="9727271" cy="644475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193179" y="207551"/>
            <a:ext cx="10381139" cy="6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3600" b="1" dirty="0" smtClean="0">
                <a:latin typeface="Bodoni MT" panose="02070603080606020203" pitchFamily="18" charset="0"/>
              </a:rPr>
              <a:t>ACCIDENTS WITHOUT RED LIGHT CAMERAS</a:t>
            </a:r>
            <a:endParaRPr lang="en-CA" sz="36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66" y="1142522"/>
            <a:ext cx="10058400" cy="5436697"/>
          </a:xfrm>
          <a:prstGeom prst="rect">
            <a:avLst/>
          </a:prstGeom>
        </p:spPr>
      </p:pic>
      <p:sp>
        <p:nvSpPr>
          <p:cNvPr id="7" name="Hexagon 6"/>
          <p:cNvSpPr/>
          <p:nvPr/>
        </p:nvSpPr>
        <p:spPr>
          <a:xfrm>
            <a:off x="1505415" y="187737"/>
            <a:ext cx="9160615" cy="954785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301843" y="166737"/>
            <a:ext cx="9333569" cy="1019083"/>
          </a:xfrm>
        </p:spPr>
        <p:txBody>
          <a:bodyPr>
            <a:noAutofit/>
          </a:bodyPr>
          <a:lstStyle/>
          <a:p>
            <a:pPr algn="ctr"/>
            <a:r>
              <a:rPr lang="en-CA" b="1" dirty="0" smtClean="0">
                <a:latin typeface="Bodoni MT" panose="02070603080606020203" pitchFamily="18" charset="0"/>
              </a:rPr>
              <a:t>HEAT MAP BY WEEK FOR EACH MONTH </a:t>
            </a:r>
            <a:br>
              <a:rPr lang="en-CA" b="1" dirty="0" smtClean="0">
                <a:latin typeface="Bodoni MT" panose="02070603080606020203" pitchFamily="18" charset="0"/>
              </a:rPr>
            </a:br>
            <a:r>
              <a:rPr lang="en-CA" b="1" dirty="0" smtClean="0">
                <a:latin typeface="Bodoni MT" panose="02070603080606020203" pitchFamily="18" charset="0"/>
              </a:rPr>
              <a:t>2014-2020</a:t>
            </a:r>
            <a:endParaRPr lang="en-CA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438507" y="713678"/>
            <a:ext cx="10114155" cy="65346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 smtClean="0">
                <a:latin typeface="Bodoni MT" panose="02070603080606020203" pitchFamily="18" charset="0"/>
              </a:rPr>
              <a:t>WE HAVE OBSERVED THAT THERE ARE MORE FATAL AND NON-FATAL ACCIDENTS IN NON-REDLIGHT CAMERAS AREA.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 smtClean="0">
                <a:latin typeface="Bodoni MT" panose="02070603080606020203" pitchFamily="18" charset="0"/>
              </a:rPr>
              <a:t>THERE ARE MORE PEDESTRAINS INVOLVED IN COLLISIONS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 smtClean="0">
                <a:latin typeface="Bodoni MT" panose="02070603080606020203" pitchFamily="18" charset="0"/>
              </a:rPr>
              <a:t>MORE ACCIDENST HAPPEN IN CLEAR VISIBILITY WHICH MEANS PEOPLE DRIVE CAREFULLY WHEN THERE IS VISIBILITIES ISSUES.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 smtClean="0">
                <a:latin typeface="Bodoni MT" panose="02070603080606020203" pitchFamily="18" charset="0"/>
              </a:rPr>
              <a:t>MORE ACCIDENST IN MONTH OF AUGUST AND NOVEMBER AND ON FRIDAYS.</a:t>
            </a:r>
          </a:p>
          <a:p>
            <a:endParaRPr lang="en-CA" dirty="0">
              <a:latin typeface="Bodoni MT" panose="02070603080606020203" pitchFamily="18" charset="0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654782" y="334537"/>
            <a:ext cx="9011249" cy="1717287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45401" y="-479502"/>
            <a:ext cx="11363740" cy="3267307"/>
          </a:xfrm>
        </p:spPr>
        <p:txBody>
          <a:bodyPr>
            <a:noAutofit/>
          </a:bodyPr>
          <a:lstStyle/>
          <a:p>
            <a:pPr algn="ctr"/>
            <a:r>
              <a:rPr lang="en-CA" sz="3600" b="1" dirty="0" smtClean="0">
                <a:latin typeface="Bodoni MT" panose="02070603080606020203" pitchFamily="18" charset="0"/>
              </a:rPr>
              <a:t>VISUALIZATION SUMMARY</a:t>
            </a:r>
            <a:br>
              <a:rPr lang="en-CA" sz="3600" b="1" dirty="0" smtClean="0">
                <a:latin typeface="Bodoni MT" panose="02070603080606020203" pitchFamily="18" charset="0"/>
              </a:rPr>
            </a:br>
            <a:r>
              <a:rPr lang="en-CA" sz="3600" b="1" dirty="0" smtClean="0">
                <a:latin typeface="Bodoni MT" panose="02070603080606020203" pitchFamily="18" charset="0"/>
              </a:rPr>
              <a:t>NON-RED LIGHT CAMERAS AREAS</a:t>
            </a:r>
            <a:endParaRPr lang="en-CA" sz="36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93547" y="2375784"/>
            <a:ext cx="10203366" cy="423689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doni MT" panose="02070603080606020203" pitchFamily="18" charset="0"/>
              </a:rPr>
              <a:t>Accurately </a:t>
            </a:r>
            <a:r>
              <a:rPr lang="en-US" sz="2800" dirty="0">
                <a:latin typeface="Bodoni MT" panose="02070603080606020203" pitchFamily="18" charset="0"/>
              </a:rPr>
              <a:t>analyzing accidents can help governments </a:t>
            </a:r>
            <a:r>
              <a:rPr lang="en-US" sz="2800" dirty="0" smtClean="0">
                <a:latin typeface="Bodoni MT" panose="02070603080606020203" pitchFamily="18" charset="0"/>
              </a:rPr>
              <a:t>to better </a:t>
            </a:r>
            <a:r>
              <a:rPr lang="en-US" sz="2800" dirty="0">
                <a:latin typeface="Bodoni MT" panose="02070603080606020203" pitchFamily="18" charset="0"/>
              </a:rPr>
              <a:t>the safety of their roads and highways.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doni MT" panose="02070603080606020203" pitchFamily="18" charset="0"/>
              </a:rPr>
              <a:t>Identifying </a:t>
            </a:r>
            <a:r>
              <a:rPr lang="en-US" sz="2800" dirty="0">
                <a:latin typeface="Bodoni MT" panose="02070603080606020203" pitchFamily="18" charset="0"/>
              </a:rPr>
              <a:t>high areas of accidents and high areas of accident severity can highlight areas of concern</a:t>
            </a:r>
            <a:r>
              <a:rPr lang="en-US" sz="2800" dirty="0" smtClean="0">
                <a:latin typeface="Bodoni MT" panose="02070603080606020203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doni MT" panose="02070603080606020203" pitchFamily="18" charset="0"/>
              </a:rPr>
              <a:t> </a:t>
            </a:r>
            <a:r>
              <a:rPr lang="en-US" sz="2800" dirty="0">
                <a:latin typeface="Bodoni MT" panose="02070603080606020203" pitchFamily="18" charset="0"/>
              </a:rPr>
              <a:t>It can also be beneficial to insurance companies looking to change their rates in different areas. </a:t>
            </a:r>
          </a:p>
          <a:p>
            <a:pPr algn="l"/>
            <a:endParaRPr lang="en-CA" dirty="0"/>
          </a:p>
        </p:txBody>
      </p:sp>
      <p:sp>
        <p:nvSpPr>
          <p:cNvPr id="4" name="Hexagon 3"/>
          <p:cNvSpPr/>
          <p:nvPr/>
        </p:nvSpPr>
        <p:spPr>
          <a:xfrm>
            <a:off x="1766295" y="1081668"/>
            <a:ext cx="9011249" cy="970156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57993" y="1163140"/>
            <a:ext cx="10515600" cy="807211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 smtClean="0">
                <a:latin typeface="Bodoni MT" panose="02070603080606020203" pitchFamily="18" charset="0"/>
              </a:rPr>
              <a:t>IMPORTANCE OFTHIS ANALYSIS</a:t>
            </a:r>
            <a:endParaRPr lang="en-CA" sz="36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9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latin typeface="Bodoni MT" panose="02070603080606020203" pitchFamily="18" charset="0"/>
              </a:rPr>
              <a:t>To be Continued……</a:t>
            </a:r>
            <a:endParaRPr lang="en-CA" sz="3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89" y="1319211"/>
            <a:ext cx="8705850" cy="2390775"/>
          </a:xfrm>
          <a:prstGeom prst="rect">
            <a:avLst/>
          </a:prstGeom>
        </p:spPr>
      </p:pic>
      <p:sp>
        <p:nvSpPr>
          <p:cNvPr id="7" name="Hexagon 6"/>
          <p:cNvSpPr/>
          <p:nvPr/>
        </p:nvSpPr>
        <p:spPr>
          <a:xfrm rot="5400000">
            <a:off x="5129560" y="3261732"/>
            <a:ext cx="2241396" cy="2018371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Hexagon 7"/>
          <p:cNvSpPr/>
          <p:nvPr/>
        </p:nvSpPr>
        <p:spPr>
          <a:xfrm rot="5400000">
            <a:off x="2975516" y="3259874"/>
            <a:ext cx="2241396" cy="2044390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Hexagon 8"/>
          <p:cNvSpPr/>
          <p:nvPr/>
        </p:nvSpPr>
        <p:spPr>
          <a:xfrm rot="5400000">
            <a:off x="7272452" y="3248724"/>
            <a:ext cx="2241396" cy="2044389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8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5DE91B-16BB-4A74-8A74-C75F40552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and feedback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91" y="852026"/>
            <a:ext cx="7950819" cy="5203086"/>
          </a:xfrm>
          <a:prstGeom prst="rect">
            <a:avLst/>
          </a:prstGeom>
        </p:spPr>
      </p:pic>
      <p:sp>
        <p:nvSpPr>
          <p:cNvPr id="11" name="Hexagon 10"/>
          <p:cNvSpPr/>
          <p:nvPr/>
        </p:nvSpPr>
        <p:spPr>
          <a:xfrm rot="5400000">
            <a:off x="1037062" y="618135"/>
            <a:ext cx="2668801" cy="2341756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xmlns="" id="{75ADCE49-1577-4FC1-84B1-42EA3100BD60}"/>
              </a:ext>
            </a:extLst>
          </p:cNvPr>
          <p:cNvSpPr txBox="1">
            <a:spLocks/>
          </p:cNvSpPr>
          <p:nvPr/>
        </p:nvSpPr>
        <p:spPr>
          <a:xfrm>
            <a:off x="814039" y="245323"/>
            <a:ext cx="3111190" cy="2669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latin typeface="Bodoni MT" panose="02070603080606020203" pitchFamily="18" charset="0"/>
              </a:rPr>
              <a:t>ROAD CONDITION</a:t>
            </a:r>
            <a:endParaRPr lang="en-US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17" y="1973766"/>
            <a:ext cx="7700626" cy="5167667"/>
          </a:xfrm>
          <a:prstGeom prst="rect">
            <a:avLst/>
          </a:prstGeom>
        </p:spPr>
      </p:pic>
      <p:sp>
        <p:nvSpPr>
          <p:cNvPr id="5" name="Hexagon 4"/>
          <p:cNvSpPr/>
          <p:nvPr/>
        </p:nvSpPr>
        <p:spPr>
          <a:xfrm rot="5400000">
            <a:off x="1058765" y="688315"/>
            <a:ext cx="2727018" cy="2185640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 rot="10800000" flipV="1">
            <a:off x="1399300" y="680224"/>
            <a:ext cx="2024126" cy="2085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sz="3600" b="1" dirty="0" smtClean="0">
                <a:latin typeface="Bodoni MT" panose="02070603080606020203" pitchFamily="18" charset="0"/>
              </a:rPr>
              <a:t>LIGHT</a:t>
            </a:r>
            <a:endParaRPr lang="en-CA" sz="36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32" y="1431654"/>
            <a:ext cx="7849031" cy="5204479"/>
          </a:xfrm>
          <a:prstGeom prst="rect">
            <a:avLst/>
          </a:prstGeom>
        </p:spPr>
      </p:pic>
      <p:sp>
        <p:nvSpPr>
          <p:cNvPr id="5" name="Hexagon 4"/>
          <p:cNvSpPr/>
          <p:nvPr/>
        </p:nvSpPr>
        <p:spPr>
          <a:xfrm rot="5400000">
            <a:off x="1126957" y="636379"/>
            <a:ext cx="2643930" cy="2261238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225986" y="1045520"/>
            <a:ext cx="2465066" cy="143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b="1" dirty="0" smtClean="0">
                <a:latin typeface="Bodoni MT" panose="02070603080606020203" pitchFamily="18" charset="0"/>
              </a:rPr>
              <a:t>VISIBILITY</a:t>
            </a:r>
            <a:endParaRPr lang="en-CA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22" y="1532718"/>
            <a:ext cx="7812473" cy="5024762"/>
          </a:xfrm>
          <a:prstGeom prst="rect">
            <a:avLst/>
          </a:prstGeom>
        </p:spPr>
      </p:pic>
      <p:sp>
        <p:nvSpPr>
          <p:cNvPr id="5" name="Hexagon 4"/>
          <p:cNvSpPr/>
          <p:nvPr/>
        </p:nvSpPr>
        <p:spPr>
          <a:xfrm rot="5400000">
            <a:off x="1091585" y="532830"/>
            <a:ext cx="2836071" cy="2407473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089157" y="847488"/>
            <a:ext cx="2836072" cy="1795347"/>
          </a:xfrm>
        </p:spPr>
        <p:txBody>
          <a:bodyPr>
            <a:normAutofit/>
          </a:bodyPr>
          <a:lstStyle/>
          <a:p>
            <a:pPr algn="ctr"/>
            <a:r>
              <a:rPr lang="en-CA" sz="2600" b="1" dirty="0" smtClean="0">
                <a:latin typeface="Bodoni MT" panose="02070603080606020203" pitchFamily="18" charset="0"/>
              </a:rPr>
              <a:t>INVOLVEMENT TYPE</a:t>
            </a:r>
            <a:endParaRPr lang="en-CA" sz="26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1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55" y="1645726"/>
            <a:ext cx="8367045" cy="5011552"/>
          </a:xfrm>
          <a:prstGeom prst="rect">
            <a:avLst/>
          </a:prstGeom>
        </p:spPr>
      </p:pic>
      <p:sp>
        <p:nvSpPr>
          <p:cNvPr id="5" name="Hexagon 4"/>
          <p:cNvSpPr/>
          <p:nvPr/>
        </p:nvSpPr>
        <p:spPr>
          <a:xfrm rot="5400000">
            <a:off x="1089158" y="729933"/>
            <a:ext cx="2643930" cy="2185640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234346" y="1444760"/>
            <a:ext cx="2353554" cy="644475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 smtClean="0">
                <a:latin typeface="Bodoni MT" panose="02070603080606020203" pitchFamily="18" charset="0"/>
              </a:rPr>
              <a:t>IMPACT TYPE</a:t>
            </a:r>
            <a:endParaRPr lang="en-CA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079" y="1141470"/>
            <a:ext cx="9182896" cy="5288738"/>
          </a:xfrm>
          <a:prstGeom prst="rect">
            <a:avLst/>
          </a:prstGeom>
        </p:spPr>
      </p:pic>
      <p:sp>
        <p:nvSpPr>
          <p:cNvPr id="5" name="Hexagon 4"/>
          <p:cNvSpPr/>
          <p:nvPr/>
        </p:nvSpPr>
        <p:spPr>
          <a:xfrm>
            <a:off x="2447044" y="241349"/>
            <a:ext cx="8474927" cy="644475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426708" y="-267628"/>
            <a:ext cx="10404736" cy="1654912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 smtClean="0">
                <a:latin typeface="Bodoni MT" panose="02070603080606020203" pitchFamily="18" charset="0"/>
              </a:rPr>
              <a:t>RED LIGHT CAMERA LOCATIONS</a:t>
            </a:r>
            <a:endParaRPr lang="en-CA" sz="36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78" y="1210055"/>
            <a:ext cx="8888585" cy="5469525"/>
          </a:xfrm>
          <a:prstGeom prst="rect">
            <a:avLst/>
          </a:prstGeom>
        </p:spPr>
      </p:pic>
      <p:sp>
        <p:nvSpPr>
          <p:cNvPr id="5" name="Hexagon 4"/>
          <p:cNvSpPr/>
          <p:nvPr/>
        </p:nvSpPr>
        <p:spPr>
          <a:xfrm>
            <a:off x="1654782" y="187737"/>
            <a:ext cx="9011249" cy="795612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902607" y="263306"/>
            <a:ext cx="10515600" cy="644475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 smtClean="0">
                <a:latin typeface="Bodoni MT" panose="02070603080606020203" pitchFamily="18" charset="0"/>
              </a:rPr>
              <a:t>ACCIDENTS WITH RED LIGHT CAMERA</a:t>
            </a:r>
            <a:endParaRPr lang="en-CA" sz="36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ECE1D0-6BAB-4E58-8A9D-B6BE29B134CE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E5DF72C-84FE-445A-986B-67AE46C50D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D14FE-EA04-4AC1-9948-7ECDFBDB7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189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Bodoni MT</vt:lpstr>
      <vt:lpstr>Calibri</vt:lpstr>
      <vt:lpstr>Century Gothic</vt:lpstr>
      <vt:lpstr>Wingdings 3</vt:lpstr>
      <vt:lpstr>Wisp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INVOLVEMENT TYPE</vt:lpstr>
      <vt:lpstr>IMPACT TYPE</vt:lpstr>
      <vt:lpstr>RED LIGHT CAMERA LOCATIONS</vt:lpstr>
      <vt:lpstr>ACCIDENTS WITH RED LIGHT CAMERA</vt:lpstr>
      <vt:lpstr>PowerPoint Presentation</vt:lpstr>
      <vt:lpstr>HEAT MAP BY WEEK FOR EACH MONTH  2014-2020</vt:lpstr>
      <vt:lpstr>VISUALIZATION SUMMARY NON-RED LIGHT CAMERAS AREAS</vt:lpstr>
      <vt:lpstr>IMPORTANCE OFTHIS ANALYSIS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2022-05-29T18:23:07Z</dcterms:created>
  <dcterms:modified xsi:type="dcterms:W3CDTF">2022-05-29T21:17:54Z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