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 id="2147483696" r:id="rId2"/>
  </p:sldMasterIdLst>
  <p:sldIdLst>
    <p:sldId id="256" r:id="rId3"/>
    <p:sldId id="262" r:id="rId4"/>
    <p:sldId id="269" r:id="rId5"/>
    <p:sldId id="272" r:id="rId6"/>
    <p:sldId id="275" r:id="rId7"/>
    <p:sldId id="277" r:id="rId8"/>
    <p:sldId id="276" r:id="rId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A900"/>
    <a:srgbClr val="3CB3AA"/>
    <a:srgbClr val="FFFFFF"/>
    <a:srgbClr val="23727B"/>
    <a:srgbClr val="333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371984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207010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2855353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49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902363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0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3051761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3782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3708469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35990239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a:p>
        </p:txBody>
      </p:sp>
      <p:sp>
        <p:nvSpPr>
          <p:cNvPr id="9" name="Slide Number Placeholder 8"/>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477537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46A0DE-8F82-41CD-B744-DF7E9D245348}" type="datetimeFigureOut">
              <a:rPr lang="he-IL" smtClean="0"/>
              <a:t>ט'/אב/תשפ"ד</a:t>
            </a:fld>
            <a:endParaRPr lang="he-IL"/>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6E17B0-5C7A-4DDA-B71C-945E95967749}" type="slidenum">
              <a:rPr lang="he-IL" smtClean="0"/>
              <a:t>‹#›</a:t>
            </a:fld>
            <a:endParaRPr lang="he-IL"/>
          </a:p>
        </p:txBody>
      </p:sp>
    </p:spTree>
    <p:extLst>
      <p:ext uri="{BB962C8B-B14F-4D97-AF65-F5344CB8AC3E}">
        <p14:creationId xmlns:p14="http://schemas.microsoft.com/office/powerpoint/2010/main" val="122841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2204417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8806445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15150082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80237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209262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144978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886E17B0-5C7A-4DDA-B71C-945E95967749}"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380970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886E17B0-5C7A-4DDA-B71C-945E95967749}" type="slidenum">
              <a:rPr lang="he-IL" smtClean="0"/>
              <a:t>‹#›</a:t>
            </a:fld>
            <a:endParaRPr lang="he-IL"/>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10842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153653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43393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246A0DE-8F82-41CD-B744-DF7E9D245348}" type="datetimeFigureOut">
              <a:rPr lang="he-IL" smtClean="0"/>
              <a:t>ט'/אב/תשפ"ד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886E17B0-5C7A-4DDA-B71C-945E95967749}" type="slidenum">
              <a:rPr lang="he-IL" smtClean="0"/>
              <a:t>‹#›</a:t>
            </a:fld>
            <a:endParaRPr lang="he-IL"/>
          </a:p>
        </p:txBody>
      </p:sp>
    </p:spTree>
    <p:extLst>
      <p:ext uri="{BB962C8B-B14F-4D97-AF65-F5344CB8AC3E}">
        <p14:creationId xmlns:p14="http://schemas.microsoft.com/office/powerpoint/2010/main" val="2024387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246A0DE-8F82-41CD-B744-DF7E9D245348}" type="datetimeFigureOut">
              <a:rPr lang="he-IL" smtClean="0"/>
              <a:t>ט'/אב/תשפ"ד</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86E17B0-5C7A-4DDA-B71C-945E95967749}" type="slidenum">
              <a:rPr lang="he-IL" smtClean="0"/>
              <a:t>‹#›</a:t>
            </a:fld>
            <a:endParaRPr lang="he-IL"/>
          </a:p>
        </p:txBody>
      </p:sp>
    </p:spTree>
    <p:extLst>
      <p:ext uri="{BB962C8B-B14F-4D97-AF65-F5344CB8AC3E}">
        <p14:creationId xmlns:p14="http://schemas.microsoft.com/office/powerpoint/2010/main" val="19211661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46A0DE-8F82-41CD-B744-DF7E9D245348}" type="datetimeFigureOut">
              <a:rPr lang="he-IL" smtClean="0"/>
              <a:t>ט'/אב/תשפ"ד</a:t>
            </a:fld>
            <a:endParaRPr lang="he-IL"/>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6E17B0-5C7A-4DDA-B71C-945E95967749}" type="slidenum">
              <a:rPr lang="he-IL" smtClean="0"/>
              <a:t>‹#›</a:t>
            </a:fld>
            <a:endParaRPr lang="he-IL"/>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37697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arn.sparkfun.com/tutorials/sparkfun-inventors-kit-experiment-guide---v40/circuit-2c-simon-says-game-" TargetMode="Externa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hyperlink" Target="https://youtu.be/aPHYWDkeXmA" TargetMode="External"/><Relationship Id="rId7" Type="http://schemas.openxmlformats.org/officeDocument/2006/relationships/hyperlink" Target="https://www.tinkercad.com/things/eiaWiPde3fy-with-ui-final-project-simon-says/editel?sharecode=qXEuBHrMJMriBTqGua7cm70NTIejei1VgKwV62x370k" TargetMode="External"/><Relationship Id="rId2" Type="http://schemas.openxmlformats.org/officeDocument/2006/relationships/image" Target="../media/image22.png"/><Relationship Id="rId1" Type="http://schemas.openxmlformats.org/officeDocument/2006/relationships/slideLayout" Target="../slideLayouts/slideLayout13.xml"/><Relationship Id="rId6" Type="http://schemas.openxmlformats.org/officeDocument/2006/relationships/image" Target="../media/image24.jpeg"/><Relationship Id="rId5" Type="http://schemas.microsoft.com/office/2007/relationships/hdphoto" Target="../media/hdphoto1.wdp"/><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4509" y="2132894"/>
            <a:ext cx="10002982" cy="923330"/>
          </a:xfrm>
          <a:prstGeom prst="rect">
            <a:avLst/>
          </a:prstGeom>
          <a:noFill/>
        </p:spPr>
        <p:txBody>
          <a:bodyPr wrap="square" rtlCol="1">
            <a:spAutoFit/>
          </a:bodyPr>
          <a:lstStyle/>
          <a:p>
            <a:pPr algn="ctr"/>
            <a:r>
              <a:rPr lang="en-US" sz="5400" dirty="0"/>
              <a:t>Simon Say (game)</a:t>
            </a:r>
            <a:endParaRPr lang="he-IL" sz="5400" dirty="0"/>
          </a:p>
        </p:txBody>
      </p:sp>
      <p:sp>
        <p:nvSpPr>
          <p:cNvPr id="5" name="TextBox 4"/>
          <p:cNvSpPr txBox="1"/>
          <p:nvPr/>
        </p:nvSpPr>
        <p:spPr>
          <a:xfrm>
            <a:off x="2601567" y="4441501"/>
            <a:ext cx="7386495" cy="646331"/>
          </a:xfrm>
          <a:prstGeom prst="rect">
            <a:avLst/>
          </a:prstGeom>
          <a:noFill/>
        </p:spPr>
        <p:txBody>
          <a:bodyPr wrap="square" rtlCol="1">
            <a:spAutoFit/>
          </a:bodyPr>
          <a:lstStyle/>
          <a:p>
            <a:pPr algn="ctr"/>
            <a:r>
              <a:rPr lang="en-US" dirty="0"/>
              <a:t>Bar Harush , Matan </a:t>
            </a:r>
            <a:r>
              <a:rPr lang="en-US" dirty="0" err="1"/>
              <a:t>Katsnelson</a:t>
            </a:r>
            <a:r>
              <a:rPr lang="en-US" dirty="0"/>
              <a:t>, Tomer </a:t>
            </a:r>
            <a:r>
              <a:rPr lang="en-US" b="0" i="0" dirty="0" err="1">
                <a:effectLst/>
                <a:latin typeface="gg sans"/>
              </a:rPr>
              <a:t>Edelsberg</a:t>
            </a:r>
            <a:endParaRPr lang="he-IL" dirty="0"/>
          </a:p>
          <a:p>
            <a:pPr algn="ctr"/>
            <a:r>
              <a:rPr lang="en-US" dirty="0"/>
              <a:t>Supervisor: </a:t>
            </a:r>
            <a:r>
              <a:rPr lang="en-US" dirty="0" err="1"/>
              <a:t>Vladi</a:t>
            </a:r>
            <a:r>
              <a:rPr lang="en-US" dirty="0"/>
              <a:t> </a:t>
            </a:r>
            <a:r>
              <a:rPr lang="en-US" dirty="0" err="1"/>
              <a:t>Bodnitsky</a:t>
            </a:r>
            <a:endParaRPr lang="he-IL" dirty="0"/>
          </a:p>
        </p:txBody>
      </p:sp>
      <p:pic>
        <p:nvPicPr>
          <p:cNvPr id="7" name="תמונה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Tree>
    <p:extLst>
      <p:ext uri="{BB962C8B-B14F-4D97-AF65-F5344CB8AC3E}">
        <p14:creationId xmlns:p14="http://schemas.microsoft.com/office/powerpoint/2010/main" val="363470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6910" y="526472"/>
            <a:ext cx="4710545" cy="646331"/>
          </a:xfrm>
          <a:prstGeom prst="rect">
            <a:avLst/>
          </a:prstGeom>
          <a:noFill/>
        </p:spPr>
        <p:txBody>
          <a:bodyPr wrap="square" rtlCol="1">
            <a:spAutoFit/>
          </a:bodyPr>
          <a:lstStyle/>
          <a:p>
            <a:pPr algn="ctr"/>
            <a:r>
              <a:rPr lang="en-US" sz="3600" dirty="0"/>
              <a:t>Introducing</a:t>
            </a:r>
          </a:p>
        </p:txBody>
      </p:sp>
      <p:sp>
        <p:nvSpPr>
          <p:cNvPr id="2" name="TextBox 1"/>
          <p:cNvSpPr txBox="1"/>
          <p:nvPr/>
        </p:nvSpPr>
        <p:spPr>
          <a:xfrm>
            <a:off x="1163781" y="2004291"/>
            <a:ext cx="4664364" cy="1107996"/>
          </a:xfrm>
          <a:prstGeom prst="rect">
            <a:avLst/>
          </a:prstGeom>
          <a:noFill/>
        </p:spPr>
        <p:txBody>
          <a:bodyPr wrap="square" rtlCol="1">
            <a:spAutoFit/>
          </a:bodyPr>
          <a:lstStyle/>
          <a:p>
            <a:pPr marL="285750" indent="-285750" algn="l" rtl="0">
              <a:lnSpc>
                <a:spcPct val="200000"/>
              </a:lnSpc>
              <a:buFont typeface="Arial" panose="020B0604020202020204" pitchFamily="34" charset="0"/>
              <a:buChar char="•"/>
            </a:pPr>
            <a:endParaRPr lang="en-US" sz="2400" dirty="0"/>
          </a:p>
          <a:p>
            <a:endParaRPr lang="he-IL" dirty="0"/>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3" name="TextBox 2">
            <a:extLst>
              <a:ext uri="{FF2B5EF4-FFF2-40B4-BE49-F238E27FC236}">
                <a16:creationId xmlns:a16="http://schemas.microsoft.com/office/drawing/2014/main" id="{3238660F-66B3-9A1C-7F09-2EB62CC66C93}"/>
              </a:ext>
            </a:extLst>
          </p:cNvPr>
          <p:cNvSpPr txBox="1"/>
          <p:nvPr/>
        </p:nvSpPr>
        <p:spPr>
          <a:xfrm>
            <a:off x="1163781" y="1908361"/>
            <a:ext cx="10020300" cy="2862322"/>
          </a:xfrm>
          <a:prstGeom prst="rect">
            <a:avLst/>
          </a:prstGeom>
          <a:noFill/>
        </p:spPr>
        <p:txBody>
          <a:bodyPr wrap="square" rtlCol="0">
            <a:spAutoFit/>
          </a:bodyPr>
          <a:lstStyle/>
          <a:p>
            <a:pPr lvl="0" algn="ctr">
              <a:buNone/>
            </a:pPr>
            <a:r>
              <a:rPr lang="en-US" sz="2000" dirty="0"/>
              <a:t>Simon is a classic electronic memory game that challenges players to recall and replicate a sequence of colors and sounds. Introduced in the late 1970s, it features a circular console with four colored buttons—red, blue, green, and yellow—each emitting a distinctive tone. The game starts with a simple sequence of lights and sounds, and as players successfully repeat the sequence, it grows progressively more complex. Simon is celebrated for its engaging simplicity and the way it tests and enhances one's memory and concentration skills. Its iconic beeps and flashing lights have made it a memorable piece of gaming nostalgia.</a:t>
            </a:r>
            <a:endParaRPr lang="en-US" sz="2000" b="1" kern="1200" noProof="0" dirty="0">
              <a:solidFill>
                <a:schemeClr val="lt1"/>
              </a:solidFill>
              <a:latin typeface="+mn-lt"/>
              <a:ea typeface="+mn-ea"/>
              <a:cs typeface="+mn-cs"/>
            </a:endParaRPr>
          </a:p>
          <a:p>
            <a:pPr algn="l" rtl="0"/>
            <a:endParaRPr lang="en-US" sz="2000" dirty="0"/>
          </a:p>
          <a:p>
            <a:pPr algn="l" rtl="0"/>
            <a:endParaRPr lang="en-US" sz="2000" dirty="0"/>
          </a:p>
        </p:txBody>
      </p:sp>
      <p:pic>
        <p:nvPicPr>
          <p:cNvPr id="6" name="תמונה 5">
            <a:extLst>
              <a:ext uri="{FF2B5EF4-FFF2-40B4-BE49-F238E27FC236}">
                <a16:creationId xmlns:a16="http://schemas.microsoft.com/office/drawing/2014/main" id="{35E2D21D-CCA1-7E80-0D1E-BBAAA2657B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962" y="4119513"/>
            <a:ext cx="2141736" cy="2141736"/>
          </a:xfrm>
          <a:prstGeom prst="rect">
            <a:avLst/>
          </a:prstGeom>
        </p:spPr>
      </p:pic>
      <p:pic>
        <p:nvPicPr>
          <p:cNvPr id="8" name="תמונה 7">
            <a:extLst>
              <a:ext uri="{FF2B5EF4-FFF2-40B4-BE49-F238E27FC236}">
                <a16:creationId xmlns:a16="http://schemas.microsoft.com/office/drawing/2014/main" id="{86E651B3-D8FD-69D3-8032-5CD66C75E3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6595" y="4119513"/>
            <a:ext cx="2093024" cy="2301357"/>
          </a:xfrm>
          <a:prstGeom prst="rect">
            <a:avLst/>
          </a:prstGeom>
        </p:spPr>
      </p:pic>
    </p:spTree>
    <p:extLst>
      <p:ext uri="{BB962C8B-B14F-4D97-AF65-F5344CB8AC3E}">
        <p14:creationId xmlns:p14="http://schemas.microsoft.com/office/powerpoint/2010/main" val="229255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6910" y="526472"/>
            <a:ext cx="4710545" cy="646331"/>
          </a:xfrm>
          <a:prstGeom prst="rect">
            <a:avLst/>
          </a:prstGeom>
          <a:noFill/>
        </p:spPr>
        <p:txBody>
          <a:bodyPr wrap="square" rtlCol="1">
            <a:spAutoFit/>
          </a:bodyPr>
          <a:lstStyle/>
          <a:p>
            <a:r>
              <a:rPr lang="en-US" sz="3600" dirty="0"/>
              <a:t>Implementation Details</a:t>
            </a:r>
            <a:endParaRPr lang="he-IL" sz="3600" dirty="0"/>
          </a:p>
        </p:txBody>
      </p:sp>
      <p:sp>
        <p:nvSpPr>
          <p:cNvPr id="2" name="TextBox 1"/>
          <p:cNvSpPr txBox="1"/>
          <p:nvPr/>
        </p:nvSpPr>
        <p:spPr>
          <a:xfrm>
            <a:off x="1118610" y="1807067"/>
            <a:ext cx="10047144" cy="3477875"/>
          </a:xfrm>
          <a:prstGeom prst="rect">
            <a:avLst/>
          </a:prstGeom>
          <a:noFill/>
        </p:spPr>
        <p:txBody>
          <a:bodyPr wrap="square" rtlCol="1">
            <a:spAutoFit/>
          </a:bodyPr>
          <a:lstStyle/>
          <a:p>
            <a:pPr lvl="0" algn="l">
              <a:buNone/>
            </a:pPr>
            <a:r>
              <a:rPr lang="en-US" sz="2000" dirty="0"/>
              <a:t>In this course, we explored various foundational topics in microcontroller programming and interfacing which we used in the project. We covered setting PORT to control bits, which allowed us to turn bits on or off (HIGH/LOW), which is essential for toggling components like LEDs. We also examined electrical buttons and the optional use of a Pulldown and Pullup Resistor. The concept of debouncing was introduced to manage the noise in button signals. Polling was discussed as a technique for continuously checking the status of inputs. We delved into handling analog signals and understanding communication protocols, particularly UART, to facilitate data exchange. Lastly, we explored the connection and communication between two microcontrollers, enabling them to work together effectively. With the help of a little self-learning, we added small LCD screens that improve the creation and display of shapes and pixels.</a:t>
            </a:r>
            <a:endParaRPr lang="en-US" sz="2000" b="1" kern="1200" noProof="0" dirty="0">
              <a:solidFill>
                <a:schemeClr val="lt1"/>
              </a:solidFill>
              <a:latin typeface="+mn-lt"/>
              <a:ea typeface="+mn-ea"/>
              <a:cs typeface="+mn-cs"/>
            </a:endParaRPr>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pic>
        <p:nvPicPr>
          <p:cNvPr id="3" name="תמונה 2">
            <a:extLst>
              <a:ext uri="{FF2B5EF4-FFF2-40B4-BE49-F238E27FC236}">
                <a16:creationId xmlns:a16="http://schemas.microsoft.com/office/drawing/2014/main" id="{80568020-287F-70AC-64A0-F685F5762A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3923" y="603201"/>
            <a:ext cx="891339" cy="891339"/>
          </a:xfrm>
          <a:prstGeom prst="rect">
            <a:avLst/>
          </a:prstGeom>
        </p:spPr>
      </p:pic>
    </p:spTree>
    <p:extLst>
      <p:ext uri="{BB962C8B-B14F-4D97-AF65-F5344CB8AC3E}">
        <p14:creationId xmlns:p14="http://schemas.microsoft.com/office/powerpoint/2010/main" val="3788841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88289" y="1011969"/>
            <a:ext cx="9922636" cy="1754326"/>
          </a:xfrm>
          <a:prstGeom prst="rect">
            <a:avLst/>
          </a:prstGeom>
          <a:noFill/>
        </p:spPr>
        <p:txBody>
          <a:bodyPr wrap="square" rtlCol="1">
            <a:spAutoFit/>
          </a:bodyPr>
          <a:lstStyle/>
          <a:p>
            <a:pPr algn="ctr"/>
            <a:r>
              <a:rPr lang="en-US" sz="3600" dirty="0"/>
              <a:t>System Design-Challenges and Learning Points:</a:t>
            </a:r>
            <a:endParaRPr lang="he-IL" sz="3600" dirty="0"/>
          </a:p>
          <a:p>
            <a:pPr algn="ctr"/>
            <a:endParaRPr lang="he-IL" sz="3600" dirty="0"/>
          </a:p>
          <a:p>
            <a:pPr algn="ctr"/>
            <a:endParaRPr lang="en-US" sz="3600" dirty="0"/>
          </a:p>
        </p:txBody>
      </p:sp>
      <p:sp>
        <p:nvSpPr>
          <p:cNvPr id="2" name="TextBox 1"/>
          <p:cNvSpPr txBox="1"/>
          <p:nvPr/>
        </p:nvSpPr>
        <p:spPr>
          <a:xfrm>
            <a:off x="1072428" y="1794931"/>
            <a:ext cx="10047144" cy="1429622"/>
          </a:xfrm>
          <a:prstGeom prst="rect">
            <a:avLst/>
          </a:prstGeom>
          <a:noFill/>
        </p:spPr>
        <p:txBody>
          <a:bodyPr wrap="square" rtlCol="1">
            <a:spAutoFit/>
          </a:bodyPr>
          <a:lstStyle/>
          <a:p>
            <a:pPr algn="l">
              <a:lnSpc>
                <a:spcPct val="150000"/>
              </a:lnSpc>
            </a:pPr>
            <a:r>
              <a:rPr lang="en-US" sz="2000" dirty="0"/>
              <a:t>At first we used different </a:t>
            </a:r>
            <a:r>
              <a:rPr lang="en-US" sz="2000" dirty="0">
                <a:hlinkClick r:id="rId2"/>
              </a:rPr>
              <a:t>tutorials</a:t>
            </a:r>
            <a:r>
              <a:rPr lang="en-US" sz="2000" dirty="0"/>
              <a:t> and examples from the net of built models of the game in different forms with the Arduino Uno</a:t>
            </a:r>
            <a:br>
              <a:rPr lang="en-US" sz="2000" dirty="0"/>
            </a:br>
            <a:r>
              <a:rPr lang="en-US" sz="2000" dirty="0"/>
              <a:t>One of the first ones we used is </a:t>
            </a:r>
            <a:r>
              <a:rPr lang="en-US" sz="2000" dirty="0" err="1"/>
              <a:t>SparkFun</a:t>
            </a:r>
            <a:r>
              <a:rPr lang="en-US" sz="2000" dirty="0"/>
              <a:t> Inventor's Kit Experiment Guide</a:t>
            </a:r>
          </a:p>
        </p:txBody>
      </p:sp>
      <p:pic>
        <p:nvPicPr>
          <p:cNvPr id="5" name="תמונה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pic>
        <p:nvPicPr>
          <p:cNvPr id="3" name="תמונה 2">
            <a:extLst>
              <a:ext uri="{FF2B5EF4-FFF2-40B4-BE49-F238E27FC236}">
                <a16:creationId xmlns:a16="http://schemas.microsoft.com/office/drawing/2014/main" id="{5066E29E-AB3E-832A-A55D-4D8BE80ABA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8547" y="4734848"/>
            <a:ext cx="1797970" cy="1405012"/>
          </a:xfrm>
          <a:prstGeom prst="rect">
            <a:avLst/>
          </a:prstGeom>
        </p:spPr>
      </p:pic>
      <p:pic>
        <p:nvPicPr>
          <p:cNvPr id="7" name="מציין מיקום תוכן 4">
            <a:extLst>
              <a:ext uri="{FF2B5EF4-FFF2-40B4-BE49-F238E27FC236}">
                <a16:creationId xmlns:a16="http://schemas.microsoft.com/office/drawing/2014/main" id="{C6872E03-6930-4E82-1908-916E60483F0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2752632" y="5584385"/>
            <a:ext cx="6153867" cy="666843"/>
          </a:xfrm>
        </p:spPr>
      </p:pic>
      <p:pic>
        <p:nvPicPr>
          <p:cNvPr id="9" name="תמונה 8">
            <a:extLst>
              <a:ext uri="{FF2B5EF4-FFF2-40B4-BE49-F238E27FC236}">
                <a16:creationId xmlns:a16="http://schemas.microsoft.com/office/drawing/2014/main" id="{5997EDE1-D02F-989E-24A5-2C9A953BC4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2999" y="4512112"/>
            <a:ext cx="1797970" cy="1627748"/>
          </a:xfrm>
          <a:prstGeom prst="rect">
            <a:avLst/>
          </a:prstGeom>
        </p:spPr>
      </p:pic>
    </p:spTree>
    <p:extLst>
      <p:ext uri="{BB962C8B-B14F-4D97-AF65-F5344CB8AC3E}">
        <p14:creationId xmlns:p14="http://schemas.microsoft.com/office/powerpoint/2010/main" val="136007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7014" y="810778"/>
            <a:ext cx="5143297" cy="1200329"/>
          </a:xfrm>
          <a:prstGeom prst="rect">
            <a:avLst/>
          </a:prstGeom>
          <a:noFill/>
        </p:spPr>
        <p:txBody>
          <a:bodyPr wrap="square" rtlCol="1">
            <a:spAutoFit/>
          </a:bodyPr>
          <a:lstStyle/>
          <a:p>
            <a:pPr algn="ctr"/>
            <a:r>
              <a:rPr lang="en-US" sz="3600" dirty="0" err="1"/>
              <a:t>ScreenShots</a:t>
            </a:r>
            <a:r>
              <a:rPr lang="en-US" sz="3600" dirty="0"/>
              <a:t> – </a:t>
            </a:r>
            <a:r>
              <a:rPr lang="en-US" sz="3600" dirty="0" err="1"/>
              <a:t>Tinkercad</a:t>
            </a:r>
            <a:r>
              <a:rPr lang="en-US" sz="3600" dirty="0"/>
              <a:t> </a:t>
            </a:r>
          </a:p>
          <a:p>
            <a:pPr algn="ctr"/>
            <a:endParaRPr lang="en-US" sz="3600" dirty="0"/>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pic>
        <p:nvPicPr>
          <p:cNvPr id="6" name="תמונה 5">
            <a:extLst>
              <a:ext uri="{FF2B5EF4-FFF2-40B4-BE49-F238E27FC236}">
                <a16:creationId xmlns:a16="http://schemas.microsoft.com/office/drawing/2014/main" id="{D0B92CAC-696A-F338-5DB6-02D31A3584BC}"/>
              </a:ext>
            </a:extLst>
          </p:cNvPr>
          <p:cNvPicPr>
            <a:picLocks noChangeAspect="1"/>
          </p:cNvPicPr>
          <p:nvPr/>
        </p:nvPicPr>
        <p:blipFill>
          <a:blip r:embed="rId3"/>
          <a:stretch>
            <a:fillRect/>
          </a:stretch>
        </p:blipFill>
        <p:spPr>
          <a:xfrm>
            <a:off x="1383538" y="2570693"/>
            <a:ext cx="3498115" cy="2850776"/>
          </a:xfrm>
          <a:prstGeom prst="rect">
            <a:avLst/>
          </a:prstGeom>
        </p:spPr>
      </p:pic>
      <p:sp>
        <p:nvSpPr>
          <p:cNvPr id="11" name="TextBox 14">
            <a:extLst>
              <a:ext uri="{FF2B5EF4-FFF2-40B4-BE49-F238E27FC236}">
                <a16:creationId xmlns:a16="http://schemas.microsoft.com/office/drawing/2014/main" id="{35970F08-312E-F74B-E6D6-474AC0F54E7B}"/>
              </a:ext>
            </a:extLst>
          </p:cNvPr>
          <p:cNvSpPr txBox="1"/>
          <p:nvPr/>
        </p:nvSpPr>
        <p:spPr>
          <a:xfrm>
            <a:off x="5658448" y="1740082"/>
            <a:ext cx="2830117" cy="400110"/>
          </a:xfrm>
          <a:prstGeom prst="rect">
            <a:avLst/>
          </a:prstGeom>
          <a:noFill/>
        </p:spPr>
        <p:txBody>
          <a:bodyPr wrap="square" rtlCol="0">
            <a:spAutoFit/>
          </a:bodyPr>
          <a:lstStyle/>
          <a:p>
            <a:pPr algn="ctr"/>
            <a:r>
              <a:rPr lang="en-US" sz="2000" dirty="0"/>
              <a:t>You win?</a:t>
            </a:r>
          </a:p>
        </p:txBody>
      </p:sp>
      <p:grpSp>
        <p:nvGrpSpPr>
          <p:cNvPr id="17" name="קבוצה 16">
            <a:extLst>
              <a:ext uri="{FF2B5EF4-FFF2-40B4-BE49-F238E27FC236}">
                <a16:creationId xmlns:a16="http://schemas.microsoft.com/office/drawing/2014/main" id="{45720D7D-8D54-F119-95D1-429D754EEF03}"/>
              </a:ext>
            </a:extLst>
          </p:cNvPr>
          <p:cNvGrpSpPr/>
          <p:nvPr/>
        </p:nvGrpSpPr>
        <p:grpSpPr>
          <a:xfrm>
            <a:off x="5964109" y="2107330"/>
            <a:ext cx="3282309" cy="3998684"/>
            <a:chOff x="14606502" y="13838945"/>
            <a:chExt cx="9939613" cy="14412400"/>
          </a:xfrm>
        </p:grpSpPr>
        <p:pic>
          <p:nvPicPr>
            <p:cNvPr id="18" name="תמונה 17">
              <a:extLst>
                <a:ext uri="{FF2B5EF4-FFF2-40B4-BE49-F238E27FC236}">
                  <a16:creationId xmlns:a16="http://schemas.microsoft.com/office/drawing/2014/main" id="{86DBFED3-4D7D-00DF-2621-4D0B83E8E589}"/>
                </a:ext>
              </a:extLst>
            </p:cNvPr>
            <p:cNvPicPr>
              <a:picLocks noChangeAspect="1"/>
            </p:cNvPicPr>
            <p:nvPr/>
          </p:nvPicPr>
          <p:blipFill>
            <a:blip r:embed="rId4"/>
            <a:stretch>
              <a:fillRect/>
            </a:stretch>
          </p:blipFill>
          <p:spPr>
            <a:xfrm>
              <a:off x="14606502" y="22564993"/>
              <a:ext cx="5154491" cy="2369879"/>
            </a:xfrm>
            <a:prstGeom prst="rect">
              <a:avLst/>
            </a:prstGeom>
          </p:spPr>
        </p:pic>
        <p:pic>
          <p:nvPicPr>
            <p:cNvPr id="19" name="תמונה 18">
              <a:extLst>
                <a:ext uri="{FF2B5EF4-FFF2-40B4-BE49-F238E27FC236}">
                  <a16:creationId xmlns:a16="http://schemas.microsoft.com/office/drawing/2014/main" id="{3C964189-0743-BBBC-9E6C-410338AA37C6}"/>
                </a:ext>
              </a:extLst>
            </p:cNvPr>
            <p:cNvPicPr>
              <a:picLocks noChangeAspect="1"/>
            </p:cNvPicPr>
            <p:nvPr/>
          </p:nvPicPr>
          <p:blipFill>
            <a:blip r:embed="rId5"/>
            <a:stretch>
              <a:fillRect/>
            </a:stretch>
          </p:blipFill>
          <p:spPr>
            <a:xfrm>
              <a:off x="19006140" y="25758355"/>
              <a:ext cx="5539975" cy="2492990"/>
            </a:xfrm>
            <a:prstGeom prst="rect">
              <a:avLst/>
            </a:prstGeom>
          </p:spPr>
        </p:pic>
        <p:pic>
          <p:nvPicPr>
            <p:cNvPr id="20" name="תמונה 19">
              <a:extLst>
                <a:ext uri="{FF2B5EF4-FFF2-40B4-BE49-F238E27FC236}">
                  <a16:creationId xmlns:a16="http://schemas.microsoft.com/office/drawing/2014/main" id="{138E7266-B629-59B7-646F-4F4DCE866F5C}"/>
                </a:ext>
              </a:extLst>
            </p:cNvPr>
            <p:cNvPicPr>
              <a:picLocks noChangeAspect="1"/>
            </p:cNvPicPr>
            <p:nvPr/>
          </p:nvPicPr>
          <p:blipFill>
            <a:blip r:embed="rId6"/>
            <a:stretch>
              <a:fillRect/>
            </a:stretch>
          </p:blipFill>
          <p:spPr>
            <a:xfrm>
              <a:off x="17203481" y="16433077"/>
              <a:ext cx="6624733" cy="3402869"/>
            </a:xfrm>
            <a:prstGeom prst="rect">
              <a:avLst/>
            </a:prstGeom>
          </p:spPr>
        </p:pic>
        <p:cxnSp>
          <p:nvCxnSpPr>
            <p:cNvPr id="21" name="מחבר חץ ישר 20">
              <a:extLst>
                <a:ext uri="{FF2B5EF4-FFF2-40B4-BE49-F238E27FC236}">
                  <a16:creationId xmlns:a16="http://schemas.microsoft.com/office/drawing/2014/main" id="{40F7E18F-703F-4FC6-B897-588BF830FE8C}"/>
                </a:ext>
              </a:extLst>
            </p:cNvPr>
            <p:cNvCxnSpPr>
              <a:cxnSpLocks/>
            </p:cNvCxnSpPr>
            <p:nvPr/>
          </p:nvCxnSpPr>
          <p:spPr>
            <a:xfrm>
              <a:off x="20447361" y="13838945"/>
              <a:ext cx="0" cy="25022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מחבר: מרפקי 21">
              <a:extLst>
                <a:ext uri="{FF2B5EF4-FFF2-40B4-BE49-F238E27FC236}">
                  <a16:creationId xmlns:a16="http://schemas.microsoft.com/office/drawing/2014/main" id="{EB3DB935-C4B9-34DB-7859-97D55833E806}"/>
                </a:ext>
              </a:extLst>
            </p:cNvPr>
            <p:cNvCxnSpPr>
              <a:cxnSpLocks/>
            </p:cNvCxnSpPr>
            <p:nvPr/>
          </p:nvCxnSpPr>
          <p:spPr>
            <a:xfrm rot="5400000">
              <a:off x="17992769" y="19891438"/>
              <a:ext cx="2737253" cy="2308904"/>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מחבר: מרפקי 22">
              <a:extLst>
                <a:ext uri="{FF2B5EF4-FFF2-40B4-BE49-F238E27FC236}">
                  <a16:creationId xmlns:a16="http://schemas.microsoft.com/office/drawing/2014/main" id="{278846A8-96CA-4C7C-0364-919149481F19}"/>
                </a:ext>
              </a:extLst>
            </p:cNvPr>
            <p:cNvCxnSpPr>
              <a:cxnSpLocks/>
            </p:cNvCxnSpPr>
            <p:nvPr/>
          </p:nvCxnSpPr>
          <p:spPr>
            <a:xfrm rot="16200000" flipH="1">
              <a:off x="18455377" y="21988278"/>
              <a:ext cx="5856244" cy="1735314"/>
            </a:xfrm>
            <a:prstGeom prst="bentConnector3">
              <a:avLst>
                <a:gd name="adj1" fmla="val 50000"/>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מחבר: מרפקי 23">
              <a:extLst>
                <a:ext uri="{FF2B5EF4-FFF2-40B4-BE49-F238E27FC236}">
                  <a16:creationId xmlns:a16="http://schemas.microsoft.com/office/drawing/2014/main" id="{B24DB093-1A9C-2D38-169B-3ECC74770EF1}"/>
                </a:ext>
              </a:extLst>
            </p:cNvPr>
            <p:cNvCxnSpPr/>
            <p:nvPr/>
          </p:nvCxnSpPr>
          <p:spPr>
            <a:xfrm rot="16200000" flipV="1">
              <a:off x="20391327" y="22278497"/>
              <a:ext cx="5787574" cy="1086201"/>
            </a:xfrm>
            <a:prstGeom prst="bentConnector3">
              <a:avLst>
                <a:gd name="adj1" fmla="val 44417"/>
              </a:avLst>
            </a:prstGeom>
            <a:ln w="76200">
              <a:tailEnd type="triangle"/>
            </a:ln>
          </p:spPr>
          <p:style>
            <a:lnRef idx="1">
              <a:schemeClr val="accent1"/>
            </a:lnRef>
            <a:fillRef idx="0">
              <a:schemeClr val="accent1"/>
            </a:fillRef>
            <a:effectRef idx="0">
              <a:schemeClr val="accent1"/>
            </a:effectRef>
            <a:fontRef idx="minor">
              <a:schemeClr val="tx1"/>
            </a:fontRef>
          </p:style>
        </p:cxnSp>
      </p:grpSp>
      <p:cxnSp>
        <p:nvCxnSpPr>
          <p:cNvPr id="27" name="מחבר: מרפקי 26">
            <a:extLst>
              <a:ext uri="{FF2B5EF4-FFF2-40B4-BE49-F238E27FC236}">
                <a16:creationId xmlns:a16="http://schemas.microsoft.com/office/drawing/2014/main" id="{C4F1E2E1-4699-DF96-C182-4DB77B0438FB}"/>
              </a:ext>
            </a:extLst>
          </p:cNvPr>
          <p:cNvCxnSpPr>
            <a:stCxn id="6" idx="3"/>
          </p:cNvCxnSpPr>
          <p:nvPr/>
        </p:nvCxnSpPr>
        <p:spPr>
          <a:xfrm flipV="1">
            <a:off x="4881653" y="2126380"/>
            <a:ext cx="3044458" cy="1869701"/>
          </a:xfrm>
          <a:prstGeom prst="bentConnector3">
            <a:avLst/>
          </a:prstGeom>
          <a:ln w="762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14">
            <a:extLst>
              <a:ext uri="{FF2B5EF4-FFF2-40B4-BE49-F238E27FC236}">
                <a16:creationId xmlns:a16="http://schemas.microsoft.com/office/drawing/2014/main" id="{4F153F84-1F8E-2F1B-B0DF-C9204C7E7620}"/>
              </a:ext>
            </a:extLst>
          </p:cNvPr>
          <p:cNvSpPr txBox="1"/>
          <p:nvPr/>
        </p:nvSpPr>
        <p:spPr>
          <a:xfrm>
            <a:off x="5481795" y="3821513"/>
            <a:ext cx="2746161" cy="400110"/>
          </a:xfrm>
          <a:prstGeom prst="rect">
            <a:avLst/>
          </a:prstGeom>
          <a:noFill/>
        </p:spPr>
        <p:txBody>
          <a:bodyPr wrap="square" rtlCol="0">
            <a:spAutoFit/>
          </a:bodyPr>
          <a:lstStyle>
            <a:defPPr>
              <a:defRPr lang="he-IL"/>
            </a:defPPr>
            <a:lvl1pPr algn="ctr">
              <a:defRPr sz="2000"/>
            </a:lvl1pPr>
          </a:lstStyle>
          <a:p>
            <a:r>
              <a:rPr lang="en-US" dirty="0"/>
              <a:t>No</a:t>
            </a:r>
          </a:p>
        </p:txBody>
      </p:sp>
      <p:sp>
        <p:nvSpPr>
          <p:cNvPr id="30" name="TextBox 14">
            <a:extLst>
              <a:ext uri="{FF2B5EF4-FFF2-40B4-BE49-F238E27FC236}">
                <a16:creationId xmlns:a16="http://schemas.microsoft.com/office/drawing/2014/main" id="{EF33BD69-E1BE-D849-43AF-C342EE377006}"/>
              </a:ext>
            </a:extLst>
          </p:cNvPr>
          <p:cNvSpPr txBox="1"/>
          <p:nvPr/>
        </p:nvSpPr>
        <p:spPr>
          <a:xfrm>
            <a:off x="6678316" y="5107613"/>
            <a:ext cx="2746161" cy="400110"/>
          </a:xfrm>
          <a:prstGeom prst="rect">
            <a:avLst/>
          </a:prstGeom>
          <a:noFill/>
        </p:spPr>
        <p:txBody>
          <a:bodyPr wrap="square" rtlCol="0">
            <a:spAutoFit/>
          </a:bodyPr>
          <a:lstStyle>
            <a:defPPr>
              <a:defRPr lang="he-IL"/>
            </a:defPPr>
            <a:lvl1pPr algn="ctr">
              <a:defRPr sz="2000"/>
            </a:lvl1pPr>
          </a:lstStyle>
          <a:p>
            <a:r>
              <a:rPr lang="en-US" dirty="0"/>
              <a:t>YES</a:t>
            </a:r>
          </a:p>
        </p:txBody>
      </p:sp>
      <p:sp>
        <p:nvSpPr>
          <p:cNvPr id="31" name="TextBox 14">
            <a:extLst>
              <a:ext uri="{FF2B5EF4-FFF2-40B4-BE49-F238E27FC236}">
                <a16:creationId xmlns:a16="http://schemas.microsoft.com/office/drawing/2014/main" id="{99607E2A-9C8F-44A8-88AA-2E18B6B0128D}"/>
              </a:ext>
            </a:extLst>
          </p:cNvPr>
          <p:cNvSpPr txBox="1"/>
          <p:nvPr/>
        </p:nvSpPr>
        <p:spPr>
          <a:xfrm>
            <a:off x="8777182" y="3958044"/>
            <a:ext cx="1195021" cy="707886"/>
          </a:xfrm>
          <a:prstGeom prst="rect">
            <a:avLst/>
          </a:prstGeom>
          <a:noFill/>
        </p:spPr>
        <p:txBody>
          <a:bodyPr wrap="square" rtlCol="0">
            <a:spAutoFit/>
          </a:bodyPr>
          <a:lstStyle>
            <a:defPPr>
              <a:defRPr lang="he-IL"/>
            </a:defPPr>
            <a:lvl1pPr algn="ctr">
              <a:defRPr sz="2000"/>
            </a:lvl1pPr>
          </a:lstStyle>
          <a:p>
            <a:pPr algn="l"/>
            <a:r>
              <a:rPr lang="en-US" dirty="0"/>
              <a:t>Loop </a:t>
            </a:r>
          </a:p>
          <a:p>
            <a:pPr algn="l"/>
            <a:r>
              <a:rPr lang="en-US" dirty="0"/>
              <a:t>Level ++</a:t>
            </a:r>
          </a:p>
        </p:txBody>
      </p:sp>
      <p:pic>
        <p:nvPicPr>
          <p:cNvPr id="8" name="תמונה 7">
            <a:extLst>
              <a:ext uri="{FF2B5EF4-FFF2-40B4-BE49-F238E27FC236}">
                <a16:creationId xmlns:a16="http://schemas.microsoft.com/office/drawing/2014/main" id="{C58B8574-C3D2-0253-1480-3F8EF909FB74}"/>
              </a:ext>
            </a:extLst>
          </p:cNvPr>
          <p:cNvPicPr>
            <a:picLocks noChangeAspect="1"/>
          </p:cNvPicPr>
          <p:nvPr/>
        </p:nvPicPr>
        <p:blipFill rotWithShape="1">
          <a:blip r:embed="rId7"/>
          <a:srcRect r="-194"/>
          <a:stretch/>
        </p:blipFill>
        <p:spPr>
          <a:xfrm>
            <a:off x="9110561" y="2214604"/>
            <a:ext cx="2912109" cy="1173947"/>
          </a:xfrm>
          <a:prstGeom prst="rect">
            <a:avLst/>
          </a:prstGeom>
        </p:spPr>
      </p:pic>
      <p:sp>
        <p:nvSpPr>
          <p:cNvPr id="9" name="TextBox 14">
            <a:extLst>
              <a:ext uri="{FF2B5EF4-FFF2-40B4-BE49-F238E27FC236}">
                <a16:creationId xmlns:a16="http://schemas.microsoft.com/office/drawing/2014/main" id="{E54EC6DB-6496-FBF7-F860-514335D7B2F4}"/>
              </a:ext>
            </a:extLst>
          </p:cNvPr>
          <p:cNvSpPr txBox="1"/>
          <p:nvPr/>
        </p:nvSpPr>
        <p:spPr>
          <a:xfrm>
            <a:off x="8960052" y="1883313"/>
            <a:ext cx="3213126" cy="400110"/>
          </a:xfrm>
          <a:prstGeom prst="rect">
            <a:avLst/>
          </a:prstGeom>
          <a:noFill/>
        </p:spPr>
        <p:txBody>
          <a:bodyPr wrap="square" rtlCol="0">
            <a:spAutoFit/>
          </a:bodyPr>
          <a:lstStyle/>
          <a:p>
            <a:pPr algn="ctr"/>
            <a:r>
              <a:rPr lang="en-US" sz="2000" dirty="0"/>
              <a:t>When you press on button</a:t>
            </a:r>
          </a:p>
        </p:txBody>
      </p:sp>
      <p:sp>
        <p:nvSpPr>
          <p:cNvPr id="10" name="אליפסה 9">
            <a:extLst>
              <a:ext uri="{FF2B5EF4-FFF2-40B4-BE49-F238E27FC236}">
                <a16:creationId xmlns:a16="http://schemas.microsoft.com/office/drawing/2014/main" id="{69BC5FC0-CEDB-3726-105C-2832CEB2AD50}"/>
              </a:ext>
            </a:extLst>
          </p:cNvPr>
          <p:cNvSpPr/>
          <p:nvPr/>
        </p:nvSpPr>
        <p:spPr>
          <a:xfrm>
            <a:off x="11017250" y="2671804"/>
            <a:ext cx="281765" cy="36046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אליפסה 11">
            <a:extLst>
              <a:ext uri="{FF2B5EF4-FFF2-40B4-BE49-F238E27FC236}">
                <a16:creationId xmlns:a16="http://schemas.microsoft.com/office/drawing/2014/main" id="{A249E15F-C5DE-C512-2FE3-34297FD268F7}"/>
              </a:ext>
            </a:extLst>
          </p:cNvPr>
          <p:cNvSpPr/>
          <p:nvPr/>
        </p:nvSpPr>
        <p:spPr>
          <a:xfrm>
            <a:off x="9483724" y="2811446"/>
            <a:ext cx="437341"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47850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89146" y="998208"/>
            <a:ext cx="6983057" cy="1200329"/>
          </a:xfrm>
          <a:prstGeom prst="rect">
            <a:avLst/>
          </a:prstGeom>
          <a:noFill/>
        </p:spPr>
        <p:txBody>
          <a:bodyPr wrap="square" rtlCol="1">
            <a:spAutoFit/>
          </a:bodyPr>
          <a:lstStyle/>
          <a:p>
            <a:pPr algn="ctr"/>
            <a:r>
              <a:rPr lang="en-US" sz="3600" dirty="0" err="1"/>
              <a:t>ScreenShots</a:t>
            </a:r>
            <a:r>
              <a:rPr lang="en-US" sz="3600" dirty="0"/>
              <a:t> – From Node.js and UI </a:t>
            </a:r>
          </a:p>
          <a:p>
            <a:pPr algn="ctr"/>
            <a:endParaRPr lang="en-US" sz="3600" dirty="0"/>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grpSp>
        <p:nvGrpSpPr>
          <p:cNvPr id="42" name="קבוצה 41">
            <a:extLst>
              <a:ext uri="{FF2B5EF4-FFF2-40B4-BE49-F238E27FC236}">
                <a16:creationId xmlns:a16="http://schemas.microsoft.com/office/drawing/2014/main" id="{1A970F82-6A47-31E6-ECD2-94D7E30FE369}"/>
              </a:ext>
            </a:extLst>
          </p:cNvPr>
          <p:cNvGrpSpPr/>
          <p:nvPr/>
        </p:nvGrpSpPr>
        <p:grpSpPr>
          <a:xfrm>
            <a:off x="10403966" y="293723"/>
            <a:ext cx="1438747" cy="1507787"/>
            <a:chOff x="493193" y="2013564"/>
            <a:chExt cx="1861074" cy="2017164"/>
          </a:xfrm>
        </p:grpSpPr>
        <p:pic>
          <p:nvPicPr>
            <p:cNvPr id="3" name="תמונה 2">
              <a:extLst>
                <a:ext uri="{FF2B5EF4-FFF2-40B4-BE49-F238E27FC236}">
                  <a16:creationId xmlns:a16="http://schemas.microsoft.com/office/drawing/2014/main" id="{30EECACA-D300-666A-0CC0-22B35A475917}"/>
                </a:ext>
              </a:extLst>
            </p:cNvPr>
            <p:cNvPicPr>
              <a:picLocks noChangeAspect="1"/>
            </p:cNvPicPr>
            <p:nvPr/>
          </p:nvPicPr>
          <p:blipFill>
            <a:blip r:embed="rId3"/>
            <a:stretch>
              <a:fillRect/>
            </a:stretch>
          </p:blipFill>
          <p:spPr>
            <a:xfrm>
              <a:off x="493193" y="2013564"/>
              <a:ext cx="1861074" cy="2017164"/>
            </a:xfrm>
            <a:prstGeom prst="rect">
              <a:avLst/>
            </a:prstGeom>
          </p:spPr>
        </p:pic>
        <p:pic>
          <p:nvPicPr>
            <p:cNvPr id="13" name="תמונה 12">
              <a:extLst>
                <a:ext uri="{FF2B5EF4-FFF2-40B4-BE49-F238E27FC236}">
                  <a16:creationId xmlns:a16="http://schemas.microsoft.com/office/drawing/2014/main" id="{80933FA9-73DC-217A-76C2-FBDF475671D3}"/>
                </a:ext>
              </a:extLst>
            </p:cNvPr>
            <p:cNvPicPr>
              <a:picLocks noChangeAspect="1"/>
            </p:cNvPicPr>
            <p:nvPr/>
          </p:nvPicPr>
          <p:blipFill rotWithShape="1">
            <a:blip r:embed="rId4"/>
            <a:srcRect l="11895" t="47187" r="50795" b="24889"/>
            <a:stretch/>
          </p:blipFill>
          <p:spPr>
            <a:xfrm>
              <a:off x="875727" y="2927957"/>
              <a:ext cx="500636" cy="464447"/>
            </a:xfrm>
            <a:prstGeom prst="rect">
              <a:avLst/>
            </a:prstGeom>
          </p:spPr>
        </p:pic>
        <p:pic>
          <p:nvPicPr>
            <p:cNvPr id="25" name="תמונה 24">
              <a:extLst>
                <a:ext uri="{FF2B5EF4-FFF2-40B4-BE49-F238E27FC236}">
                  <a16:creationId xmlns:a16="http://schemas.microsoft.com/office/drawing/2014/main" id="{3DD16552-DE10-2018-03A1-601031CB8363}"/>
                </a:ext>
              </a:extLst>
            </p:cNvPr>
            <p:cNvPicPr>
              <a:picLocks noChangeAspect="1"/>
            </p:cNvPicPr>
            <p:nvPr/>
          </p:nvPicPr>
          <p:blipFill>
            <a:blip r:embed="rId5"/>
            <a:stretch>
              <a:fillRect/>
            </a:stretch>
          </p:blipFill>
          <p:spPr>
            <a:xfrm>
              <a:off x="1357313" y="2328085"/>
              <a:ext cx="571500" cy="599872"/>
            </a:xfrm>
            <a:prstGeom prst="rect">
              <a:avLst/>
            </a:prstGeom>
          </p:spPr>
        </p:pic>
        <p:pic>
          <p:nvPicPr>
            <p:cNvPr id="28" name="תמונה 27">
              <a:extLst>
                <a:ext uri="{FF2B5EF4-FFF2-40B4-BE49-F238E27FC236}">
                  <a16:creationId xmlns:a16="http://schemas.microsoft.com/office/drawing/2014/main" id="{09E71030-9B1A-FFD0-9E16-72292083B035}"/>
                </a:ext>
              </a:extLst>
            </p:cNvPr>
            <p:cNvPicPr>
              <a:picLocks noChangeAspect="1"/>
            </p:cNvPicPr>
            <p:nvPr/>
          </p:nvPicPr>
          <p:blipFill rotWithShape="1">
            <a:blip r:embed="rId6"/>
            <a:srcRect l="50158" t="44905" r="18242" b="27197"/>
            <a:stretch/>
          </p:blipFill>
          <p:spPr>
            <a:xfrm>
              <a:off x="1423730" y="2899008"/>
              <a:ext cx="433387" cy="463509"/>
            </a:xfrm>
            <a:prstGeom prst="rect">
              <a:avLst/>
            </a:prstGeom>
          </p:spPr>
        </p:pic>
        <p:pic>
          <p:nvPicPr>
            <p:cNvPr id="33" name="תמונה 32">
              <a:extLst>
                <a:ext uri="{FF2B5EF4-FFF2-40B4-BE49-F238E27FC236}">
                  <a16:creationId xmlns:a16="http://schemas.microsoft.com/office/drawing/2014/main" id="{0DF82204-C69E-417A-A092-69DDB6F57CCE}"/>
                </a:ext>
              </a:extLst>
            </p:cNvPr>
            <p:cNvPicPr>
              <a:picLocks noChangeAspect="1"/>
            </p:cNvPicPr>
            <p:nvPr/>
          </p:nvPicPr>
          <p:blipFill>
            <a:blip r:embed="rId7"/>
            <a:stretch>
              <a:fillRect/>
            </a:stretch>
          </p:blipFill>
          <p:spPr>
            <a:xfrm>
              <a:off x="950582" y="3556041"/>
              <a:ext cx="946295" cy="216049"/>
            </a:xfrm>
            <a:prstGeom prst="rect">
              <a:avLst/>
            </a:prstGeom>
          </p:spPr>
        </p:pic>
      </p:grpSp>
      <p:pic>
        <p:nvPicPr>
          <p:cNvPr id="34" name="תמונה 33">
            <a:extLst>
              <a:ext uri="{FF2B5EF4-FFF2-40B4-BE49-F238E27FC236}">
                <a16:creationId xmlns:a16="http://schemas.microsoft.com/office/drawing/2014/main" id="{96332B77-C593-7DF6-915D-36C37D097929}"/>
              </a:ext>
            </a:extLst>
          </p:cNvPr>
          <p:cNvPicPr>
            <a:picLocks noChangeAspect="1"/>
          </p:cNvPicPr>
          <p:nvPr/>
        </p:nvPicPr>
        <p:blipFill rotWithShape="1">
          <a:blip r:embed="rId3"/>
          <a:srcRect l="13212" t="7307" r="20113" b="12036"/>
          <a:stretch/>
        </p:blipFill>
        <p:spPr>
          <a:xfrm>
            <a:off x="2761500" y="4240071"/>
            <a:ext cx="1302124" cy="1646558"/>
          </a:xfrm>
          <a:prstGeom prst="rect">
            <a:avLst/>
          </a:prstGeom>
        </p:spPr>
      </p:pic>
      <p:pic>
        <p:nvPicPr>
          <p:cNvPr id="37" name="תמונה 36">
            <a:extLst>
              <a:ext uri="{FF2B5EF4-FFF2-40B4-BE49-F238E27FC236}">
                <a16:creationId xmlns:a16="http://schemas.microsoft.com/office/drawing/2014/main" id="{70277D2D-9A16-D483-B5AA-9A6B62223D84}"/>
              </a:ext>
            </a:extLst>
          </p:cNvPr>
          <p:cNvPicPr>
            <a:picLocks noChangeAspect="1"/>
          </p:cNvPicPr>
          <p:nvPr/>
        </p:nvPicPr>
        <p:blipFill rotWithShape="1">
          <a:blip r:embed="rId8"/>
          <a:srcRect l="10225" t="4333" r="3944" b="3908"/>
          <a:stretch/>
        </p:blipFill>
        <p:spPr>
          <a:xfrm>
            <a:off x="8434084" y="4193445"/>
            <a:ext cx="1302124" cy="1646558"/>
          </a:xfrm>
          <a:prstGeom prst="rect">
            <a:avLst/>
          </a:prstGeom>
        </p:spPr>
      </p:pic>
      <p:pic>
        <p:nvPicPr>
          <p:cNvPr id="38" name="תמונה 37">
            <a:extLst>
              <a:ext uri="{FF2B5EF4-FFF2-40B4-BE49-F238E27FC236}">
                <a16:creationId xmlns:a16="http://schemas.microsoft.com/office/drawing/2014/main" id="{8928C29D-DE0B-2589-93EC-4DFF354AF531}"/>
              </a:ext>
            </a:extLst>
          </p:cNvPr>
          <p:cNvPicPr>
            <a:picLocks noChangeAspect="1"/>
          </p:cNvPicPr>
          <p:nvPr/>
        </p:nvPicPr>
        <p:blipFill rotWithShape="1">
          <a:blip r:embed="rId4"/>
          <a:srcRect l="1417" t="913" r="1541" b="90"/>
          <a:stretch/>
        </p:blipFill>
        <p:spPr>
          <a:xfrm>
            <a:off x="4793876" y="4213234"/>
            <a:ext cx="1302124" cy="1646558"/>
          </a:xfrm>
          <a:prstGeom prst="rect">
            <a:avLst/>
          </a:prstGeom>
        </p:spPr>
      </p:pic>
      <p:pic>
        <p:nvPicPr>
          <p:cNvPr id="39" name="תמונה 38">
            <a:extLst>
              <a:ext uri="{FF2B5EF4-FFF2-40B4-BE49-F238E27FC236}">
                <a16:creationId xmlns:a16="http://schemas.microsoft.com/office/drawing/2014/main" id="{31F1B7AB-A982-1980-718D-6444003F132A}"/>
              </a:ext>
            </a:extLst>
          </p:cNvPr>
          <p:cNvPicPr>
            <a:picLocks noChangeAspect="1"/>
          </p:cNvPicPr>
          <p:nvPr/>
        </p:nvPicPr>
        <p:blipFill rotWithShape="1">
          <a:blip r:embed="rId6"/>
          <a:srcRect l="521" t="555" r="860" b="339"/>
          <a:stretch/>
        </p:blipFill>
        <p:spPr>
          <a:xfrm>
            <a:off x="6582467" y="4193445"/>
            <a:ext cx="1352550" cy="1646558"/>
          </a:xfrm>
          <a:prstGeom prst="rect">
            <a:avLst/>
          </a:prstGeom>
        </p:spPr>
      </p:pic>
      <p:pic>
        <p:nvPicPr>
          <p:cNvPr id="41" name="תמונה 40">
            <a:extLst>
              <a:ext uri="{FF2B5EF4-FFF2-40B4-BE49-F238E27FC236}">
                <a16:creationId xmlns:a16="http://schemas.microsoft.com/office/drawing/2014/main" id="{2D05F0BB-DA66-5BEC-A167-0986502F692F}"/>
              </a:ext>
            </a:extLst>
          </p:cNvPr>
          <p:cNvPicPr>
            <a:picLocks noChangeAspect="1"/>
          </p:cNvPicPr>
          <p:nvPr/>
        </p:nvPicPr>
        <p:blipFill>
          <a:blip r:embed="rId9"/>
          <a:stretch>
            <a:fillRect/>
          </a:stretch>
        </p:blipFill>
        <p:spPr>
          <a:xfrm>
            <a:off x="3384454" y="3691102"/>
            <a:ext cx="6000337" cy="161011"/>
          </a:xfrm>
          <a:prstGeom prst="rect">
            <a:avLst/>
          </a:prstGeom>
        </p:spPr>
      </p:pic>
      <p:sp>
        <p:nvSpPr>
          <p:cNvPr id="44" name="תיבת טקסט 43">
            <a:extLst>
              <a:ext uri="{FF2B5EF4-FFF2-40B4-BE49-F238E27FC236}">
                <a16:creationId xmlns:a16="http://schemas.microsoft.com/office/drawing/2014/main" id="{CF70EA3A-7290-9AB6-65A5-03DA562E67AF}"/>
              </a:ext>
            </a:extLst>
          </p:cNvPr>
          <p:cNvSpPr txBox="1"/>
          <p:nvPr/>
        </p:nvSpPr>
        <p:spPr>
          <a:xfrm>
            <a:off x="2989146" y="2799981"/>
            <a:ext cx="7145454" cy="707886"/>
          </a:xfrm>
          <a:prstGeom prst="rect">
            <a:avLst/>
          </a:prstGeom>
          <a:noFill/>
        </p:spPr>
        <p:txBody>
          <a:bodyPr wrap="square">
            <a:spAutoFit/>
          </a:bodyPr>
          <a:lstStyle/>
          <a:p>
            <a:pPr algn="ctr"/>
            <a:r>
              <a:rPr lang="he-IL" sz="2000" dirty="0" err="1"/>
              <a:t>We</a:t>
            </a:r>
            <a:r>
              <a:rPr lang="he-IL" sz="2000" dirty="0"/>
              <a:t> </a:t>
            </a:r>
            <a:r>
              <a:rPr lang="he-IL" sz="2000" dirty="0" err="1"/>
              <a:t>used</a:t>
            </a:r>
            <a:r>
              <a:rPr lang="he-IL" sz="2000" dirty="0"/>
              <a:t> TONES </a:t>
            </a:r>
            <a:r>
              <a:rPr lang="he-IL" sz="2000" dirty="0" err="1"/>
              <a:t>so</a:t>
            </a:r>
            <a:r>
              <a:rPr lang="he-IL" sz="2000" dirty="0"/>
              <a:t> </a:t>
            </a:r>
            <a:r>
              <a:rPr lang="he-IL" sz="2000" dirty="0" err="1"/>
              <a:t>that</a:t>
            </a:r>
            <a:r>
              <a:rPr lang="he-IL" sz="2000" dirty="0"/>
              <a:t> UI </a:t>
            </a:r>
            <a:r>
              <a:rPr lang="he-IL" sz="2000" dirty="0" err="1"/>
              <a:t>would</a:t>
            </a:r>
            <a:r>
              <a:rPr lang="he-IL" sz="2000" dirty="0"/>
              <a:t> </a:t>
            </a:r>
            <a:r>
              <a:rPr lang="he-IL" sz="2000" dirty="0" err="1"/>
              <a:t>respond</a:t>
            </a:r>
            <a:r>
              <a:rPr lang="he-IL" sz="2000" dirty="0"/>
              <a:t> </a:t>
            </a:r>
            <a:r>
              <a:rPr lang="he-IL" sz="2000" dirty="0" err="1"/>
              <a:t>according</a:t>
            </a:r>
            <a:r>
              <a:rPr lang="he-IL" sz="2000" dirty="0"/>
              <a:t> </a:t>
            </a:r>
            <a:r>
              <a:rPr lang="he-IL" sz="2000" dirty="0" err="1"/>
              <a:t>to</a:t>
            </a:r>
            <a:r>
              <a:rPr lang="he-IL" sz="2000" dirty="0"/>
              <a:t> </a:t>
            </a:r>
            <a:r>
              <a:rPr lang="he-IL" sz="2000" dirty="0" err="1"/>
              <a:t>the</a:t>
            </a:r>
            <a:r>
              <a:rPr lang="he-IL" sz="2000" dirty="0"/>
              <a:t> </a:t>
            </a:r>
            <a:r>
              <a:rPr lang="he-IL" sz="2000" dirty="0" err="1"/>
              <a:t>pressed</a:t>
            </a:r>
            <a:r>
              <a:rPr lang="he-IL" sz="2000" dirty="0"/>
              <a:t> </a:t>
            </a:r>
            <a:r>
              <a:rPr lang="he-IL" sz="2000" dirty="0" err="1"/>
              <a:t>button</a:t>
            </a:r>
            <a:endParaRPr lang="he-IL" sz="2000" dirty="0"/>
          </a:p>
        </p:txBody>
      </p:sp>
      <p:pic>
        <p:nvPicPr>
          <p:cNvPr id="46" name="תמונה 45">
            <a:extLst>
              <a:ext uri="{FF2B5EF4-FFF2-40B4-BE49-F238E27FC236}">
                <a16:creationId xmlns:a16="http://schemas.microsoft.com/office/drawing/2014/main" id="{6B357239-1169-3AB1-B0DF-0560992911B1}"/>
              </a:ext>
            </a:extLst>
          </p:cNvPr>
          <p:cNvPicPr>
            <a:picLocks noChangeAspect="1"/>
          </p:cNvPicPr>
          <p:nvPr/>
        </p:nvPicPr>
        <p:blipFill>
          <a:blip r:embed="rId10"/>
          <a:stretch>
            <a:fillRect/>
          </a:stretch>
        </p:blipFill>
        <p:spPr>
          <a:xfrm>
            <a:off x="110373" y="2501767"/>
            <a:ext cx="2696836" cy="1428163"/>
          </a:xfrm>
          <a:prstGeom prst="rect">
            <a:avLst/>
          </a:prstGeom>
        </p:spPr>
      </p:pic>
      <p:sp>
        <p:nvSpPr>
          <p:cNvPr id="47" name="מלבן 46">
            <a:extLst>
              <a:ext uri="{FF2B5EF4-FFF2-40B4-BE49-F238E27FC236}">
                <a16:creationId xmlns:a16="http://schemas.microsoft.com/office/drawing/2014/main" id="{CF07F75B-BD18-8FCA-2ACB-F77B042E2681}"/>
              </a:ext>
            </a:extLst>
          </p:cNvPr>
          <p:cNvSpPr/>
          <p:nvPr/>
        </p:nvSpPr>
        <p:spPr>
          <a:xfrm>
            <a:off x="110373" y="3771607"/>
            <a:ext cx="2223252" cy="1583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09560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E4FBBEF3-D593-124F-6AF6-DDCE6222B922}"/>
              </a:ext>
            </a:extLst>
          </p:cNvPr>
          <p:cNvSpPr txBox="1"/>
          <p:nvPr/>
        </p:nvSpPr>
        <p:spPr>
          <a:xfrm>
            <a:off x="2989146" y="998208"/>
            <a:ext cx="6983057" cy="1200329"/>
          </a:xfrm>
          <a:prstGeom prst="rect">
            <a:avLst/>
          </a:prstGeom>
          <a:noFill/>
        </p:spPr>
        <p:txBody>
          <a:bodyPr wrap="square" rtlCol="1">
            <a:spAutoFit/>
          </a:bodyPr>
          <a:lstStyle/>
          <a:p>
            <a:pPr algn="ctr"/>
            <a:endParaRPr lang="en-US" sz="3600" dirty="0"/>
          </a:p>
          <a:p>
            <a:pPr algn="ctr"/>
            <a:endParaRPr lang="en-US" sz="3600" dirty="0"/>
          </a:p>
        </p:txBody>
      </p:sp>
      <p:sp>
        <p:nvSpPr>
          <p:cNvPr id="8" name="תיבת טקסט 7">
            <a:extLst>
              <a:ext uri="{FF2B5EF4-FFF2-40B4-BE49-F238E27FC236}">
                <a16:creationId xmlns:a16="http://schemas.microsoft.com/office/drawing/2014/main" id="{6B659D62-F365-9B4B-EAF6-657A71A16D0D}"/>
              </a:ext>
            </a:extLst>
          </p:cNvPr>
          <p:cNvSpPr txBox="1"/>
          <p:nvPr/>
        </p:nvSpPr>
        <p:spPr>
          <a:xfrm>
            <a:off x="2438400" y="1118431"/>
            <a:ext cx="7658100" cy="646331"/>
          </a:xfrm>
          <a:prstGeom prst="rect">
            <a:avLst/>
          </a:prstGeom>
          <a:noFill/>
        </p:spPr>
        <p:txBody>
          <a:bodyPr wrap="square">
            <a:spAutoFit/>
          </a:bodyPr>
          <a:lstStyle/>
          <a:p>
            <a:pPr algn="ctr"/>
            <a:r>
              <a:rPr lang="en-US" sz="3600" dirty="0"/>
              <a:t>Conclusions for further development</a:t>
            </a:r>
          </a:p>
        </p:txBody>
      </p:sp>
      <p:sp>
        <p:nvSpPr>
          <p:cNvPr id="10" name="Rectangle 1">
            <a:extLst>
              <a:ext uri="{FF2B5EF4-FFF2-40B4-BE49-F238E27FC236}">
                <a16:creationId xmlns:a16="http://schemas.microsoft.com/office/drawing/2014/main" id="{8E2B39AA-FD54-CBE4-487C-CF30314827DD}"/>
              </a:ext>
            </a:extLst>
          </p:cNvPr>
          <p:cNvSpPr>
            <a:spLocks noChangeArrowheads="1"/>
          </p:cNvSpPr>
          <p:nvPr/>
        </p:nvSpPr>
        <p:spPr bwMode="auto">
          <a:xfrm>
            <a:off x="1223173" y="2289746"/>
            <a:ext cx="8873327" cy="169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indent="-342900" algn="l" rtl="0" fontAlgn="base">
              <a:lnSpc>
                <a:spcPct val="150000"/>
              </a:lnSpc>
              <a:spcBef>
                <a:spcPct val="0"/>
              </a:spcBef>
              <a:spcAft>
                <a:spcPct val="0"/>
              </a:spcAft>
              <a:buClrTx/>
              <a:buSzTx/>
              <a:buFont typeface="Arial" panose="020B0604020202020204" pitchFamily="34" charset="0"/>
              <a:buChar char="•"/>
              <a:tabLst/>
            </a:pPr>
            <a:r>
              <a:rPr lang="en-US" altLang="he-IL" sz="2400" dirty="0"/>
              <a:t>Converting the product into a physical product.</a:t>
            </a:r>
            <a:endParaRPr lang="he-IL" altLang="he-IL" sz="2400" dirty="0"/>
          </a:p>
          <a:p>
            <a:pPr marL="342900" marR="0" indent="-342900" algn="l" rtl="0" fontAlgn="base">
              <a:lnSpc>
                <a:spcPct val="150000"/>
              </a:lnSpc>
              <a:spcBef>
                <a:spcPct val="0"/>
              </a:spcBef>
              <a:spcAft>
                <a:spcPct val="0"/>
              </a:spcAft>
              <a:buClrTx/>
              <a:buSzTx/>
              <a:buFont typeface="Arial" panose="020B0604020202020204" pitchFamily="34" charset="0"/>
              <a:buChar char="•"/>
              <a:tabLst/>
            </a:pPr>
            <a:r>
              <a:rPr lang="he-IL" altLang="he-IL" sz="2400" dirty="0" err="1"/>
              <a:t>Creating</a:t>
            </a:r>
            <a:r>
              <a:rPr lang="he-IL" altLang="he-IL" sz="2400" dirty="0"/>
              <a:t> a </a:t>
            </a:r>
            <a:r>
              <a:rPr lang="he-IL" altLang="he-IL" sz="2400" dirty="0" err="1"/>
              <a:t>cloud-integrated</a:t>
            </a:r>
            <a:r>
              <a:rPr lang="he-IL" altLang="he-IL" sz="2400" dirty="0"/>
              <a:t> </a:t>
            </a:r>
            <a:r>
              <a:rPr lang="he-IL" altLang="he-IL" sz="2400" dirty="0" err="1"/>
              <a:t>interface</a:t>
            </a:r>
            <a:r>
              <a:rPr lang="he-IL" altLang="he-IL" sz="2400" dirty="0"/>
              <a:t> </a:t>
            </a:r>
            <a:r>
              <a:rPr lang="he-IL" altLang="he-IL" sz="2400" dirty="0" err="1"/>
              <a:t>for</a:t>
            </a:r>
            <a:r>
              <a:rPr lang="he-IL" altLang="he-IL" sz="2400" dirty="0"/>
              <a:t> </a:t>
            </a:r>
            <a:r>
              <a:rPr lang="he-IL" altLang="he-IL" sz="2400" dirty="0" err="1"/>
              <a:t>fast</a:t>
            </a:r>
            <a:r>
              <a:rPr lang="he-IL" altLang="he-IL" sz="2400" dirty="0"/>
              <a:t> </a:t>
            </a:r>
            <a:r>
              <a:rPr lang="he-IL" altLang="he-IL" sz="2400" dirty="0" err="1"/>
              <a:t>data</a:t>
            </a:r>
            <a:r>
              <a:rPr lang="he-IL" altLang="he-IL" sz="2400" dirty="0"/>
              <a:t> </a:t>
            </a:r>
            <a:r>
              <a:rPr lang="he-IL" altLang="he-IL" sz="2400" dirty="0" err="1"/>
              <a:t>communication</a:t>
            </a:r>
            <a:r>
              <a:rPr lang="he-IL" altLang="he-IL" sz="2400" dirty="0"/>
              <a:t>.</a:t>
            </a:r>
          </a:p>
          <a:p>
            <a:pPr marL="342900" marR="0" indent="-342900" algn="l" rtl="0" fontAlgn="base">
              <a:lnSpc>
                <a:spcPct val="150000"/>
              </a:lnSpc>
              <a:spcBef>
                <a:spcPct val="0"/>
              </a:spcBef>
              <a:spcAft>
                <a:spcPct val="0"/>
              </a:spcAft>
              <a:buClrTx/>
              <a:buSzTx/>
              <a:buFont typeface="Arial" panose="020B0604020202020204" pitchFamily="34" charset="0"/>
              <a:buChar char="•"/>
              <a:tabLst/>
            </a:pPr>
            <a:r>
              <a:rPr lang="he-IL" altLang="he-IL" sz="2400" dirty="0" err="1"/>
              <a:t>Adding</a:t>
            </a:r>
            <a:r>
              <a:rPr lang="he-IL" altLang="he-IL" sz="2400" dirty="0"/>
              <a:t> </a:t>
            </a:r>
            <a:r>
              <a:rPr lang="he-IL" altLang="he-IL" sz="2400" dirty="0" err="1"/>
              <a:t>additional</a:t>
            </a:r>
            <a:r>
              <a:rPr lang="he-IL" altLang="he-IL" sz="2400" dirty="0"/>
              <a:t> </a:t>
            </a:r>
            <a:r>
              <a:rPr lang="he-IL" altLang="he-IL" sz="2400" dirty="0" err="1"/>
              <a:t>players</a:t>
            </a:r>
            <a:r>
              <a:rPr lang="he-IL" altLang="he-IL" sz="2400" dirty="0"/>
              <a:t> .</a:t>
            </a:r>
          </a:p>
        </p:txBody>
      </p:sp>
      <p:pic>
        <p:nvPicPr>
          <p:cNvPr id="13" name="תמונה 12">
            <a:extLst>
              <a:ext uri="{FF2B5EF4-FFF2-40B4-BE49-F238E27FC236}">
                <a16:creationId xmlns:a16="http://schemas.microsoft.com/office/drawing/2014/main" id="{991A2B07-17BE-AC9B-51A2-3B6C5AA5D0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900" y="163123"/>
            <a:ext cx="1435249" cy="1435249"/>
          </a:xfrm>
          <a:prstGeom prst="rect">
            <a:avLst/>
          </a:prstGeom>
        </p:spPr>
      </p:pic>
      <p:pic>
        <p:nvPicPr>
          <p:cNvPr id="14" name="Picture 2" descr="YouTube gives up on Stories, asks creators to make Community posts instead  | Technology News - The Indian Express">
            <a:hlinkClick r:id="rId3"/>
            <a:extLst>
              <a:ext uri="{FF2B5EF4-FFF2-40B4-BE49-F238E27FC236}">
                <a16:creationId xmlns:a16="http://schemas.microsoft.com/office/drawing/2014/main" id="{C59FAF85-F886-CDB8-1C13-5B223AA0B89D}"/>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32625" y="4885854"/>
            <a:ext cx="1815887" cy="1007485"/>
          </a:xfrm>
          <a:prstGeom prst="rect">
            <a:avLst/>
          </a:prstGeom>
          <a:noFill/>
          <a:extLst>
            <a:ext uri="{909E8E84-426E-40DD-AFC4-6F175D3DCCD1}">
              <a14:hiddenFill xmlns:a14="http://schemas.microsoft.com/office/drawing/2010/main">
                <a:solidFill>
                  <a:srgbClr val="FFFFFF"/>
                </a:solidFill>
              </a14:hiddenFill>
            </a:ext>
          </a:extLst>
        </p:spPr>
      </p:pic>
      <p:sp>
        <p:nvSpPr>
          <p:cNvPr id="15" name="תיבת טקסט 14">
            <a:extLst>
              <a:ext uri="{FF2B5EF4-FFF2-40B4-BE49-F238E27FC236}">
                <a16:creationId xmlns:a16="http://schemas.microsoft.com/office/drawing/2014/main" id="{9FA8C2F1-EA60-635E-A0BC-4D10C3BD44A3}"/>
              </a:ext>
            </a:extLst>
          </p:cNvPr>
          <p:cNvSpPr txBox="1"/>
          <p:nvPr/>
        </p:nvSpPr>
        <p:spPr>
          <a:xfrm>
            <a:off x="476217" y="5859792"/>
            <a:ext cx="2512929" cy="400110"/>
          </a:xfrm>
          <a:prstGeom prst="rect">
            <a:avLst/>
          </a:prstGeom>
          <a:noFill/>
        </p:spPr>
        <p:txBody>
          <a:bodyPr wrap="square">
            <a:spAutoFit/>
          </a:bodyPr>
          <a:lstStyle/>
          <a:p>
            <a:pPr algn="l"/>
            <a:r>
              <a:rPr lang="en-US" sz="2000" dirty="0"/>
              <a:t>Click me to see intro </a:t>
            </a:r>
            <a:endParaRPr lang="he-IL" sz="2000" dirty="0"/>
          </a:p>
        </p:txBody>
      </p:sp>
      <p:pic>
        <p:nvPicPr>
          <p:cNvPr id="1029" name="Picture 5" descr="‪4 Better Ways to Say &quot;Thank You&quot; | Inc.com‬‏">
            <a:extLst>
              <a:ext uri="{FF2B5EF4-FFF2-40B4-BE49-F238E27FC236}">
                <a16:creationId xmlns:a16="http://schemas.microsoft.com/office/drawing/2014/main" id="{E16210D6-DAC4-A6FD-04F6-3B408C8F3C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2121" y="4293139"/>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Tinker Cad logo‬‏">
            <a:hlinkClick r:id="rId7"/>
            <a:extLst>
              <a:ext uri="{FF2B5EF4-FFF2-40B4-BE49-F238E27FC236}">
                <a16:creationId xmlns:a16="http://schemas.microsoft.com/office/drawing/2014/main" id="{4C3CE2F5-D790-7D07-3CD2-0030FE5996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9880" y="4940868"/>
            <a:ext cx="976032" cy="918924"/>
          </a:xfrm>
          <a:prstGeom prst="rect">
            <a:avLst/>
          </a:prstGeom>
          <a:noFill/>
          <a:extLst>
            <a:ext uri="{909E8E84-426E-40DD-AFC4-6F175D3DCCD1}">
              <a14:hiddenFill xmlns:a14="http://schemas.microsoft.com/office/drawing/2010/main">
                <a:solidFill>
                  <a:srgbClr val="FFFFFF"/>
                </a:solidFill>
              </a14:hiddenFill>
            </a:ext>
          </a:extLst>
        </p:spPr>
      </p:pic>
      <p:sp>
        <p:nvSpPr>
          <p:cNvPr id="18" name="תיבת טקסט 17">
            <a:extLst>
              <a:ext uri="{FF2B5EF4-FFF2-40B4-BE49-F238E27FC236}">
                <a16:creationId xmlns:a16="http://schemas.microsoft.com/office/drawing/2014/main" id="{4C7D1898-BC82-17A7-4F00-DF0623189AB3}"/>
              </a:ext>
            </a:extLst>
          </p:cNvPr>
          <p:cNvSpPr txBox="1"/>
          <p:nvPr/>
        </p:nvSpPr>
        <p:spPr>
          <a:xfrm>
            <a:off x="3340749" y="5865631"/>
            <a:ext cx="3194522" cy="400110"/>
          </a:xfrm>
          <a:prstGeom prst="rect">
            <a:avLst/>
          </a:prstGeom>
          <a:noFill/>
        </p:spPr>
        <p:txBody>
          <a:bodyPr wrap="square">
            <a:spAutoFit/>
          </a:bodyPr>
          <a:lstStyle/>
          <a:p>
            <a:pPr algn="l"/>
            <a:r>
              <a:rPr lang="en-US" sz="2000" dirty="0"/>
              <a:t>Click me to see the project </a:t>
            </a:r>
            <a:endParaRPr lang="he-IL" sz="2000" dirty="0"/>
          </a:p>
        </p:txBody>
      </p:sp>
    </p:spTree>
    <p:extLst>
      <p:ext uri="{BB962C8B-B14F-4D97-AF65-F5344CB8AC3E}">
        <p14:creationId xmlns:p14="http://schemas.microsoft.com/office/powerpoint/2010/main" val="1614425731"/>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קווים דקיקים</Template>
  <TotalTime>619</TotalTime>
  <Words>409</Words>
  <Application>Microsoft Office PowerPoint</Application>
  <PresentationFormat>מסך רחב</PresentationFormat>
  <Paragraphs>24</Paragraphs>
  <Slides>7</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2</vt:i4>
      </vt:variant>
      <vt:variant>
        <vt:lpstr>כותרות שקופיות</vt:lpstr>
      </vt:variant>
      <vt:variant>
        <vt:i4>7</vt:i4>
      </vt:variant>
    </vt:vector>
  </HeadingPairs>
  <TitlesOfParts>
    <vt:vector size="14" baseType="lpstr">
      <vt:lpstr>Arial</vt:lpstr>
      <vt:lpstr>Calibri</vt:lpstr>
      <vt:lpstr>Calibri Light</vt:lpstr>
      <vt:lpstr>gg sans</vt:lpstr>
      <vt:lpstr>Wingdings 2</vt:lpstr>
      <vt:lpstr>HDOfficeLightV0</vt:lpstr>
      <vt:lpstr>מבט לאחור</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ניסן אילאיב</dc:creator>
  <cp:lastModifiedBy>Bar Harush</cp:lastModifiedBy>
  <cp:revision>54</cp:revision>
  <dcterms:created xsi:type="dcterms:W3CDTF">2023-05-07T16:33:11Z</dcterms:created>
  <dcterms:modified xsi:type="dcterms:W3CDTF">2024-08-13T20:23:03Z</dcterms:modified>
</cp:coreProperties>
</file>