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519997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EBBB0"/>
    <a:srgbClr val="D0CECE"/>
    <a:srgbClr val="FC644D"/>
    <a:srgbClr val="5D5E9E"/>
    <a:srgbClr val="F8DE8A"/>
    <a:srgbClr val="AFE1AF"/>
    <a:srgbClr val="B0E3AF"/>
    <a:srgbClr val="EA4FC1"/>
    <a:srgbClr val="6750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15096C-C662-4885-9802-472DA250BDEB}" v="428" dt="2024-08-08T16:12:31.814"/>
    <p1510:client id="{DD11EDD0-F4F6-C72A-71BB-0B1C107CD79A}" v="115" dt="2024-08-08T15:24:05.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702" autoAdjust="0"/>
    <p:restoredTop sz="94660"/>
  </p:normalViewPr>
  <p:slideViewPr>
    <p:cSldViewPr snapToGrid="0">
      <p:cViewPr>
        <p:scale>
          <a:sx n="33" d="100"/>
          <a:sy n="33" d="100"/>
        </p:scale>
        <p:origin x="252"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D3BB1669-A1E5-4777-97B1-7A114A271C56}" type="datetimeFigureOut">
              <a:rPr lang="he-IL" smtClean="0"/>
              <a:t>ט'/אב/תשפ"ד</a:t>
            </a:fld>
            <a:endParaRPr lang="he-IL"/>
          </a:p>
        </p:txBody>
      </p:sp>
      <p:sp>
        <p:nvSpPr>
          <p:cNvPr id="4" name="מציין מיקום של תמונת שקופית 3"/>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1B85BCF3-6164-4F5A-BBE8-9740D7443CB4}" type="slidenum">
              <a:rPr lang="he-IL" smtClean="0"/>
              <a:t>‹#›</a:t>
            </a:fld>
            <a:endParaRPr lang="he-IL"/>
          </a:p>
        </p:txBody>
      </p:sp>
    </p:spTree>
    <p:extLst>
      <p:ext uri="{BB962C8B-B14F-4D97-AF65-F5344CB8AC3E}">
        <p14:creationId xmlns:p14="http://schemas.microsoft.com/office/powerpoint/2010/main" val="409611124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1B85BCF3-6164-4F5A-BBE8-9740D7443CB4}" type="slidenum">
              <a:rPr lang="he-IL" smtClean="0"/>
              <a:t>1</a:t>
            </a:fld>
            <a:endParaRPr lang="he-IL"/>
          </a:p>
        </p:txBody>
      </p:sp>
    </p:spTree>
    <p:extLst>
      <p:ext uri="{BB962C8B-B14F-4D97-AF65-F5344CB8AC3E}">
        <p14:creationId xmlns:p14="http://schemas.microsoft.com/office/powerpoint/2010/main" val="3212034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n-US"/>
              <a:t>Click to edit Master title style</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407080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84016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95089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71267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n-US"/>
              <a:t>Click to edit Master title style</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86DA2-6F35-4111-ACB3-E2300C0C7C15}" type="datetimeFigureOut">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8640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86DA2-6F35-4111-ACB3-E2300C0C7C15}" type="datetimeFigureOut">
              <a:rPr lang="en-GB" smtClean="0"/>
              <a:t>13/08/2024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9638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4" name="Content Placeholder 3"/>
          <p:cNvSpPr>
            <a:spLocks noGrp="1"/>
          </p:cNvSpPr>
          <p:nvPr>
            <p:ph sz="half" idx="2"/>
          </p:nvPr>
        </p:nvSpPr>
        <p:spPr>
          <a:xfrm>
            <a:off x="1735783" y="13149904"/>
            <a:ext cx="10660769"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6" name="Content Placeholder 5"/>
          <p:cNvSpPr>
            <a:spLocks noGrp="1"/>
          </p:cNvSpPr>
          <p:nvPr>
            <p:ph sz="quarter" idx="4"/>
          </p:nvPr>
        </p:nvSpPr>
        <p:spPr>
          <a:xfrm>
            <a:off x="12757489"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86DA2-6F35-4111-ACB3-E2300C0C7C15}" type="datetimeFigureOut">
              <a:rPr lang="en-GB" smtClean="0"/>
              <a:t>13/08/2024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55958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86DA2-6F35-4111-ACB3-E2300C0C7C15}" type="datetimeFigureOut">
              <a:rPr lang="en-GB" smtClean="0"/>
              <a:t>13/08/2024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57251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86DA2-6F35-4111-ACB3-E2300C0C7C15}" type="datetimeFigureOut">
              <a:rPr lang="en-GB" smtClean="0"/>
              <a:t>13/08/2024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34026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13/08/2024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84143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a:t>Click icon to add picture</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13/08/2024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15406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96F86DA2-6F35-4111-ACB3-E2300C0C7C15}" type="datetimeFigureOut">
              <a:rPr lang="en-GB" smtClean="0"/>
              <a:t>13/08/2024</a:t>
            </a:fld>
            <a:endParaRPr lang="en-GB"/>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18C2CB9A-9BA4-4F40-AC33-1A1DB0F02AD0}" type="slidenum">
              <a:rPr lang="en-GB" smtClean="0"/>
              <a:t>‹#›</a:t>
            </a:fld>
            <a:endParaRPr lang="en-GB"/>
          </a:p>
        </p:txBody>
      </p:sp>
    </p:spTree>
    <p:extLst>
      <p:ext uri="{BB962C8B-B14F-4D97-AF65-F5344CB8AC3E}">
        <p14:creationId xmlns:p14="http://schemas.microsoft.com/office/powerpoint/2010/main" val="2572802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1.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hyperlink" Target="https://www.tinkercad.com/things/eiaWiPde3fy-with-ui-final-project-simon-says/editel?sharecode=qXEuBHrMJMriBTqGua7cm70NTIejei1VgKwV62x370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Rectangle 41">
            <a:extLst>
              <a:ext uri="{FF2B5EF4-FFF2-40B4-BE49-F238E27FC236}">
                <a16:creationId xmlns:a16="http://schemas.microsoft.com/office/drawing/2014/main" id="{E6080922-D240-2F7F-45D4-2CE37FA0369B}"/>
              </a:ext>
            </a:extLst>
          </p:cNvPr>
          <p:cNvSpPr/>
          <p:nvPr/>
        </p:nvSpPr>
        <p:spPr>
          <a:xfrm>
            <a:off x="330630" y="4245478"/>
            <a:ext cx="24213997" cy="31185396"/>
          </a:xfrm>
          <a:prstGeom prst="rect">
            <a:avLst/>
          </a:prstGeom>
          <a:solidFill>
            <a:schemeClr val="bg2">
              <a:lumMod val="9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2"/>
            <a:endParaRPr lang="en-US" sz="3600" dirty="0">
              <a:solidFill>
                <a:schemeClr val="tx1"/>
              </a:solidFill>
            </a:endParaRPr>
          </a:p>
        </p:txBody>
      </p:sp>
      <p:graphicFrame>
        <p:nvGraphicFramePr>
          <p:cNvPr id="3" name="Table 2">
            <a:extLst>
              <a:ext uri="{FF2B5EF4-FFF2-40B4-BE49-F238E27FC236}">
                <a16:creationId xmlns:a16="http://schemas.microsoft.com/office/drawing/2014/main" id="{5E55D3C5-B04D-41A5-9B17-C157FCAEF508}"/>
              </a:ext>
            </a:extLst>
          </p:cNvPr>
          <p:cNvGraphicFramePr>
            <a:graphicFrameLocks noGrp="1"/>
          </p:cNvGraphicFramePr>
          <p:nvPr>
            <p:extLst>
              <p:ext uri="{D42A27DB-BD31-4B8C-83A1-F6EECF244321}">
                <p14:modId xmlns:p14="http://schemas.microsoft.com/office/powerpoint/2010/main" val="2155716922"/>
              </p:ext>
            </p:extLst>
          </p:nvPr>
        </p:nvGraphicFramePr>
        <p:xfrm>
          <a:off x="496279" y="248083"/>
          <a:ext cx="24474590" cy="4114800"/>
        </p:xfrm>
        <a:graphic>
          <a:graphicData uri="http://schemas.openxmlformats.org/drawingml/2006/table">
            <a:tbl>
              <a:tblPr firstRow="1" bandRow="1">
                <a:tableStyleId>{5C22544A-7EE6-4342-B048-85BDC9FD1C3A}</a:tableStyleId>
              </a:tblPr>
              <a:tblGrid>
                <a:gridCol w="5786724">
                  <a:extLst>
                    <a:ext uri="{9D8B030D-6E8A-4147-A177-3AD203B41FA5}">
                      <a16:colId xmlns:a16="http://schemas.microsoft.com/office/drawing/2014/main" val="4092810084"/>
                    </a:ext>
                  </a:extLst>
                </a:gridCol>
                <a:gridCol w="13752867">
                  <a:extLst>
                    <a:ext uri="{9D8B030D-6E8A-4147-A177-3AD203B41FA5}">
                      <a16:colId xmlns:a16="http://schemas.microsoft.com/office/drawing/2014/main" val="3944608498"/>
                    </a:ext>
                  </a:extLst>
                </a:gridCol>
                <a:gridCol w="4934999">
                  <a:extLst>
                    <a:ext uri="{9D8B030D-6E8A-4147-A177-3AD203B41FA5}">
                      <a16:colId xmlns:a16="http://schemas.microsoft.com/office/drawing/2014/main" val="3295376166"/>
                    </a:ext>
                  </a:extLst>
                </a:gridCol>
              </a:tblGrid>
              <a:tr h="1781860">
                <a:tc>
                  <a:txBody>
                    <a:bodyPr/>
                    <a:lstStyle/>
                    <a:p>
                      <a:pPr marL="0" marR="0" lvl="0" indent="0" algn="ctr">
                        <a:lnSpc>
                          <a:spcPct val="100000"/>
                        </a:lnSpc>
                        <a:spcBef>
                          <a:spcPts val="0"/>
                        </a:spcBef>
                        <a:spcAft>
                          <a:spcPts val="0"/>
                        </a:spcAft>
                        <a:buNone/>
                      </a:pPr>
                      <a:r>
                        <a:rPr lang="en-US" sz="4000" b="0" i="0" u="none" strike="noStrike" kern="1200" noProof="0">
                          <a:solidFill>
                            <a:schemeClr val="lt1"/>
                          </a:solidFill>
                          <a:effectLst/>
                        </a:rPr>
                        <a:t>Embedded Software Development </a:t>
                      </a:r>
                      <a:endParaRPr lang="he-IL"/>
                    </a:p>
                  </a:txBody>
                  <a:tcPr anchor="ctr">
                    <a:solidFill>
                      <a:srgbClr val="009999"/>
                    </a:solidFill>
                  </a:tcPr>
                </a:tc>
                <a:tc rowSpan="2">
                  <a:txBody>
                    <a:bodyPr/>
                    <a:lstStyle/>
                    <a:p>
                      <a:pPr lvl="0" algn="ctr">
                        <a:buNone/>
                      </a:pPr>
                      <a:r>
                        <a:rPr lang="en-US" sz="7600" b="1" kern="1200" noProof="0" dirty="0">
                          <a:solidFill>
                            <a:schemeClr val="lt1"/>
                          </a:solidFill>
                          <a:latin typeface="+mn-lt"/>
                          <a:ea typeface="+mn-ea"/>
                          <a:cs typeface="+mn-cs"/>
                        </a:rPr>
                        <a:t>Simon (game)</a:t>
                      </a:r>
                      <a:endParaRPr lang="he-IL" sz="7600" b="1" kern="1200" dirty="0">
                        <a:solidFill>
                          <a:schemeClr val="lt1"/>
                        </a:solidFill>
                        <a:latin typeface="+mn-lt"/>
                        <a:ea typeface="+mn-ea"/>
                        <a:cs typeface="+mn-cs"/>
                      </a:endParaRPr>
                    </a:p>
                    <a:p>
                      <a:pPr algn="ctr"/>
                      <a:r>
                        <a:rPr lang="en-US" sz="5400" dirty="0"/>
                        <a:t>Matan </a:t>
                      </a:r>
                      <a:r>
                        <a:rPr lang="en-US" sz="5400" dirty="0" err="1"/>
                        <a:t>Katsnelson</a:t>
                      </a:r>
                      <a:r>
                        <a:rPr lang="en-US" sz="5400" dirty="0"/>
                        <a:t> , Bar Harush , Tomer </a:t>
                      </a:r>
                      <a:r>
                        <a:rPr lang="en-US" sz="5400" dirty="0" err="1"/>
                        <a:t>Edelsberg</a:t>
                      </a:r>
                      <a:br>
                        <a:rPr lang="en-US" sz="5400" dirty="0"/>
                      </a:br>
                      <a:r>
                        <a:rPr lang="en-US" sz="4000" dirty="0"/>
                        <a:t>Computer Science , 3</a:t>
                      </a:r>
                      <a:r>
                        <a:rPr lang="en-US" sz="4000" baseline="30000" dirty="0"/>
                        <a:t>rd</a:t>
                      </a:r>
                      <a:r>
                        <a:rPr lang="en-US" sz="4000" dirty="0"/>
                        <a:t> year , semester B</a:t>
                      </a:r>
                      <a:r>
                        <a:rPr lang="he-IL" sz="4000" dirty="0"/>
                        <a:t> - </a:t>
                      </a:r>
                      <a:r>
                        <a:rPr lang="en-US" sz="4000" dirty="0"/>
                        <a:t>(2023-2024)</a:t>
                      </a:r>
                    </a:p>
                    <a:p>
                      <a:pPr algn="ctr"/>
                      <a:r>
                        <a:rPr lang="he-IL" sz="4000" dirty="0"/>
                        <a:t>מדעי המחשב , שנה שלישית , סמסטר ב – (תשפ"ד)</a:t>
                      </a:r>
                      <a:endParaRPr lang="en-US" sz="4000" dirty="0"/>
                    </a:p>
                  </a:txBody>
                  <a:tcPr anchor="ctr">
                    <a:solidFill>
                      <a:srgbClr val="009999"/>
                    </a:solidFill>
                  </a:tcPr>
                </a:tc>
                <a:tc rowSpan="2">
                  <a:txBody>
                    <a:bodyPr/>
                    <a:lstStyle/>
                    <a:p>
                      <a:pPr lvl="0">
                        <a:buNone/>
                      </a:pPr>
                      <a:endParaRPr lang="en-GB"/>
                    </a:p>
                  </a:txBody>
                  <a:tcPr>
                    <a:solidFill>
                      <a:srgbClr val="009999"/>
                    </a:solidFill>
                  </a:tcPr>
                </a:tc>
                <a:extLst>
                  <a:ext uri="{0D108BD9-81ED-4DB2-BD59-A6C34878D82A}">
                    <a16:rowId xmlns:a16="http://schemas.microsoft.com/office/drawing/2014/main" val="1622067825"/>
                  </a:ext>
                </a:extLst>
              </a:tr>
              <a:tr h="17818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5400" b="1" dirty="0" err="1">
                          <a:solidFill>
                            <a:schemeClr val="bg1"/>
                          </a:solidFill>
                        </a:rPr>
                        <a:t>Vladi</a:t>
                      </a:r>
                      <a:r>
                        <a:rPr lang="en-US" sz="5400" b="1" dirty="0">
                          <a:solidFill>
                            <a:schemeClr val="bg1"/>
                          </a:solidFill>
                        </a:rPr>
                        <a:t> </a:t>
                      </a:r>
                      <a:r>
                        <a:rPr lang="en-US" sz="5400" b="1" dirty="0" err="1">
                          <a:solidFill>
                            <a:schemeClr val="bg1"/>
                          </a:solidFill>
                        </a:rPr>
                        <a:t>Bodnitsky</a:t>
                      </a:r>
                      <a:endParaRPr lang="en-GB" sz="5400" b="1" dirty="0">
                        <a:solidFill>
                          <a:schemeClr val="bg1"/>
                        </a:solidFill>
                      </a:endParaRPr>
                    </a:p>
                  </a:txBody>
                  <a:tcPr anchor="ctr">
                    <a:solidFill>
                      <a:srgbClr val="009999"/>
                    </a:solidFill>
                  </a:tcPr>
                </a:tc>
                <a:tc vMerge="1">
                  <a:txBody>
                    <a:bodyPr/>
                    <a:lstStyle/>
                    <a:p>
                      <a:endParaRPr lang="en-GB" dirty="0"/>
                    </a:p>
                  </a:txBody>
                  <a:tcPr/>
                </a:tc>
                <a:tc vMerge="1">
                  <a:txBody>
                    <a:bodyPr/>
                    <a:lstStyle/>
                    <a:p>
                      <a:endParaRPr lang="en-GB"/>
                    </a:p>
                  </a:txBody>
                  <a:tcPr/>
                </a:tc>
                <a:extLst>
                  <a:ext uri="{0D108BD9-81ED-4DB2-BD59-A6C34878D82A}">
                    <a16:rowId xmlns:a16="http://schemas.microsoft.com/office/drawing/2014/main" val="2987700668"/>
                  </a:ext>
                </a:extLst>
              </a:tr>
            </a:tbl>
          </a:graphicData>
        </a:graphic>
      </p:graphicFrame>
      <p:pic>
        <p:nvPicPr>
          <p:cNvPr id="1026" name="Picture 1" descr="Related image">
            <a:extLst>
              <a:ext uri="{FF2B5EF4-FFF2-40B4-BE49-F238E27FC236}">
                <a16:creationId xmlns:a16="http://schemas.microsoft.com/office/drawing/2014/main" id="{5A5333D2-7388-4619-A766-D87FC1725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43134" y="631264"/>
            <a:ext cx="4252557" cy="281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Rounded Corners 1">
            <a:extLst>
              <a:ext uri="{FF2B5EF4-FFF2-40B4-BE49-F238E27FC236}">
                <a16:creationId xmlns:a16="http://schemas.microsoft.com/office/drawing/2014/main" id="{AF29D5D7-94F4-AE1B-6127-2A31D39FCED3}"/>
              </a:ext>
            </a:extLst>
          </p:cNvPr>
          <p:cNvSpPr/>
          <p:nvPr/>
        </p:nvSpPr>
        <p:spPr>
          <a:xfrm>
            <a:off x="575873" y="4665075"/>
            <a:ext cx="12058088" cy="10221383"/>
          </a:xfrm>
          <a:prstGeom prst="roundRect">
            <a:avLst/>
          </a:prstGeom>
          <a:solidFill>
            <a:srgbClr val="009999"/>
          </a:solidFill>
          <a:ln w="3810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US" sz="3700" b="1" u="sng" dirty="0">
              <a:solidFill>
                <a:schemeClr val="tx1"/>
              </a:solidFill>
            </a:endParaRPr>
          </a:p>
          <a:p>
            <a:endParaRPr lang="en-US" sz="3700" b="1" u="sng" dirty="0">
              <a:solidFill>
                <a:schemeClr val="tx1"/>
              </a:solidFill>
            </a:endParaRPr>
          </a:p>
          <a:p>
            <a:endParaRPr lang="en-US" sz="3700" b="1" u="sng" dirty="0">
              <a:solidFill>
                <a:schemeClr val="tx1"/>
              </a:solidFill>
            </a:endParaRPr>
          </a:p>
          <a:p>
            <a:endParaRPr lang="en-US" sz="3700" b="1" u="sng" dirty="0">
              <a:solidFill>
                <a:schemeClr val="tx1"/>
              </a:solidFill>
            </a:endParaRPr>
          </a:p>
          <a:p>
            <a:endParaRPr lang="en-US" sz="3700" b="1" u="sng" dirty="0">
              <a:solidFill>
                <a:schemeClr val="tx1"/>
              </a:solidFill>
            </a:endParaRPr>
          </a:p>
          <a:p>
            <a:r>
              <a:rPr lang="en-US" sz="3700" b="1" u="sng" dirty="0">
                <a:solidFill>
                  <a:schemeClr val="tx1"/>
                </a:solidFill>
              </a:rPr>
              <a:t>Introducing Simon (game) –</a:t>
            </a:r>
          </a:p>
          <a:p>
            <a:r>
              <a:rPr lang="en-US" sz="3700" i="0" dirty="0">
                <a:solidFill>
                  <a:schemeClr val="tx1"/>
                </a:solidFill>
                <a:effectLst/>
                <a:latin typeface="Calibri" panose="020F0502020204030204"/>
                <a:ea typeface="Calibri" panose="020F0502020204030204"/>
                <a:cs typeface="Calibri" panose="020F0502020204030204"/>
              </a:rPr>
              <a:t>Our project, Simon Says, is a take on the classic memory game. This game is built using two Arduino boards: one to handle the game logic, buttons, LEDs, and buzzer, and the other to manage the display on an LCD screen. The project demonstrates our understanding of embedded systems by integrating sensors and serial communication between microcontrollers.</a:t>
            </a:r>
          </a:p>
          <a:p>
            <a:r>
              <a:rPr lang="en-US" sz="3700" i="0" dirty="0">
                <a:solidFill>
                  <a:schemeClr val="tx1"/>
                </a:solidFill>
                <a:effectLst/>
                <a:latin typeface="Calibri" panose="020F0502020204030204"/>
                <a:ea typeface="Calibri" panose="020F0502020204030204"/>
                <a:cs typeface="Calibri" panose="020F0502020204030204"/>
              </a:rPr>
              <a:t>The goal of Simon Says is to test and improve the player’s memory through increasingly complex sequences of lights and sounds. Each round challenges the player to repeat a growing sequence of button presses, with feedback provided through visual and auditory cues. The game is won by successfully completing a predefined number of rounds, making it both entertaining and engaging.</a:t>
            </a:r>
          </a:p>
          <a:p>
            <a:pPr algn="l"/>
            <a:endParaRPr lang="en-US" sz="3700" b="1" i="0" u="sng" dirty="0">
              <a:solidFill>
                <a:schemeClr val="tx1"/>
              </a:solidFill>
              <a:effectLst/>
              <a:latin typeface="Calibri" panose="020F0502020204030204"/>
              <a:ea typeface="Calibri" panose="020F0502020204030204"/>
              <a:cs typeface="Calibri" panose="020F0502020204030204"/>
            </a:endParaRPr>
          </a:p>
          <a:p>
            <a:pPr algn="l"/>
            <a:endParaRPr lang="en-US" sz="3700" b="0" i="0" dirty="0">
              <a:solidFill>
                <a:schemeClr val="tx1"/>
              </a:solidFill>
              <a:effectLst/>
              <a:latin typeface="Söhne"/>
            </a:endParaRPr>
          </a:p>
          <a:p>
            <a:pPr algn="l"/>
            <a:endParaRPr lang="en-US" sz="3700" b="0" i="0" dirty="0">
              <a:solidFill>
                <a:schemeClr val="tx1"/>
              </a:solidFill>
              <a:effectLst/>
              <a:latin typeface="Söhne"/>
            </a:endParaRPr>
          </a:p>
          <a:p>
            <a:endParaRPr lang="en-US" sz="3700" dirty="0">
              <a:solidFill>
                <a:schemeClr val="tx1"/>
              </a:solidFill>
              <a:latin typeface="Söhne"/>
            </a:endParaRPr>
          </a:p>
          <a:p>
            <a:endParaRPr lang="en-US" sz="3700" dirty="0">
              <a:solidFill>
                <a:schemeClr val="tx1"/>
              </a:solidFill>
              <a:latin typeface="Söhne"/>
            </a:endParaRPr>
          </a:p>
        </p:txBody>
      </p:sp>
      <p:sp>
        <p:nvSpPr>
          <p:cNvPr id="7" name="Rectangle: Rounded Corners 6">
            <a:extLst>
              <a:ext uri="{FF2B5EF4-FFF2-40B4-BE49-F238E27FC236}">
                <a16:creationId xmlns:a16="http://schemas.microsoft.com/office/drawing/2014/main" id="{863CF12B-3E66-305A-AB41-780E337E9A67}"/>
              </a:ext>
            </a:extLst>
          </p:cNvPr>
          <p:cNvSpPr/>
          <p:nvPr/>
        </p:nvSpPr>
        <p:spPr>
          <a:xfrm>
            <a:off x="545192" y="15495739"/>
            <a:ext cx="14821442" cy="12571018"/>
          </a:xfrm>
          <a:prstGeom prst="roundRect">
            <a:avLst/>
          </a:prstGeom>
          <a:solidFill>
            <a:srgbClr val="009999"/>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sz="3600" b="1" u="sng" dirty="0">
              <a:solidFill>
                <a:schemeClr val="tx1"/>
              </a:solidFill>
            </a:endParaRPr>
          </a:p>
          <a:p>
            <a:pPr algn="l"/>
            <a:endParaRPr lang="en-US" sz="3600" b="1" u="sng" dirty="0">
              <a:solidFill>
                <a:schemeClr val="tx1"/>
              </a:solidFill>
            </a:endParaRPr>
          </a:p>
          <a:p>
            <a:pPr algn="l"/>
            <a:endParaRPr lang="en-US" sz="3600" b="1" u="sng" dirty="0">
              <a:solidFill>
                <a:schemeClr val="tx1"/>
              </a:solidFill>
            </a:endParaRPr>
          </a:p>
          <a:p>
            <a:pPr algn="l"/>
            <a:endParaRPr lang="en-US" sz="3600" b="1" u="sng" dirty="0">
              <a:solidFill>
                <a:schemeClr val="tx1"/>
              </a:solidFill>
            </a:endParaRPr>
          </a:p>
          <a:p>
            <a:pPr algn="l"/>
            <a:endParaRPr lang="en-US" sz="3600" b="1" u="sng" dirty="0">
              <a:solidFill>
                <a:schemeClr val="tx1"/>
              </a:solidFill>
            </a:endParaRPr>
          </a:p>
          <a:p>
            <a:pPr algn="l"/>
            <a:endParaRPr lang="en-US" sz="3600" b="1" u="sng" dirty="0">
              <a:solidFill>
                <a:schemeClr val="tx1"/>
              </a:solidFill>
            </a:endParaRPr>
          </a:p>
          <a:p>
            <a:pPr algn="l"/>
            <a:endParaRPr lang="en-US" sz="3600" b="1" u="sng" dirty="0">
              <a:solidFill>
                <a:schemeClr val="tx1"/>
              </a:solidFill>
            </a:endParaRPr>
          </a:p>
          <a:p>
            <a:pPr algn="l"/>
            <a:endParaRPr lang="en-US" sz="3600" b="1" u="sng" dirty="0">
              <a:solidFill>
                <a:schemeClr val="tx1"/>
              </a:solidFill>
            </a:endParaRPr>
          </a:p>
          <a:p>
            <a:pPr algn="l"/>
            <a:endParaRPr lang="en-US" sz="3600" b="1" u="sng" dirty="0">
              <a:solidFill>
                <a:schemeClr val="tx1"/>
              </a:solidFill>
            </a:endParaRPr>
          </a:p>
          <a:p>
            <a:pPr algn="l"/>
            <a:endParaRPr lang="en-US" sz="3600" b="1" u="sng" dirty="0">
              <a:solidFill>
                <a:schemeClr val="tx1"/>
              </a:solidFill>
            </a:endParaRPr>
          </a:p>
          <a:p>
            <a:pPr algn="l"/>
            <a:endParaRPr lang="en-US" sz="3600" b="1" u="sng" dirty="0">
              <a:solidFill>
                <a:schemeClr val="tx1"/>
              </a:solidFill>
            </a:endParaRPr>
          </a:p>
          <a:p>
            <a:pPr algn="l"/>
            <a:r>
              <a:rPr lang="en-US" sz="3600" b="1" u="sng" dirty="0">
                <a:solidFill>
                  <a:schemeClr val="tx1"/>
                </a:solidFill>
              </a:rPr>
              <a:t>In conclusion:</a:t>
            </a:r>
          </a:p>
          <a:p>
            <a:pPr algn="l"/>
            <a:r>
              <a:rPr lang="en-US" sz="3600" dirty="0">
                <a:solidFill>
                  <a:schemeClr val="tx1"/>
                </a:solidFill>
              </a:rPr>
              <a:t>The development of Simon Says involved significant learning and problem-solving. We followed the </a:t>
            </a:r>
            <a:r>
              <a:rPr lang="en-US" sz="3600" dirty="0" err="1">
                <a:solidFill>
                  <a:schemeClr val="tx1"/>
                </a:solidFill>
              </a:rPr>
              <a:t>SparkFun</a:t>
            </a:r>
            <a:r>
              <a:rPr lang="en-US" sz="3600" dirty="0">
                <a:solidFill>
                  <a:schemeClr val="tx1"/>
                </a:solidFill>
              </a:rPr>
              <a:t> Inventor's Kit Experiment Guide for guidance, which provided a structured approach to building the game. The guide helped us understand how to connect the hardware components and write the necessary code for both the game logic, From there we took the additional integration with another Arduino R3 which was responsible for output to the screen, in that it received information from the first Arduino responsible for the game's logic.</a:t>
            </a:r>
          </a:p>
          <a:p>
            <a:r>
              <a:rPr lang="en-US" sz="3600" b="0" i="0" dirty="0">
                <a:solidFill>
                  <a:srgbClr val="000000"/>
                </a:solidFill>
                <a:effectLst/>
                <a:latin typeface="inherit"/>
              </a:rPr>
              <a:t>Implementing serial communication between the two Arduinos required careful consideration of timing and data handling to ensure smooth gameplay. Challenges included synchronizing the game logic with visual and auditory feedback and managing the flow of data between the boards</a:t>
            </a:r>
          </a:p>
          <a:p>
            <a:endParaRPr lang="en-US" sz="3600" b="0" i="0" dirty="0">
              <a:solidFill>
                <a:srgbClr val="000000"/>
              </a:solidFill>
              <a:effectLst/>
              <a:latin typeface="inherit"/>
            </a:endParaRPr>
          </a:p>
          <a:p>
            <a:r>
              <a:rPr lang="en-US" sz="3600" b="1" i="0" dirty="0">
                <a:solidFill>
                  <a:srgbClr val="000000"/>
                </a:solidFill>
                <a:effectLst/>
                <a:latin typeface="inherit"/>
              </a:rPr>
              <a:t>Looking ahead</a:t>
            </a:r>
            <a:r>
              <a:rPr lang="en-US" sz="3600" b="0" i="0" dirty="0">
                <a:solidFill>
                  <a:srgbClr val="000000"/>
                </a:solidFill>
                <a:effectLst/>
                <a:latin typeface="inherit"/>
              </a:rPr>
              <a:t>, we see potential for adding features such as multiplayer modes or integrating the game with IoT platforms to track scores globally. Simon Says is more than just a game it's a demonstration of our vision to combine fun with technology in creative ways.</a:t>
            </a:r>
          </a:p>
          <a:p>
            <a:endParaRPr lang="en-US" sz="3600" b="0" i="0" dirty="0">
              <a:solidFill>
                <a:srgbClr val="000000"/>
              </a:solidFill>
              <a:effectLst/>
              <a:latin typeface="inherit"/>
            </a:endParaRPr>
          </a:p>
          <a:p>
            <a:pPr algn="l"/>
            <a:endParaRPr lang="en-US" sz="3600" dirty="0">
              <a:solidFill>
                <a:schemeClr val="tx1"/>
              </a:solidFill>
            </a:endParaRPr>
          </a:p>
          <a:p>
            <a:pPr algn="l"/>
            <a:endParaRPr lang="en-US" sz="3600" i="0" dirty="0">
              <a:solidFill>
                <a:schemeClr val="tx1"/>
              </a:solidFill>
              <a:effectLst/>
              <a:latin typeface="Söhne"/>
            </a:endParaRPr>
          </a:p>
          <a:p>
            <a:pPr algn="l"/>
            <a:endParaRPr lang="en-US" sz="3600" dirty="0">
              <a:solidFill>
                <a:schemeClr val="tx1"/>
              </a:solidFill>
              <a:latin typeface="Söhne"/>
            </a:endParaRPr>
          </a:p>
          <a:p>
            <a:pPr algn="l"/>
            <a:endParaRPr lang="en-US" sz="3600" i="0" dirty="0">
              <a:solidFill>
                <a:schemeClr val="tx1"/>
              </a:solidFill>
              <a:effectLst/>
              <a:latin typeface="Söhne"/>
            </a:endParaRPr>
          </a:p>
          <a:p>
            <a:pPr algn="l"/>
            <a:endParaRPr lang="en-US" sz="3600" dirty="0">
              <a:solidFill>
                <a:schemeClr val="tx1"/>
              </a:solidFill>
              <a:latin typeface="Söhne"/>
            </a:endParaRPr>
          </a:p>
          <a:p>
            <a:pPr algn="l"/>
            <a:endParaRPr lang="en-US" sz="3600" i="0" dirty="0">
              <a:solidFill>
                <a:schemeClr val="tx1"/>
              </a:solidFill>
              <a:effectLst/>
              <a:latin typeface="Söhne"/>
            </a:endParaRPr>
          </a:p>
          <a:p>
            <a:pPr algn="l"/>
            <a:endParaRPr lang="en-US" sz="3600" dirty="0">
              <a:solidFill>
                <a:schemeClr val="tx1"/>
              </a:solidFill>
              <a:latin typeface="Söhne"/>
            </a:endParaRPr>
          </a:p>
          <a:p>
            <a:pPr algn="l"/>
            <a:endParaRPr lang="en-US" sz="3600" i="0" dirty="0">
              <a:solidFill>
                <a:schemeClr val="tx1"/>
              </a:solidFill>
              <a:effectLst/>
              <a:latin typeface="Söhne"/>
            </a:endParaRPr>
          </a:p>
          <a:p>
            <a:pPr algn="l"/>
            <a:endParaRPr lang="en-US" sz="3600" dirty="0">
              <a:solidFill>
                <a:schemeClr val="tx1"/>
              </a:solidFill>
              <a:latin typeface="Söhne"/>
            </a:endParaRPr>
          </a:p>
          <a:p>
            <a:pPr algn="l"/>
            <a:endParaRPr lang="en-US" sz="3600" i="0" dirty="0">
              <a:solidFill>
                <a:schemeClr val="tx1"/>
              </a:solidFill>
              <a:effectLst/>
              <a:latin typeface="Söhne"/>
            </a:endParaRPr>
          </a:p>
          <a:p>
            <a:pPr algn="l"/>
            <a:endParaRPr lang="en-US" sz="3600" i="0" dirty="0">
              <a:solidFill>
                <a:schemeClr val="tx1"/>
              </a:solidFill>
              <a:effectLst/>
              <a:latin typeface="Söhne"/>
            </a:endParaRPr>
          </a:p>
        </p:txBody>
      </p:sp>
      <p:sp>
        <p:nvSpPr>
          <p:cNvPr id="15" name="TextBox 14">
            <a:extLst>
              <a:ext uri="{FF2B5EF4-FFF2-40B4-BE49-F238E27FC236}">
                <a16:creationId xmlns:a16="http://schemas.microsoft.com/office/drawing/2014/main" id="{30EEB937-E44D-FBCF-3E7F-0D305150DC13}"/>
              </a:ext>
            </a:extLst>
          </p:cNvPr>
          <p:cNvSpPr txBox="1"/>
          <p:nvPr/>
        </p:nvSpPr>
        <p:spPr>
          <a:xfrm>
            <a:off x="14101919" y="4663158"/>
            <a:ext cx="11722786" cy="1569660"/>
          </a:xfrm>
          <a:prstGeom prst="rect">
            <a:avLst/>
          </a:prstGeom>
          <a:noFill/>
        </p:spPr>
        <p:txBody>
          <a:bodyPr wrap="square" rtlCol="0">
            <a:spAutoFit/>
          </a:bodyPr>
          <a:lstStyle/>
          <a:p>
            <a:pPr algn="ctr"/>
            <a:r>
              <a:rPr lang="en-US" sz="4800" dirty="0"/>
              <a:t>Check out some of our Simon game screenshots</a:t>
            </a:r>
            <a:r>
              <a:rPr lang="he-IL" sz="4800" dirty="0"/>
              <a:t>:</a:t>
            </a:r>
            <a:endParaRPr lang="en-US" sz="4800" dirty="0"/>
          </a:p>
        </p:txBody>
      </p:sp>
      <p:sp>
        <p:nvSpPr>
          <p:cNvPr id="19" name="Rectangle: Rounded Corners 18">
            <a:extLst>
              <a:ext uri="{FF2B5EF4-FFF2-40B4-BE49-F238E27FC236}">
                <a16:creationId xmlns:a16="http://schemas.microsoft.com/office/drawing/2014/main" id="{75F57647-7907-5E5A-8159-D608DD79BBB3}"/>
              </a:ext>
            </a:extLst>
          </p:cNvPr>
          <p:cNvSpPr/>
          <p:nvPr/>
        </p:nvSpPr>
        <p:spPr>
          <a:xfrm>
            <a:off x="575873" y="28322349"/>
            <a:ext cx="12386256" cy="6966135"/>
          </a:xfrm>
          <a:prstGeom prst="roundRect">
            <a:avLst/>
          </a:prstGeom>
          <a:solidFill>
            <a:srgbClr val="009999"/>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2"/>
            <a:r>
              <a:rPr lang="en-US" sz="3600" b="1" u="sng" dirty="0">
                <a:solidFill>
                  <a:schemeClr val="tx1"/>
                </a:solidFill>
              </a:rPr>
              <a:t>Technologies Utilized:</a:t>
            </a:r>
          </a:p>
          <a:p>
            <a:pPr lvl="2"/>
            <a:r>
              <a:rPr lang="en-US" sz="3600" dirty="0">
                <a:solidFill>
                  <a:schemeClr val="tx1"/>
                </a:solidFill>
              </a:rPr>
              <a:t>Throughout the development of Simon Says, we delved into a range of embedded systems technologies. We applied bitwise and logical operators, configured DDR and PORT registers for precise control over I/O pins, and implemented debouncing techniques to ensure reliable button inputs. Additionally, we explored polling mechanisms, converted analog signals to digital using ADC, and studied UART communication protocols for seamless serial data exchange between the Arduino boards. By referring to datasheets and employing directives, we ensured that our implementation adhered to best practices in embedded systems design</a:t>
            </a:r>
          </a:p>
        </p:txBody>
      </p:sp>
      <p:sp>
        <p:nvSpPr>
          <p:cNvPr id="21" name="TextBox 20">
            <a:extLst>
              <a:ext uri="{FF2B5EF4-FFF2-40B4-BE49-F238E27FC236}">
                <a16:creationId xmlns:a16="http://schemas.microsoft.com/office/drawing/2014/main" id="{09204A29-B7BB-C1A6-5889-3D38D3F4D75C}"/>
              </a:ext>
            </a:extLst>
          </p:cNvPr>
          <p:cNvSpPr txBox="1"/>
          <p:nvPr/>
        </p:nvSpPr>
        <p:spPr>
          <a:xfrm>
            <a:off x="13388371" y="30308444"/>
            <a:ext cx="5580781" cy="2369880"/>
          </a:xfrm>
          <a:prstGeom prst="rect">
            <a:avLst/>
          </a:prstGeom>
          <a:noFill/>
        </p:spPr>
        <p:txBody>
          <a:bodyPr wrap="square" rtlCol="0">
            <a:spAutoFit/>
          </a:bodyPr>
          <a:lstStyle/>
          <a:p>
            <a:r>
              <a:rPr lang="en-US" sz="3200" dirty="0"/>
              <a:t>Use this QR code for to review our project in GitHub:</a:t>
            </a:r>
          </a:p>
          <a:p>
            <a:endParaRPr lang="he-IL" sz="3600" dirty="0"/>
          </a:p>
          <a:p>
            <a:endParaRPr lang="he-IL" sz="4800" dirty="0"/>
          </a:p>
        </p:txBody>
      </p:sp>
      <p:sp>
        <p:nvSpPr>
          <p:cNvPr id="4" name="TextBox 20">
            <a:extLst>
              <a:ext uri="{FF2B5EF4-FFF2-40B4-BE49-F238E27FC236}">
                <a16:creationId xmlns:a16="http://schemas.microsoft.com/office/drawing/2014/main" id="{FA83FAC5-796C-2205-E71C-38B4AB05AEE9}"/>
              </a:ext>
            </a:extLst>
          </p:cNvPr>
          <p:cNvSpPr txBox="1"/>
          <p:nvPr/>
        </p:nvSpPr>
        <p:spPr>
          <a:xfrm>
            <a:off x="18756630" y="29751659"/>
            <a:ext cx="5580781" cy="2492990"/>
          </a:xfrm>
          <a:prstGeom prst="rect">
            <a:avLst/>
          </a:prstGeom>
          <a:noFill/>
        </p:spPr>
        <p:txBody>
          <a:bodyPr wrap="square" rtlCol="0">
            <a:spAutoFit/>
          </a:bodyPr>
          <a:lstStyle/>
          <a:p>
            <a:endParaRPr lang="he-IL" sz="3600" dirty="0"/>
          </a:p>
          <a:p>
            <a:r>
              <a:rPr lang="en-US" sz="3600" dirty="0"/>
              <a:t>Scan the QR code for a demo video:</a:t>
            </a:r>
            <a:endParaRPr lang="he-IL" sz="3600" dirty="0"/>
          </a:p>
          <a:p>
            <a:endParaRPr lang="he-IL" sz="4800" dirty="0"/>
          </a:p>
        </p:txBody>
      </p:sp>
      <p:pic>
        <p:nvPicPr>
          <p:cNvPr id="8" name="תמונה 7">
            <a:extLst>
              <a:ext uri="{FF2B5EF4-FFF2-40B4-BE49-F238E27FC236}">
                <a16:creationId xmlns:a16="http://schemas.microsoft.com/office/drawing/2014/main" id="{EC6A0A1F-B0C9-A517-CA50-679E28F0911C}"/>
              </a:ext>
            </a:extLst>
          </p:cNvPr>
          <p:cNvPicPr>
            <a:picLocks noChangeAspect="1"/>
          </p:cNvPicPr>
          <p:nvPr/>
        </p:nvPicPr>
        <p:blipFill>
          <a:blip r:embed="rId4"/>
          <a:stretch>
            <a:fillRect/>
          </a:stretch>
        </p:blipFill>
        <p:spPr>
          <a:xfrm>
            <a:off x="17066509" y="6292518"/>
            <a:ext cx="6761705" cy="8412555"/>
          </a:xfrm>
          <a:prstGeom prst="rect">
            <a:avLst/>
          </a:prstGeom>
        </p:spPr>
      </p:pic>
      <p:grpSp>
        <p:nvGrpSpPr>
          <p:cNvPr id="2074" name="קבוצה 2073">
            <a:extLst>
              <a:ext uri="{FF2B5EF4-FFF2-40B4-BE49-F238E27FC236}">
                <a16:creationId xmlns:a16="http://schemas.microsoft.com/office/drawing/2014/main" id="{443FA36B-04D6-63FC-487D-0167ED8DF828}"/>
              </a:ext>
            </a:extLst>
          </p:cNvPr>
          <p:cNvGrpSpPr/>
          <p:nvPr/>
        </p:nvGrpSpPr>
        <p:grpSpPr>
          <a:xfrm>
            <a:off x="13248083" y="14776077"/>
            <a:ext cx="11722786" cy="13546272"/>
            <a:chOff x="13477189" y="14705073"/>
            <a:chExt cx="11722786" cy="13546272"/>
          </a:xfrm>
        </p:grpSpPr>
        <p:sp>
          <p:nvSpPr>
            <p:cNvPr id="59" name="TextBox 14">
              <a:extLst>
                <a:ext uri="{FF2B5EF4-FFF2-40B4-BE49-F238E27FC236}">
                  <a16:creationId xmlns:a16="http://schemas.microsoft.com/office/drawing/2014/main" id="{7BE23954-7E81-2712-0D5B-E4CD5F02D2CA}"/>
                </a:ext>
              </a:extLst>
            </p:cNvPr>
            <p:cNvSpPr txBox="1"/>
            <p:nvPr/>
          </p:nvSpPr>
          <p:spPr>
            <a:xfrm>
              <a:off x="13477189" y="19728169"/>
              <a:ext cx="11722786" cy="830997"/>
            </a:xfrm>
            <a:prstGeom prst="rect">
              <a:avLst/>
            </a:prstGeom>
            <a:noFill/>
          </p:spPr>
          <p:txBody>
            <a:bodyPr wrap="square" rtlCol="0">
              <a:spAutoFit/>
            </a:bodyPr>
            <a:lstStyle/>
            <a:p>
              <a:pPr algn="ctr"/>
              <a:r>
                <a:rPr lang="en-US" sz="4800" dirty="0"/>
                <a:t>You win?</a:t>
              </a:r>
            </a:p>
          </p:txBody>
        </p:sp>
        <p:grpSp>
          <p:nvGrpSpPr>
            <p:cNvPr id="2073" name="קבוצה 2072">
              <a:extLst>
                <a:ext uri="{FF2B5EF4-FFF2-40B4-BE49-F238E27FC236}">
                  <a16:creationId xmlns:a16="http://schemas.microsoft.com/office/drawing/2014/main" id="{7998AB2B-BE14-9F52-5C3A-71A2AD3B7299}"/>
                </a:ext>
              </a:extLst>
            </p:cNvPr>
            <p:cNvGrpSpPr/>
            <p:nvPr/>
          </p:nvGrpSpPr>
          <p:grpSpPr>
            <a:xfrm>
              <a:off x="15629698" y="14705073"/>
              <a:ext cx="9324607" cy="13546272"/>
              <a:chOff x="15629698" y="14705073"/>
              <a:chExt cx="9324607" cy="13546272"/>
            </a:xfrm>
          </p:grpSpPr>
          <p:sp>
            <p:nvSpPr>
              <p:cNvPr id="60" name="TextBox 14">
                <a:extLst>
                  <a:ext uri="{FF2B5EF4-FFF2-40B4-BE49-F238E27FC236}">
                    <a16:creationId xmlns:a16="http://schemas.microsoft.com/office/drawing/2014/main" id="{47B828B9-2CEC-34D7-3699-9C52CEA4B055}"/>
                  </a:ext>
                </a:extLst>
              </p:cNvPr>
              <p:cNvSpPr txBox="1"/>
              <p:nvPr/>
            </p:nvSpPr>
            <p:spPr>
              <a:xfrm>
                <a:off x="16067654" y="21362703"/>
                <a:ext cx="2746161" cy="830997"/>
              </a:xfrm>
              <a:prstGeom prst="rect">
                <a:avLst/>
              </a:prstGeom>
              <a:noFill/>
            </p:spPr>
            <p:txBody>
              <a:bodyPr wrap="square" rtlCol="0">
                <a:spAutoFit/>
              </a:bodyPr>
              <a:lstStyle/>
              <a:p>
                <a:pPr algn="ctr"/>
                <a:r>
                  <a:rPr lang="en-US" sz="4800" dirty="0"/>
                  <a:t>No</a:t>
                </a:r>
              </a:p>
            </p:txBody>
          </p:sp>
          <p:sp>
            <p:nvSpPr>
              <p:cNvPr id="62" name="TextBox 14">
                <a:extLst>
                  <a:ext uri="{FF2B5EF4-FFF2-40B4-BE49-F238E27FC236}">
                    <a16:creationId xmlns:a16="http://schemas.microsoft.com/office/drawing/2014/main" id="{87CD151B-B635-A040-D2AA-3927590BAEB9}"/>
                  </a:ext>
                </a:extLst>
              </p:cNvPr>
              <p:cNvSpPr txBox="1"/>
              <p:nvPr/>
            </p:nvSpPr>
            <p:spPr>
              <a:xfrm>
                <a:off x="20467170" y="24732248"/>
                <a:ext cx="1806166" cy="830997"/>
              </a:xfrm>
              <a:prstGeom prst="rect">
                <a:avLst/>
              </a:prstGeom>
              <a:noFill/>
            </p:spPr>
            <p:txBody>
              <a:bodyPr wrap="square" rtlCol="0">
                <a:spAutoFit/>
              </a:bodyPr>
              <a:lstStyle/>
              <a:p>
                <a:pPr algn="ctr"/>
                <a:r>
                  <a:rPr lang="en-US" sz="4800" dirty="0"/>
                  <a:t>Yes	</a:t>
                </a:r>
              </a:p>
            </p:txBody>
          </p:sp>
          <p:grpSp>
            <p:nvGrpSpPr>
              <p:cNvPr id="2072" name="קבוצה 2071">
                <a:extLst>
                  <a:ext uri="{FF2B5EF4-FFF2-40B4-BE49-F238E27FC236}">
                    <a16:creationId xmlns:a16="http://schemas.microsoft.com/office/drawing/2014/main" id="{E19EC3F9-94AA-7929-6836-22C92E28F2FE}"/>
                  </a:ext>
                </a:extLst>
              </p:cNvPr>
              <p:cNvGrpSpPr/>
              <p:nvPr/>
            </p:nvGrpSpPr>
            <p:grpSpPr>
              <a:xfrm>
                <a:off x="15629698" y="14705073"/>
                <a:ext cx="9324607" cy="13546272"/>
                <a:chOff x="15629698" y="14705073"/>
                <a:chExt cx="9324607" cy="13546272"/>
              </a:xfrm>
            </p:grpSpPr>
            <p:pic>
              <p:nvPicPr>
                <p:cNvPr id="12" name="תמונה 11">
                  <a:extLst>
                    <a:ext uri="{FF2B5EF4-FFF2-40B4-BE49-F238E27FC236}">
                      <a16:creationId xmlns:a16="http://schemas.microsoft.com/office/drawing/2014/main" id="{D835F2B2-9830-D63E-2F0E-4A01B42CB988}"/>
                    </a:ext>
                  </a:extLst>
                </p:cNvPr>
                <p:cNvPicPr>
                  <a:picLocks noChangeAspect="1"/>
                </p:cNvPicPr>
                <p:nvPr/>
              </p:nvPicPr>
              <p:blipFill>
                <a:blip r:embed="rId5"/>
                <a:stretch>
                  <a:fillRect/>
                </a:stretch>
              </p:blipFill>
              <p:spPr>
                <a:xfrm>
                  <a:off x="15629698" y="22414517"/>
                  <a:ext cx="5154490" cy="2369880"/>
                </a:xfrm>
                <a:prstGeom prst="rect">
                  <a:avLst/>
                </a:prstGeom>
              </p:spPr>
            </p:pic>
            <p:pic>
              <p:nvPicPr>
                <p:cNvPr id="20" name="תמונה 19">
                  <a:extLst>
                    <a:ext uri="{FF2B5EF4-FFF2-40B4-BE49-F238E27FC236}">
                      <a16:creationId xmlns:a16="http://schemas.microsoft.com/office/drawing/2014/main" id="{20FF3CF4-D453-F1CB-4B62-C7D325ED6CC9}"/>
                    </a:ext>
                  </a:extLst>
                </p:cNvPr>
                <p:cNvPicPr>
                  <a:picLocks noChangeAspect="1"/>
                </p:cNvPicPr>
                <p:nvPr/>
              </p:nvPicPr>
              <p:blipFill>
                <a:blip r:embed="rId6"/>
                <a:stretch>
                  <a:fillRect/>
                </a:stretch>
              </p:blipFill>
              <p:spPr>
                <a:xfrm>
                  <a:off x="19006140" y="25758355"/>
                  <a:ext cx="5539975" cy="2492990"/>
                </a:xfrm>
                <a:prstGeom prst="rect">
                  <a:avLst/>
                </a:prstGeom>
              </p:spPr>
            </p:pic>
            <p:pic>
              <p:nvPicPr>
                <p:cNvPr id="35" name="תמונה 34">
                  <a:extLst>
                    <a:ext uri="{FF2B5EF4-FFF2-40B4-BE49-F238E27FC236}">
                      <a16:creationId xmlns:a16="http://schemas.microsoft.com/office/drawing/2014/main" id="{92377EF7-A646-953D-A75E-4A2D00ABFAAF}"/>
                    </a:ext>
                  </a:extLst>
                </p:cNvPr>
                <p:cNvPicPr>
                  <a:picLocks noChangeAspect="1"/>
                </p:cNvPicPr>
                <p:nvPr/>
              </p:nvPicPr>
              <p:blipFill>
                <a:blip r:embed="rId7"/>
                <a:stretch>
                  <a:fillRect/>
                </a:stretch>
              </p:blipFill>
              <p:spPr>
                <a:xfrm>
                  <a:off x="17203481" y="16433077"/>
                  <a:ext cx="6624733" cy="3402869"/>
                </a:xfrm>
                <a:prstGeom prst="rect">
                  <a:avLst/>
                </a:prstGeom>
              </p:spPr>
            </p:pic>
            <p:cxnSp>
              <p:nvCxnSpPr>
                <p:cNvPr id="49" name="מחבר חץ ישר 48">
                  <a:extLst>
                    <a:ext uri="{FF2B5EF4-FFF2-40B4-BE49-F238E27FC236}">
                      <a16:creationId xmlns:a16="http://schemas.microsoft.com/office/drawing/2014/main" id="{865CEBA8-967E-8411-1DFA-E6B69AA8D864}"/>
                    </a:ext>
                  </a:extLst>
                </p:cNvPr>
                <p:cNvCxnSpPr>
                  <a:cxnSpLocks/>
                  <a:stCxn id="8" idx="2"/>
                </p:cNvCxnSpPr>
                <p:nvPr/>
              </p:nvCxnSpPr>
              <p:spPr>
                <a:xfrm>
                  <a:off x="20447362" y="14705073"/>
                  <a:ext cx="0" cy="163614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2" name="מחבר: מרפקי 51">
                  <a:extLst>
                    <a:ext uri="{FF2B5EF4-FFF2-40B4-BE49-F238E27FC236}">
                      <a16:creationId xmlns:a16="http://schemas.microsoft.com/office/drawing/2014/main" id="{6A97D733-4FDC-F068-A323-8EEEC2D934A4}"/>
                    </a:ext>
                  </a:extLst>
                </p:cNvPr>
                <p:cNvCxnSpPr>
                  <a:cxnSpLocks/>
                </p:cNvCxnSpPr>
                <p:nvPr/>
              </p:nvCxnSpPr>
              <p:spPr>
                <a:xfrm rot="5400000">
                  <a:off x="17992769" y="19891438"/>
                  <a:ext cx="2737253" cy="2308904"/>
                </a:xfrm>
                <a:prstGeom prst="bent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6" name="מחבר: מרפקי 55">
                  <a:extLst>
                    <a:ext uri="{FF2B5EF4-FFF2-40B4-BE49-F238E27FC236}">
                      <a16:creationId xmlns:a16="http://schemas.microsoft.com/office/drawing/2014/main" id="{2A50D3BC-D423-100A-E9C2-517C249B12EC}"/>
                    </a:ext>
                  </a:extLst>
                </p:cNvPr>
                <p:cNvCxnSpPr>
                  <a:cxnSpLocks/>
                </p:cNvCxnSpPr>
                <p:nvPr/>
              </p:nvCxnSpPr>
              <p:spPr>
                <a:xfrm rot="16200000" flipH="1">
                  <a:off x="18332559" y="22111100"/>
                  <a:ext cx="5934839" cy="1568262"/>
                </a:xfrm>
                <a:prstGeom prst="bentConnector3">
                  <a:avLst>
                    <a:gd name="adj1" fmla="val 18543"/>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55" name="מחבר: מרפקי 2054">
                  <a:extLst>
                    <a:ext uri="{FF2B5EF4-FFF2-40B4-BE49-F238E27FC236}">
                      <a16:creationId xmlns:a16="http://schemas.microsoft.com/office/drawing/2014/main" id="{B68B1A33-769A-14D6-9F0C-48D036F1BD14}"/>
                    </a:ext>
                  </a:extLst>
                </p:cNvPr>
                <p:cNvCxnSpPr/>
                <p:nvPr/>
              </p:nvCxnSpPr>
              <p:spPr>
                <a:xfrm rot="16200000" flipV="1">
                  <a:off x="20391327" y="22278497"/>
                  <a:ext cx="5787574" cy="1086201"/>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57" name="TextBox 14">
                  <a:extLst>
                    <a:ext uri="{FF2B5EF4-FFF2-40B4-BE49-F238E27FC236}">
                      <a16:creationId xmlns:a16="http://schemas.microsoft.com/office/drawing/2014/main" id="{1C8E0C7E-A9A7-6E1E-4E76-595D115DC0A4}"/>
                    </a:ext>
                  </a:extLst>
                </p:cNvPr>
                <p:cNvSpPr txBox="1"/>
                <p:nvPr/>
              </p:nvSpPr>
              <p:spPr>
                <a:xfrm>
                  <a:off x="22742013" y="21157234"/>
                  <a:ext cx="2212292" cy="2308324"/>
                </a:xfrm>
                <a:prstGeom prst="rect">
                  <a:avLst/>
                </a:prstGeom>
                <a:noFill/>
              </p:spPr>
              <p:txBody>
                <a:bodyPr wrap="square" rtlCol="0">
                  <a:spAutoFit/>
                </a:bodyPr>
                <a:lstStyle/>
                <a:p>
                  <a:r>
                    <a:rPr lang="en-US" sz="4800" dirty="0"/>
                    <a:t>Loop </a:t>
                  </a:r>
                  <a:br>
                    <a:rPr lang="en-US" sz="4800" dirty="0"/>
                  </a:br>
                  <a:r>
                    <a:rPr lang="en-US" sz="4800" dirty="0"/>
                    <a:t>level ++	</a:t>
                  </a:r>
                </a:p>
              </p:txBody>
            </p:sp>
          </p:grpSp>
        </p:grpSp>
      </p:grpSp>
      <p:pic>
        <p:nvPicPr>
          <p:cNvPr id="2078" name="תמונה 2077">
            <a:extLst>
              <a:ext uri="{FF2B5EF4-FFF2-40B4-BE49-F238E27FC236}">
                <a16:creationId xmlns:a16="http://schemas.microsoft.com/office/drawing/2014/main" id="{6173726D-5D40-2629-ED33-B9E9F988A9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127429" y="10296550"/>
            <a:ext cx="3429000" cy="3429000"/>
          </a:xfrm>
          <a:prstGeom prst="rect">
            <a:avLst/>
          </a:prstGeom>
        </p:spPr>
      </p:pic>
      <p:pic>
        <p:nvPicPr>
          <p:cNvPr id="6" name="תמונה 5">
            <a:extLst>
              <a:ext uri="{FF2B5EF4-FFF2-40B4-BE49-F238E27FC236}">
                <a16:creationId xmlns:a16="http://schemas.microsoft.com/office/drawing/2014/main" id="{7257FFAD-7D97-5AC8-FFDA-A68E5A9451B1}"/>
              </a:ext>
            </a:extLst>
          </p:cNvPr>
          <p:cNvPicPr>
            <a:picLocks noChangeAspect="1"/>
          </p:cNvPicPr>
          <p:nvPr/>
        </p:nvPicPr>
        <p:blipFill>
          <a:blip r:embed="rId9"/>
          <a:stretch>
            <a:fillRect/>
          </a:stretch>
        </p:blipFill>
        <p:spPr>
          <a:xfrm>
            <a:off x="12868236" y="6788820"/>
            <a:ext cx="3947386" cy="1779956"/>
          </a:xfrm>
          <a:prstGeom prst="rect">
            <a:avLst/>
          </a:prstGeom>
        </p:spPr>
      </p:pic>
      <p:sp>
        <p:nvSpPr>
          <p:cNvPr id="9" name="שווה ל 8">
            <a:extLst>
              <a:ext uri="{FF2B5EF4-FFF2-40B4-BE49-F238E27FC236}">
                <a16:creationId xmlns:a16="http://schemas.microsoft.com/office/drawing/2014/main" id="{B0857DE0-36B1-526F-248B-AD58DB33122E}"/>
              </a:ext>
            </a:extLst>
          </p:cNvPr>
          <p:cNvSpPr/>
          <p:nvPr/>
        </p:nvSpPr>
        <p:spPr>
          <a:xfrm>
            <a:off x="13676012" y="8439579"/>
            <a:ext cx="2153264" cy="1856121"/>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pic>
        <p:nvPicPr>
          <p:cNvPr id="13" name="תמונה 12" descr="תמונה שמכילה דפוס, ריבוע, סימטריה, אומנות&#10;&#10;התיאור נוצר באופן אוטומטי">
            <a:extLst>
              <a:ext uri="{FF2B5EF4-FFF2-40B4-BE49-F238E27FC236}">
                <a16:creationId xmlns:a16="http://schemas.microsoft.com/office/drawing/2014/main" id="{03D7D2A8-4F68-3915-D470-B9C3C47A533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066000" y="31836299"/>
            <a:ext cx="2771788" cy="2771788"/>
          </a:xfrm>
          <a:prstGeom prst="rect">
            <a:avLst/>
          </a:prstGeom>
        </p:spPr>
      </p:pic>
      <p:pic>
        <p:nvPicPr>
          <p:cNvPr id="2050" name="Picture 2" descr="YouTube gives up on Stories, asks creators to make Community posts instead  | Technology News - The Indian Express">
            <a:extLst>
              <a:ext uri="{FF2B5EF4-FFF2-40B4-BE49-F238E27FC236}">
                <a16:creationId xmlns:a16="http://schemas.microsoft.com/office/drawing/2014/main" id="{1F648719-35D4-2DE5-A109-908E782127C4}"/>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2319652" y="34280999"/>
            <a:ext cx="1815887" cy="1007485"/>
          </a:xfrm>
          <a:prstGeom prst="rect">
            <a:avLst/>
          </a:prstGeom>
          <a:noFill/>
          <a:extLst>
            <a:ext uri="{909E8E84-426E-40DD-AFC4-6F175D3DCCD1}">
              <a14:hiddenFill xmlns:a14="http://schemas.microsoft.com/office/drawing/2010/main">
                <a:solidFill>
                  <a:srgbClr val="FFFFFF"/>
                </a:solidFill>
              </a14:hiddenFill>
            </a:ext>
          </a:extLst>
        </p:spPr>
      </p:pic>
      <p:pic>
        <p:nvPicPr>
          <p:cNvPr id="16" name="תמונה 15" descr="תמונה שמכילה דפוס, סימטריה&#10;&#10;התיאור נוצר באופן אוטומטי">
            <a:extLst>
              <a:ext uri="{FF2B5EF4-FFF2-40B4-BE49-F238E27FC236}">
                <a16:creationId xmlns:a16="http://schemas.microsoft.com/office/drawing/2014/main" id="{ADF1E468-3FD4-2E69-A825-450B7652F5F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548746" y="31639856"/>
            <a:ext cx="2926952" cy="2926952"/>
          </a:xfrm>
          <a:prstGeom prst="rect">
            <a:avLst/>
          </a:prstGeom>
        </p:spPr>
      </p:pic>
      <p:pic>
        <p:nvPicPr>
          <p:cNvPr id="10" name="Picture 7" descr="‪Tinker Cad logo‬‏">
            <a:hlinkClick r:id="rId14"/>
            <a:extLst>
              <a:ext uri="{FF2B5EF4-FFF2-40B4-BE49-F238E27FC236}">
                <a16:creationId xmlns:a16="http://schemas.microsoft.com/office/drawing/2014/main" id="{E47B01FF-15A4-AD45-897D-21B1A367825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231999" y="34296641"/>
            <a:ext cx="745838" cy="702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458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3520</TotalTime>
  <Words>504</Words>
  <Application>Microsoft Office PowerPoint</Application>
  <PresentationFormat>מותאם אישית</PresentationFormat>
  <Paragraphs>53</Paragraphs>
  <Slides>1</Slides>
  <Notes>1</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vt:i4>
      </vt:variant>
    </vt:vector>
  </HeadingPairs>
  <TitlesOfParts>
    <vt:vector size="8" baseType="lpstr">
      <vt:lpstr>Aptos</vt:lpstr>
      <vt:lpstr>Arial</vt:lpstr>
      <vt:lpstr>Calibri</vt:lpstr>
      <vt:lpstr>Calibri Light</vt:lpstr>
      <vt:lpstr>inherit</vt:lpstr>
      <vt:lpstr>Söhne</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Dmitry Patashov</dc:creator>
  <cp:lastModifiedBy>Bar Harush</cp:lastModifiedBy>
  <cp:revision>48</cp:revision>
  <dcterms:created xsi:type="dcterms:W3CDTF">2019-01-27T10:54:29Z</dcterms:created>
  <dcterms:modified xsi:type="dcterms:W3CDTF">2024-08-13T20:20:44Z</dcterms:modified>
</cp:coreProperties>
</file>