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30267275" cy="42794238"/>
  <p:notesSz cx="9926638" cy="14355763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5050"/>
    <a:srgbClr val="77D9E8"/>
    <a:srgbClr val="EDEDED"/>
    <a:srgbClr val="CC6600"/>
    <a:srgbClr val="6A228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15" autoAdjust="0"/>
    <p:restoredTop sz="99644" autoAdjust="0"/>
  </p:normalViewPr>
  <p:slideViewPr>
    <p:cSldViewPr>
      <p:cViewPr>
        <p:scale>
          <a:sx n="20" d="100"/>
          <a:sy n="20" d="100"/>
        </p:scale>
        <p:origin x="1656" y="12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r">
              <a:defRPr sz="1700"/>
            </a:lvl1pPr>
          </a:lstStyle>
          <a:p>
            <a:fld id="{23A40088-17DA-4D44-8E63-AED8F83EFA44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9113" y="1076325"/>
            <a:ext cx="38084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286" tIns="66143" rIns="132286" bIns="661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2286" tIns="66143" rIns="132286" bIns="661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r">
              <a:defRPr sz="1700"/>
            </a:lvl1pPr>
          </a:lstStyle>
          <a:p>
            <a:fld id="{17A9B2E4-B145-4A6A-B770-021E5AFEF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059113" y="1076325"/>
            <a:ext cx="3808412" cy="5383213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להגיד</a:t>
            </a:r>
            <a:r>
              <a:rPr lang="he-IL" baseline="0" dirty="0"/>
              <a:t> במילים שהגענו לדיוק גבוה מאוד (סנטימטרים בודדים) </a:t>
            </a:r>
            <a:r>
              <a:rPr lang="he-IL" baseline="0" dirty="0" err="1"/>
              <a:t>בשיערוך</a:t>
            </a:r>
            <a:r>
              <a:rPr lang="he-IL" baseline="0" dirty="0"/>
              <a:t> המקום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252-711D-4EFF-A4D2-45A85DEAE651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6728" y="15703854"/>
            <a:ext cx="24213820" cy="16193076"/>
          </a:xfrm>
        </p:spPr>
        <p:txBody>
          <a:bodyPr>
            <a:normAutofit/>
          </a:bodyPr>
          <a:lstStyle>
            <a:lvl1pPr>
              <a:defRPr sz="219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6728" y="32239387"/>
            <a:ext cx="24213820" cy="7142557"/>
          </a:xfrm>
        </p:spPr>
        <p:txBody>
          <a:bodyPr>
            <a:normAutofit/>
          </a:bodyPr>
          <a:lstStyle>
            <a:lvl1pPr marL="0" indent="0" algn="l">
              <a:buNone/>
              <a:defRPr sz="10000">
                <a:solidFill>
                  <a:schemeClr val="tx1"/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D2A-026F-41E0-AC53-136BB8FCE086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D5-4492-4C8A-ABF7-64A6A0CE0DB7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82640" y="11398749"/>
            <a:ext cx="4940275" cy="279832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534" y="11398749"/>
            <a:ext cx="17349650" cy="279832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07C-771B-4F87-A804-6D4AF57EB68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05B6-730A-48D4-A620-7F70E0E64FE1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728" y="31309882"/>
            <a:ext cx="24213820" cy="8072074"/>
          </a:xfrm>
        </p:spPr>
        <p:txBody>
          <a:bodyPr anchor="t"/>
          <a:lstStyle>
            <a:lvl1pPr algn="l">
              <a:defRPr sz="18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728" y="24118388"/>
            <a:ext cx="24213820" cy="685431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/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6983-2F45-4849-9C08-3AC1F23776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B6E-2B93-455E-A0C0-62EB4D5C11A4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6728" y="9639096"/>
            <a:ext cx="24213820" cy="72016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26728" y="17117695"/>
            <a:ext cx="11804237" cy="224241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5496845" y="17117698"/>
            <a:ext cx="11804237" cy="2243725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5190" y="17117695"/>
            <a:ext cx="11138357" cy="3880011"/>
          </a:xfrm>
        </p:spPr>
        <p:txBody>
          <a:bodyPr anchor="b">
            <a:noAutofit/>
          </a:bodyPr>
          <a:lstStyle>
            <a:lvl1pPr marL="0" indent="0">
              <a:buNone/>
              <a:defRPr sz="9100" b="1">
                <a:solidFill>
                  <a:schemeClr val="tx2"/>
                </a:solidFill>
              </a:defRPr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70166" y="17117695"/>
            <a:ext cx="11128659" cy="3880011"/>
          </a:xfrm>
        </p:spPr>
        <p:txBody>
          <a:bodyPr anchor="b">
            <a:noAutofit/>
          </a:bodyPr>
          <a:lstStyle>
            <a:lvl1pPr marL="0" indent="0">
              <a:buNone/>
              <a:defRPr sz="9100" b="1">
                <a:solidFill>
                  <a:schemeClr val="tx2"/>
                </a:solidFill>
              </a:defRPr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0CE7-42F9-4EFE-AC3D-EF5D2650C53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26728" y="9639096"/>
            <a:ext cx="24213820" cy="72016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26728" y="21111824"/>
            <a:ext cx="11804237" cy="1843005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5496842" y="21111824"/>
            <a:ext cx="11804237" cy="1843005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87-9607-40D4-A456-36C23C36EF58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E4D1-5AAA-4791-A5EB-2C3EAB11992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728" y="11390347"/>
            <a:ext cx="9767803" cy="13559714"/>
          </a:xfrm>
        </p:spPr>
        <p:txBody>
          <a:bodyPr anchor="b">
            <a:normAutofit/>
          </a:bodyPr>
          <a:lstStyle>
            <a:lvl1pPr algn="l">
              <a:defRPr sz="1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2278" y="11398749"/>
            <a:ext cx="13928269" cy="27934279"/>
          </a:xfrm>
        </p:spPr>
        <p:txBody>
          <a:bodyPr anchor="ctr"/>
          <a:lstStyle>
            <a:lvl1pPr>
              <a:defRPr sz="9100"/>
            </a:lvl1pPr>
            <a:lvl2pPr>
              <a:defRPr sz="82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6728" y="25341424"/>
            <a:ext cx="9767803" cy="14011319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051-7FEA-4A60-935A-C8CD6697E96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727" y="11411797"/>
            <a:ext cx="9776330" cy="13580038"/>
          </a:xfrm>
        </p:spPr>
        <p:txBody>
          <a:bodyPr anchor="b">
            <a:normAutofit/>
          </a:bodyPr>
          <a:lstStyle>
            <a:lvl1pPr algn="l">
              <a:defRPr sz="1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872501" y="14264746"/>
            <a:ext cx="13368046" cy="20921627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6727" y="25334189"/>
            <a:ext cx="9776330" cy="14036510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1EF7-15AF-44BB-93CD-72D8194E0A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921323" y="3580582"/>
            <a:ext cx="285447" cy="3571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65372" y="3580582"/>
            <a:ext cx="1906838" cy="3571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6728" y="9639096"/>
            <a:ext cx="24213820" cy="7201619"/>
          </a:xfrm>
          <a:prstGeom prst="rect">
            <a:avLst/>
          </a:prstGeom>
        </p:spPr>
        <p:txBody>
          <a:bodyPr vert="horz" lIns="417488" tIns="208744" rIns="417488" bIns="208744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728" y="17283889"/>
            <a:ext cx="24213820" cy="22086813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85871" y="3424519"/>
            <a:ext cx="3936109" cy="185902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rtl="1"/>
            <a:fld id="{EE486C7C-7997-4530-90FE-CFA07295A15B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 rtl="1"/>
              <a:t>27 אפריל 19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1223" y="3424519"/>
            <a:ext cx="3115447" cy="1882946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/>
                </a:solidFill>
              </a:defRPr>
            </a:lvl1pPr>
          </a:lstStyle>
          <a:p>
            <a:pPr rtl="1"/>
            <a:fld id="{7923F949-EA78-4331-A13A-058ED4CC80EB}" type="slidenum">
              <a:rPr lang="he-IL" smtClean="0">
                <a:solidFill>
                  <a:prstClr val="white"/>
                </a:solidFill>
              </a:rPr>
              <a:pPr rtl="1"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89176" y="5341208"/>
            <a:ext cx="7436035" cy="1879670"/>
          </a:xfrm>
          <a:prstGeom prst="rect">
            <a:avLst/>
          </a:prstGeom>
        </p:spPr>
        <p:txBody>
          <a:bodyPr vert="horz" lIns="417488" tIns="0" rIns="417488" bIns="208744" rtlCol="0" anchor="t"/>
          <a:lstStyle>
            <a:lvl1pPr algn="l">
              <a:defRPr sz="4600">
                <a:solidFill>
                  <a:schemeClr val="tx1"/>
                </a:solidFill>
              </a:defRPr>
            </a:lvl1pPr>
          </a:lstStyle>
          <a:p>
            <a:pPr rtl="1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0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74876" rtl="1" eaLnBrk="1" latinLnBrk="0" hangingPunct="1">
        <a:spcBef>
          <a:spcPct val="0"/>
        </a:spcBef>
        <a:buNone/>
        <a:defRPr sz="183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1043719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96182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1157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4174876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5218595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6262314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7306033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8349752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9393471" indent="-834975" algn="r" defTabSz="4174876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r" defTabSz="4174876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מלבן 2"/>
          <p:cNvSpPr/>
          <p:nvPr/>
        </p:nvSpPr>
        <p:spPr>
          <a:xfrm>
            <a:off x="24963437" y="2164239"/>
            <a:ext cx="53038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מלבן מעוגל 93"/>
          <p:cNvSpPr/>
          <p:nvPr/>
        </p:nvSpPr>
        <p:spPr>
          <a:xfrm>
            <a:off x="546246" y="7859189"/>
            <a:ext cx="14112000" cy="5454362"/>
          </a:xfrm>
          <a:prstGeom prst="roundRect">
            <a:avLst>
              <a:gd name="adj" fmla="val 4388"/>
            </a:avLst>
          </a:prstGeom>
          <a:gradFill>
            <a:gsLst>
              <a:gs pos="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Project main goal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Real time track detection and mapping of an unknown track using LiDAR, IMU and GPS in order to achieve full path planning.  </a:t>
            </a:r>
            <a:endParaRPr lang="he-IL" sz="5400" dirty="0">
              <a:solidFill>
                <a:schemeClr val="bg1"/>
              </a:solidFill>
            </a:endParaRPr>
          </a:p>
        </p:txBody>
      </p:sp>
      <p:sp>
        <p:nvSpPr>
          <p:cNvPr id="98" name="מלבן מעוגל 97"/>
          <p:cNvSpPr/>
          <p:nvPr/>
        </p:nvSpPr>
        <p:spPr>
          <a:xfrm>
            <a:off x="15444615" y="25400469"/>
            <a:ext cx="14184000" cy="9816551"/>
          </a:xfrm>
          <a:prstGeom prst="roundRect">
            <a:avLst>
              <a:gd name="adj" fmla="val 1430"/>
            </a:avLst>
          </a:prstGeom>
          <a:gradFill>
            <a:gsLst>
              <a:gs pos="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מלבן מעוגל 105"/>
          <p:cNvSpPr/>
          <p:nvPr/>
        </p:nvSpPr>
        <p:spPr>
          <a:xfrm>
            <a:off x="15391074" y="35665453"/>
            <a:ext cx="14119200" cy="6610466"/>
          </a:xfrm>
          <a:prstGeom prst="roundRect">
            <a:avLst>
              <a:gd name="adj" fmla="val 4388"/>
            </a:avLst>
          </a:prstGeom>
          <a:gradFill>
            <a:gsLst>
              <a:gs pos="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7551958" y="22302062"/>
            <a:ext cx="346607" cy="3048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</a:schemeClr>
              </a:gs>
              <a:gs pos="100000">
                <a:schemeClr val="tx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מלבן 102"/>
          <p:cNvSpPr/>
          <p:nvPr/>
        </p:nvSpPr>
        <p:spPr>
          <a:xfrm>
            <a:off x="15463158" y="36819893"/>
            <a:ext cx="1417273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Real time cone detection and mapping solution using LiDAR &amp; IMU integration.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Full operating software with online and offline capabilities.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Server/Client WIFI communication, with 3D plotting in real time.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0" y="4169585"/>
            <a:ext cx="30267275" cy="3526363"/>
          </a:xfrm>
          <a:prstGeom prst="rect">
            <a:avLst/>
          </a:prstGeom>
          <a:solidFill>
            <a:srgbClr val="77D9E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Rounded Rectangle 5"/>
          <p:cNvSpPr/>
          <p:nvPr/>
        </p:nvSpPr>
        <p:spPr>
          <a:xfrm>
            <a:off x="1951037" y="4332826"/>
            <a:ext cx="25093801" cy="2967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bg1"/>
                </a:solidFill>
                <a:cs typeface="Arial" panose="020B0604020202020204" pitchFamily="34" charset="0"/>
              </a:rPr>
              <a:t>Real-time track detection via LiDAR technology for an autonomous formula car</a:t>
            </a:r>
          </a:p>
          <a:p>
            <a:pPr algn="ctr"/>
            <a:r>
              <a:rPr lang="en-US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</a:rPr>
              <a:t>Aviv Regev &amp; Avinoam Barhom, supervised by: Danny </a:t>
            </a:r>
            <a:r>
              <a:rPr lang="en-US" sz="6000" b="1" dirty="0" err="1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</a:rPr>
              <a:t>Veikherman</a:t>
            </a:r>
            <a:endParaRPr lang="en-US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9247565" y="2099861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52" name="מלבן מעוגל 151"/>
          <p:cNvSpPr/>
          <p:nvPr/>
        </p:nvSpPr>
        <p:spPr>
          <a:xfrm>
            <a:off x="20600165" y="17337862"/>
            <a:ext cx="1896918" cy="1949753"/>
          </a:xfrm>
          <a:prstGeom prst="roundRect">
            <a:avLst>
              <a:gd name="adj" fmla="val 9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037" y="709789"/>
            <a:ext cx="2420117" cy="2755398"/>
          </a:xfrm>
          <a:prstGeom prst="rect">
            <a:avLst/>
          </a:prstGeom>
        </p:spPr>
      </p:pic>
      <p:grpSp>
        <p:nvGrpSpPr>
          <p:cNvPr id="2" name="קבוצה 1"/>
          <p:cNvGrpSpPr/>
          <p:nvPr/>
        </p:nvGrpSpPr>
        <p:grpSpPr>
          <a:xfrm>
            <a:off x="691988" y="924841"/>
            <a:ext cx="6910258" cy="2858222"/>
            <a:chOff x="4871916" y="473502"/>
            <a:chExt cx="6910258" cy="2858222"/>
          </a:xfrm>
        </p:grpSpPr>
        <p:grpSp>
          <p:nvGrpSpPr>
            <p:cNvPr id="123" name="קבוצה 122"/>
            <p:cNvGrpSpPr/>
            <p:nvPr/>
          </p:nvGrpSpPr>
          <p:grpSpPr>
            <a:xfrm>
              <a:off x="4871916" y="1432719"/>
              <a:ext cx="2784081" cy="1899005"/>
              <a:chOff x="5989637" y="1109814"/>
              <a:chExt cx="2784081" cy="1899005"/>
            </a:xfrm>
          </p:grpSpPr>
          <p:sp useBgFill="1">
            <p:nvSpPr>
              <p:cNvPr id="124" name="מלבן 123"/>
              <p:cNvSpPr/>
              <p:nvPr/>
            </p:nvSpPr>
            <p:spPr>
              <a:xfrm>
                <a:off x="5989637" y="1124462"/>
                <a:ext cx="2521085" cy="18843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40" name="Picture 10" descr="http://www.cs.technion.ac.il/~yetsion/images/ee_logo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colorTemperature colorTemp="6750"/>
                        </a14:imgEffect>
                        <a14:imgEffect>
                          <a14:saturation sat="2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31" r="53193" b="1290"/>
              <a:stretch/>
            </p:blipFill>
            <p:spPr bwMode="auto">
              <a:xfrm>
                <a:off x="6065837" y="1109814"/>
                <a:ext cx="2707881" cy="189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1" name="Rectangle 140"/>
            <p:cNvSpPr/>
            <p:nvPr/>
          </p:nvSpPr>
          <p:spPr>
            <a:xfrm>
              <a:off x="4909479" y="473502"/>
              <a:ext cx="606807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US" sz="3200" spc="80" dirty="0"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The Andrew &amp; Erna Viterbi Faculty of</a:t>
              </a:r>
            </a:p>
            <a:p>
              <a:pPr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US" sz="3200" spc="80" dirty="0"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 Electrical Engineering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  <p:sp>
          <p:nvSpPr>
            <p:cNvPr id="142" name="Text Box 53"/>
            <p:cNvSpPr txBox="1">
              <a:spLocks noChangeArrowheads="1"/>
            </p:cNvSpPr>
            <p:nvPr/>
          </p:nvSpPr>
          <p:spPr bwMode="auto">
            <a:xfrm>
              <a:off x="7741727" y="1593860"/>
              <a:ext cx="4040447" cy="1576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 rtl="0">
                <a:spcAft>
                  <a:spcPts val="0"/>
                </a:spcAft>
              </a:pPr>
              <a:r>
                <a:rPr lang="en-US" sz="3200" b="0" spc="100" dirty="0"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Electronics</a:t>
              </a:r>
              <a:endParaRPr lang="en-US" sz="3200" b="1" dirty="0">
                <a:effectLst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algn="l" rtl="0">
                <a:spcAft>
                  <a:spcPts val="0"/>
                </a:spcAft>
              </a:pPr>
              <a:r>
                <a:rPr lang="en-US" sz="3200" b="0" spc="100" dirty="0"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Computers</a:t>
              </a:r>
              <a:endParaRPr lang="en-US" sz="3200" b="1" dirty="0">
                <a:effectLst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algn="l" rtl="0">
                <a:spcAft>
                  <a:spcPts val="0"/>
                </a:spcAft>
                <a:tabLst>
                  <a:tab pos="2743200" algn="ctr"/>
                  <a:tab pos="5486400" algn="r"/>
                  <a:tab pos="457200" algn="l"/>
                </a:tabLst>
              </a:pPr>
              <a:r>
                <a:rPr lang="en-US" sz="3200" spc="100" dirty="0"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Communications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</p:grpSp>
      <p:pic>
        <p:nvPicPr>
          <p:cNvPr id="143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37" y="965323"/>
            <a:ext cx="11477625" cy="2305050"/>
          </a:xfrm>
          <a:prstGeom prst="rect">
            <a:avLst/>
          </a:prstGeom>
        </p:spPr>
      </p:pic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5156D516-1902-4578-A828-5EFE1D824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458237" y="1344015"/>
            <a:ext cx="3572423" cy="21094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FE29123C-95E7-4D48-BBCC-3587A531E250}"/>
              </a:ext>
            </a:extLst>
          </p:cNvPr>
          <p:cNvGrpSpPr/>
          <p:nvPr/>
        </p:nvGrpSpPr>
        <p:grpSpPr>
          <a:xfrm>
            <a:off x="638660" y="19205255"/>
            <a:ext cx="14087074" cy="11148959"/>
            <a:chOff x="687705" y="13801646"/>
            <a:chExt cx="14087074" cy="11148959"/>
          </a:xfrm>
        </p:grpSpPr>
        <p:grpSp>
          <p:nvGrpSpPr>
            <p:cNvPr id="8" name="קבוצה 7"/>
            <p:cNvGrpSpPr/>
            <p:nvPr/>
          </p:nvGrpSpPr>
          <p:grpSpPr>
            <a:xfrm>
              <a:off x="687705" y="13801646"/>
              <a:ext cx="14087074" cy="11148959"/>
              <a:chOff x="695652" y="13583060"/>
              <a:chExt cx="14087074" cy="11147456"/>
            </a:xfrm>
            <a:gradFill>
              <a:gsLst>
                <a:gs pos="0">
                  <a:schemeClr val="tx1">
                    <a:lumMod val="8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</p:grpSpPr>
          <p:sp>
            <p:nvSpPr>
              <p:cNvPr id="88" name="מלבן מעוגל 87"/>
              <p:cNvSpPr/>
              <p:nvPr/>
            </p:nvSpPr>
            <p:spPr>
              <a:xfrm>
                <a:off x="700305" y="22296097"/>
                <a:ext cx="14082421" cy="2434419"/>
              </a:xfrm>
              <a:prstGeom prst="roundRect">
                <a:avLst>
                  <a:gd name="adj" fmla="val 43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מלבן מעוגל 91"/>
              <p:cNvSpPr/>
              <p:nvPr/>
            </p:nvSpPr>
            <p:spPr>
              <a:xfrm>
                <a:off x="695652" y="13583060"/>
                <a:ext cx="14082484" cy="9226234"/>
              </a:xfrm>
              <a:prstGeom prst="roundRect">
                <a:avLst>
                  <a:gd name="adj" fmla="val 43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9B9B8F5C-E219-4DA0-A5A1-6896440B278C}"/>
                </a:ext>
              </a:extLst>
            </p:cNvPr>
            <p:cNvSpPr/>
            <p:nvPr/>
          </p:nvSpPr>
          <p:spPr>
            <a:xfrm>
              <a:off x="4731535" y="14325350"/>
              <a:ext cx="62376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Solution flow</a:t>
              </a:r>
              <a:r>
                <a:rPr lang="en-US" sz="7200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41B15904-B0CF-47ED-A753-A4C5128D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2931" y="15971938"/>
              <a:ext cx="13592074" cy="8333978"/>
            </a:xfrm>
            <a:prstGeom prst="rect">
              <a:avLst/>
            </a:prstGeom>
          </p:spPr>
        </p:pic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53F744C6-8B4F-49C5-9CED-8863594FF2E2}"/>
              </a:ext>
            </a:extLst>
          </p:cNvPr>
          <p:cNvGrpSpPr/>
          <p:nvPr/>
        </p:nvGrpSpPr>
        <p:grpSpPr>
          <a:xfrm>
            <a:off x="618502" y="30776501"/>
            <a:ext cx="14122800" cy="11499418"/>
            <a:chOff x="618502" y="30776501"/>
            <a:chExt cx="14122800" cy="11499418"/>
          </a:xfrm>
        </p:grpSpPr>
        <p:sp>
          <p:nvSpPr>
            <p:cNvPr id="6" name="מלבן מעוגל 5"/>
            <p:cNvSpPr/>
            <p:nvPr/>
          </p:nvSpPr>
          <p:spPr>
            <a:xfrm>
              <a:off x="618502" y="30776501"/>
              <a:ext cx="14122800" cy="11499418"/>
            </a:xfrm>
            <a:prstGeom prst="roundRect">
              <a:avLst>
                <a:gd name="adj" fmla="val 2379"/>
              </a:avLst>
            </a:prstGeom>
            <a:gradFill>
              <a:gsLst>
                <a:gs pos="0">
                  <a:schemeClr val="tx1">
                    <a:lumMod val="8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260E58E0-A3E2-4EF0-AAEE-A77E04E56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1437" y="32979519"/>
              <a:ext cx="12641864" cy="8556873"/>
            </a:xfrm>
            <a:prstGeom prst="rect">
              <a:avLst/>
            </a:prstGeom>
          </p:spPr>
        </p:pic>
        <p:sp>
          <p:nvSpPr>
            <p:cNvPr id="116" name="מלבן 115">
              <a:extLst>
                <a:ext uri="{FF2B5EF4-FFF2-40B4-BE49-F238E27FC236}">
                  <a16:creationId xmlns:a16="http://schemas.microsoft.com/office/drawing/2014/main" id="{2D711D95-C398-4932-9FBD-799D70A4AD26}"/>
                </a:ext>
              </a:extLst>
            </p:cNvPr>
            <p:cNvSpPr/>
            <p:nvPr/>
          </p:nvSpPr>
          <p:spPr>
            <a:xfrm>
              <a:off x="3718227" y="31453298"/>
              <a:ext cx="7827784" cy="126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System Structure</a:t>
              </a:r>
              <a:endParaRPr lang="en-US" sz="7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2" name="מציין מיקום של תמונה 4">
            <a:extLst>
              <a:ext uri="{FF2B5EF4-FFF2-40B4-BE49-F238E27FC236}">
                <a16:creationId xmlns:a16="http://schemas.microsoft.com/office/drawing/2014/main" id="{77ABEB86-D22C-4F80-9CC3-4E00FC62CA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0" r="27670"/>
          <a:stretch>
            <a:fillRect/>
          </a:stretch>
        </p:blipFill>
        <p:spPr>
          <a:xfrm rot="5400000">
            <a:off x="4567737" y="9073450"/>
            <a:ext cx="6154446" cy="13216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CFC35C9B-4321-4021-AECD-A8356E4C8220}"/>
              </a:ext>
            </a:extLst>
          </p:cNvPr>
          <p:cNvGrpSpPr/>
          <p:nvPr/>
        </p:nvGrpSpPr>
        <p:grpSpPr>
          <a:xfrm>
            <a:off x="15391074" y="8128743"/>
            <a:ext cx="15355963" cy="16727980"/>
            <a:chOff x="15449205" y="8087094"/>
            <a:chExt cx="15355963" cy="16727980"/>
          </a:xfrm>
        </p:grpSpPr>
        <p:sp>
          <p:nvSpPr>
            <p:cNvPr id="125" name="מלבן מעוגל 97">
              <a:extLst>
                <a:ext uri="{FF2B5EF4-FFF2-40B4-BE49-F238E27FC236}">
                  <a16:creationId xmlns:a16="http://schemas.microsoft.com/office/drawing/2014/main" id="{632CC549-8150-4457-B332-FBC836F858CB}"/>
                </a:ext>
              </a:extLst>
            </p:cNvPr>
            <p:cNvSpPr/>
            <p:nvPr/>
          </p:nvSpPr>
          <p:spPr>
            <a:xfrm>
              <a:off x="15449205" y="8087094"/>
              <a:ext cx="14184000" cy="16727980"/>
            </a:xfrm>
            <a:prstGeom prst="roundRect">
              <a:avLst>
                <a:gd name="adj" fmla="val 1430"/>
              </a:avLst>
            </a:prstGeom>
            <a:gradFill>
              <a:gsLst>
                <a:gs pos="0">
                  <a:schemeClr val="tx1">
                    <a:lumMod val="8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6" name="מלבן 125">
              <a:extLst>
                <a:ext uri="{FF2B5EF4-FFF2-40B4-BE49-F238E27FC236}">
                  <a16:creationId xmlns:a16="http://schemas.microsoft.com/office/drawing/2014/main" id="{08318D51-55DF-4E9E-B18F-D1B90008F320}"/>
                </a:ext>
              </a:extLst>
            </p:cNvPr>
            <p:cNvSpPr/>
            <p:nvPr/>
          </p:nvSpPr>
          <p:spPr>
            <a:xfrm>
              <a:off x="16352419" y="8547139"/>
              <a:ext cx="124608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First Stage- Receiving suspect points </a:t>
              </a:r>
            </a:p>
          </p:txBody>
        </p:sp>
        <p:pic>
          <p:nvPicPr>
            <p:cNvPr id="19" name="תמונה 18">
              <a:extLst>
                <a:ext uri="{FF2B5EF4-FFF2-40B4-BE49-F238E27FC236}">
                  <a16:creationId xmlns:a16="http://schemas.microsoft.com/office/drawing/2014/main" id="{8BAAF062-2944-449D-B384-33488D042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667574" y="9670493"/>
              <a:ext cx="11659017" cy="3969027"/>
            </a:xfrm>
            <a:prstGeom prst="rect">
              <a:avLst/>
            </a:prstGeom>
          </p:spPr>
        </p:pic>
        <p:sp>
          <p:nvSpPr>
            <p:cNvPr id="127" name="מלבן 126">
              <a:extLst>
                <a:ext uri="{FF2B5EF4-FFF2-40B4-BE49-F238E27FC236}">
                  <a16:creationId xmlns:a16="http://schemas.microsoft.com/office/drawing/2014/main" id="{32481520-2DC5-4E5D-8DA0-DFC5F314BDEB}"/>
                </a:ext>
              </a:extLst>
            </p:cNvPr>
            <p:cNvSpPr/>
            <p:nvPr/>
          </p:nvSpPr>
          <p:spPr>
            <a:xfrm>
              <a:off x="16632676" y="14118800"/>
              <a:ext cx="134111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Second Stage- IMU/Lidar integration</a:t>
              </a:r>
            </a:p>
          </p:txBody>
        </p:sp>
        <p:grpSp>
          <p:nvGrpSpPr>
            <p:cNvPr id="22" name="קבוצה 21">
              <a:extLst>
                <a:ext uri="{FF2B5EF4-FFF2-40B4-BE49-F238E27FC236}">
                  <a16:creationId xmlns:a16="http://schemas.microsoft.com/office/drawing/2014/main" id="{318F3F8C-057D-499C-B2C0-BC2DF11788C7}"/>
                </a:ext>
              </a:extLst>
            </p:cNvPr>
            <p:cNvGrpSpPr/>
            <p:nvPr/>
          </p:nvGrpSpPr>
          <p:grpSpPr>
            <a:xfrm>
              <a:off x="22266866" y="15113926"/>
              <a:ext cx="7086600" cy="4102132"/>
              <a:chOff x="19248437" y="18566295"/>
              <a:chExt cx="7086600" cy="4102132"/>
            </a:xfrm>
          </p:grpSpPr>
          <p:sp>
            <p:nvSpPr>
              <p:cNvPr id="130" name="מלבן מעוגל 20">
                <a:extLst>
                  <a:ext uri="{FF2B5EF4-FFF2-40B4-BE49-F238E27FC236}">
                    <a16:creationId xmlns:a16="http://schemas.microsoft.com/office/drawing/2014/main" id="{5B4DB343-2F10-43EF-9745-D7110C977EC9}"/>
                  </a:ext>
                </a:extLst>
              </p:cNvPr>
              <p:cNvSpPr/>
              <p:nvPr/>
            </p:nvSpPr>
            <p:spPr>
              <a:xfrm>
                <a:off x="19248437" y="18566295"/>
                <a:ext cx="7086600" cy="4102132"/>
              </a:xfrm>
              <a:prstGeom prst="roundRect">
                <a:avLst>
                  <a:gd name="adj" fmla="val 593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28" name="Picture 3">
                <a:extLst>
                  <a:ext uri="{FF2B5EF4-FFF2-40B4-BE49-F238E27FC236}">
                    <a16:creationId xmlns:a16="http://schemas.microsoft.com/office/drawing/2014/main" id="{0FA72FFE-82AB-4185-A060-1457345711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41" t="10461" r="15543" b="17115"/>
              <a:stretch/>
            </p:blipFill>
            <p:spPr>
              <a:xfrm rot="10800000">
                <a:off x="19681914" y="18926815"/>
                <a:ext cx="6066806" cy="3467368"/>
              </a:xfrm>
              <a:prstGeom prst="rect">
                <a:avLst/>
              </a:prstGeom>
            </p:spPr>
          </p:pic>
        </p:grpSp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5C48A52E-C72F-47CD-AE32-A9EF4CB7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131671" y="15641267"/>
              <a:ext cx="5724525" cy="3133725"/>
            </a:xfrm>
            <a:prstGeom prst="rect">
              <a:avLst/>
            </a:prstGeom>
          </p:spPr>
        </p:pic>
        <p:sp>
          <p:nvSpPr>
            <p:cNvPr id="132" name="חץ: ימינה 131">
              <a:extLst>
                <a:ext uri="{FF2B5EF4-FFF2-40B4-BE49-F238E27FC236}">
                  <a16:creationId xmlns:a16="http://schemas.microsoft.com/office/drawing/2014/main" id="{5D9D6198-A58C-42C8-B9E8-D23D59473577}"/>
                </a:ext>
              </a:extLst>
            </p:cNvPr>
            <p:cNvSpPr/>
            <p:nvPr/>
          </p:nvSpPr>
          <p:spPr>
            <a:xfrm>
              <a:off x="21814659" y="16772424"/>
              <a:ext cx="786810" cy="677704"/>
            </a:xfrm>
            <a:prstGeom prst="rightArrow">
              <a:avLst/>
            </a:prstGeom>
            <a:solidFill>
              <a:srgbClr val="0070C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מלבן 132">
              <a:extLst>
                <a:ext uri="{FF2B5EF4-FFF2-40B4-BE49-F238E27FC236}">
                  <a16:creationId xmlns:a16="http://schemas.microsoft.com/office/drawing/2014/main" id="{566E2370-9E3C-4A83-A131-4195AF895109}"/>
                </a:ext>
              </a:extLst>
            </p:cNvPr>
            <p:cNvSpPr/>
            <p:nvPr/>
          </p:nvSpPr>
          <p:spPr>
            <a:xfrm>
              <a:off x="17393969" y="19621357"/>
              <a:ext cx="134111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Third Stage- K-means clustering</a:t>
              </a:r>
            </a:p>
          </p:txBody>
        </p:sp>
        <p:pic>
          <p:nvPicPr>
            <p:cNvPr id="134" name="Picture 11">
              <a:extLst>
                <a:ext uri="{FF2B5EF4-FFF2-40B4-BE49-F238E27FC236}">
                  <a16:creationId xmlns:a16="http://schemas.microsoft.com/office/drawing/2014/main" id="{B9E486A4-455D-4E51-B194-B21EEE25F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222" y="20624822"/>
              <a:ext cx="7140493" cy="3834601"/>
            </a:xfrm>
            <a:prstGeom prst="rect">
              <a:avLst/>
            </a:prstGeom>
          </p:spPr>
        </p:pic>
      </p:grpSp>
      <p:sp>
        <p:nvSpPr>
          <p:cNvPr id="147" name="מלבן 146">
            <a:extLst>
              <a:ext uri="{FF2B5EF4-FFF2-40B4-BE49-F238E27FC236}">
                <a16:creationId xmlns:a16="http://schemas.microsoft.com/office/drawing/2014/main" id="{F24577CC-7FFF-4722-8052-3C5CADD6D6A9}"/>
              </a:ext>
            </a:extLst>
          </p:cNvPr>
          <p:cNvSpPr/>
          <p:nvPr/>
        </p:nvSpPr>
        <p:spPr>
          <a:xfrm>
            <a:off x="19672048" y="35728903"/>
            <a:ext cx="5622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Final results</a:t>
            </a:r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3CA038B8-9A6A-449E-9BA8-69E818588BDF}"/>
              </a:ext>
            </a:extLst>
          </p:cNvPr>
          <p:cNvGrpSpPr/>
          <p:nvPr/>
        </p:nvGrpSpPr>
        <p:grpSpPr>
          <a:xfrm>
            <a:off x="17153167" y="27425033"/>
            <a:ext cx="10571568" cy="6410278"/>
            <a:chOff x="17419637" y="26959719"/>
            <a:chExt cx="10534355" cy="5947433"/>
          </a:xfrm>
        </p:grpSpPr>
        <p:sp>
          <p:nvSpPr>
            <p:cNvPr id="28" name="מלבן: פינות מעוגלות 27">
              <a:extLst>
                <a:ext uri="{FF2B5EF4-FFF2-40B4-BE49-F238E27FC236}">
                  <a16:creationId xmlns:a16="http://schemas.microsoft.com/office/drawing/2014/main" id="{6DBF6BC5-2EC7-4FD0-96E7-7D026C3EDBD1}"/>
                </a:ext>
              </a:extLst>
            </p:cNvPr>
            <p:cNvSpPr/>
            <p:nvPr/>
          </p:nvSpPr>
          <p:spPr>
            <a:xfrm>
              <a:off x="17419637" y="26959719"/>
              <a:ext cx="10534355" cy="594743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8" name="Picture 3">
              <a:extLst>
                <a:ext uri="{FF2B5EF4-FFF2-40B4-BE49-F238E27FC236}">
                  <a16:creationId xmlns:a16="http://schemas.microsoft.com/office/drawing/2014/main" id="{8A301E06-2326-4355-8636-60471DC23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4105" y="27257007"/>
              <a:ext cx="9989374" cy="53645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49" name="מלבן 148">
            <a:extLst>
              <a:ext uri="{FF2B5EF4-FFF2-40B4-BE49-F238E27FC236}">
                <a16:creationId xmlns:a16="http://schemas.microsoft.com/office/drawing/2014/main" id="{DB83D2D5-1E09-419A-BD77-BC803FE84F1A}"/>
              </a:ext>
            </a:extLst>
          </p:cNvPr>
          <p:cNvSpPr/>
          <p:nvPr/>
        </p:nvSpPr>
        <p:spPr>
          <a:xfrm>
            <a:off x="18061470" y="26051096"/>
            <a:ext cx="91614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Error Measurements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AC8D2E9B-5B6B-4E07-A44B-FD04173224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847451" y="33959060"/>
            <a:ext cx="9325786" cy="10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ספקטיב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ספקטיב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133</Words>
  <Application>Microsoft Office PowerPoint</Application>
  <PresentationFormat>מותאם אישית</PresentationFormat>
  <Paragraphs>21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Miriam</vt:lpstr>
      <vt:lpstr>Times New Roman</vt:lpstr>
      <vt:lpstr>Wingdings</vt:lpstr>
      <vt:lpstr>פרספקטיבה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Rotman</dc:creator>
  <cp:lastModifiedBy>Avinoam Barhom</cp:lastModifiedBy>
  <cp:revision>652</cp:revision>
  <cp:lastPrinted>2015-06-16T06:58:17Z</cp:lastPrinted>
  <dcterms:created xsi:type="dcterms:W3CDTF">2014-06-10T19:27:15Z</dcterms:created>
  <dcterms:modified xsi:type="dcterms:W3CDTF">2019-04-27T11:35:35Z</dcterms:modified>
</cp:coreProperties>
</file>