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39"/>
      <p:bold r:id="rId40"/>
    </p:embeddedFont>
    <p:embeddedFont>
      <p:font typeface="Microsoft JhengHei" panose="020B0604030504040204" pitchFamily="34" charset="-120"/>
      <p:regular r:id="rId39"/>
      <p:bold r:id="rId40"/>
    </p:embeddedFont>
    <p:embeddedFont>
      <p:font typeface="Constantia" panose="02030602050306030303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5IAvhoYcjuZNDucOMqUtPBc2L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7"/>
          <p:cNvPicPr preferRelativeResize="0"/>
          <p:nvPr/>
        </p:nvPicPr>
        <p:blipFill rotWithShape="1">
          <a:blip r:embed="rId2">
            <a:alphaModFix/>
          </a:blip>
          <a:srcRect t="35854" r="25345" b="27726"/>
          <a:stretch/>
        </p:blipFill>
        <p:spPr>
          <a:xfrm>
            <a:off x="827584" y="601743"/>
            <a:ext cx="937594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7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5400"/>
              <a:buFont typeface="Constantia"/>
              <a:buNone/>
              <a:defRPr sz="5400" cap="none">
                <a:solidFill>
                  <a:srgbClr val="008FC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37"/>
          <p:cNvCxnSpPr/>
          <p:nvPr/>
        </p:nvCxnSpPr>
        <p:spPr>
          <a:xfrm>
            <a:off x="251520" y="3501008"/>
            <a:ext cx="7416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" name="Google Shape;26;p37"/>
          <p:cNvPicPr preferRelativeResize="0"/>
          <p:nvPr/>
        </p:nvPicPr>
        <p:blipFill rotWithShape="1">
          <a:blip r:embed="rId2">
            <a:alphaModFix/>
          </a:blip>
          <a:srcRect b="63581"/>
          <a:stretch/>
        </p:blipFill>
        <p:spPr>
          <a:xfrm>
            <a:off x="0" y="5738"/>
            <a:ext cx="2346136" cy="61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7"/>
          <p:cNvPicPr preferRelativeResize="0"/>
          <p:nvPr/>
        </p:nvPicPr>
        <p:blipFill rotWithShape="1">
          <a:blip r:embed="rId2">
            <a:alphaModFix/>
          </a:blip>
          <a:srcRect t="73326" b="15074"/>
          <a:stretch/>
        </p:blipFill>
        <p:spPr>
          <a:xfrm>
            <a:off x="1765178" y="633234"/>
            <a:ext cx="2895600" cy="241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直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4800"/>
              <a:buFont typeface="Constantia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39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兩項物件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比對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4000"/>
              <a:buFont typeface="Constant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41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只有標題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2400"/>
              <a:buFont typeface="Constantia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44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2400"/>
              <a:buFont typeface="Constantia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</p:sp>
      <p:sp>
        <p:nvSpPr>
          <p:cNvPr id="78" name="Google Shape;78;p45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3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8FC4"/>
              </a:buClr>
              <a:buSzPts val="4000"/>
              <a:buFont typeface="Constantia"/>
              <a:buNone/>
              <a:defRPr sz="4000" b="0" i="0" u="none" strike="noStrike" cap="none">
                <a:solidFill>
                  <a:srgbClr val="008FC4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6"/>
          <p:cNvSpPr/>
          <p:nvPr/>
        </p:nvSpPr>
        <p:spPr>
          <a:xfrm rot="2628425" flipH="1">
            <a:off x="8154851" y="5329911"/>
            <a:ext cx="1346364" cy="2321299"/>
          </a:xfrm>
          <a:prstGeom prst="moon">
            <a:avLst>
              <a:gd name="adj" fmla="val 59357"/>
            </a:avLst>
          </a:prstGeom>
          <a:solidFill>
            <a:srgbClr val="008F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Google Shape;17;p36"/>
          <p:cNvSpPr/>
          <p:nvPr/>
        </p:nvSpPr>
        <p:spPr>
          <a:xfrm rot="-7544149" flipH="1">
            <a:off x="-36747" y="-404479"/>
            <a:ext cx="511864" cy="945953"/>
          </a:xfrm>
          <a:prstGeom prst="moon">
            <a:avLst>
              <a:gd name="adj" fmla="val 59357"/>
            </a:avLst>
          </a:prstGeom>
          <a:solidFill>
            <a:srgbClr val="008F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0" y="1950867"/>
            <a:ext cx="9144000" cy="80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onstantia"/>
              <a:buNone/>
            </a:pPr>
            <a:r>
              <a:rPr lang="en-US" sz="6700" b="1" dirty="0">
                <a:solidFill>
                  <a:srgbClr val="00B050"/>
                </a:solidFill>
                <a:latin typeface="+mj-lt"/>
                <a:ea typeface="Constantia"/>
                <a:cs typeface="Constantia"/>
                <a:sym typeface="Constantia"/>
              </a:rPr>
              <a:t>JAVASCRIPT</a:t>
            </a:r>
            <a:r>
              <a:rPr 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br>
              <a:rPr 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簡易入門</a:t>
            </a:r>
            <a:r>
              <a:rPr 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dirty="0"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1187624" y="3645024"/>
            <a:ext cx="3456384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01　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認識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JavaScript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02　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加入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JavaScript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程式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03　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資料型別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04　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變數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05　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運算子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06　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流程控制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07　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陣列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644008" y="3645024"/>
            <a:ext cx="3960440" cy="296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08　函式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09　window 物件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   document 物件</a:t>
            </a: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11　element 物件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12   事件的類型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13   事件處理程式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347864" y="2734117"/>
            <a:ext cx="24400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Andy Huang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/>
        </p:nvSpPr>
        <p:spPr>
          <a:xfrm>
            <a:off x="457200" y="789854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5-2　比較運算子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457200" y="1327286"/>
            <a:ext cx="7787208" cy="534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比較運算子可以用來比較兩個運算元的大小或相等與否，若結果為真，就傳回 true，否則傳回 false。JavaScript 提供如下的比較運算子，我們可以根據比較的結果做不同的處理：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==</a:t>
            </a:r>
            <a:endParaRPr/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!=</a:t>
            </a:r>
            <a:endParaRPr/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===</a:t>
            </a:r>
            <a:endParaRPr/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!==</a:t>
            </a:r>
            <a:endParaRPr/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&lt;=</a:t>
            </a:r>
            <a:endParaRPr/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&gt;=</a:t>
            </a:r>
            <a:endParaRPr/>
          </a:p>
          <a:p>
            <a:pPr marL="182880" lvl="0" indent="-53339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/>
        </p:nvSpPr>
        <p:spPr>
          <a:xfrm>
            <a:off x="457200" y="720985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5-3　遞增/遞減運算子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539552" y="1855166"/>
            <a:ext cx="792088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運算元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運算元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endParaRPr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457200" y="1258425"/>
            <a:ext cx="82296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遞增運算子 (++) 可以用來將運算元的值加 1，其語法如下：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539552" y="2219968"/>
            <a:ext cx="6275040" cy="50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例如：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540900" y="2729604"/>
            <a:ext cx="7919440" cy="1008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X = 10; 		// 宣告一個名為 X 的變數、初始值為 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alert(++X);		// 先將變數 X 的值遞增 1，再顯示出來，得到11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Y = 5;			// 宣告一個名為 Y 的變數、初始值為 5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alert(Y++);		// 先顯示變數 Y 的值為 5，再將變數 Y 的值遞增1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484769" y="3871389"/>
            <a:ext cx="7969421" cy="5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遞減運算子 (--) 可以用來將運算元的值減 1，其語法如下：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610212" y="4437112"/>
            <a:ext cx="7843978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運算元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或    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運算元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610212" y="4801914"/>
            <a:ext cx="6275040" cy="50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例如：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611560" y="5311550"/>
            <a:ext cx="7843978" cy="12137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X = 10;		// 宣告一個名為 X 的變數、初始值為 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alert(--X);			// 先將變數 X 的值遞減1，再顯示出來，得到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Y = 5;			// 宣告一個名為 Y 的變數、初始值為 5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alert(Y--);			// 先顯示變數 Y 的值為 5，再將變數 Y 的值遞減1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/>
        </p:nvSpPr>
        <p:spPr>
          <a:xfrm>
            <a:off x="457200" y="659319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5-4　邏輯運算子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 txBox="1">
            <a:spLocks noGrp="1"/>
          </p:cNvSpPr>
          <p:nvPr>
            <p:ph type="body" idx="1"/>
          </p:nvPr>
        </p:nvSpPr>
        <p:spPr>
          <a:xfrm>
            <a:off x="457200" y="1196751"/>
            <a:ext cx="7859216" cy="5001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邏輯運算子可以用來進行邏輯運算，JavaScript 提供如下的邏輯運算子：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&amp;&amp;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(AND)</a:t>
            </a:r>
            <a:endParaRPr/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||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(OR)</a:t>
            </a:r>
            <a:endParaRPr/>
          </a:p>
          <a:p>
            <a:pPr marL="182880" lvl="0" indent="-182880" algn="just" rtl="0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(NOT)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/>
        </p:nvSpPr>
        <p:spPr>
          <a:xfrm>
            <a:off x="457200" y="659319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5-5　位元運算子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 txBox="1">
            <a:spLocks noGrp="1"/>
          </p:cNvSpPr>
          <p:nvPr>
            <p:ph type="body" idx="1"/>
          </p:nvPr>
        </p:nvSpPr>
        <p:spPr>
          <a:xfrm>
            <a:off x="457200" y="1196751"/>
            <a:ext cx="7859216" cy="511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位元運算子可以用來進行位元運算，JavaScript 提供如下的位元運算子：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  <a:p>
            <a:pPr marL="0" lvl="0" indent="0" algn="just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(AND)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| </a:t>
            </a:r>
            <a:endParaRPr/>
          </a:p>
          <a:p>
            <a:pPr marL="0" lvl="0" indent="0" algn="just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(OR)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^ </a:t>
            </a:r>
            <a:endParaRPr/>
          </a:p>
          <a:p>
            <a:pPr marL="0" lvl="0" indent="0" algn="just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(XOR)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~</a:t>
            </a:r>
            <a:endParaRPr/>
          </a:p>
          <a:p>
            <a:pPr marL="0" lvl="0" indent="0" algn="just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(NOT)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&lt;&lt;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&gt;&gt;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&gt;&gt;&gt;</a:t>
            </a:r>
            <a:endParaRPr/>
          </a:p>
          <a:p>
            <a:pPr marL="0" lvl="0" indent="0" algn="just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/>
        </p:nvSpPr>
        <p:spPr>
          <a:xfrm>
            <a:off x="457200" y="659319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5-6　指派運算子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 txBox="1">
            <a:spLocks noGrp="1"/>
          </p:cNvSpPr>
          <p:nvPr>
            <p:ph type="body" idx="1"/>
          </p:nvPr>
        </p:nvSpPr>
        <p:spPr>
          <a:xfrm>
            <a:off x="457200" y="1196751"/>
            <a:ext cx="7859216" cy="525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指派運算子可以用來指派值給變數，JavaScript 提供如下的指派運算子：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+=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*=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/=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%=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&amp;=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|=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^=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&lt;&lt;=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&gt;&gt;=</a:t>
            </a:r>
            <a:endParaRPr/>
          </a:p>
          <a:p>
            <a:pPr marL="182880" lvl="0" indent="-182880" algn="just" rtl="0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&gt;&gt;&gt;=</a:t>
            </a:r>
            <a:endParaRPr/>
          </a:p>
          <a:p>
            <a:pPr marL="182880" lvl="0" indent="-63055" algn="just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/>
        </p:nvSpPr>
        <p:spPr>
          <a:xfrm>
            <a:off x="457200" y="659319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5-7　條件運算子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 txBox="1">
            <a:spLocks noGrp="1"/>
          </p:cNvSpPr>
          <p:nvPr>
            <p:ph type="body" idx="1"/>
          </p:nvPr>
        </p:nvSpPr>
        <p:spPr>
          <a:xfrm>
            <a:off x="457200" y="1196751"/>
            <a:ext cx="7787208" cy="158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條件運算子 ?: 有三個運算元，其語法如下，若條件運算式的結果為 true，就傳回運算式 1 的值，否則傳回運算式 2 的值，例如 10 &gt; 2? “Yes” : “No” 會傳回 “Yes”，而false? 10 + 2 : 10 – 2 會傳回 8</a:t>
            </a:r>
            <a:endParaRPr/>
          </a:p>
        </p:txBody>
      </p:sp>
      <p:sp>
        <p:nvSpPr>
          <p:cNvPr id="236" name="Google Shape;236;p15"/>
          <p:cNvSpPr txBox="1"/>
          <p:nvPr/>
        </p:nvSpPr>
        <p:spPr>
          <a:xfrm>
            <a:off x="457200" y="3606078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5-8　型別運算子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539552" y="2924944"/>
            <a:ext cx="7632848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條件運算式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運算式1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運算式2</a:t>
            </a:r>
            <a:endParaRPr/>
          </a:p>
        </p:txBody>
      </p:sp>
      <p:sp>
        <p:nvSpPr>
          <p:cNvPr id="238" name="Google Shape;238;p15"/>
          <p:cNvSpPr txBox="1"/>
          <p:nvPr/>
        </p:nvSpPr>
        <p:spPr>
          <a:xfrm>
            <a:off x="457200" y="4138734"/>
            <a:ext cx="7787208" cy="132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型別運算子 typeof 可以傳回資料的型別，例如 typeof(-3)、typeof("快樂") 會傳回 "number"、"string"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/>
        </p:nvSpPr>
        <p:spPr>
          <a:xfrm>
            <a:off x="457200" y="659319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5-9　運算子的優先順序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1"/>
          </p:nvPr>
        </p:nvSpPr>
        <p:spPr>
          <a:xfrm>
            <a:off x="457200" y="1196751"/>
            <a:ext cx="7931224" cy="525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當運算式中有多個運算子時，JavaScript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會依照如下的優先順序高者先執行，相同者則按出現順序由左到右依序執行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.、[]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()、new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!、~、-、+、++、--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*、/、%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+、-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&lt;&lt;、&gt;&gt;、&gt;&gt;&gt;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&lt;、&gt;、&lt;=、&gt;=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==、!=、===、!==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&amp;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^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|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&amp;&amp;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||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?:</a:t>
            </a:r>
            <a:endParaRPr dirty="0"/>
          </a:p>
          <a:p>
            <a:pPr marL="182880" lvl="0" indent="-182880" algn="just" rtl="0">
              <a:spcBef>
                <a:spcPts val="408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=、*=、/=、%=、+=、-=、&lt;&lt;=、&gt;&gt;=、&gt;&gt;&gt;=、&amp;=、^=、|=</a:t>
            </a:r>
            <a:endParaRPr dirty="0"/>
          </a:p>
          <a:p>
            <a:pPr marL="182880" lvl="0" indent="-72770" algn="just" rtl="0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82880" lvl="0" indent="-72770" algn="just" rtl="0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05F7B-A9B2-1748-A7FC-9EB2A57B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en-US" altLang="zh-TW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流程控制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867122-BA0E-A582-7D1B-21572D115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zh-TW" altLang="en-US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選擇結構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131445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   if</a:t>
            </a:r>
            <a:r>
              <a:rPr lang="zh-TW" altLang="en-US" dirty="0">
                <a:solidFill>
                  <a:srgbClr val="0070C0"/>
                </a:solidFill>
                <a:latin typeface="Arial"/>
                <a:cs typeface="Arial"/>
              </a:rPr>
              <a:t>、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switch</a:t>
            </a:r>
          </a:p>
          <a:p>
            <a:pPr marL="131445" indent="0">
              <a:buNone/>
            </a:pPr>
            <a:endParaRPr lang="en-US" altLang="zh-TW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31445" indent="0">
              <a:buNone/>
            </a:pPr>
            <a:r>
              <a:rPr lang="zh-TW" altLang="en-US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廻圈結構</a:t>
            </a:r>
            <a:endParaRPr lang="en-US" altLang="zh-TW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131445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    for</a:t>
            </a:r>
            <a:r>
              <a:rPr lang="zh-TW" altLang="en-US" dirty="0">
                <a:solidFill>
                  <a:srgbClr val="0070C0"/>
                </a:solidFill>
                <a:latin typeface="Arial"/>
                <a:cs typeface="Arial"/>
              </a:rPr>
              <a:t>、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while</a:t>
            </a:r>
            <a:r>
              <a:rPr lang="zh-TW" altLang="en-US" dirty="0">
                <a:solidFill>
                  <a:srgbClr val="0070C0"/>
                </a:solidFill>
                <a:latin typeface="Arial"/>
                <a:cs typeface="Arial"/>
              </a:rPr>
              <a:t>、</a:t>
            </a:r>
            <a:r>
              <a:rPr lang="en-US" altLang="zh-TW" dirty="0">
                <a:solidFill>
                  <a:srgbClr val="0070C0"/>
                </a:solidFill>
                <a:latin typeface="Arial"/>
                <a:cs typeface="Arial"/>
              </a:rPr>
              <a:t>do</a:t>
            </a:r>
            <a:endParaRPr lang="zh-TW" altLang="en-US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83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en-US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流程控制</a:t>
            </a:r>
            <a:endParaRPr dirty="0"/>
          </a:p>
        </p:txBody>
      </p:sp>
      <p:sp>
        <p:nvSpPr>
          <p:cNvPr id="253" name="Google Shape;253;p17"/>
          <p:cNvSpPr txBox="1">
            <a:spLocks noGrp="1"/>
          </p:cNvSpPr>
          <p:nvPr>
            <p:ph type="body" idx="1"/>
          </p:nvPr>
        </p:nvSpPr>
        <p:spPr>
          <a:xfrm>
            <a:off x="457200" y="1727075"/>
            <a:ext cx="7499176" cy="98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if...</a:t>
            </a:r>
            <a:endParaRPr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這種類型的語法如下，意義是「若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...就...」，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屬於單向選擇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：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457200" y="1187149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6-1　if</a:t>
            </a:r>
            <a:endParaRPr dirty="0"/>
          </a:p>
        </p:txBody>
      </p:sp>
      <p:sp>
        <p:nvSpPr>
          <p:cNvPr id="255" name="Google Shape;255;p17"/>
          <p:cNvSpPr txBox="1"/>
          <p:nvPr/>
        </p:nvSpPr>
        <p:spPr>
          <a:xfrm>
            <a:off x="539552" y="2708920"/>
            <a:ext cx="7416824" cy="108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if (</a:t>
            </a: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條件式</a:t>
            </a:r>
            <a:r>
              <a:rPr lang="en-US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敘述區塊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/>
          </a:p>
        </p:txBody>
      </p:sp>
      <p:sp>
        <p:nvSpPr>
          <p:cNvPr id="256" name="Google Shape;256;p17"/>
          <p:cNvSpPr txBox="1"/>
          <p:nvPr/>
        </p:nvSpPr>
        <p:spPr>
          <a:xfrm>
            <a:off x="465981" y="3871849"/>
            <a:ext cx="6347048" cy="50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下面是一個例子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539552" y="4346612"/>
            <a:ext cx="7416824" cy="108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let X = prompt("請輸入0-100的數字", "");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(X &gt;= 60) alert("及格！");	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4860032" y="5808683"/>
            <a:ext cx="253327" cy="1817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6425" cap="flat" cmpd="sng">
            <a:solidFill>
              <a:srgbClr val="A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59" name="Google Shape;25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614" y="5157192"/>
            <a:ext cx="2997102" cy="143189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0" name="Google Shape;26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2580" y="5157192"/>
            <a:ext cx="2763795" cy="143189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7643192" cy="14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if... else...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這種類型的語法如下，意義是「若...就...否則...」，屬於雙向選擇：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539552" y="1772816"/>
            <a:ext cx="7416824" cy="18624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(</a:t>
            </a: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條件式</a:t>
            </a: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敘述區塊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敘述區塊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}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465981" y="3645185"/>
            <a:ext cx="6347048" cy="50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下面是一個例子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539552" y="4103500"/>
            <a:ext cx="7416824" cy="108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let X = prompt("請輸入0-100的數字", "");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(X &gt;= 60) alert("及格！");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 alert("不及格！");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5045611" y="5716371"/>
            <a:ext cx="236501" cy="1184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6425" cap="flat" cmpd="sng">
            <a:solidFill>
              <a:srgbClr val="A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71" name="Google Shape;27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2358" y="5035105"/>
            <a:ext cx="2819683" cy="128740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2" name="Google Shape;27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5682" y="5021912"/>
            <a:ext cx="2600693" cy="128740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931224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JavaScript 是一個高階、物件導向、直譯式的程式語言，最常見的應用就是撰寫瀏覽器端 Scripts。</a:t>
            </a: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929" y="2708920"/>
            <a:ext cx="5050319" cy="345638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110;p2"/>
          <p:cNvSpPr/>
          <p:nvPr/>
        </p:nvSpPr>
        <p:spPr>
          <a:xfrm>
            <a:off x="5652120" y="4088160"/>
            <a:ext cx="2664296" cy="1632592"/>
          </a:xfrm>
          <a:prstGeom prst="cloud">
            <a:avLst/>
          </a:prstGeom>
          <a:solidFill>
            <a:schemeClr val="lt1"/>
          </a:solidFill>
          <a:ln w="264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ECMAScript官方網站於2020年6月釋出ES2020第11版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4" y="4581128"/>
            <a:ext cx="5472608" cy="210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>
            <a:spLocks noGrp="1"/>
          </p:cNvSpPr>
          <p:nvPr>
            <p:ph type="body" idx="1"/>
          </p:nvPr>
        </p:nvSpPr>
        <p:spPr>
          <a:xfrm>
            <a:off x="457199" y="934987"/>
            <a:ext cx="7811021" cy="14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if... else if...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這種類型的語法如下，意義是「若...就...否則 若...」，屬於多向選擇：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539552" y="1926568"/>
            <a:ext cx="7704856" cy="39507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(</a:t>
            </a: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條件式</a:t>
            </a: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敘述區塊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else if (</a:t>
            </a: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條件式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敘述區塊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else if (</a:t>
            </a: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條件式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敘述區塊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敘述區塊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/>
        </p:nvSpPr>
        <p:spPr>
          <a:xfrm>
            <a:off x="465981" y="1052736"/>
            <a:ext cx="6347048" cy="50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下面是一個例子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539552" y="1700808"/>
            <a:ext cx="7632848" cy="30243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let X = prompt(“請輸入 0-100 的數字", "");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(X &gt;= 90)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alert("優等！");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 if (X &lt; 90 &amp;&amp; X &gt;= 80)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alert("甲等！");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 if (X &lt; 80 &amp;&amp; X &gt;= 70)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alert("乙等！");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 if (X &lt; 70 &amp;&amp; X &gt;= 60)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alert("丙等！");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alert("不及格！");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4869080" y="5301208"/>
            <a:ext cx="241519" cy="1440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6425" cap="flat" cmpd="sng">
            <a:solidFill>
              <a:srgbClr val="A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4527272"/>
            <a:ext cx="3007330" cy="156602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9" name="Google Shape;28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4616" y="4527272"/>
            <a:ext cx="2773767" cy="156602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0" name="Google Shape;290;p2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body" idx="1"/>
          </p:nvPr>
        </p:nvSpPr>
        <p:spPr>
          <a:xfrm>
            <a:off x="457200" y="1161704"/>
            <a:ext cx="7443770" cy="598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(計數迴圈) 用來重複執行敘述，其語法如下：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457200" y="629047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6-2　for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539551" y="1628800"/>
            <a:ext cx="7361419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(計數初始化; 條件式; 迭代器)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敘述區塊;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[break;]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敘述區塊;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8" name="Google Shape;298;p21"/>
          <p:cNvSpPr txBox="1"/>
          <p:nvPr/>
        </p:nvSpPr>
        <p:spPr>
          <a:xfrm>
            <a:off x="465980" y="3206945"/>
            <a:ext cx="7130355" cy="50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下面是一個例子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539551" y="3665260"/>
            <a:ext cx="7361419" cy="20882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 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   let total = 0;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   for (let i = 1; i &lt;= 10; i++)	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      total = total +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    alert(total);		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 &lt;/script&gt;</a:t>
            </a:r>
            <a:endParaRPr/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3873408"/>
            <a:ext cx="3888432" cy="167193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457200" y="46724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07 </a:t>
            </a:r>
            <a:r>
              <a:rPr lang="en-US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陣列</a:t>
            </a:r>
            <a:endParaRPr dirty="0"/>
          </a:p>
        </p:txBody>
      </p:sp>
      <p:sp>
        <p:nvSpPr>
          <p:cNvPr id="307" name="Google Shape;307;p22"/>
          <p:cNvSpPr txBox="1">
            <a:spLocks noGrp="1"/>
          </p:cNvSpPr>
          <p:nvPr>
            <p:ph type="body" idx="1"/>
          </p:nvPr>
        </p:nvSpPr>
        <p:spPr>
          <a:xfrm>
            <a:off x="457200" y="1457845"/>
            <a:ext cx="8003232" cy="60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透過 JavaScript 內建的 Array 物件建立陣列，例如：</a:t>
            </a:r>
            <a:endParaRPr/>
          </a:p>
        </p:txBody>
      </p:sp>
      <p:sp>
        <p:nvSpPr>
          <p:cNvPr id="308" name="Google Shape;308;p22"/>
          <p:cNvSpPr txBox="1"/>
          <p:nvPr/>
        </p:nvSpPr>
        <p:spPr>
          <a:xfrm>
            <a:off x="539552" y="2132856"/>
            <a:ext cx="777686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flowers = new Array(5);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flowers[0] = "玫瑰花";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flowers[1] = "水仙花";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flowers[2] = "木棉花";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flowers[3] = "牡丹花";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flowers[4] = "康乃馨";</a:t>
            </a: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539552" y="3931202"/>
            <a:ext cx="7776864" cy="2970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let flowers = new Array("玫瑰花", "水仙花", "木棉花", "牡丹花", "康乃馨");</a:t>
            </a:r>
            <a:endParaRPr/>
          </a:p>
        </p:txBody>
      </p:sp>
      <p:sp>
        <p:nvSpPr>
          <p:cNvPr id="310" name="Google Shape;310;p22"/>
          <p:cNvSpPr txBox="1"/>
          <p:nvPr/>
        </p:nvSpPr>
        <p:spPr>
          <a:xfrm>
            <a:off x="539552" y="4387510"/>
            <a:ext cx="7776864" cy="2970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let flowers = ["玫瑰花", "水仙花", "木棉花", "牡丹花", "康乃馨"];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457200" y="46724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08 函</a:t>
            </a:r>
            <a:r>
              <a:rPr lang="zh-TW" altLang="en-US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數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body" idx="1"/>
          </p:nvPr>
        </p:nvSpPr>
        <p:spPr>
          <a:xfrm>
            <a:off x="457200" y="1556792"/>
            <a:ext cx="7859216" cy="266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函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數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(function) 是將一段具有某種功能或重複使用的敘述寫成獨立的程式單元，然後給予名稱，供後續呼叫使用，以簡化程式提高可讀性。有些程式語言將函式稱為方法 (method)、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程序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(procedure)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或副程式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(subroutine)。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23" descr="J:\Jean\HTML5&amp;JavaScript\JS圖檔\13-1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424" y="3284984"/>
            <a:ext cx="5552864" cy="2875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>
            <a:spLocks noGrp="1"/>
          </p:cNvSpPr>
          <p:nvPr>
            <p:ph type="body" idx="1"/>
          </p:nvPr>
        </p:nvSpPr>
        <p:spPr>
          <a:xfrm>
            <a:off x="457200" y="1065559"/>
            <a:ext cx="7427168" cy="54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我們可以使用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function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關鍵字宣告函</a:t>
            </a:r>
            <a:r>
              <a:rPr lang="zh-TW" altLang="en-US" sz="2000" dirty="0">
                <a:latin typeface="Arial"/>
                <a:ea typeface="Arial"/>
                <a:cs typeface="Arial"/>
                <a:sym typeface="Arial"/>
              </a:rPr>
              <a:t>數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其語法如下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：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457200" y="532903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8-1　</a:t>
            </a:r>
            <a:r>
              <a:rPr lang="en-US" sz="240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使用者自訂函</a:t>
            </a:r>
            <a:r>
              <a:rPr lang="zh-TW" altLang="en-US" sz="24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數</a:t>
            </a:r>
            <a:endParaRPr sz="2400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539551" y="1523504"/>
            <a:ext cx="7434683" cy="14734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functionname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[return;|return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457200" y="3030313"/>
            <a:ext cx="6347048" cy="50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下面是一個例子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539551" y="3454896"/>
            <a:ext cx="7434683" cy="27104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 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 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 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      &lt;meta charset="utf-8"&gt;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      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       function Welcome()		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         let name = prompt("請輸入名字", "");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          alert(name + "您好！");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lain" startAt="12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Welcome();	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     &lt;/script&gt;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 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 &lt;/html&gt;</a:t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 rot="5400000">
            <a:off x="6550124" y="4304071"/>
            <a:ext cx="184150" cy="1079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6425" cap="flat" cmpd="sng">
            <a:solidFill>
              <a:srgbClr val="A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655" y="2567601"/>
            <a:ext cx="2952328" cy="162961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1" name="Google Shape;33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048" y="4518881"/>
            <a:ext cx="2952328" cy="163122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2" name="Google Shape;332;p2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457200" y="1556791"/>
            <a:ext cx="7787208" cy="57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我們可以利用參數傳遞資料給函式，下面是一個例子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457200" y="1002433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8-2　函式的參數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611559" y="2132857"/>
            <a:ext cx="7560841" cy="36891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 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 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 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      &lt;meta charset="utf-8"&gt;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      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       function circleArea(r)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         let area = 3.14 * r * r;		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          alert("半徑" + r + "的圓面積為" + area);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       let R = prompt("請輸入圓半徑", "");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       circleArea(R);		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     &lt;/script&gt;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 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 &lt;/html&gt;</a:t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 rot="5400000">
            <a:off x="6753728" y="3839560"/>
            <a:ext cx="235358" cy="1343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6425" cap="flat" cmpd="sng">
            <a:solidFill>
              <a:srgbClr val="A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8876" y="2175555"/>
            <a:ext cx="2909395" cy="155034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2" name="Google Shape;34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8876" y="4221088"/>
            <a:ext cx="2909395" cy="157286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3" name="Google Shape;343;p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body" idx="1"/>
          </p:nvPr>
        </p:nvSpPr>
        <p:spPr>
          <a:xfrm>
            <a:off x="457200" y="1268761"/>
            <a:ext cx="764319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當我們想從函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數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傳回資料時，可以使用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return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關鍵字，下面是一個例子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457200" y="736105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8-3　函</a:t>
            </a:r>
            <a:r>
              <a:rPr lang="zh-TW" altLang="en-US" sz="24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數</a:t>
            </a:r>
            <a:r>
              <a:rPr lang="en-US" sz="240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的傳回值</a:t>
            </a:r>
            <a:endParaRPr sz="2400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611560" y="2276872"/>
            <a:ext cx="7488832" cy="36891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 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 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 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      &lt;meta charset="utf-8"&gt;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      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       function circleArea(r)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         return 3.14 * r * r;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      let R = prompt("請輸入圓半徑", "");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       let A = circleArea(R);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       alert("半徑" + R + "的圓面積為" + A);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     &lt;/script&gt;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 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 &lt;/html&gt;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 rot="5400000">
            <a:off x="6548084" y="4054378"/>
            <a:ext cx="237867" cy="1341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6425" cap="flat" cmpd="sng">
            <a:solidFill>
              <a:srgbClr val="A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52" name="Google Shape;3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040" y="2273549"/>
            <a:ext cx="3168352" cy="155898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3" name="Google Shape;3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2040" y="4384407"/>
            <a:ext cx="3168352" cy="158163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2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>
            <a:spLocks noGrp="1"/>
          </p:cNvSpPr>
          <p:nvPr>
            <p:ph type="title"/>
          </p:nvPr>
        </p:nvSpPr>
        <p:spPr>
          <a:xfrm>
            <a:off x="457200" y="27987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09 window 物件</a:t>
            </a:r>
            <a:endParaRPr/>
          </a:p>
        </p:txBody>
      </p:sp>
      <p:sp>
        <p:nvSpPr>
          <p:cNvPr id="360" name="Google Shape;360;p27"/>
          <p:cNvSpPr txBox="1">
            <a:spLocks noGrp="1"/>
          </p:cNvSpPr>
          <p:nvPr>
            <p:ph type="body" idx="1"/>
          </p:nvPr>
        </p:nvSpPr>
        <p:spPr>
          <a:xfrm>
            <a:off x="457200" y="1225402"/>
            <a:ext cx="7859216" cy="53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JavaScript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提供了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window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物件用來代表一個瀏覽器視窗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(window)、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索引標籤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(tab)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或框架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(frame)，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我們可以透過此物件存取瀏覽器視窗的相關資訊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85000"/>
              <a:buNone/>
            </a:pP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window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物件常用的屬性如下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：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203"/>
              </a:spcBef>
              <a:spcAft>
                <a:spcPts val="0"/>
              </a:spcAft>
              <a:buSzPct val="85000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 rtl="0">
              <a:spcBef>
                <a:spcPts val="407"/>
              </a:spcBef>
              <a:spcAft>
                <a:spcPts val="0"/>
              </a:spcAft>
              <a:buSzPct val="850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closed</a:t>
            </a:r>
            <a:endParaRPr dirty="0"/>
          </a:p>
          <a:p>
            <a:pPr marL="182880" lvl="0" indent="-182880" algn="just" rtl="0">
              <a:spcBef>
                <a:spcPts val="407"/>
              </a:spcBef>
              <a:spcAft>
                <a:spcPts val="0"/>
              </a:spcAft>
              <a:buSzPct val="85000"/>
              <a:buChar char="•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devicePixelRatio</a:t>
            </a:r>
            <a:endParaRPr dirty="0"/>
          </a:p>
          <a:p>
            <a:pPr marL="182880" lvl="0" indent="-182880" algn="just" rtl="0">
              <a:spcBef>
                <a:spcPts val="407"/>
              </a:spcBef>
              <a:spcAft>
                <a:spcPts val="0"/>
              </a:spcAft>
              <a:buSzPct val="850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document</a:t>
            </a:r>
            <a:endParaRPr dirty="0"/>
          </a:p>
          <a:p>
            <a:pPr marL="182880" lvl="0" indent="-182880" algn="just" rtl="0">
              <a:spcBef>
                <a:spcPts val="407"/>
              </a:spcBef>
              <a:spcAft>
                <a:spcPts val="0"/>
              </a:spcAft>
              <a:buSzPct val="85000"/>
              <a:buChar char="•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fullScreen</a:t>
            </a:r>
            <a:endParaRPr dirty="0"/>
          </a:p>
          <a:p>
            <a:pPr marL="182880" lvl="0" indent="-182880" algn="just" rtl="0">
              <a:spcBef>
                <a:spcPts val="407"/>
              </a:spcBef>
              <a:spcAft>
                <a:spcPts val="0"/>
              </a:spcAft>
              <a:buSzPct val="850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history</a:t>
            </a:r>
            <a:endParaRPr dirty="0"/>
          </a:p>
          <a:p>
            <a:pPr marL="182880" lvl="0" indent="-182880" algn="just" rtl="0">
              <a:spcBef>
                <a:spcPts val="407"/>
              </a:spcBef>
              <a:spcAft>
                <a:spcPts val="0"/>
              </a:spcAft>
              <a:buSzPct val="85000"/>
              <a:buChar char="•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innerHeight</a:t>
            </a:r>
            <a:endParaRPr dirty="0"/>
          </a:p>
          <a:p>
            <a:pPr marL="182880" lvl="0" indent="-182880" algn="just" rtl="0">
              <a:spcBef>
                <a:spcPts val="407"/>
              </a:spcBef>
              <a:spcAft>
                <a:spcPts val="0"/>
              </a:spcAft>
              <a:buSzPct val="85000"/>
              <a:buChar char="•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innerWidth</a:t>
            </a:r>
            <a:endParaRPr dirty="0"/>
          </a:p>
          <a:p>
            <a:pPr marL="182880" lvl="0" indent="-182880" algn="just" rtl="0">
              <a:spcBef>
                <a:spcPts val="407"/>
              </a:spcBef>
              <a:spcAft>
                <a:spcPts val="0"/>
              </a:spcAft>
              <a:buSzPct val="850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location</a:t>
            </a:r>
            <a:endParaRPr dirty="0"/>
          </a:p>
          <a:p>
            <a:pPr marL="182880" lvl="0" indent="-182880" algn="just" rtl="0">
              <a:spcBef>
                <a:spcPts val="407"/>
              </a:spcBef>
              <a:spcAft>
                <a:spcPts val="0"/>
              </a:spcAft>
              <a:buSzPct val="850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name</a:t>
            </a:r>
            <a:endParaRPr dirty="0"/>
          </a:p>
          <a:p>
            <a:pPr marL="182880" lvl="0" indent="-182880" algn="just" rtl="0">
              <a:spcBef>
                <a:spcPts val="407"/>
              </a:spcBef>
              <a:spcAft>
                <a:spcPts val="0"/>
              </a:spcAft>
              <a:buSzPct val="850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navigator</a:t>
            </a:r>
            <a:endParaRPr dirty="0"/>
          </a:p>
          <a:p>
            <a:pPr marL="182880" lvl="0" indent="-73040" algn="just" rtl="0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7"/>
          <p:cNvSpPr txBox="1"/>
          <p:nvPr/>
        </p:nvSpPr>
        <p:spPr>
          <a:xfrm>
            <a:off x="4386808" y="2887981"/>
            <a:ext cx="2736304" cy="3219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82880" marR="0" lvl="0" indent="-18288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outerHeight</a:t>
            </a:r>
            <a:endParaRPr dirty="0"/>
          </a:p>
          <a:p>
            <a:pPr marL="182880" marR="0" lvl="0" indent="-182880" algn="just" rtl="0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outerWidth</a:t>
            </a:r>
            <a:endParaRPr dirty="0"/>
          </a:p>
          <a:p>
            <a:pPr marL="182880" marR="0" lvl="0" indent="-182880" algn="just" rtl="0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endParaRPr dirty="0"/>
          </a:p>
          <a:p>
            <a:pPr marL="182880" marR="0" lvl="0" indent="-182880" algn="just" rtl="0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</a:t>
            </a:r>
            <a:endParaRPr dirty="0"/>
          </a:p>
          <a:p>
            <a:pPr marL="182880" marR="0" lvl="0" indent="-182880" algn="just" rtl="0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screenX</a:t>
            </a:r>
            <a:endParaRPr dirty="0"/>
          </a:p>
          <a:p>
            <a:pPr marL="182880" marR="0" lvl="0" indent="-182880" algn="just" rtl="0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screenY</a:t>
            </a:r>
            <a:endParaRPr dirty="0"/>
          </a:p>
          <a:p>
            <a:pPr marL="182880" marR="0" lvl="0" indent="-182880" algn="just" rtl="0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endParaRPr dirty="0"/>
          </a:p>
          <a:p>
            <a:pPr marL="182880" marR="0" lvl="0" indent="-182880" algn="just" rtl="0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dirty="0"/>
          </a:p>
          <a:p>
            <a:pPr marL="182880" marR="0" lvl="0" indent="-182880" algn="just" rtl="0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 dirty="0"/>
          </a:p>
          <a:p>
            <a:pPr marL="182880" marR="0" lvl="0" indent="-73040" algn="just" rtl="0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7355160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window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物件常用的方法如下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：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220"/>
              </a:spcBef>
              <a:spcAft>
                <a:spcPts val="0"/>
              </a:spcAft>
              <a:buSzPts val="935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 rtl="0">
              <a:spcBef>
                <a:spcPts val="440"/>
              </a:spcBef>
              <a:spcAft>
                <a:spcPts val="0"/>
              </a:spcAft>
              <a:buSzPts val="187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alert(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82880" lvl="0" indent="-182880" algn="just" rtl="0">
              <a:spcBef>
                <a:spcPts val="440"/>
              </a:spcBef>
              <a:spcAft>
                <a:spcPts val="0"/>
              </a:spcAft>
              <a:buSzPts val="187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prompt(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, [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])</a:t>
            </a:r>
            <a:endParaRPr dirty="0"/>
          </a:p>
          <a:p>
            <a:pPr marL="182880" lvl="0" indent="-182880" algn="just" rtl="0">
              <a:spcBef>
                <a:spcPts val="440"/>
              </a:spcBef>
              <a:spcAft>
                <a:spcPts val="0"/>
              </a:spcAft>
              <a:buSzPts val="187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confirm(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82880" lvl="0" indent="-182880" algn="just" rtl="0">
              <a:spcBef>
                <a:spcPts val="440"/>
              </a:spcBef>
              <a:spcAft>
                <a:spcPts val="0"/>
              </a:spcAft>
              <a:buSzPts val="1870"/>
              <a:buChar char="•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moveBy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82880" lvl="0" indent="-182880" algn="just" rtl="0">
              <a:spcBef>
                <a:spcPts val="440"/>
              </a:spcBef>
              <a:spcAft>
                <a:spcPts val="0"/>
              </a:spcAft>
              <a:buSzPts val="1870"/>
              <a:buChar char="•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moveTo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82880" lvl="0" indent="-182880" algn="just" rtl="0">
              <a:spcBef>
                <a:spcPts val="440"/>
              </a:spcBef>
              <a:spcAft>
                <a:spcPts val="0"/>
              </a:spcAft>
              <a:buSzPts val="1870"/>
              <a:buChar char="•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resizeBy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82880" lvl="0" indent="-182880" algn="just" rtl="0">
              <a:spcBef>
                <a:spcPts val="440"/>
              </a:spcBef>
              <a:spcAft>
                <a:spcPts val="0"/>
              </a:spcAft>
              <a:buSzPts val="1870"/>
              <a:buChar char="•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resizeTo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82880" lvl="0" indent="-182880" algn="just" rtl="0">
              <a:spcBef>
                <a:spcPts val="440"/>
              </a:spcBef>
              <a:spcAft>
                <a:spcPts val="0"/>
              </a:spcAft>
              <a:buSzPts val="1870"/>
              <a:buChar char="•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scrollBy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82880" lvl="0" indent="-182880" algn="just" rtl="0">
              <a:spcBef>
                <a:spcPts val="440"/>
              </a:spcBef>
              <a:spcAft>
                <a:spcPts val="0"/>
              </a:spcAft>
              <a:buSzPts val="1870"/>
              <a:buChar char="•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scrollTo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 dirty="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68" name="Google Shape;368;p28"/>
          <p:cNvSpPr txBox="1"/>
          <p:nvPr/>
        </p:nvSpPr>
        <p:spPr>
          <a:xfrm>
            <a:off x="3779912" y="1556792"/>
            <a:ext cx="3600400" cy="3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marR="0" lvl="0" indent="-18288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open(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/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focus()</a:t>
            </a:r>
            <a:endParaRPr/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print()</a:t>
            </a:r>
            <a:endParaRPr/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setInterval(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clearInterval()</a:t>
            </a:r>
            <a:endParaRPr/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setTimeOut(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clearTimeOut()</a:t>
            </a:r>
            <a:endParaRPr/>
          </a:p>
          <a:p>
            <a:pPr marL="182880" marR="0" lvl="0" indent="-64134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02 在 HTML 文件加入 JavaScript 程式</a:t>
            </a: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457200" y="1595211"/>
            <a:ext cx="7715200" cy="131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方式一：使用 &lt;script&gt; 元素加入 JavaScript 程式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下面是一個例子，當瀏覽器載入網頁時，會出現對話方塊顯示「Hello, world!」。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457200" y="2121226"/>
            <a:ext cx="7931224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marR="0" lvl="0" indent="-53339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457200" y="3053338"/>
            <a:ext cx="7643192" cy="28959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01  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02  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03  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04      &lt;meta charset="utf-8"&gt;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05      &lt;title&gt;我的網頁&lt;/title&gt;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06      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07        alert("Hello, world!");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08      &lt;/script&gt;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09  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   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11   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12  &lt;/html&gt;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1750" y="3506548"/>
            <a:ext cx="3986594" cy="186666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xfrm>
            <a:off x="457200" y="46724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10 document 物件</a:t>
            </a:r>
            <a:endParaRPr/>
          </a:p>
        </p:txBody>
      </p:sp>
      <p:sp>
        <p:nvSpPr>
          <p:cNvPr id="375" name="Google Shape;375;p29"/>
          <p:cNvSpPr txBox="1">
            <a:spLocks noGrp="1"/>
          </p:cNvSpPr>
          <p:nvPr>
            <p:ph type="body" idx="1"/>
          </p:nvPr>
        </p:nvSpPr>
        <p:spPr>
          <a:xfrm>
            <a:off x="457200" y="1904840"/>
            <a:ext cx="7643192" cy="123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DOM (Document Object Model，文件物件模型)用來表示與操作 HTML文 件。以下面的 HTML 文件為例，瀏覽器在解析該文件後，將會產生如下圖的DOM tree。</a:t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457200" y="1457015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14-10-1　DOM (文件物件模型)</a:t>
            </a:r>
            <a:endParaRPr/>
          </a:p>
        </p:txBody>
      </p:sp>
      <p:sp>
        <p:nvSpPr>
          <p:cNvPr id="377" name="Google Shape;377;p29"/>
          <p:cNvSpPr txBox="1"/>
          <p:nvPr/>
        </p:nvSpPr>
        <p:spPr>
          <a:xfrm>
            <a:off x="539552" y="3356992"/>
            <a:ext cx="7632848" cy="20882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&lt;title&gt;我的網頁&lt;/title&gt;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&lt;h1&gt;日光旅遊&lt;/h1&gt;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&lt;h2&gt;超值行程&lt;/h2&gt;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378" name="Google Shape;37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1960" y="3463585"/>
            <a:ext cx="3888432" cy="191789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457200" y="1225352"/>
            <a:ext cx="7499176" cy="4939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我們可以透過 document 物件的屬性與方法存取 HTML文件的元素，比較常用的如下：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210"/>
              </a:spcBef>
              <a:spcAft>
                <a:spcPts val="0"/>
              </a:spcAft>
              <a:buSzPts val="893"/>
              <a:buNone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just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characterSet</a:t>
            </a:r>
            <a:endParaRPr/>
          </a:p>
          <a:p>
            <a:pPr marL="182880" lvl="0" indent="-182880" algn="just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cookie</a:t>
            </a:r>
            <a:endParaRPr/>
          </a:p>
          <a:p>
            <a:pPr marL="182880" lvl="0" indent="-182880" algn="just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domain</a:t>
            </a:r>
            <a:endParaRPr/>
          </a:p>
          <a:p>
            <a:pPr marL="182880" lvl="0" indent="-182880" algn="just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lastModified</a:t>
            </a:r>
            <a:endParaRPr/>
          </a:p>
          <a:p>
            <a:pPr marL="182880" lvl="0" indent="-182880" algn="just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referer</a:t>
            </a:r>
            <a:endParaRPr/>
          </a:p>
          <a:p>
            <a:pPr marL="182880" lvl="0" indent="-182880" algn="just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URL</a:t>
            </a:r>
            <a:endParaRPr/>
          </a:p>
          <a:p>
            <a:pPr marL="182880" lvl="0" indent="-182880" algn="just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title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457200" y="692696"/>
            <a:ext cx="5410944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10-2　document物件的屬性與方法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2843808" y="2204864"/>
            <a:ext cx="4608512" cy="40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marR="0" lvl="0" indent="-18288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/>
          </a:p>
          <a:p>
            <a:pPr marL="182880" marR="0" lvl="0" indent="-18288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getElementById(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getElementsByName(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etElementsByClassName(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getElementsByTagName(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writeln(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createComment(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createElement(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18288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createText(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2880" marR="0" lvl="0" indent="-74929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95C4F7-07D4-8F7E-3344-DCE686B037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>
            <a:spLocks noGrp="1"/>
          </p:cNvSpPr>
          <p:nvPr>
            <p:ph type="body" idx="1"/>
          </p:nvPr>
        </p:nvSpPr>
        <p:spPr>
          <a:xfrm>
            <a:off x="457200" y="1369368"/>
            <a:ext cx="7787208" cy="251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Document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物件有一個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head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子物件，代表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HTML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文件的網頁標頭，即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&lt;head&gt;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元素，其屬性有全域屬性</a:t>
            </a:r>
            <a:endParaRPr dirty="0"/>
          </a:p>
          <a:p>
            <a:pPr marL="0" lvl="0" indent="0" algn="just" rtl="0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Document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物件也有一個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body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子物件，代表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HTML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文件的網頁主體，即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&lt;body&gt;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元素，其屬性有全域屬性，以及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onafterprint、onbeforeprint、onbeforeunload、onhashchange、onlanguagechange、onmessage、onoffline、ononline、onpagehide、onpageshow、onpopstate、onrejectionhandled、onstorage、onunhandledrejection、onunload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等事件屬性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dirty="0"/>
          </a:p>
        </p:txBody>
      </p:sp>
      <p:sp>
        <p:nvSpPr>
          <p:cNvPr id="393" name="Google Shape;393;p31"/>
          <p:cNvSpPr txBox="1"/>
          <p:nvPr/>
        </p:nvSpPr>
        <p:spPr>
          <a:xfrm>
            <a:off x="457200" y="836712"/>
            <a:ext cx="5915000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10-3　document 物件的子物件與集合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533164" y="3789040"/>
            <a:ext cx="7639236" cy="132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此外，document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物件還提供了一些集合，常用的如下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0" marR="0" lvl="0" indent="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533958" y="4293096"/>
            <a:ext cx="7638442" cy="242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marR="0" lvl="0" indent="-18288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embeds</a:t>
            </a:r>
            <a:endParaRPr/>
          </a:p>
          <a:p>
            <a:pPr marL="182880" marR="0" lvl="0" indent="-182880" algn="just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/>
          </a:p>
          <a:p>
            <a:pPr marL="182880" marR="0" lvl="0" indent="-182880" algn="just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endParaRPr/>
          </a:p>
          <a:p>
            <a:pPr marL="182880" marR="0" lvl="0" indent="-182880" algn="just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  <a:p>
            <a:pPr marL="182880" marR="0" lvl="0" indent="-182880" algn="just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/>
          </a:p>
          <a:p>
            <a:pPr marL="182880" marR="0" lvl="0" indent="-182880" algn="just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scripts</a:t>
            </a:r>
            <a:endParaRPr/>
          </a:p>
          <a:p>
            <a:pPr marL="182880" marR="0" lvl="0" indent="-182880" algn="just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styleSheets</a:t>
            </a:r>
            <a:endParaRPr/>
          </a:p>
          <a:p>
            <a:pPr marL="182880" marR="0" lvl="0" indent="-83026" algn="just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83026" algn="just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83026" algn="just" rtl="0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457200" y="46724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11 element 物件</a:t>
            </a:r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body" idx="1"/>
          </p:nvPr>
        </p:nvSpPr>
        <p:spPr>
          <a:xfrm>
            <a:off x="457200" y="1457844"/>
            <a:ext cx="7571184" cy="240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Element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物件代表的是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HTML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文件中的一個元素，隸屬於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HTMLElement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型別，舉例來說，假設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HTML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文件中有一個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id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屬性為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“img1” 的 &lt;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元素，那麼下面的第一個敘述會先取得該元素，而第二個敘述會將該元素的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屬性設定為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“car.jpg"：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539552" y="3573016"/>
            <a:ext cx="7560840" cy="64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photo = document.getElementById("img1");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photo.src = “car.jpg";</a:t>
            </a:r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title"/>
          </p:nvPr>
        </p:nvSpPr>
        <p:spPr>
          <a:xfrm>
            <a:off x="457200" y="46724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12 事件的類型</a:t>
            </a:r>
            <a:endParaRPr/>
          </a:p>
        </p:txBody>
      </p:sp>
      <p:sp>
        <p:nvSpPr>
          <p:cNvPr id="415" name="Google Shape;415;p33"/>
          <p:cNvSpPr txBox="1">
            <a:spLocks noGrp="1"/>
          </p:cNvSpPr>
          <p:nvPr>
            <p:ph type="body" idx="1"/>
          </p:nvPr>
        </p:nvSpPr>
        <p:spPr>
          <a:xfrm>
            <a:off x="467544" y="1452736"/>
            <a:ext cx="6950546" cy="52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just" rtl="0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傳統的事件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320" lvl="1" indent="0" algn="just" rtl="0">
              <a:spcBef>
                <a:spcPts val="370"/>
              </a:spcBef>
              <a:spcAft>
                <a:spcPts val="0"/>
              </a:spcAft>
              <a:buSzPct val="1700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例如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：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load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unload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resize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keydown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keyup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keypress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mousedown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mouseup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mouseover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click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dblclick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submit</a:t>
            </a:r>
            <a:endParaRPr dirty="0"/>
          </a:p>
          <a:p>
            <a:pPr marL="457200" lvl="1" indent="-182879" algn="just" rtl="0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reset </a:t>
            </a:r>
            <a:endParaRPr dirty="0"/>
          </a:p>
          <a:p>
            <a:pPr marL="457200" lvl="1" indent="-83026" algn="just" rtl="0">
              <a:spcBef>
                <a:spcPts val="370"/>
              </a:spcBef>
              <a:spcAft>
                <a:spcPts val="0"/>
              </a:spcAft>
              <a:buSzPct val="85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2843808" y="1370693"/>
            <a:ext cx="2374963" cy="407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182880" indent="-182880" algn="just">
              <a:lnSpc>
                <a:spcPct val="120000"/>
              </a:lnSpc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6000" dirty="0">
                <a:solidFill>
                  <a:schemeClr val="dk1"/>
                </a:solidFill>
              </a:rPr>
              <a:t>HTML5 </a:t>
            </a:r>
            <a:r>
              <a:rPr lang="en-US" sz="6000" dirty="0" err="1">
                <a:solidFill>
                  <a:schemeClr val="dk1"/>
                </a:solidFill>
              </a:rPr>
              <a:t>事件</a:t>
            </a:r>
            <a:endParaRPr lang="en-US" sz="6000" dirty="0">
              <a:solidFill>
                <a:schemeClr val="dk1"/>
              </a:solidFill>
            </a:endParaRPr>
          </a:p>
          <a:p>
            <a:pPr marL="457200" lvl="1" indent="-182879" algn="just">
              <a:lnSpc>
                <a:spcPct val="120000"/>
              </a:lnSpc>
              <a:spcBef>
                <a:spcPts val="37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6200" dirty="0" err="1">
                <a:solidFill>
                  <a:schemeClr val="dk1"/>
                </a:solidFill>
                <a:sym typeface="Constantia"/>
              </a:rPr>
              <a:t>dragstart</a:t>
            </a:r>
            <a:endParaRPr lang="en-US" sz="6200" dirty="0">
              <a:solidFill>
                <a:schemeClr val="dk1"/>
              </a:solidFill>
              <a:sym typeface="Constantia"/>
            </a:endParaRPr>
          </a:p>
          <a:p>
            <a:pPr marL="457200" lvl="1" indent="-182879" algn="just">
              <a:lnSpc>
                <a:spcPct val="120000"/>
              </a:lnSpc>
              <a:spcBef>
                <a:spcPts val="37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6200" dirty="0">
                <a:solidFill>
                  <a:schemeClr val="dk1"/>
                </a:solidFill>
                <a:sym typeface="Constantia"/>
              </a:rPr>
              <a:t>drag</a:t>
            </a:r>
          </a:p>
          <a:p>
            <a:pPr marL="457200" lvl="1" indent="-182879" algn="just">
              <a:lnSpc>
                <a:spcPct val="120000"/>
              </a:lnSpc>
              <a:spcBef>
                <a:spcPts val="37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6200" dirty="0" err="1">
                <a:solidFill>
                  <a:schemeClr val="dk1"/>
                </a:solidFill>
                <a:sym typeface="Constantia"/>
              </a:rPr>
              <a:t>dragend</a:t>
            </a:r>
            <a:endParaRPr lang="en-US" sz="6200" dirty="0">
              <a:solidFill>
                <a:schemeClr val="dk1"/>
              </a:solidFill>
              <a:sym typeface="Constantia"/>
            </a:endParaRPr>
          </a:p>
          <a:p>
            <a:pPr marL="457200" lvl="1" indent="-182879" algn="just">
              <a:lnSpc>
                <a:spcPct val="120000"/>
              </a:lnSpc>
              <a:spcBef>
                <a:spcPts val="37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6200" dirty="0" err="1">
                <a:solidFill>
                  <a:schemeClr val="dk1"/>
                </a:solidFill>
                <a:sym typeface="Constantia"/>
              </a:rPr>
              <a:t>dragenter</a:t>
            </a:r>
            <a:endParaRPr lang="en-US" sz="6200" dirty="0">
              <a:solidFill>
                <a:schemeClr val="dk1"/>
              </a:solidFill>
              <a:sym typeface="Constantia"/>
            </a:endParaRPr>
          </a:p>
          <a:p>
            <a:pPr marL="457200" lvl="1" indent="-182879" algn="just">
              <a:lnSpc>
                <a:spcPct val="120000"/>
              </a:lnSpc>
              <a:spcBef>
                <a:spcPts val="37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6200" dirty="0" err="1">
                <a:solidFill>
                  <a:schemeClr val="dk1"/>
                </a:solidFill>
                <a:sym typeface="Constantia"/>
              </a:rPr>
              <a:t>dragleave</a:t>
            </a:r>
            <a:endParaRPr lang="en-US" sz="6200" dirty="0">
              <a:solidFill>
                <a:schemeClr val="dk1"/>
              </a:solidFill>
              <a:sym typeface="Constantia"/>
            </a:endParaRPr>
          </a:p>
          <a:p>
            <a:pPr marL="457200" lvl="1" indent="-182879" algn="just">
              <a:lnSpc>
                <a:spcPct val="120000"/>
              </a:lnSpc>
              <a:spcBef>
                <a:spcPts val="37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6200" dirty="0" err="1">
                <a:solidFill>
                  <a:schemeClr val="dk1"/>
                </a:solidFill>
                <a:sym typeface="Constantia"/>
              </a:rPr>
              <a:t>dragover</a:t>
            </a:r>
            <a:endParaRPr lang="en-US" sz="6200" dirty="0">
              <a:solidFill>
                <a:schemeClr val="dk1"/>
              </a:solidFill>
              <a:sym typeface="Constantia"/>
            </a:endParaRPr>
          </a:p>
          <a:p>
            <a:pPr marL="457200" lvl="1" indent="-182879" algn="just">
              <a:lnSpc>
                <a:spcPct val="120000"/>
              </a:lnSpc>
              <a:spcBef>
                <a:spcPts val="37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6200" dirty="0">
                <a:solidFill>
                  <a:schemeClr val="dk1"/>
                </a:solidFill>
                <a:sym typeface="Constantia"/>
              </a:rPr>
              <a:t>drop</a:t>
            </a:r>
            <a:endParaRPr sz="6200" dirty="0">
              <a:solidFill>
                <a:schemeClr val="dk1"/>
              </a:solidFill>
              <a:sym typeface="Constantia"/>
            </a:endParaRPr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 </a:t>
            </a:r>
            <a:r>
              <a:rPr lang="en-US" sz="6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事件</a:t>
            </a:r>
            <a:endParaRPr sz="6000" dirty="0"/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6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觸控事件</a:t>
            </a:r>
            <a:endParaRPr sz="6000" dirty="0"/>
          </a:p>
        </p:txBody>
      </p:sp>
      <p:sp>
        <p:nvSpPr>
          <p:cNvPr id="417" name="Google Shape;417;p3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>
            <a:spLocks noGrp="1"/>
          </p:cNvSpPr>
          <p:nvPr>
            <p:ph type="title"/>
          </p:nvPr>
        </p:nvSpPr>
        <p:spPr>
          <a:xfrm>
            <a:off x="457200" y="46724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13 事件處理程式</a:t>
            </a:r>
            <a:endParaRPr/>
          </a:p>
        </p:txBody>
      </p:sp>
      <p:sp>
        <p:nvSpPr>
          <p:cNvPr id="423" name="Google Shape;423;p34"/>
          <p:cNvSpPr txBox="1">
            <a:spLocks noGrp="1"/>
          </p:cNvSpPr>
          <p:nvPr>
            <p:ph type="body" idx="1"/>
          </p:nvPr>
        </p:nvSpPr>
        <p:spPr>
          <a:xfrm>
            <a:off x="457200" y="1369138"/>
            <a:ext cx="7571184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在本節中，我們將示範如何設定事件處理程式，下面是一個例子。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611560" y="2359737"/>
            <a:ext cx="7344816" cy="2124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 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 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 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      &lt;meta charset="utf-8"&gt;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  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  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      &lt;button onclick="javascript:alert('Hello, world!');"&gt;顯示訊息&lt;/button&gt;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  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  &lt;/html&gt;</a:t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4211960" y="5278358"/>
            <a:ext cx="373797" cy="2105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6425" cap="flat" cmpd="sng">
            <a:solidFill>
              <a:srgbClr val="A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26" name="Google Shape;42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4653136"/>
            <a:ext cx="3444708" cy="151216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7" name="Google Shape;42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3700" y="4581128"/>
            <a:ext cx="3152676" cy="151216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8" name="Google Shape;428;p3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body" idx="1"/>
          </p:nvPr>
        </p:nvSpPr>
        <p:spPr>
          <a:xfrm>
            <a:off x="457200" y="891110"/>
            <a:ext cx="7571184" cy="131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我們可以將事件處理程式寫成 JavaScript 函式，然後將 HTML 元素的事件屬性設定為該函式，舉例來說，前面的例子可以改寫成如下：</a:t>
            </a:r>
            <a:endParaRPr/>
          </a:p>
        </p:txBody>
      </p:sp>
      <p:sp>
        <p:nvSpPr>
          <p:cNvPr id="434" name="Google Shape;434;p35"/>
          <p:cNvSpPr txBox="1"/>
          <p:nvPr/>
        </p:nvSpPr>
        <p:spPr>
          <a:xfrm>
            <a:off x="611560" y="2179340"/>
            <a:ext cx="7488832" cy="340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 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 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 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      &lt;meta charset="utf-8"&gt;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      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       function showMsg()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         alert('Hello, world!');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    &lt;/script&gt;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  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     &lt;button onclick="javascript:showMsg();"&gt;顯示訊息&lt;/button&gt;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  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 &lt;/html&gt;</a:t>
            </a:r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7643192" cy="281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57300" lvl="0" indent="-125730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方式二：透過事件屬性設定以 JavaScript 撰寫的事件處理程式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下面是一個例子。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611560" y="2171279"/>
            <a:ext cx="7416824" cy="26978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     &lt;meta charset="utf-8"&gt;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     &lt;title&gt;我的網頁&lt;/title&gt;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  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     &lt;button onclick="javascript:alert('Hello, world!');"&gt;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       顯示訊息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   &lt;/button&gt;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&lt;/html&gt;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4872856" y="5449540"/>
            <a:ext cx="203200" cy="1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6425" cap="flat" cmpd="sng">
            <a:solidFill>
              <a:srgbClr val="A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4653751"/>
            <a:ext cx="2813934" cy="173314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4858" y="4648183"/>
            <a:ext cx="2933526" cy="173314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457200" y="764705"/>
            <a:ext cx="7715200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44613" lvl="0" indent="-1344613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方式三：將 JavaScript 程式放在外部檔案，然後使用 &lt;script&gt; 元素載入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舉例來說，我們可以先撰寫如下的 JavaScript 程式，將它儲存在一個純文字檔 &lt;myJS.js&gt;：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15195" y="3395413"/>
            <a:ext cx="7557204" cy="23378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　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　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　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　    &lt;meta charset="utf-8"&gt;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　    &lt;title&gt;我的網頁&lt;/title&gt;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　    &lt;script src="myJS.js"&gt;&lt;/script&gt;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　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　 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　 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　&lt;/html&gt;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615194" y="2504525"/>
            <a:ext cx="7557205" cy="2748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alert('Hello, world!');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452674" y="2893092"/>
            <a:ext cx="6635080" cy="50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接著撰寫如下的 HTML 文件：</a:t>
            </a:r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936" y="3645024"/>
            <a:ext cx="3888432" cy="19442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03 資料型別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467544" y="1844824"/>
            <a:ext cx="7848872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JavaScript 的所有數值都是以 IEEE 754 Double 格式來表示，我們可以使用諸如 12、-7、3.7、-9.76 等十進位數值，其型別均為 number，注意不要超過 -2</a:t>
            </a:r>
            <a:r>
              <a:rPr lang="en-US" sz="2000" baseline="30000">
                <a:latin typeface="Arial"/>
                <a:ea typeface="Arial"/>
                <a:cs typeface="Arial"/>
                <a:sym typeface="Arial"/>
              </a:rPr>
              <a:t>1024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~ 2</a:t>
            </a:r>
            <a:r>
              <a:rPr lang="en-US" sz="2000" baseline="30000">
                <a:latin typeface="Arial"/>
                <a:ea typeface="Arial"/>
                <a:cs typeface="Arial"/>
                <a:sym typeface="Arial"/>
              </a:rPr>
              <a:t>1024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(-10</a:t>
            </a:r>
            <a:r>
              <a:rPr lang="en-US" sz="2000" baseline="30000">
                <a:latin typeface="Arial"/>
                <a:ea typeface="Arial"/>
                <a:cs typeface="Arial"/>
                <a:sym typeface="Arial"/>
              </a:rPr>
              <a:t>307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~ 10</a:t>
            </a:r>
            <a:r>
              <a:rPr lang="en-US" sz="2000" baseline="30000">
                <a:latin typeface="Arial"/>
                <a:ea typeface="Arial"/>
                <a:cs typeface="Arial"/>
                <a:sym typeface="Arial"/>
              </a:rPr>
              <a:t>307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 的範圍</a:t>
            </a:r>
            <a:endParaRPr sz="2000"/>
          </a:p>
        </p:txBody>
      </p:sp>
      <p:sp>
        <p:nvSpPr>
          <p:cNvPr id="152" name="Google Shape;152;p6"/>
          <p:cNvSpPr txBox="1"/>
          <p:nvPr/>
        </p:nvSpPr>
        <p:spPr>
          <a:xfrm>
            <a:off x="467544" y="1340768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3-1　數值 (number)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467544" y="3538722"/>
            <a:ext cx="7848872" cy="13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使用 string 型別用來表示字串，字串指的是由一連串字元所組成的單字或句子。JavaScript 規定字串的前後必須加上雙引號 (") 或單引號 (')，但兩者不可混用，例如 "快樂"、'happy' 是合法字串，而 "快樂'、'happy" 則不是合法字串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468420" y="3089162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3-2　字串	(string)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467544" y="5420044"/>
            <a:ext cx="7848872" cy="103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使用 boolean 型別來表示 true (真) 或 false (假) 兩種值，若要表示的資料只有 “true” 或 “false”、”對或錯”、”是”或”否” 等兩種選擇，就可以使用 boolean 型別。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468420" y="4970484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3-3　布林	(boolean)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57200" y="45496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04 變數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57200" y="1474425"/>
            <a:ext cx="7931224" cy="109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變數 (variable) 是我們在程式中所使用的一個名稱 (name)，可以用來存放數值、字串、布林、陣列、物件等資料，稱為變數的值 (value)， 而且值可以重新設定或經由運算更改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457200" y="2780928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4-1　變數的命名規則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57200" y="3256426"/>
            <a:ext cx="8003232" cy="334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第一個字元可以是英文字母或底線 (_)，其它字元可以是英文字母、阿拉伯數字、ISO-8859-1字元、Unicode字元、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底線 (_)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錢字符號 ($)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，而且英文字母要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區分大小寫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不能使用 JavaScript 關鍵字、內建函式名稱、內建物件名稱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應該使用有意義的英文單字和字首大寫來命名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對於經常使用的名稱可以使用合理的簡寫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例如 _studentID、studentName、myCar_123、myCar123 是一些合法的變數名稱</a:t>
            </a:r>
            <a:endParaRPr/>
          </a:p>
          <a:p>
            <a:pPr marL="182880" marR="0" lvl="0" indent="-64134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64134" algn="just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457200" y="1470484"/>
            <a:ext cx="7715200" cy="11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我們可以使用 var 關鍵字宣告變數，並使用指派運算子 (=)  設定變數的值，例如：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539552" y="2564904"/>
            <a:ext cx="763284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ID;	     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= "天狼星";  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a, b, c;	   		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x = 1;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s = 1, t =  2, u = 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457200" y="872970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4-2　變數的宣告與指派方式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51417" y="4293096"/>
            <a:ext cx="7715200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現代化的 JavaScript 應使用 let 關鍵字宣告變數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547812" y="4825752"/>
            <a:ext cx="763284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planet;	     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planet = "天狼星";  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a, b, c;	   		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x = 1;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s = 1, t =  2, u = 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05 運算子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457200" y="1401277"/>
            <a:ext cx="5266928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5-1　算術運算子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457200" y="1867937"/>
            <a:ext cx="7787208" cy="343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算術運算子可以用來進行算術運算，JavaScript 提供如下的算術運算子：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marL="182880" marR="0" lvl="0" indent="-18288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  <a:p>
            <a:pPr marL="182880" marR="0" lvl="0" indent="-18288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marL="182880" marR="0" lvl="0" indent="-18288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  <a:p>
            <a:pPr marL="182880" marR="0" lvl="0" indent="-18288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74929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1477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2352</Words>
  <Application>Microsoft Office PowerPoint</Application>
  <PresentationFormat>如螢幕大小 (4:3)</PresentationFormat>
  <Paragraphs>505</Paragraphs>
  <Slides>36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Microsoft JhengHei</vt:lpstr>
      <vt:lpstr>Constantia</vt:lpstr>
      <vt:lpstr>Arial</vt:lpstr>
      <vt:lpstr>Microsoft JhengHei</vt:lpstr>
      <vt:lpstr>Calibri</vt:lpstr>
      <vt:lpstr>F1477</vt:lpstr>
      <vt:lpstr>JAVASCRIPT  簡易入門 </vt:lpstr>
      <vt:lpstr>01 認識 JavaScript</vt:lpstr>
      <vt:lpstr>02 在 HTML 文件加入 JavaScript 程式</vt:lpstr>
      <vt:lpstr>PowerPoint 簡報</vt:lpstr>
      <vt:lpstr>PowerPoint 簡報</vt:lpstr>
      <vt:lpstr>03 資料型別</vt:lpstr>
      <vt:lpstr>04 變數</vt:lpstr>
      <vt:lpstr>PowerPoint 簡報</vt:lpstr>
      <vt:lpstr>05 運算子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06 流程控制</vt:lpstr>
      <vt:lpstr>06 流程控制</vt:lpstr>
      <vt:lpstr>PowerPoint 簡報</vt:lpstr>
      <vt:lpstr>PowerPoint 簡報</vt:lpstr>
      <vt:lpstr>PowerPoint 簡報</vt:lpstr>
      <vt:lpstr>PowerPoint 簡報</vt:lpstr>
      <vt:lpstr>07 陣列</vt:lpstr>
      <vt:lpstr>08 函數</vt:lpstr>
      <vt:lpstr>PowerPoint 簡報</vt:lpstr>
      <vt:lpstr>PowerPoint 簡報</vt:lpstr>
      <vt:lpstr>PowerPoint 簡報</vt:lpstr>
      <vt:lpstr>09 window 物件</vt:lpstr>
      <vt:lpstr>PowerPoint 簡報</vt:lpstr>
      <vt:lpstr>10 document 物件</vt:lpstr>
      <vt:lpstr>PowerPoint 簡報</vt:lpstr>
      <vt:lpstr>PowerPoint 簡報</vt:lpstr>
      <vt:lpstr>11 element 物件</vt:lpstr>
      <vt:lpstr>12 事件的類型</vt:lpstr>
      <vt:lpstr>13 事件處理程式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</dc:creator>
  <cp:lastModifiedBy>Andy Huang</cp:lastModifiedBy>
  <cp:revision>14</cp:revision>
  <dcterms:created xsi:type="dcterms:W3CDTF">2017-05-08T03:37:11Z</dcterms:created>
  <dcterms:modified xsi:type="dcterms:W3CDTF">2025-10-26T03:19:10Z</dcterms:modified>
</cp:coreProperties>
</file>