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20EA2C-30EB-F088-860B-5590A38F9728}" name="Office" initials="OM" userId="S::w5525@office2023.cab::cda66e9a-4093-4226-bdaf-b36d73c64cc5" providerId="AD"/>
  <p188:author id="{F8DF00D6-A03E-AFA9-E909-7291BAAFBD1D}" name="Kan Min-Yen" initials="" userId="S::dcskmy@nus.edu.sg::75081141-1951-4f41-9fb3-30a73892ea9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F98"/>
    <a:srgbClr val="E5B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/>
    <p:restoredTop sz="94672"/>
  </p:normalViewPr>
  <p:slideViewPr>
    <p:cSldViewPr snapToGrid="0">
      <p:cViewPr varScale="1">
        <p:scale>
          <a:sx n="119" d="100"/>
          <a:sy n="119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F7236-0551-8C42-96B4-4412322B76A0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3FA3D-CB25-3341-AECD-0C8A0A4EE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73F9A-40D4-E180-342A-2B7A4C679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7D87DC-425D-6908-1EE6-8E64CFA34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4AB143-993F-DB18-D1C0-E396E2069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57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E3CA-D674-9ACC-EBA0-4C1051035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628C07-7373-077D-FDB8-8F5818C79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BA09-9601-1F2E-1666-841E3686E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40D6-621E-2949-ACA4-680B010C6B1A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ABD50-FEBE-5236-53F4-733D3B59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681F-703F-52B4-105C-1FFA78E2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95FD-816E-EF47-96B8-B7BC2B0B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9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8A4C6-8A3C-106D-4405-8D9F672E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E038B-D0E6-97C7-A339-17A0F890D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21B6-DDA4-A407-ACA8-8D0E6CB2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40D6-621E-2949-ACA4-680B010C6B1A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39D5-0258-AA63-1BE6-8A65B79D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D5FAD-C062-0050-1371-8BA5A707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95FD-816E-EF47-96B8-B7BC2B0B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8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CB178-D6C1-3A5A-FF8F-371A55807F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FE398-3D3C-3EED-DE96-F82ED1977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68252-DE40-515E-D54E-1CB3C4E95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40D6-621E-2949-ACA4-680B010C6B1A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65F8-745E-EC76-3CE7-03F044A1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A2894-83F7-41CE-4D10-3CCC2385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95FD-816E-EF47-96B8-B7BC2B0B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7F4D-43DC-A0F1-48D8-26BCF154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7218A-9873-892C-2350-48E21F792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83D67-2290-DF06-E3FA-50C35A1B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40D6-621E-2949-ACA4-680B010C6B1A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9B96-A177-7216-825B-7CA1B37D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CD3BB-0AB9-CE3D-CE5A-AAD141A8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95FD-816E-EF47-96B8-B7BC2B0B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47FE-5C80-C5EC-3DF7-66B3CBB76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77BD0-5EAA-A57D-D8EA-CE9E9CB63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A6C91-142A-205D-5645-70D3BDF1B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40D6-621E-2949-ACA4-680B010C6B1A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F55FA-E6BA-8088-1D2E-BC239F85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CD7CF-5814-FD11-817D-2F714195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95FD-816E-EF47-96B8-B7BC2B0B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7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79D5-0158-3F23-318D-BFB21D2C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919A-AB12-00F6-6ED1-C5AC2846C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7EC24-6141-51E0-9F3A-3BA50AAEA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9616A-93AC-1A7B-EAAB-027446C0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40D6-621E-2949-ACA4-680B010C6B1A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21BB7-761B-9A6A-8365-EC657DF6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FDE45-0043-9FF4-AE8E-0B1A208D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95FD-816E-EF47-96B8-B7BC2B0B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8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36AC-B30D-CB6C-76FC-492C4D81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FD6-A94E-96B4-FA02-5C6482072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A858-8EF5-DB69-BC77-6E6C0BFD0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36F0A-340D-61F8-213D-115DC7E7F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3C825-6565-76AD-609D-576C66BBF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0E9306-A008-EF32-7F93-074AE7D2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40D6-621E-2949-ACA4-680B010C6B1A}" type="datetimeFigureOut">
              <a:rPr lang="en-US" smtClean="0"/>
              <a:t>4/11/25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F5EBB-0846-53F9-0BDB-62DB40D1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8B338-D646-B9DC-4327-AFFCFF8E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95FD-816E-EF47-96B8-B7BC2B0B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6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6D8A-FB7F-B582-12AC-393996DC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9F1B6-3C7A-19F8-FDC4-13A55AB5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40D6-621E-2949-ACA4-680B010C6B1A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9D94E-54ED-C098-59D0-78077485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F342D-118D-CE19-78CE-0B7F58015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95FD-816E-EF47-96B8-B7BC2B0B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9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90CFE-32A2-AD32-1394-852A10AD2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40D6-621E-2949-ACA4-680B010C6B1A}" type="datetimeFigureOut">
              <a:rPr lang="en-US" smtClean="0"/>
              <a:t>4/11/25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5C97D-79C1-2D98-7559-0EC6BD4E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98786-43FC-94DB-86BF-585DC3F7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95FD-816E-EF47-96B8-B7BC2B0B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66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DB4C-EA1F-2DB9-16A7-0BAD2D2F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33CC7-430A-64C5-0954-E52A9A09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06B2B-7E6E-4020-2F57-63D7C9D88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1087E-2789-90A6-7AAA-ADC5D67A3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40D6-621E-2949-ACA4-680B010C6B1A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E9C25-20F8-3406-BB0B-EDFE1C80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31408-257F-EF49-E28F-965AE710F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95FD-816E-EF47-96B8-B7BC2B0B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C793-6072-A51E-7DCC-4F3A2465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2518C-F3FF-4267-BF04-72F178C88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8441D-CE30-3CD6-7CD1-4AEF44CE5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9F749-5668-3322-DF66-4756A8BA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40D6-621E-2949-ACA4-680B010C6B1A}" type="datetimeFigureOut">
              <a:rPr lang="en-US" smtClean="0"/>
              <a:t>4/11/25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8BF11-8C0F-D8FF-9E39-F3A72B32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14D4F-0224-9096-8DA6-12008BED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795FD-816E-EF47-96B8-B7BC2B0B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0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C718B-9507-FFC2-5738-A1E73BAE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A4AB2-8023-0B4E-C86D-87EA4290A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C15D0-AA1F-92A2-3C80-6162CF638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B40D6-621E-2949-ACA4-680B010C6B1A}" type="datetimeFigureOut">
              <a:rPr lang="en-US" smtClean="0"/>
              <a:t>4/11/25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12C6-2AC2-8754-571A-6A453C4B4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5D233-59BF-44A0-7537-40FCE55D2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795FD-816E-EF47-96B8-B7BC2B0B6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8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sv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FCCC8-6405-F0DE-ED12-42AEA65B3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561A8DEF-59AB-0D95-4DAA-0BD64792094D}"/>
              </a:ext>
            </a:extLst>
          </p:cNvPr>
          <p:cNvSpPr/>
          <p:nvPr/>
        </p:nvSpPr>
        <p:spPr>
          <a:xfrm>
            <a:off x="453433" y="5217979"/>
            <a:ext cx="3145436" cy="63715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9DF975FA-5AF6-B388-9C9A-6B414895852A}"/>
              </a:ext>
            </a:extLst>
          </p:cNvPr>
          <p:cNvSpPr/>
          <p:nvPr/>
        </p:nvSpPr>
        <p:spPr>
          <a:xfrm>
            <a:off x="424437" y="6034693"/>
            <a:ext cx="3170326" cy="63715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D8B1DF17-E4A7-A893-AF59-8F6063D8E089}"/>
              </a:ext>
            </a:extLst>
          </p:cNvPr>
          <p:cNvSpPr/>
          <p:nvPr/>
        </p:nvSpPr>
        <p:spPr>
          <a:xfrm>
            <a:off x="428208" y="4532921"/>
            <a:ext cx="3181940" cy="50800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A60448-AB9C-2BC6-DC53-A4D0B3E71C6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15878" y="4520129"/>
            <a:ext cx="315762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>
                <a:latin typeface="Avenir Next" panose="020B0503020202020204" pitchFamily="34" charset="0"/>
              </a:rPr>
              <a:t>Multi-clue Generation: </a:t>
            </a:r>
            <a:r>
              <a:rPr lang="en-US" sz="1000" dirty="0">
                <a:latin typeface="Avenir Next" panose="020B0503020202020204" pitchFamily="34" charset="0"/>
              </a:rPr>
              <a:t>break down complex claims into simpler clues to improve interpretability and fact-checking accuracy.</a:t>
            </a:r>
          </a:p>
          <a:p>
            <a:pPr algn="just"/>
            <a:endParaRPr lang="en-US" sz="1000" dirty="0">
              <a:latin typeface="Avenir Next" panose="020B0503020202020204" pitchFamily="34" charset="0"/>
            </a:endParaRPr>
          </a:p>
          <a:p>
            <a:pPr algn="just"/>
            <a:endParaRPr lang="en-US" sz="1000" dirty="0">
              <a:latin typeface="Avenir Next" panose="020B0503020202020204" pitchFamily="34" charset="0"/>
            </a:endParaRPr>
          </a:p>
          <a:p>
            <a:pPr algn="just"/>
            <a:r>
              <a:rPr lang="en-US" sz="1000" b="1" dirty="0">
                <a:latin typeface="Avenir Next" panose="020B0503020202020204" pitchFamily="34" charset="0"/>
              </a:rPr>
              <a:t>Evidence-based</a:t>
            </a:r>
            <a:r>
              <a:rPr lang="zh-CN" altLang="en-US" sz="1000" b="1" dirty="0">
                <a:latin typeface="Avenir Next" panose="020B0503020202020204" pitchFamily="34" charset="0"/>
              </a:rPr>
              <a:t> </a:t>
            </a:r>
            <a:r>
              <a:rPr lang="en-US" altLang="zh-CN" sz="1000" b="1" dirty="0">
                <a:latin typeface="Avenir Next" panose="020B0503020202020204" pitchFamily="34" charset="0"/>
              </a:rPr>
              <a:t>Checking: </a:t>
            </a:r>
            <a:r>
              <a:rPr lang="en-US" altLang="zh-CN" sz="1000" dirty="0">
                <a:latin typeface="Avenir Next" panose="020B0503020202020204" pitchFamily="34" charset="0"/>
              </a:rPr>
              <a:t>v</a:t>
            </a:r>
            <a:r>
              <a:rPr lang="en-US" sz="1000" dirty="0">
                <a:latin typeface="Avenir Next" panose="020B0503020202020204" pitchFamily="34" charset="0"/>
              </a:rPr>
              <a:t>erify each clue to facilitate verification from trusted documents, supporting evidence-based verification. </a:t>
            </a:r>
          </a:p>
          <a:p>
            <a:pPr algn="just"/>
            <a:endParaRPr lang="en-US" sz="1000" dirty="0">
              <a:latin typeface="Avenir Next" panose="020B0503020202020204" pitchFamily="34" charset="0"/>
            </a:endParaRPr>
          </a:p>
          <a:p>
            <a:pPr algn="just"/>
            <a:endParaRPr lang="en-US" sz="1000" dirty="0">
              <a:latin typeface="Avenir Next" panose="020B0503020202020204" pitchFamily="34" charset="0"/>
            </a:endParaRPr>
          </a:p>
          <a:p>
            <a:pPr algn="just"/>
            <a:r>
              <a:rPr lang="en-US" sz="1000" b="1" dirty="0">
                <a:latin typeface="Avenir Next" panose="020B0503020202020204" pitchFamily="34" charset="0"/>
                <a:cs typeface="AL BAYAN PLAIN" pitchFamily="2" charset="-78"/>
              </a:rPr>
              <a:t>M</a:t>
            </a:r>
            <a:r>
              <a:rPr lang="en-US" sz="1000" b="1" dirty="0">
                <a:latin typeface="Avenir Next" panose="020B0503020202020204" pitchFamily="34" charset="0"/>
                <a:cs typeface="Al Bayan Plain" pitchFamily="2" charset="-78"/>
              </a:rPr>
              <a:t>ulti-Hop Reasoning:  </a:t>
            </a:r>
            <a:r>
              <a:rPr lang="en-US" sz="1000" dirty="0">
                <a:latin typeface="Avenir Next" panose="020B0503020202020204" pitchFamily="34" charset="0"/>
                <a:cs typeface="Al Bayan Plain" pitchFamily="2" charset="-78"/>
              </a:rPr>
              <a:t>zip</a:t>
            </a:r>
            <a:r>
              <a:rPr lang="en-US" sz="1000" b="1" dirty="0">
                <a:latin typeface="Avenir Next" panose="020B0503020202020204" pitchFamily="34" charset="0"/>
                <a:cs typeface="Al Bayan Plain" pitchFamily="2" charset="-78"/>
              </a:rPr>
              <a:t> </a:t>
            </a:r>
            <a:r>
              <a:rPr lang="en-US" sz="1000" dirty="0">
                <a:latin typeface="Avenir Next" panose="020B0503020202020204" pitchFamily="34" charset="0"/>
                <a:cs typeface="Al Bayan Plain" pitchFamily="2" charset="-78"/>
              </a:rPr>
              <a:t>verified clues into a </a:t>
            </a:r>
            <a:r>
              <a:rPr lang="en-GB" sz="1000" dirty="0">
                <a:latin typeface="Avenir Next" panose="020B0503020202020204" pitchFamily="34" charset="0"/>
              </a:rPr>
              <a:t>structured and supervised</a:t>
            </a:r>
            <a:r>
              <a:rPr lang="en-US" sz="1000" dirty="0">
                <a:latin typeface="Avenir Next" panose="020B0503020202020204" pitchFamily="34" charset="0"/>
                <a:cs typeface="Al Bayan Plain" pitchFamily="2" charset="-78"/>
              </a:rPr>
              <a:t> chain of clues for inference with </a:t>
            </a:r>
            <a:r>
              <a:rPr lang="en-US" sz="1000" dirty="0">
                <a:latin typeface="Avenir Next" panose="020B0503020202020204" pitchFamily="34" charset="0"/>
              </a:rPr>
              <a:t>multi-hop deductive </a:t>
            </a:r>
            <a:r>
              <a:rPr lang="en-US" sz="1000" dirty="0">
                <a:latin typeface="Avenir Next" panose="020B0503020202020204" pitchFamily="34" charset="0"/>
                <a:cs typeface="Al Bayan Plain" pitchFamily="2" charset="-78"/>
              </a:rPr>
              <a:t>reasoning.</a:t>
            </a:r>
            <a:endParaRPr lang="en-US" sz="1000" dirty="0">
              <a:latin typeface="Avenir Next" panose="020B050302020202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82E56D4-5A61-3C74-9CE2-C95E4B9098D4}"/>
              </a:ext>
            </a:extLst>
          </p:cNvPr>
          <p:cNvSpPr>
            <a:spLocks/>
          </p:cNvSpPr>
          <p:nvPr/>
        </p:nvSpPr>
        <p:spPr>
          <a:xfrm>
            <a:off x="3935610" y="2386824"/>
            <a:ext cx="4020655" cy="2968871"/>
          </a:xfrm>
          <a:prstGeom prst="roundRect">
            <a:avLst>
              <a:gd name="adj" fmla="val 10866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1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Deep Reinforcement Learning with Distributional Semantic Rewards for Abstractive Summarization">
                <a:extLst>
                  <a:ext uri="{FF2B5EF4-FFF2-40B4-BE49-F238E27FC236}">
                    <a16:creationId xmlns:a16="http://schemas.microsoft.com/office/drawing/2014/main" id="{7264B4D2-DA33-3EA4-2F7E-CED0A281795B}"/>
                  </a:ext>
                </a:extLst>
              </p:cNvPr>
              <p:cNvSpPr txBox="1"/>
              <p:nvPr/>
            </p:nvSpPr>
            <p:spPr>
              <a:xfrm>
                <a:off x="1495591" y="140906"/>
                <a:ext cx="9680189" cy="6946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20092" tIns="20092" rIns="20092" bIns="20092" anchor="ctr">
                <a:spAutoFit/>
              </a:bodyPr>
              <a:lstStyle>
                <a:lvl1pPr>
                  <a:defRPr sz="4000"/>
                </a:lvl1pPr>
              </a:lstStyle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 i="0" dirty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sz="2200" b="1" i="0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200" b="1" dirty="0">
                    <a:latin typeface="Apple Braille Outline 6 Dot" pitchFamily="2" charset="0"/>
                    <a:cs typeface="Al Bayan Plain" pitchFamily="2" charset="-78"/>
                  </a:rPr>
                  <a:t>CHECK </a:t>
                </a:r>
              </a:p>
              <a:p>
                <a:pPr algn="ctr"/>
                <a:r>
                  <a:rPr lang="en-US" sz="2000" dirty="0">
                    <a:latin typeface="Apple Braille Outline 6 Dot" pitchFamily="2" charset="0"/>
                    <a:cs typeface="Al Bayan Plain" pitchFamily="2" charset="-78"/>
                  </a:rPr>
                  <a:t>A Demonstration System for </a:t>
                </a:r>
                <a:r>
                  <a:rPr lang="en-US" sz="2000" b="1" dirty="0">
                    <a:latin typeface="Apple Braille Outline 6 Dot" pitchFamily="2" charset="0"/>
                    <a:cs typeface="AL BAYAN PLAIN" pitchFamily="2" charset="-78"/>
                  </a:rPr>
                  <a:t>M</a:t>
                </a:r>
                <a:r>
                  <a:rPr lang="en-US" sz="2000" dirty="0">
                    <a:latin typeface="Apple Braille Outline 6 Dot" pitchFamily="2" charset="0"/>
                    <a:cs typeface="Al Bayan Plain" pitchFamily="2" charset="-78"/>
                  </a:rPr>
                  <a:t>ultilingual </a:t>
                </a:r>
                <a:r>
                  <a:rPr lang="en-US" sz="2000" b="1" dirty="0">
                    <a:latin typeface="Apple Braille Outline 6 Dot" pitchFamily="2" charset="0"/>
                    <a:cs typeface="AL BAYAN PLAIN" pitchFamily="2" charset="-78"/>
                  </a:rPr>
                  <a:t>M</a:t>
                </a:r>
                <a:r>
                  <a:rPr lang="en-US" sz="2000" dirty="0">
                    <a:latin typeface="Apple Braille Outline 6 Dot" pitchFamily="2" charset="0"/>
                    <a:cs typeface="Al Bayan Plain" pitchFamily="2" charset="-78"/>
                  </a:rPr>
                  <a:t>ulti-clue </a:t>
                </a:r>
                <a:r>
                  <a:rPr lang="en-US" sz="2000" b="1" dirty="0">
                    <a:latin typeface="Apple Braille Outline 6 Dot" pitchFamily="2" charset="0"/>
                    <a:cs typeface="AL BAYAN PLAIN" pitchFamily="2" charset="-78"/>
                  </a:rPr>
                  <a:t>M</a:t>
                </a:r>
                <a:r>
                  <a:rPr lang="en-US" sz="2000" dirty="0">
                    <a:latin typeface="Apple Braille Outline 6 Dot" pitchFamily="2" charset="0"/>
                    <a:cs typeface="Al Bayan Plain" pitchFamily="2" charset="-78"/>
                  </a:rPr>
                  <a:t>ulti-Hop Fact-Checking</a:t>
                </a:r>
              </a:p>
            </p:txBody>
          </p:sp>
        </mc:Choice>
        <mc:Fallback>
          <p:sp>
            <p:nvSpPr>
              <p:cNvPr id="119" name="Deep Reinforcement Learning with Distributional Semantic Rewards for Abstractive Summarization">
                <a:extLst>
                  <a:ext uri="{FF2B5EF4-FFF2-40B4-BE49-F238E27FC236}">
                    <a16:creationId xmlns:a16="http://schemas.microsoft.com/office/drawing/2014/main" id="{7264B4D2-DA33-3EA4-2F7E-CED0A2817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591" y="140906"/>
                <a:ext cx="9680189" cy="694602"/>
              </a:xfrm>
              <a:prstGeom prst="rect">
                <a:avLst/>
              </a:prstGeom>
              <a:blipFill>
                <a:blip r:embed="rId3"/>
                <a:stretch>
                  <a:fillRect t="-9091" b="-2181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Siyao Li1*, Deren Lei1*, Pengda Qin2, William Yang Wang1">
            <a:extLst>
              <a:ext uri="{FF2B5EF4-FFF2-40B4-BE49-F238E27FC236}">
                <a16:creationId xmlns:a16="http://schemas.microsoft.com/office/drawing/2014/main" id="{21212CD5-0B4A-7670-0AAE-5EEFE903242F}"/>
              </a:ext>
            </a:extLst>
          </p:cNvPr>
          <p:cNvSpPr txBox="1"/>
          <p:nvPr/>
        </p:nvSpPr>
        <p:spPr>
          <a:xfrm>
            <a:off x="1637062" y="954945"/>
            <a:ext cx="9794430" cy="28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0092" tIns="20092" rIns="20092" bIns="20092" anchor="ctr">
            <a:spAutoFit/>
          </a:bodyPr>
          <a:lstStyle/>
          <a:p>
            <a:pPr>
              <a:defRPr sz="2500"/>
            </a:pPr>
            <a:r>
              <a:rPr lang="en-US" sz="1600" b="1" dirty="0">
                <a:latin typeface="Avenir Next" panose="020B0503020202020204" pitchFamily="34" charset="0"/>
              </a:rPr>
              <a:t>Barid Xi Ai</a:t>
            </a:r>
            <a:r>
              <a:rPr lang="en-US" sz="1600" dirty="0">
                <a:latin typeface="Avenir Next" panose="020B0503020202020204" pitchFamily="34" charset="0"/>
              </a:rPr>
              <a:t>, Xinyuan Lu, </a:t>
            </a:r>
            <a:r>
              <a:rPr lang="en-US" sz="1600" dirty="0" err="1">
                <a:latin typeface="Avenir Next" panose="020B0503020202020204" pitchFamily="34" charset="0"/>
              </a:rPr>
              <a:t>Liangming</a:t>
            </a:r>
            <a:r>
              <a:rPr lang="en-US" sz="1600" dirty="0">
                <a:latin typeface="Avenir Next" panose="020B0503020202020204" pitchFamily="34" charset="0"/>
              </a:rPr>
              <a:t> Pan, Tianyi Zhu, Sahej Agarwal, Mahardika Krisna </a:t>
            </a:r>
            <a:r>
              <a:rPr lang="en-US" sz="1600" dirty="0" err="1">
                <a:latin typeface="Avenir Next" panose="020B0503020202020204" pitchFamily="34" charset="0"/>
              </a:rPr>
              <a:t>Ihsani</a:t>
            </a:r>
            <a:r>
              <a:rPr lang="en-US" sz="1600" dirty="0">
                <a:latin typeface="Avenir Next" panose="020B0503020202020204" pitchFamily="34" charset="0"/>
              </a:rPr>
              <a:t>, Min-Yen Kan    </a:t>
            </a:r>
            <a:endParaRPr sz="1600" baseline="31999" dirty="0">
              <a:latin typeface="Avenir Next" panose="020B0503020202020204" pitchFamily="34" charset="0"/>
            </a:endParaRPr>
          </a:p>
        </p:txBody>
      </p:sp>
      <p:sp>
        <p:nvSpPr>
          <p:cNvPr id="123" name="Introduction">
            <a:extLst>
              <a:ext uri="{FF2B5EF4-FFF2-40B4-BE49-F238E27FC236}">
                <a16:creationId xmlns:a16="http://schemas.microsoft.com/office/drawing/2014/main" id="{4AEA140B-9CCE-E822-E6A4-892C9C190ACC}"/>
              </a:ext>
            </a:extLst>
          </p:cNvPr>
          <p:cNvSpPr/>
          <p:nvPr/>
        </p:nvSpPr>
        <p:spPr>
          <a:xfrm>
            <a:off x="132722" y="1386980"/>
            <a:ext cx="3606858" cy="210454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0092" tIns="20092" rIns="20092" bIns="20092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sz="1600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71" name="Contributions">
            <a:extLst>
              <a:ext uri="{FF2B5EF4-FFF2-40B4-BE49-F238E27FC236}">
                <a16:creationId xmlns:a16="http://schemas.microsoft.com/office/drawing/2014/main" id="{9F5CE19A-3017-085A-E7C2-D9A6910AE2C2}"/>
              </a:ext>
            </a:extLst>
          </p:cNvPr>
          <p:cNvSpPr/>
          <p:nvPr/>
        </p:nvSpPr>
        <p:spPr>
          <a:xfrm>
            <a:off x="132722" y="4222286"/>
            <a:ext cx="3606858" cy="210453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0092" tIns="20092" rIns="20092" bIns="20092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Key Design</a:t>
            </a:r>
            <a:endParaRPr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2" name="Picture 81" descr="A green magnifying glass&#10;&#10;Description automatically generated">
            <a:extLst>
              <a:ext uri="{FF2B5EF4-FFF2-40B4-BE49-F238E27FC236}">
                <a16:creationId xmlns:a16="http://schemas.microsoft.com/office/drawing/2014/main" id="{FE4023BB-1B28-5C3E-03C3-B0297DBC1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7" y="4595914"/>
            <a:ext cx="246506" cy="246506"/>
          </a:xfrm>
          <a:prstGeom prst="rect">
            <a:avLst/>
          </a:prstGeom>
        </p:spPr>
      </p:pic>
      <p:sp>
        <p:nvSpPr>
          <p:cNvPr id="44" name="Introduction">
            <a:extLst>
              <a:ext uri="{FF2B5EF4-FFF2-40B4-BE49-F238E27FC236}">
                <a16:creationId xmlns:a16="http://schemas.microsoft.com/office/drawing/2014/main" id="{8883BDA3-1599-2F5E-E071-6A127474FC1C}"/>
              </a:ext>
            </a:extLst>
          </p:cNvPr>
          <p:cNvSpPr/>
          <p:nvPr/>
        </p:nvSpPr>
        <p:spPr>
          <a:xfrm>
            <a:off x="3870740" y="1389748"/>
            <a:ext cx="4153285" cy="204170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0092" tIns="20092" rIns="20092" bIns="20092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System Architecture</a:t>
            </a:r>
            <a:endParaRPr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C0B15D9-53F0-39B5-AE01-7290F5B31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9"/>
            <a:ext cx="1495591" cy="92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51ED2F-D952-C670-BC5B-D7E03FBF88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780" y="239959"/>
            <a:ext cx="827314" cy="892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B13B46-A233-ACCE-AA0E-1AE79B4F0B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07" y="707110"/>
            <a:ext cx="1482248" cy="594574"/>
          </a:xfrm>
          <a:prstGeom prst="rect">
            <a:avLst/>
          </a:prstGeom>
        </p:spPr>
      </p:pic>
      <p:sp>
        <p:nvSpPr>
          <p:cNvPr id="6" name="Contributions">
            <a:extLst>
              <a:ext uri="{FF2B5EF4-FFF2-40B4-BE49-F238E27FC236}">
                <a16:creationId xmlns:a16="http://schemas.microsoft.com/office/drawing/2014/main" id="{462B685D-6A39-E93F-18F9-BFD945F70C7E}"/>
              </a:ext>
            </a:extLst>
          </p:cNvPr>
          <p:cNvSpPr/>
          <p:nvPr/>
        </p:nvSpPr>
        <p:spPr>
          <a:xfrm>
            <a:off x="8155185" y="1399646"/>
            <a:ext cx="3922302" cy="177030"/>
          </a:xfrm>
          <a:prstGeom prst="rect">
            <a:avLst/>
          </a:prstGeom>
          <a:solidFill>
            <a:srgbClr val="00B0F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0092" tIns="20092" rIns="20092" bIns="20092" anchor="ctr"/>
          <a:lstStyle>
            <a:lvl1pPr>
              <a:defRPr sz="30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Multilingual Use Cases</a:t>
            </a:r>
            <a:endParaRPr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6" name="Picture 25" descr="A green magnifying glass&#10;&#10;Description automatically generated">
            <a:extLst>
              <a:ext uri="{FF2B5EF4-FFF2-40B4-BE49-F238E27FC236}">
                <a16:creationId xmlns:a16="http://schemas.microsoft.com/office/drawing/2014/main" id="{58BF8393-6423-E8F9-98F2-71006BA47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69" y="5493822"/>
            <a:ext cx="271193" cy="271193"/>
          </a:xfrm>
          <a:prstGeom prst="rect">
            <a:avLst/>
          </a:prstGeom>
        </p:spPr>
      </p:pic>
      <p:pic>
        <p:nvPicPr>
          <p:cNvPr id="28" name="Picture 27" descr="A green magnifying glass&#10;&#10;Description automatically generated">
            <a:extLst>
              <a:ext uri="{FF2B5EF4-FFF2-40B4-BE49-F238E27FC236}">
                <a16:creationId xmlns:a16="http://schemas.microsoft.com/office/drawing/2014/main" id="{028625F3-3D38-5BEB-3F7F-018D52BC61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9" y="6219158"/>
            <a:ext cx="242678" cy="242678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1FE43F9-7C01-E721-A4F9-70BF8C40DC4B}"/>
              </a:ext>
            </a:extLst>
          </p:cNvPr>
          <p:cNvSpPr/>
          <p:nvPr/>
        </p:nvSpPr>
        <p:spPr>
          <a:xfrm>
            <a:off x="4995687" y="3459139"/>
            <a:ext cx="1933041" cy="45569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Next" panose="020B0503020202020204" pitchFamily="34" charset="0"/>
              </a:rPr>
              <a:t>💡 FACT-CHECKER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DF5358-0531-8EF7-AD18-60FA78F3F420}"/>
              </a:ext>
            </a:extLst>
          </p:cNvPr>
          <p:cNvSpPr txBox="1"/>
          <p:nvPr/>
        </p:nvSpPr>
        <p:spPr>
          <a:xfrm>
            <a:off x="3783529" y="3069611"/>
            <a:ext cx="20886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Avenir Next Medium" panose="020B0503020202020204" pitchFamily="34" charset="0"/>
              </a:rPr>
              <a:t>Break down the claim into clues</a:t>
            </a:r>
          </a:p>
        </p:txBody>
      </p:sp>
      <p:pic>
        <p:nvPicPr>
          <p:cNvPr id="49" name="Picture 2" descr="Wikipedia logo - Wikipedia">
            <a:extLst>
              <a:ext uri="{FF2B5EF4-FFF2-40B4-BE49-F238E27FC236}">
                <a16:creationId xmlns:a16="http://schemas.microsoft.com/office/drawing/2014/main" id="{2BBF5A95-6C92-95F7-5AE8-7198DAAC2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644" y="3637057"/>
            <a:ext cx="398029" cy="3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Graphic 49" descr="Transfer with solid fill">
            <a:extLst>
              <a:ext uri="{FF2B5EF4-FFF2-40B4-BE49-F238E27FC236}">
                <a16:creationId xmlns:a16="http://schemas.microsoft.com/office/drawing/2014/main" id="{B897EDF4-DDF2-3C3D-549E-D6BAF3B3A9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436863">
            <a:off x="7209446" y="3226031"/>
            <a:ext cx="330669" cy="330669"/>
          </a:xfrm>
          <a:prstGeom prst="rect">
            <a:avLst/>
          </a:prstGeom>
        </p:spPr>
      </p:pic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4774680B-05DE-A164-6C0C-AFB07705B610}"/>
              </a:ext>
            </a:extLst>
          </p:cNvPr>
          <p:cNvSpPr/>
          <p:nvPr/>
        </p:nvSpPr>
        <p:spPr>
          <a:xfrm>
            <a:off x="5001103" y="4479756"/>
            <a:ext cx="1932188" cy="3935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venir Next" panose="020B0503020202020204" pitchFamily="34" charset="0"/>
              </a:rPr>
              <a:t>✅ FACT REASONER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3CFEAC0-7707-36DA-3A2E-AACB85451B2A}"/>
              </a:ext>
            </a:extLst>
          </p:cNvPr>
          <p:cNvSpPr/>
          <p:nvPr/>
        </p:nvSpPr>
        <p:spPr>
          <a:xfrm>
            <a:off x="4141152" y="1673415"/>
            <a:ext cx="3660358" cy="30049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venir Next" panose="020B0503020202020204" pitchFamily="34" charset="0"/>
              </a:rPr>
              <a:t>Claim</a:t>
            </a:r>
            <a:r>
              <a:rPr lang="zh-CN" altLang="en-US" sz="1600" b="1" dirty="0">
                <a:solidFill>
                  <a:sysClr val="windowText" lastClr="000000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600" b="1" dirty="0">
                <a:solidFill>
                  <a:sysClr val="windowText" lastClr="000000"/>
                </a:solidFill>
                <a:latin typeface="Avenir Next" panose="020B0503020202020204" pitchFamily="34" charset="0"/>
              </a:rPr>
              <a:t>· </a:t>
            </a:r>
            <a:r>
              <a:rPr lang="en-US" sz="1600" b="1" dirty="0" err="1">
                <a:solidFill>
                  <a:sysClr val="windowText" lastClr="000000"/>
                </a:solidFill>
                <a:latin typeface="Avenir Next" panose="020B0503020202020204" pitchFamily="34" charset="0"/>
              </a:rPr>
              <a:t>断言</a:t>
            </a:r>
            <a:r>
              <a:rPr lang="zh-CN" altLang="en-US" sz="1600" b="1" dirty="0">
                <a:solidFill>
                  <a:sysClr val="windowText" lastClr="000000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600" b="1" dirty="0">
                <a:solidFill>
                  <a:sysClr val="windowText" lastClr="000000"/>
                </a:solidFill>
                <a:latin typeface="Avenir Next" panose="020B0503020202020204" pitchFamily="34" charset="0"/>
              </a:rPr>
              <a:t>· </a:t>
            </a:r>
            <a:r>
              <a:rPr lang="en-GB" altLang="zh-CN" sz="1600" b="1" dirty="0" err="1">
                <a:solidFill>
                  <a:sysClr val="windowText" lastClr="000000"/>
                </a:solidFill>
                <a:latin typeface="Avenir Next" panose="020B0503020202020204" pitchFamily="34" charset="0"/>
              </a:rPr>
              <a:t>tuntutan</a:t>
            </a:r>
            <a:r>
              <a:rPr lang="zh-CN" altLang="en-US" sz="1600" b="1" dirty="0">
                <a:solidFill>
                  <a:sysClr val="windowText" lastClr="000000"/>
                </a:solidFill>
                <a:latin typeface="Avenir Next" panose="020B0503020202020204" pitchFamily="34" charset="0"/>
              </a:rPr>
              <a:t> </a:t>
            </a:r>
            <a:r>
              <a:rPr lang="en-US" altLang="zh-CN" sz="1600" b="1" dirty="0">
                <a:solidFill>
                  <a:sysClr val="windowText" lastClr="000000"/>
                </a:solidFill>
                <a:latin typeface="Avenir Next" panose="020B0503020202020204" pitchFamily="34" charset="0"/>
              </a:rPr>
              <a:t>· </a:t>
            </a:r>
            <a:r>
              <a:rPr lang="ta-IN" altLang="zh-CN" sz="1600" b="1" dirty="0">
                <a:solidFill>
                  <a:sysClr val="windowText" lastClr="000000"/>
                </a:solidFill>
                <a:latin typeface="Avenir Next" panose="020B0503020202020204" pitchFamily="34" charset="0"/>
              </a:rPr>
              <a:t>கூற்று.</a:t>
            </a:r>
            <a:endParaRPr lang="en-US" sz="1600" b="1" dirty="0">
              <a:solidFill>
                <a:sysClr val="windowText" lastClr="000000"/>
              </a:solidFill>
              <a:latin typeface="Avenir Next" panose="020B0503020202020204" pitchFamily="34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993B1B3-10F3-79E7-2230-AE82224528C7}"/>
              </a:ext>
            </a:extLst>
          </p:cNvPr>
          <p:cNvSpPr/>
          <p:nvPr/>
        </p:nvSpPr>
        <p:spPr>
          <a:xfrm>
            <a:off x="4044696" y="2670557"/>
            <a:ext cx="1738991" cy="3990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" panose="020B0503020202020204" pitchFamily="34" charset="0"/>
              </a:rPr>
              <a:t>🗂️ </a:t>
            </a:r>
            <a:r>
              <a:rPr lang="en-US" sz="1400" b="1" dirty="0">
                <a:solidFill>
                  <a:schemeClr val="tx1"/>
                </a:solidFill>
                <a:latin typeface="Avenir Next" panose="020B0503020202020204" pitchFamily="34" charset="0"/>
              </a:rPr>
              <a:t>DECOMPOSER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4BB515C-1089-D1E9-A691-4EF02082642A}"/>
              </a:ext>
            </a:extLst>
          </p:cNvPr>
          <p:cNvSpPr/>
          <p:nvPr/>
        </p:nvSpPr>
        <p:spPr>
          <a:xfrm>
            <a:off x="6104376" y="2667649"/>
            <a:ext cx="1738991" cy="39905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Next" panose="020B0503020202020204" pitchFamily="34" charset="0"/>
              </a:rPr>
              <a:t>🐕 </a:t>
            </a:r>
            <a:r>
              <a:rPr lang="en-US" sz="1400" b="1" dirty="0">
                <a:solidFill>
                  <a:schemeClr val="tx1"/>
                </a:solidFill>
                <a:latin typeface="Avenir Next" panose="020B0503020202020204" pitchFamily="34" charset="0"/>
              </a:rPr>
              <a:t>RETRIEVER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6CBCE6-AAB5-81DA-6C23-7F9CF7F65D7B}"/>
              </a:ext>
            </a:extLst>
          </p:cNvPr>
          <p:cNvCxnSpPr>
            <a:cxnSpLocks/>
            <a:stCxn id="30" idx="0"/>
            <a:endCxn id="64" idx="0"/>
          </p:cNvCxnSpPr>
          <p:nvPr/>
        </p:nvCxnSpPr>
        <p:spPr>
          <a:xfrm flipH="1">
            <a:off x="4914192" y="2386824"/>
            <a:ext cx="1031746" cy="283733"/>
          </a:xfrm>
          <a:prstGeom prst="straightConnector1">
            <a:avLst/>
          </a:prstGeom>
          <a:ln w="19050">
            <a:solidFill>
              <a:schemeClr val="dk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C0C7BE63-B414-A20A-1243-F62F6CF192EF}"/>
              </a:ext>
            </a:extLst>
          </p:cNvPr>
          <p:cNvSpPr/>
          <p:nvPr/>
        </p:nvSpPr>
        <p:spPr>
          <a:xfrm>
            <a:off x="4304598" y="5828738"/>
            <a:ext cx="1054835" cy="26845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venir Next" panose="020B0503020202020204" pitchFamily="34" charset="0"/>
              </a:rPr>
              <a:t>Label</a:t>
            </a:r>
          </a:p>
        </p:txBody>
      </p:sp>
      <p:sp>
        <p:nvSpPr>
          <p:cNvPr id="75" name="Notched Right Arrow 74">
            <a:extLst>
              <a:ext uri="{FF2B5EF4-FFF2-40B4-BE49-F238E27FC236}">
                <a16:creationId xmlns:a16="http://schemas.microsoft.com/office/drawing/2014/main" id="{461EAB3B-352B-D173-74F9-49CD5E5154C5}"/>
              </a:ext>
            </a:extLst>
          </p:cNvPr>
          <p:cNvSpPr/>
          <p:nvPr/>
        </p:nvSpPr>
        <p:spPr>
          <a:xfrm rot="5400000">
            <a:off x="4668338" y="5305561"/>
            <a:ext cx="319047" cy="570853"/>
          </a:xfrm>
          <a:prstGeom prst="notchedRightArrow">
            <a:avLst/>
          </a:prstGeom>
          <a:solidFill>
            <a:srgbClr val="868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11" dirty="0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85A6AA2D-9C24-82BB-05AB-534807959F13}"/>
              </a:ext>
            </a:extLst>
          </p:cNvPr>
          <p:cNvSpPr/>
          <p:nvPr/>
        </p:nvSpPr>
        <p:spPr>
          <a:xfrm>
            <a:off x="8417131" y="1712974"/>
            <a:ext cx="3660358" cy="1676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🤔 Sunlight can reach the bottom of the Black Sea.</a:t>
            </a:r>
          </a:p>
        </p:txBody>
      </p:sp>
      <p:sp>
        <p:nvSpPr>
          <p:cNvPr id="107" name="Notched Right Arrow 106">
            <a:extLst>
              <a:ext uri="{FF2B5EF4-FFF2-40B4-BE49-F238E27FC236}">
                <a16:creationId xmlns:a16="http://schemas.microsoft.com/office/drawing/2014/main" id="{87A60330-D89D-F184-1C41-CFDFDB02D93A}"/>
              </a:ext>
            </a:extLst>
          </p:cNvPr>
          <p:cNvSpPr/>
          <p:nvPr/>
        </p:nvSpPr>
        <p:spPr>
          <a:xfrm rot="5400000">
            <a:off x="5824812" y="1911155"/>
            <a:ext cx="319047" cy="570853"/>
          </a:xfrm>
          <a:prstGeom prst="notchedRightArrow">
            <a:avLst/>
          </a:prstGeom>
          <a:solidFill>
            <a:srgbClr val="868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1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98BCE88-3024-2A3E-FD2E-A18606D975BD}"/>
              </a:ext>
            </a:extLst>
          </p:cNvPr>
          <p:cNvSpPr txBox="1"/>
          <p:nvPr/>
        </p:nvSpPr>
        <p:spPr>
          <a:xfrm>
            <a:off x="5879817" y="3055724"/>
            <a:ext cx="2097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Avenir Next Medium" panose="020B0503020202020204" pitchFamily="34" charset="0"/>
              </a:rPr>
              <a:t>Retrieve relevant articles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BB1C94F-08FF-9406-2423-DAC3A799DC18}"/>
              </a:ext>
            </a:extLst>
          </p:cNvPr>
          <p:cNvSpPr txBox="1"/>
          <p:nvPr/>
        </p:nvSpPr>
        <p:spPr>
          <a:xfrm>
            <a:off x="5000676" y="3935213"/>
            <a:ext cx="1933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Avenir Next Medium" panose="020B0503020202020204" pitchFamily="34" charset="0"/>
              </a:rPr>
              <a:t>Verify each clue based on articles 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56800F9-DEFF-6BC2-7939-8DD75448CD65}"/>
              </a:ext>
            </a:extLst>
          </p:cNvPr>
          <p:cNvCxnSpPr>
            <a:cxnSpLocks/>
            <a:stCxn id="124" idx="2"/>
            <a:endCxn id="51" idx="0"/>
          </p:cNvCxnSpPr>
          <p:nvPr/>
        </p:nvCxnSpPr>
        <p:spPr>
          <a:xfrm>
            <a:off x="5967197" y="4166045"/>
            <a:ext cx="0" cy="3137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21798BA8-9BF9-3D03-40E5-597A29D7AA84}"/>
              </a:ext>
            </a:extLst>
          </p:cNvPr>
          <p:cNvSpPr txBox="1"/>
          <p:nvPr/>
        </p:nvSpPr>
        <p:spPr>
          <a:xfrm>
            <a:off x="4066341" y="4873469"/>
            <a:ext cx="38347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latin typeface="Avenir Next Medium" panose="020B0503020202020204" pitchFamily="34" charset="0"/>
              </a:rPr>
              <a:t>Conclude, check, and reason claims based on structured, supervised, and verified chain of  clues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8B3F8-0F93-6CA2-5DA5-DB81F05BFB3B}"/>
              </a:ext>
            </a:extLst>
          </p:cNvPr>
          <p:cNvCxnSpPr>
            <a:cxnSpLocks/>
            <a:stCxn id="41" idx="2"/>
            <a:endCxn id="31" idx="0"/>
          </p:cNvCxnSpPr>
          <p:nvPr/>
        </p:nvCxnSpPr>
        <p:spPr>
          <a:xfrm>
            <a:off x="4827862" y="3300443"/>
            <a:ext cx="1134346" cy="1586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9C345CA-1350-4D42-4EB6-380D1FE8494C}"/>
              </a:ext>
            </a:extLst>
          </p:cNvPr>
          <p:cNvCxnSpPr>
            <a:cxnSpLocks/>
            <a:stCxn id="116" idx="2"/>
            <a:endCxn id="31" idx="0"/>
          </p:cNvCxnSpPr>
          <p:nvPr/>
        </p:nvCxnSpPr>
        <p:spPr>
          <a:xfrm flipH="1">
            <a:off x="5962208" y="3286556"/>
            <a:ext cx="966520" cy="1725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5B0ED82-F089-1A87-36C1-90B2D70A5138}"/>
                  </a:ext>
                </a:extLst>
              </p:cNvPr>
              <p:cNvSpPr txBox="1"/>
              <p:nvPr/>
            </p:nvSpPr>
            <p:spPr>
              <a:xfrm>
                <a:off x="314777" y="1592177"/>
                <a:ext cx="3258727" cy="2588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900" dirty="0">
                    <a:latin typeface="Avenir Next" panose="020B0503020202020204" pitchFamily="34" charset="0"/>
                  </a:rPr>
                  <a:t>Misinformation in </a:t>
                </a:r>
                <a:r>
                  <a:rPr lang="en-US" sz="900" b="1" dirty="0">
                    <a:latin typeface="Avenir Next" panose="020B0503020202020204" pitchFamily="34" charset="0"/>
                  </a:rPr>
                  <a:t>underrepresented, </a:t>
                </a:r>
                <a:r>
                  <a:rPr lang="en-US" sz="900" dirty="0">
                    <a:latin typeface="Avenir Next" panose="020B0503020202020204" pitchFamily="34" charset="0"/>
                  </a:rPr>
                  <a:t>multilingual </a:t>
                </a:r>
                <a:r>
                  <a:rPr lang="en-US" sz="900" b="1" dirty="0">
                    <a:latin typeface="Avenir Next" panose="020B0503020202020204" pitchFamily="34" charset="0"/>
                  </a:rPr>
                  <a:t>communities, e.g., ASEAN, </a:t>
                </a:r>
                <a:r>
                  <a:rPr lang="en-US" sz="900" dirty="0">
                    <a:latin typeface="Avenir Next" panose="020B0503020202020204" pitchFamily="34" charset="0"/>
                  </a:rPr>
                  <a:t>who have with limited educational access, is especially difficult. Existing fact-checking tools </a:t>
                </a:r>
                <a:r>
                  <a:rPr lang="en-US" sz="900" b="1" dirty="0">
                    <a:latin typeface="Avenir Next" panose="020B0503020202020204" pitchFamily="34" charset="0"/>
                  </a:rPr>
                  <a:t>rely on English </a:t>
                </a:r>
                <a:r>
                  <a:rPr lang="en-US" sz="900" dirty="0">
                    <a:latin typeface="Avenir Next" panose="020B0503020202020204" pitchFamily="34" charset="0"/>
                  </a:rPr>
                  <a:t>and </a:t>
                </a:r>
                <a:r>
                  <a:rPr lang="en-US" sz="900" b="1" dirty="0">
                    <a:latin typeface="Avenir Next" panose="020B0503020202020204" pitchFamily="34" charset="0"/>
                  </a:rPr>
                  <a:t>expensive </a:t>
                </a:r>
                <a:r>
                  <a:rPr lang="en-US" sz="900" dirty="0">
                    <a:latin typeface="Avenir Next" panose="020B0503020202020204" pitchFamily="34" charset="0"/>
                  </a:rPr>
                  <a:t>AI models, making them inaccessible to large populations.</a:t>
                </a:r>
              </a:p>
              <a:p>
                <a:pPr algn="just"/>
                <a:endParaRPr lang="en-US" sz="900" dirty="0">
                  <a:latin typeface="Avenir Next" panose="020B0503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9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1" i="0" dirty="0" smtClean="0">
                            <a:latin typeface="Cambria Math" panose="02040503050406030204" pitchFamily="18" charset="0"/>
                          </a:rPr>
                          <m:t>𝐌</m:t>
                        </m:r>
                      </m:e>
                      <m:sup>
                        <m:r>
                          <a:rPr lang="en-US" sz="900" b="1" i="0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900" b="1" dirty="0">
                    <a:latin typeface="Avenir Next" panose="020B0503020202020204" pitchFamily="34" charset="0"/>
                    <a:cs typeface="Al Bayan Plain" pitchFamily="2" charset="-78"/>
                  </a:rPr>
                  <a:t>CHECK </a:t>
                </a:r>
                <a:r>
                  <a:rPr lang="en-US" sz="900" dirty="0">
                    <a:latin typeface="Avenir Next" panose="020B0503020202020204" pitchFamily="34" charset="0"/>
                  </a:rPr>
                  <a:t>simplifies complex claims by breaking them into </a:t>
                </a:r>
                <a:r>
                  <a:rPr lang="en-US" sz="900" b="1" dirty="0">
                    <a:latin typeface="Avenir Next" panose="020B0503020202020204" pitchFamily="34" charset="0"/>
                  </a:rPr>
                  <a:t>small, understandable facts</a:t>
                </a:r>
                <a:r>
                  <a:rPr lang="en-US" sz="900" dirty="0">
                    <a:latin typeface="Avenir Next" panose="020B0503020202020204" pitchFamily="34" charset="0"/>
                  </a:rPr>
                  <a:t>.</a:t>
                </a:r>
              </a:p>
              <a:p>
                <a:pPr algn="just"/>
                <a:endParaRPr lang="en-US" sz="900" dirty="0">
                  <a:latin typeface="Avenir Next" panose="020B0503020202020204" pitchFamily="34" charset="0"/>
                </a:endParaRPr>
              </a:p>
              <a:p>
                <a:pPr algn="just"/>
                <a:r>
                  <a:rPr lang="en-US" sz="900" dirty="0">
                    <a:latin typeface="Avenir Next" panose="020B0503020202020204" pitchFamily="34" charset="0"/>
                  </a:rPr>
                  <a:t>Supports </a:t>
                </a:r>
                <a:r>
                  <a:rPr lang="en-US" sz="900" b="1" dirty="0">
                    <a:latin typeface="Avenir Next" panose="020B0503020202020204" pitchFamily="34" charset="0"/>
                  </a:rPr>
                  <a:t>low-resource and underrepresented languages, </a:t>
                </a:r>
                <a:r>
                  <a:rPr lang="en-US" sz="900" dirty="0">
                    <a:latin typeface="Avenir Next" panose="020B0503020202020204" pitchFamily="34" charset="0"/>
                  </a:rPr>
                  <a:t>making fact-checking accessible to diverse communities.</a:t>
                </a:r>
              </a:p>
              <a:p>
                <a:pPr algn="just"/>
                <a:endParaRPr lang="en-US" sz="900" dirty="0">
                  <a:latin typeface="Avenir Next" panose="020B0503020202020204" pitchFamily="34" charset="0"/>
                </a:endParaRPr>
              </a:p>
              <a:p>
                <a:pPr algn="just"/>
                <a:r>
                  <a:rPr lang="en-US" sz="900" b="1" dirty="0">
                    <a:latin typeface="Avenir Next" panose="020B0503020202020204" pitchFamily="34" charset="0"/>
                  </a:rPr>
                  <a:t>Lightweight &amp; cost-effective: </a:t>
                </a:r>
                <a:r>
                  <a:rPr lang="en-US" sz="900" dirty="0">
                    <a:latin typeface="Avenir Next" panose="020B0503020202020204" pitchFamily="34" charset="0"/>
                  </a:rPr>
                  <a:t>runs locally on a laptop, reducing reliance on expensive APIs for affordable fact-checking in low-resource regions.</a:t>
                </a:r>
              </a:p>
              <a:p>
                <a:pPr algn="just"/>
                <a:endParaRPr lang="en-US" sz="900" dirty="0">
                  <a:latin typeface="Avenir Next" panose="020B0503020202020204" pitchFamily="34" charset="0"/>
                </a:endParaRPr>
              </a:p>
              <a:p>
                <a:pPr algn="just"/>
                <a:r>
                  <a:rPr lang="en-US" sz="900" b="1" dirty="0">
                    <a:latin typeface="Avenir Next" panose="020B0503020202020204" pitchFamily="34" charset="0"/>
                  </a:rPr>
                  <a:t>Timeliness</a:t>
                </a:r>
                <a:r>
                  <a:rPr lang="zh-CN" altLang="en-US" sz="900" b="1" dirty="0">
                    <a:latin typeface="Avenir Next" panose="020B0503020202020204" pitchFamily="34" charset="0"/>
                  </a:rPr>
                  <a:t>：</a:t>
                </a:r>
                <a:r>
                  <a:rPr lang="zh-CN" altLang="en-US" sz="900" dirty="0">
                    <a:latin typeface="Avenir Next" panose="020B0503020202020204" pitchFamily="34" charset="0"/>
                  </a:rPr>
                  <a:t> </a:t>
                </a:r>
                <a:r>
                  <a:rPr lang="en-US" altLang="zh-CN" sz="900" dirty="0">
                    <a:latin typeface="Avenir Next" panose="020B0503020202020204" pitchFamily="34" charset="0"/>
                  </a:rPr>
                  <a:t>supports fact-checking for recent news.</a:t>
                </a:r>
                <a:endParaRPr lang="en-US" sz="900" dirty="0">
                  <a:latin typeface="Avenir Next" panose="020B0503020202020204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95B0ED82-F089-1A87-36C1-90B2D70A5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77" y="1592177"/>
                <a:ext cx="3258727" cy="2588466"/>
              </a:xfrm>
              <a:prstGeom prst="rect">
                <a:avLst/>
              </a:prstGeom>
              <a:blipFill>
                <a:blip r:embed="rId11"/>
                <a:stretch>
                  <a:fillRect r="-38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TextBox 157">
            <a:extLst>
              <a:ext uri="{FF2B5EF4-FFF2-40B4-BE49-F238E27FC236}">
                <a16:creationId xmlns:a16="http://schemas.microsoft.com/office/drawing/2014/main" id="{7838349F-095F-3EA9-5B12-74CAC8FA73EC}"/>
              </a:ext>
            </a:extLst>
          </p:cNvPr>
          <p:cNvSpPr txBox="1"/>
          <p:nvPr/>
        </p:nvSpPr>
        <p:spPr>
          <a:xfrm>
            <a:off x="29766" y="3486674"/>
            <a:ext cx="408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venir Next" panose="020B0503020202020204" pitchFamily="34" charset="0"/>
              </a:rPr>
              <a:t>👍 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6ED480-2452-F9CF-66C7-CEF07C589E3C}"/>
              </a:ext>
            </a:extLst>
          </p:cNvPr>
          <p:cNvCxnSpPr>
            <a:cxnSpLocks/>
            <a:stCxn id="30" idx="0"/>
            <a:endCxn id="67" idx="0"/>
          </p:cNvCxnSpPr>
          <p:nvPr/>
        </p:nvCxnSpPr>
        <p:spPr>
          <a:xfrm>
            <a:off x="5945938" y="2386824"/>
            <a:ext cx="1027934" cy="2808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2382BFA-93A3-CA02-15C3-35555558E9CE}"/>
              </a:ext>
            </a:extLst>
          </p:cNvPr>
          <p:cNvSpPr txBox="1"/>
          <p:nvPr/>
        </p:nvSpPr>
        <p:spPr>
          <a:xfrm>
            <a:off x="30986" y="2472085"/>
            <a:ext cx="408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venir Next" panose="020B0503020202020204" pitchFamily="34" charset="0"/>
              </a:rPr>
              <a:t>👍 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37C864A-20FD-DD4C-AB55-BC35C418E8BB}"/>
              </a:ext>
            </a:extLst>
          </p:cNvPr>
          <p:cNvSpPr txBox="1"/>
          <p:nvPr/>
        </p:nvSpPr>
        <p:spPr>
          <a:xfrm>
            <a:off x="12550" y="1758787"/>
            <a:ext cx="366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venir Next" panose="020B0503020202020204" pitchFamily="34" charset="0"/>
              </a:rPr>
              <a:t>👎</a:t>
            </a:r>
            <a:r>
              <a:rPr lang="en-US" sz="1200" dirty="0">
                <a:latin typeface="Avenir Next" panose="020B0503020202020204" pitchFamily="34" charset="0"/>
              </a:rPr>
              <a:t> 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5469C94-B42B-C9F5-B01E-2129C4CDBF12}"/>
              </a:ext>
            </a:extLst>
          </p:cNvPr>
          <p:cNvSpPr txBox="1"/>
          <p:nvPr/>
        </p:nvSpPr>
        <p:spPr>
          <a:xfrm>
            <a:off x="29767" y="2931206"/>
            <a:ext cx="408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venir Next" panose="020B0503020202020204" pitchFamily="34" charset="0"/>
              </a:rPr>
              <a:t>👍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4103C3-E846-074B-2E7A-2D8E285957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56014" y="3659662"/>
            <a:ext cx="311968" cy="311968"/>
          </a:xfrm>
          <a:prstGeom prst="rect">
            <a:avLst/>
          </a:prstGeom>
        </p:spPr>
      </p:pic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42A05945-1093-A38C-DD37-357FBBDB96ED}"/>
              </a:ext>
            </a:extLst>
          </p:cNvPr>
          <p:cNvSpPr/>
          <p:nvPr/>
        </p:nvSpPr>
        <p:spPr>
          <a:xfrm>
            <a:off x="8151216" y="1956729"/>
            <a:ext cx="3649316" cy="787350"/>
          </a:xfrm>
          <a:prstGeom prst="roundRect">
            <a:avLst>
              <a:gd name="adj" fmla="val 805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I’ve got the following clues:</a:t>
            </a:r>
          </a:p>
          <a:p>
            <a: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1️⃣ Sunlight can penetrate up to 200 meters in clear ocean water</a:t>
            </a:r>
          </a:p>
          <a:p>
            <a: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2️⃣ The Black Sea is over 2,000 meters deep.</a:t>
            </a:r>
          </a:p>
          <a:p>
            <a: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3️⃣ In general, sunlight cannot penetrate water beyond a depth of  1,500 meters (4,921 feet).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881676F2-8BD1-816D-5390-7002D5E4391B}"/>
              </a:ext>
            </a:extLst>
          </p:cNvPr>
          <p:cNvSpPr/>
          <p:nvPr/>
        </p:nvSpPr>
        <p:spPr>
          <a:xfrm>
            <a:off x="8140174" y="2871837"/>
            <a:ext cx="3660358" cy="834449"/>
          </a:xfrm>
          <a:prstGeom prst="roundRect">
            <a:avLst>
              <a:gd name="adj" fmla="val 79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I am going to verify the above clues one by one:</a:t>
            </a:r>
          </a:p>
          <a:p>
            <a: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1️⃣ Sunlight can penetrate up to 200 meters in clear ocean water.</a:t>
            </a:r>
          </a:p>
          <a:p>
            <a: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       ➡️ TRUE</a:t>
            </a:r>
            <a:b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</a:br>
            <a: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2️⃣ The Black Sea is over 2,000 meters deep.   ➡️ TRUE</a:t>
            </a:r>
          </a:p>
          <a:p>
            <a: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3️⃣ In general, sunlight cannot penetrate water beyond a depth of </a:t>
            </a:r>
            <a:b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</a:br>
            <a: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      1,500 meters (4,921 feet). ➡️ TRUE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67218A4-EAAB-6552-2793-74D0484D03BE}"/>
              </a:ext>
            </a:extLst>
          </p:cNvPr>
          <p:cNvSpPr/>
          <p:nvPr/>
        </p:nvSpPr>
        <p:spPr>
          <a:xfrm>
            <a:off x="8157673" y="3815646"/>
            <a:ext cx="3660358" cy="350399"/>
          </a:xfrm>
          <a:prstGeom prst="roundRect">
            <a:avLst>
              <a:gd name="adj" fmla="val 2553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Your claim is </a:t>
            </a:r>
            <a:r>
              <a:rPr lang="en-US" sz="9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False ❌. The bottom lies far beyond the depth where sunlight can penetrate (&gt;2000 meters).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2D26863B-36E9-3EEA-8CA7-7D6D58684B17}"/>
              </a:ext>
            </a:extLst>
          </p:cNvPr>
          <p:cNvSpPr/>
          <p:nvPr/>
        </p:nvSpPr>
        <p:spPr>
          <a:xfrm>
            <a:off x="8417130" y="4325338"/>
            <a:ext cx="3660357" cy="2035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🤔</a:t>
            </a:r>
            <a:r>
              <a:rPr lang="zh-CN" alt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太阳光线可以到达黑海底部</a:t>
            </a:r>
            <a:endParaRPr lang="en-US" sz="900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CB941A12-18A1-238E-B345-010E7D651057}"/>
              </a:ext>
            </a:extLst>
          </p:cNvPr>
          <p:cNvSpPr/>
          <p:nvPr/>
        </p:nvSpPr>
        <p:spPr>
          <a:xfrm>
            <a:off x="8140174" y="4679246"/>
            <a:ext cx="3660358" cy="6764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I’ve generated the following clue:</a:t>
            </a:r>
          </a:p>
          <a:p>
            <a:r>
              <a:rPr lang="en-US" altLang="zh-CN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1️⃣ </a:t>
            </a:r>
            <a:r>
              <a:rPr lang="zh-CN" alt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阳光可以穿透水的深度大约为</a:t>
            </a:r>
            <a:r>
              <a:rPr lang="en-US" altLang="zh-CN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200</a:t>
            </a:r>
            <a:r>
              <a:rPr lang="zh-CN" alt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米。</a:t>
            </a:r>
          </a:p>
          <a:p>
            <a:r>
              <a:rPr lang="en-US" altLang="zh-CN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2️⃣ </a:t>
            </a:r>
            <a:r>
              <a:rPr lang="zh-CN" alt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黑海的最大深度超过</a:t>
            </a:r>
            <a:r>
              <a:rPr lang="en-US" altLang="zh-CN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2,000</a:t>
            </a:r>
            <a:r>
              <a:rPr lang="zh-CN" alt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 米。</a:t>
            </a:r>
          </a:p>
          <a:p>
            <a:r>
              <a:rPr lang="en-US" altLang="zh-CN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3️⃣ </a:t>
            </a:r>
            <a:r>
              <a:rPr lang="zh-CN" alt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一般来说，阳光无法穿透深度超过 </a:t>
            </a:r>
            <a:r>
              <a:rPr lang="en-US" altLang="zh-CN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1,500 </a:t>
            </a:r>
            <a:r>
              <a:rPr lang="zh-CN" alt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米的水。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9A850FC-99ED-F46B-98C3-443029AC22EC}"/>
              </a:ext>
            </a:extLst>
          </p:cNvPr>
          <p:cNvSpPr/>
          <p:nvPr/>
        </p:nvSpPr>
        <p:spPr>
          <a:xfrm>
            <a:off x="8140173" y="5491116"/>
            <a:ext cx="3660357" cy="72804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I am going to verify above clues one by one</a:t>
            </a:r>
          </a:p>
          <a:p>
            <a:r>
              <a:rPr lang="en-US" altLang="zh-CN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1️⃣</a:t>
            </a:r>
            <a:r>
              <a:rPr lang="zh-CN" alt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阳光可以穿透水的深度大约为</a:t>
            </a:r>
            <a:r>
              <a:rPr lang="en-US" altLang="zh-CN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200</a:t>
            </a:r>
            <a:r>
              <a:rPr lang="zh-CN" alt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米。➡️ </a:t>
            </a:r>
            <a:r>
              <a:rPr lang="en-US" altLang="zh-CN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TRUE</a:t>
            </a:r>
          </a:p>
          <a:p>
            <a:r>
              <a:rPr lang="en-US" altLang="zh-CN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2️⃣</a:t>
            </a:r>
            <a:r>
              <a:rPr lang="zh-CN" alt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黑海的最大深度超过</a:t>
            </a:r>
            <a:r>
              <a:rPr lang="en-US" altLang="zh-CN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2,000</a:t>
            </a:r>
            <a:r>
              <a:rPr lang="zh-CN" alt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米。➡️</a:t>
            </a:r>
            <a:r>
              <a:rPr lang="en-US" altLang="zh-CN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 TRUE</a:t>
            </a:r>
          </a:p>
          <a:p>
            <a:r>
              <a:rPr lang="en-US" altLang="zh-CN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3️⃣</a:t>
            </a:r>
            <a:r>
              <a:rPr lang="zh-CN" alt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一般来说，阳光无法穿透深度超过 </a:t>
            </a:r>
            <a:r>
              <a:rPr lang="en-US" altLang="zh-CN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1,500 </a:t>
            </a:r>
            <a:r>
              <a:rPr lang="zh-CN" alt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米的水。</a:t>
            </a:r>
            <a:r>
              <a:rPr lang="en-US" altLang="zh-CN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 </a:t>
            </a:r>
            <a:r>
              <a:rPr lang="zh-CN" alt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➡️</a:t>
            </a:r>
            <a:r>
              <a:rPr lang="en-US" altLang="zh-CN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 TRUE</a:t>
            </a:r>
            <a:endParaRPr lang="en-US" sz="900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769069C-3A3F-7F5D-FC68-123AB92AAD2D}"/>
              </a:ext>
            </a:extLst>
          </p:cNvPr>
          <p:cNvSpPr/>
          <p:nvPr/>
        </p:nvSpPr>
        <p:spPr>
          <a:xfrm>
            <a:off x="8140173" y="6346917"/>
            <a:ext cx="3660357" cy="35258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accent1"/>
                </a:solidFill>
                <a:latin typeface="Avenir Next" panose="020B0503020202020204" pitchFamily="34" charset="0"/>
              </a:rPr>
              <a:t>Your claim is </a:t>
            </a:r>
            <a:r>
              <a:rPr lang="en-US" sz="9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False ❌. </a:t>
            </a:r>
            <a:r>
              <a:rPr lang="zh-CN" altLang="en-US" sz="9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海底的深度远远超出了阳光可以穿透的深度（</a:t>
            </a:r>
            <a:r>
              <a:rPr lang="en-US" altLang="zh-CN" sz="9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&gt;2000</a:t>
            </a:r>
            <a:r>
              <a:rPr lang="zh-CN" altLang="en-US" sz="900" b="1" dirty="0">
                <a:solidFill>
                  <a:schemeClr val="accent1"/>
                </a:solidFill>
                <a:latin typeface="Avenir Next" panose="020B0503020202020204" pitchFamily="34" charset="0"/>
              </a:rPr>
              <a:t>米）。</a:t>
            </a:r>
            <a:endParaRPr lang="en-US" sz="900" b="1" dirty="0">
              <a:solidFill>
                <a:schemeClr val="accent1"/>
              </a:solidFill>
              <a:latin typeface="Avenir Next" panose="020B0503020202020204" pitchFamily="34" charset="0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04EE68F-297D-1298-38D6-3EED31FCFA0F}"/>
              </a:ext>
            </a:extLst>
          </p:cNvPr>
          <p:cNvCxnSpPr>
            <a:cxnSpLocks/>
            <a:stCxn id="67" idx="1"/>
            <a:endCxn id="64" idx="3"/>
          </p:cNvCxnSpPr>
          <p:nvPr/>
        </p:nvCxnSpPr>
        <p:spPr>
          <a:xfrm flipH="1">
            <a:off x="5783687" y="2867176"/>
            <a:ext cx="320689" cy="29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971CAC9-BDB5-9774-E76F-398D961E9885}"/>
              </a:ext>
            </a:extLst>
          </p:cNvPr>
          <p:cNvSpPr txBox="1"/>
          <p:nvPr/>
        </p:nvSpPr>
        <p:spPr>
          <a:xfrm>
            <a:off x="20733" y="3865852"/>
            <a:ext cx="408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venir Next" panose="020B0503020202020204" pitchFamily="34" charset="0"/>
              </a:rPr>
              <a:t>👍 </a:t>
            </a:r>
            <a:endParaRPr lang="en-US" dirty="0"/>
          </a:p>
        </p:txBody>
      </p:sp>
      <p:sp>
        <p:nvSpPr>
          <p:cNvPr id="205" name="Notched Right Arrow 204">
            <a:extLst>
              <a:ext uri="{FF2B5EF4-FFF2-40B4-BE49-F238E27FC236}">
                <a16:creationId xmlns:a16="http://schemas.microsoft.com/office/drawing/2014/main" id="{8235AD45-B6A1-8128-42A4-8345C7380D8E}"/>
              </a:ext>
            </a:extLst>
          </p:cNvPr>
          <p:cNvSpPr/>
          <p:nvPr/>
        </p:nvSpPr>
        <p:spPr>
          <a:xfrm rot="5400000">
            <a:off x="6813339" y="5305176"/>
            <a:ext cx="319047" cy="570853"/>
          </a:xfrm>
          <a:prstGeom prst="notchedRightArrow">
            <a:avLst/>
          </a:prstGeom>
          <a:solidFill>
            <a:srgbClr val="868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11" dirty="0"/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C8B997F1-C82F-73E4-6D5C-51F46A975995}"/>
              </a:ext>
            </a:extLst>
          </p:cNvPr>
          <p:cNvSpPr/>
          <p:nvPr/>
        </p:nvSpPr>
        <p:spPr>
          <a:xfrm>
            <a:off x="6283153" y="5803443"/>
            <a:ext cx="1379418" cy="31904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Avenir Next" panose="020B0503020202020204" pitchFamily="34" charset="0"/>
              </a:rPr>
              <a:t>Conclusion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A594AFBF-35C9-37B5-8BCF-D17415DDAB43}"/>
              </a:ext>
            </a:extLst>
          </p:cNvPr>
          <p:cNvSpPr txBox="1"/>
          <p:nvPr/>
        </p:nvSpPr>
        <p:spPr>
          <a:xfrm>
            <a:off x="6772214" y="6200905"/>
            <a:ext cx="41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/>
              <a:t>📝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97998E2-3AD3-FEA6-AEFF-3633A8FF43EC}"/>
              </a:ext>
            </a:extLst>
          </p:cNvPr>
          <p:cNvSpPr txBox="1"/>
          <p:nvPr/>
        </p:nvSpPr>
        <p:spPr>
          <a:xfrm>
            <a:off x="4394175" y="6136277"/>
            <a:ext cx="1455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dirty="0"/>
              <a:t>✔️   ❌  ❓</a:t>
            </a:r>
          </a:p>
        </p:txBody>
      </p:sp>
    </p:spTree>
    <p:extLst>
      <p:ext uri="{BB962C8B-B14F-4D97-AF65-F5344CB8AC3E}">
        <p14:creationId xmlns:p14="http://schemas.microsoft.com/office/powerpoint/2010/main" val="182876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2304-5070-EAFF-B639-4A326501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Major Update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98F530-F9C0-DFBB-B11B-80FCFD060714}"/>
              </a:ext>
            </a:extLst>
          </p:cNvPr>
          <p:cNvSpPr txBox="1">
            <a:spLocks/>
          </p:cNvSpPr>
          <p:nvPr/>
        </p:nvSpPr>
        <p:spPr>
          <a:xfrm>
            <a:off x="838200" y="1816237"/>
            <a:ext cx="10515600" cy="4490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en-CN" dirty="0"/>
              <a:t>Remove Questioner. </a:t>
            </a:r>
          </a:p>
          <a:p>
            <a:pPr marL="1200150" lvl="1" indent="-742950">
              <a:buAutoNum type="arabicPeriod"/>
            </a:pPr>
            <a:r>
              <a:rPr lang="en-CN" dirty="0"/>
              <a:t>Not very robust.</a:t>
            </a:r>
          </a:p>
          <a:p>
            <a:pPr marL="1200150" lvl="1" indent="-742950">
              <a:buAutoNum type="arabicPeriod"/>
            </a:pPr>
            <a:r>
              <a:rPr lang="en-CN" dirty="0"/>
              <a:t>It does not make sense right now.</a:t>
            </a:r>
          </a:p>
          <a:p>
            <a:pPr marL="1200150" lvl="1" indent="-742950">
              <a:buAutoNum type="arabicPeriod"/>
            </a:pPr>
            <a:endParaRPr lang="en-CN" dirty="0"/>
          </a:p>
          <a:p>
            <a:pPr marL="742950" indent="-742950">
              <a:buAutoNum type="arabicPeriod"/>
            </a:pPr>
            <a:r>
              <a:rPr lang="en-CN" dirty="0"/>
              <a:t>Change the fact verification to NLI or entailment verification task. 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Question: given the following premises, is the hypothesis correct?</a:t>
            </a:r>
            <a:endParaRPr lang="en-CN" dirty="0">
              <a:solidFill>
                <a:schemeClr val="accent1"/>
              </a:solidFill>
            </a:endParaRPr>
          </a:p>
          <a:p>
            <a:pPr lvl="1"/>
            <a:r>
              <a:rPr lang="en-CN" dirty="0">
                <a:solidFill>
                  <a:schemeClr val="accent1"/>
                </a:solidFill>
              </a:rPr>
              <a:t>Premises:   </a:t>
            </a:r>
            <a:r>
              <a:rPr lang="en-GB" dirty="0">
                <a:solidFill>
                  <a:schemeClr val="accent1"/>
                </a:solidFill>
              </a:rPr>
              <a:t>structured, supervised, and verified chain of clues</a:t>
            </a:r>
            <a:endParaRPr lang="en-CN" dirty="0">
              <a:solidFill>
                <a:schemeClr val="accent1"/>
              </a:solidFill>
            </a:endParaRPr>
          </a:p>
          <a:p>
            <a:pPr lvl="1"/>
            <a:r>
              <a:rPr lang="en-GB" dirty="0">
                <a:solidFill>
                  <a:schemeClr val="accent1"/>
                </a:solidFill>
              </a:rPr>
              <a:t>Hypothesis</a:t>
            </a:r>
            <a:r>
              <a:rPr lang="en-CN" dirty="0">
                <a:solidFill>
                  <a:schemeClr val="accent1"/>
                </a:solidFill>
              </a:rPr>
              <a:t>:  claim</a:t>
            </a:r>
            <a:endParaRPr lang="en-CN" dirty="0"/>
          </a:p>
          <a:p>
            <a:pPr marL="1200150" lvl="1" indent="-742950">
              <a:buFontTx/>
              <a:buAutoNum type="arabicPeriod"/>
            </a:pPr>
            <a:r>
              <a:rPr lang="en-CN" dirty="0"/>
              <a:t>Zip all verified clues into a </a:t>
            </a:r>
            <a:r>
              <a:rPr lang="en-GB" dirty="0"/>
              <a:t>structured, supervised, and verified chain of clues</a:t>
            </a:r>
            <a:r>
              <a:rPr lang="en-CN" dirty="0"/>
              <a:t> </a:t>
            </a:r>
            <a:r>
              <a:rPr lang="en-CN" dirty="0">
                <a:solidFill>
                  <a:schemeClr val="accent1"/>
                </a:solidFill>
              </a:rPr>
              <a:t>(in </a:t>
            </a:r>
            <a:r>
              <a:rPr lang="en-GB" dirty="0">
                <a:solidFill>
                  <a:schemeClr val="accent1"/>
                </a:solidFill>
              </a:rPr>
              <a:t>contrast</a:t>
            </a:r>
            <a:r>
              <a:rPr lang="en-CN" dirty="0">
                <a:solidFill>
                  <a:schemeClr val="accent1"/>
                </a:solidFill>
              </a:rPr>
              <a:t> to unsupervised COT)</a:t>
            </a:r>
            <a:endParaRPr lang="en-CN" dirty="0"/>
          </a:p>
          <a:p>
            <a:pPr marL="1200150" lvl="1" indent="-742950">
              <a:buAutoNum type="arabicPeriod"/>
            </a:pPr>
            <a:r>
              <a:rPr lang="en-CN" dirty="0"/>
              <a:t>More robust and consistent to the negative.</a:t>
            </a:r>
          </a:p>
          <a:p>
            <a:pPr marL="1200150" lvl="1" indent="-742950">
              <a:buAutoNum type="arabicPeriod"/>
            </a:pPr>
            <a:r>
              <a:rPr lang="en-CN" dirty="0"/>
              <a:t>Easy to fine-tune.</a:t>
            </a:r>
          </a:p>
          <a:p>
            <a:pPr lvl="1"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89717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2346</TotalTime>
  <Words>606</Words>
  <Application>Microsoft Macintosh PowerPoint</Application>
  <PresentationFormat>Widescreen</PresentationFormat>
  <Paragraphs>73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Aharoni</vt:lpstr>
      <vt:lpstr>Apple Braille Outline 6 Dot</vt:lpstr>
      <vt:lpstr>Aptos</vt:lpstr>
      <vt:lpstr>Aptos Display</vt:lpstr>
      <vt:lpstr>Arial</vt:lpstr>
      <vt:lpstr>Avenir Next</vt:lpstr>
      <vt:lpstr>Avenir Next Medium</vt:lpstr>
      <vt:lpstr>Cambria Math</vt:lpstr>
      <vt:lpstr>Office Theme</vt:lpstr>
      <vt:lpstr>PowerPoint Presentation</vt:lpstr>
      <vt:lpstr>Major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Lu, Xinyuan</dc:creator>
  <cp:lastModifiedBy>Office</cp:lastModifiedBy>
  <cp:revision>28</cp:revision>
  <dcterms:created xsi:type="dcterms:W3CDTF">2025-03-14T08:12:37Z</dcterms:created>
  <dcterms:modified xsi:type="dcterms:W3CDTF">2025-04-10T19:39:05Z</dcterms:modified>
</cp:coreProperties>
</file>