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7"/>
  </p:notesMasterIdLst>
  <p:sldIdLst>
    <p:sldId id="256" r:id="rId2"/>
    <p:sldId id="319" r:id="rId3"/>
    <p:sldId id="346" r:id="rId4"/>
    <p:sldId id="345" r:id="rId5"/>
    <p:sldId id="34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89" autoAdjust="0"/>
  </p:normalViewPr>
  <p:slideViewPr>
    <p:cSldViewPr snapToGrid="0">
      <p:cViewPr varScale="1">
        <p:scale>
          <a:sx n="69" d="100"/>
          <a:sy n="69" d="100"/>
        </p:scale>
        <p:origin x="20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43A8D-024F-4915-83BC-9179142FB29D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3EA3D-F7D3-4FAE-AEA7-4C5EC31D6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4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Hi, my name is Titus.  Today I’m going to tell you about a dataset called Fuse, which is a reproducible, extendable, internet-scale corpus of spreadsheets.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3EA3D-F7D3-4FAE-AEA7-4C5EC31D64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5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Spreadsheets are most well known and most used form of end user programming software</a:t>
            </a:r>
          </a:p>
          <a:p>
            <a:r>
              <a:rPr lang="en-US" baseline="0" dirty="0" smtClean="0"/>
              <a:t>Where end user programmers typically don’t have formal programming experience, but still have a need to perform programming activities</a:t>
            </a:r>
          </a:p>
          <a:p>
            <a:r>
              <a:rPr lang="en-US" baseline="0" dirty="0" smtClean="0"/>
              <a:t>Example: financial planner. Example: administrator. travel reimbursement form.</a:t>
            </a:r>
          </a:p>
          <a:p>
            <a:r>
              <a:rPr lang="en-US" baseline="0" dirty="0" smtClean="0"/>
              <a:t>Researchers are interested in the types of software that these end-users create and how they go about doing 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3EA3D-F7D3-4FAE-AEA7-4C5EC31D64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8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this is also much larger than existing</a:t>
            </a:r>
            <a:r>
              <a:rPr lang="en-US" baseline="0" dirty="0" smtClean="0"/>
              <a:t> corpus – 4500.</a:t>
            </a:r>
          </a:p>
          <a:p>
            <a:r>
              <a:rPr lang="en-US" baseline="0" dirty="0" smtClean="0"/>
              <a:t>Apache POI metrics: types of functions, whether the spreadsheet has charts, or worksheets – over 450 such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3EA3D-F7D3-4FAE-AEA7-4C5EC31D64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56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3EA3D-F7D3-4FAE-AEA7-4C5EC31D64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91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3EA3D-F7D3-4FAE-AEA7-4C5EC31D64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0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yriad Pro" panose="020B05030304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Myriad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2A7F-DF3D-4C65-8D47-A79751A6077D}" type="datetime1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go.ncsu.edu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B50A-F1F2-45BC-8C57-A866E5A2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1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C928-622B-4165-B7E4-FFFD65BF3C6E}" type="datetime1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go.ncsu.edu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B50A-F1F2-45BC-8C57-A866E5A2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BEE1-5562-4483-BE49-101062C960B9}" type="datetime1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go.ncsu.edu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B50A-F1F2-45BC-8C57-A866E5A2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Myriad Pro" panose="020B0503030403020204" pitchFamily="34" charset="0"/>
              </a:defRPr>
            </a:lvl1pPr>
            <a:lvl2pPr marL="457200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4400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1600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8800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08B8-A953-4221-B8CF-5BBDC928D6FC}" type="datetime1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go.ncsu.edu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B50A-F1F2-45BC-8C57-A866E5A2EE42}" type="slidenum">
              <a:rPr lang="en-US" smtClean="0"/>
              <a:pPr/>
              <a:t>‹#›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82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Myriad Pro" panose="020B05030304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10C3-52B6-4415-BEAE-9A3859F8B34C}" type="datetime1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go.ncsu.edu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B50A-F1F2-45BC-8C57-A866E5A2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46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>
                <a:latin typeface="Myriad Pro" panose="020B0503030403020204" pitchFamily="34" charset="0"/>
              </a:defRPr>
            </a:lvl1pPr>
            <a:lvl2pPr marL="457200" indent="0">
              <a:spcBef>
                <a:spcPts val="1800"/>
              </a:spcBef>
              <a:buFontTx/>
              <a:buNone/>
              <a:defRPr>
                <a:latin typeface="Myriad Pro" panose="020B0503030403020204" pitchFamily="34" charset="0"/>
              </a:defRPr>
            </a:lvl2pPr>
            <a:lvl3pPr marL="914400" indent="0">
              <a:spcBef>
                <a:spcPts val="1800"/>
              </a:spcBef>
              <a:buFontTx/>
              <a:buNone/>
              <a:defRPr>
                <a:latin typeface="Myriad Pro" panose="020B0503030403020204" pitchFamily="34" charset="0"/>
              </a:defRPr>
            </a:lvl3pPr>
            <a:lvl4pPr marL="1371600" indent="0">
              <a:spcBef>
                <a:spcPts val="1800"/>
              </a:spcBef>
              <a:buFontTx/>
              <a:buNone/>
              <a:defRPr>
                <a:latin typeface="Myriad Pro" panose="020B0503030403020204" pitchFamily="34" charset="0"/>
              </a:defRPr>
            </a:lvl4pPr>
            <a:lvl5pPr marL="1828800" indent="0">
              <a:spcBef>
                <a:spcPts val="1800"/>
              </a:spcBef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>
                <a:latin typeface="Myriad Pro" panose="020B0503030403020204" pitchFamily="34" charset="0"/>
              </a:defRPr>
            </a:lvl1pPr>
            <a:lvl2pPr marL="457200" indent="0">
              <a:spcBef>
                <a:spcPts val="1800"/>
              </a:spcBef>
              <a:buFontTx/>
              <a:buNone/>
              <a:defRPr>
                <a:latin typeface="Myriad Pro" panose="020B0503030403020204" pitchFamily="34" charset="0"/>
              </a:defRPr>
            </a:lvl2pPr>
            <a:lvl3pPr marL="914400" indent="0">
              <a:spcBef>
                <a:spcPts val="1800"/>
              </a:spcBef>
              <a:buFontTx/>
              <a:buNone/>
              <a:defRPr>
                <a:latin typeface="Myriad Pro" panose="020B0503030403020204" pitchFamily="34" charset="0"/>
              </a:defRPr>
            </a:lvl3pPr>
            <a:lvl4pPr marL="1371600" indent="0">
              <a:spcBef>
                <a:spcPts val="1800"/>
              </a:spcBef>
              <a:buFontTx/>
              <a:buNone/>
              <a:defRPr>
                <a:latin typeface="Myriad Pro" panose="020B0503030403020204" pitchFamily="34" charset="0"/>
              </a:defRPr>
            </a:lvl4pPr>
            <a:lvl5pPr marL="1828800" indent="0">
              <a:spcBef>
                <a:spcPts val="1800"/>
              </a:spcBef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44BF-76CC-4548-817B-57EB7959532B}" type="datetime1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go.ncsu.edu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B50A-F1F2-45BC-8C57-A866E5A2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C65A-A1CD-4043-90CC-CF6571213FAA}" type="datetime1">
              <a:rPr lang="en-US" smtClean="0"/>
              <a:t>5/15/2015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go.ncsu.edu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B50A-F1F2-45BC-8C57-A866E5A2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54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1468-80C9-47CE-8BD7-1CA584B11F58}" type="datetime1">
              <a:rPr lang="en-US" smtClean="0"/>
              <a:t>5/15/2015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go.ncsu.edu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B50A-F1F2-45BC-8C57-A866E5A2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46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5819-4C00-4636-90ED-30934F4AD43B}" type="datetime1">
              <a:rPr lang="en-US" smtClean="0"/>
              <a:t>5/15/2015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go.ncsu.edu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B50A-F1F2-45BC-8C57-A866E5A2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09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8A9C-9CB4-44C0-B7CA-B3D745DBF147}" type="datetime1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go.ncsu.edu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B50A-F1F2-45BC-8C57-A866E5A2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60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583F-C734-4EE2-BE46-1CC8FE656FCF}" type="datetime1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go.ncsu.edu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B50A-F1F2-45BC-8C57-A866E5A2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B804-E169-4375-AE23-84959A480AB3}" type="datetime1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go.ncsu.edu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7B50A-F1F2-45BC-8C57-A866E5A2EE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632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792686"/>
            <a:ext cx="9144000" cy="65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7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003" y="1192175"/>
            <a:ext cx="7543800" cy="2387019"/>
          </a:xfrm>
        </p:spPr>
        <p:txBody>
          <a:bodyPr>
            <a:normAutofit/>
          </a:bodyPr>
          <a:lstStyle/>
          <a:p>
            <a:pPr algn="l"/>
            <a:r>
              <a:rPr lang="en-US" sz="4400" cap="small" dirty="0" smtClean="0"/>
              <a:t>Fuse</a:t>
            </a:r>
            <a:r>
              <a:rPr lang="en-US" sz="4400" dirty="0" smtClean="0"/>
              <a:t>: A Reproducible, Extendable, Internet-scale Corpus of Spreadsheets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003" y="4016450"/>
            <a:ext cx="7380368" cy="128274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Titus Barik</a:t>
            </a:r>
            <a:r>
              <a:rPr lang="en-US" dirty="0" smtClean="0"/>
              <a:t>, Kevin Lubick, Justin Smith, John Slankas, Emerson Murphy-Hill</a:t>
            </a:r>
          </a:p>
        </p:txBody>
      </p:sp>
      <p:pic>
        <p:nvPicPr>
          <p:cNvPr id="6" name="Picture 4" descr="http://upload.wikimedia.org/wikipedia/commons/thumb/0/00/ABB_logo.svg/230px-ABB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305" y="5573265"/>
            <a:ext cx="1188483" cy="4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www.csc.ncsu.edu/news/images/NCSUbrick_CS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03" y="5523834"/>
            <a:ext cx="2448265" cy="57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hoto of a L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740" y="5474607"/>
            <a:ext cx="23812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180236" y="384967"/>
            <a:ext cx="2234567" cy="5825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yriad Pro" panose="020B0503030403020204" pitchFamily="34" charset="0"/>
                <a:cs typeface="Myanmar Text" panose="020B0502040204020203" pitchFamily="34" charset="0"/>
              </a:rPr>
              <a:t>@barik</a:t>
            </a:r>
            <a:endParaRPr lang="en-US" sz="3200" dirty="0">
              <a:latin typeface="Myriad Pro" panose="020B0503030403020204" pitchFamily="34" charset="0"/>
              <a:cs typeface="Myanmar Text" panose="020B0502040204020203" pitchFamily="34" charset="0"/>
            </a:endParaRPr>
          </a:p>
        </p:txBody>
      </p:sp>
      <p:pic>
        <p:nvPicPr>
          <p:cNvPr id="9" name="Picture 2" descr="https://g.twimg.com/Twitter_logo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687" y="225607"/>
            <a:ext cx="817101" cy="66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71003" y="384967"/>
            <a:ext cx="3395393" cy="5825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yriad Pro" panose="020B0503030403020204" pitchFamily="34" charset="0"/>
              </a:rPr>
              <a:t>go.ncsu.edu/fuse</a:t>
            </a:r>
            <a:endParaRPr lang="en-US" sz="3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5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498" y="1457882"/>
            <a:ext cx="3617444" cy="2657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Spreadsheets?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375314" cy="2829502"/>
          </a:xfrm>
          <a:noFill/>
        </p:spPr>
        <p:txBody>
          <a:bodyPr>
            <a:normAutofit/>
          </a:bodyPr>
          <a:lstStyle/>
          <a:p>
            <a:r>
              <a:rPr lang="en-US" sz="3200" dirty="0" smtClean="0"/>
              <a:t>Spreadsheets are perhaps the most ubiquitous form of </a:t>
            </a:r>
            <a:r>
              <a:rPr lang="en-US" sz="3200" b="1" dirty="0" smtClean="0"/>
              <a:t>end-user programming software</a:t>
            </a:r>
            <a:r>
              <a:rPr lang="en-US" sz="3200" dirty="0" smtClean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956" y="2699030"/>
            <a:ext cx="3677422" cy="2938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0547" y="5062414"/>
            <a:ext cx="4184239" cy="338554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01a66242-e3f3-4471-a32c-b8bf49aa369a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5722425"/>
            <a:ext cx="5901104" cy="92333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db.spreadsheets.find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LingPipe.Tokens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{$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: ["travel", "request", "university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"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reimbursement"]} } 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13148" y="1588880"/>
            <a:ext cx="4224233" cy="33855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a681834d-a309-43eb-b2a2-56f81b61a495</a:t>
            </a:r>
          </a:p>
        </p:txBody>
      </p:sp>
    </p:spTree>
    <p:extLst>
      <p:ext uri="{BB962C8B-B14F-4D97-AF65-F5344CB8AC3E}">
        <p14:creationId xmlns:p14="http://schemas.microsoft.com/office/powerpoint/2010/main" val="14022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</a:t>
            </a:r>
            <a:r>
              <a:rPr lang="en-US" cap="small" dirty="0" smtClean="0"/>
              <a:t>Fuse</a:t>
            </a:r>
            <a:endParaRPr lang="en-US" cap="smal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388892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Extracted from Common Crawl archive of 26 billion web pages.</a:t>
            </a:r>
          </a:p>
          <a:p>
            <a:r>
              <a:rPr lang="en-US" dirty="0" smtClean="0"/>
              <a:t>Over </a:t>
            </a:r>
            <a:r>
              <a:rPr lang="en-US" b="1" dirty="0" smtClean="0"/>
              <a:t>2 million URLs</a:t>
            </a:r>
            <a:r>
              <a:rPr lang="en-US" dirty="0" smtClean="0"/>
              <a:t> that return spreadsheets.</a:t>
            </a:r>
          </a:p>
          <a:p>
            <a:r>
              <a:rPr lang="en-US" dirty="0" smtClean="0"/>
              <a:t>Over </a:t>
            </a:r>
            <a:r>
              <a:rPr lang="en-US" b="1" dirty="0" smtClean="0"/>
              <a:t>249 thousand unique spreadsheets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JSON metadata for each spreadsheet.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033" y="1690689"/>
            <a:ext cx="4081894" cy="25914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033" y="4591119"/>
            <a:ext cx="3623997" cy="1585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605" y="4964172"/>
            <a:ext cx="1457888" cy="16465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74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Fuse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4599" y="1825625"/>
            <a:ext cx="6444343" cy="435133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800"/>
              </a:spcBef>
            </a:pPr>
            <a:r>
              <a:rPr lang="en-US" b="1" dirty="0" smtClean="0"/>
              <a:t>Reproducible.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Independently obtain identical corpus.</a:t>
            </a:r>
          </a:p>
          <a:p>
            <a:pPr>
              <a:spcBef>
                <a:spcPts val="1800"/>
              </a:spcBef>
            </a:pPr>
            <a:endParaRPr lang="en-US" b="1" dirty="0" smtClean="0"/>
          </a:p>
          <a:p>
            <a:pPr>
              <a:spcBef>
                <a:spcPts val="1800"/>
              </a:spcBef>
            </a:pPr>
            <a:r>
              <a:rPr lang="en-US" b="1" dirty="0" smtClean="0"/>
              <a:t>Extendable.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Common Crawl archives released monthly.</a:t>
            </a:r>
          </a:p>
          <a:p>
            <a:pPr>
              <a:spcBef>
                <a:spcPts val="1800"/>
              </a:spcBef>
            </a:pPr>
            <a:endParaRPr lang="en-US" b="1" dirty="0" smtClean="0"/>
          </a:p>
          <a:p>
            <a:pPr>
              <a:spcBef>
                <a:spcPts val="1800"/>
              </a:spcBef>
            </a:pPr>
            <a:r>
              <a:rPr lang="en-US" b="1" dirty="0" smtClean="0"/>
              <a:t>Internet-scale.</a:t>
            </a:r>
          </a:p>
          <a:p>
            <a:pPr lvl="1">
              <a:spcBef>
                <a:spcPts val="1800"/>
              </a:spcBef>
            </a:pPr>
            <a:r>
              <a:rPr lang="en-US" sz="2600" dirty="0" smtClean="0"/>
              <a:t>Contains spreadsheets from diverse domains.</a:t>
            </a:r>
          </a:p>
          <a:p>
            <a:pPr lvl="1">
              <a:spcBef>
                <a:spcPts val="1800"/>
              </a:spcBef>
            </a:pPr>
            <a:endParaRPr lang="en-US" b="1" dirty="0" smtClean="0"/>
          </a:p>
          <a:p>
            <a:pPr>
              <a:spcBef>
                <a:spcPts val="1800"/>
              </a:spcBef>
            </a:pPr>
            <a:endParaRPr lang="en-US" b="1" dirty="0" smtClean="0"/>
          </a:p>
          <a:p>
            <a:pPr>
              <a:spcBef>
                <a:spcPts val="1800"/>
              </a:spcBef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44" y="4708865"/>
            <a:ext cx="1183822" cy="11838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3383530"/>
            <a:ext cx="801461" cy="801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1765528"/>
            <a:ext cx="8953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small" dirty="0" smtClean="0"/>
              <a:t>Fuse</a:t>
            </a:r>
            <a:r>
              <a:rPr lang="en-US" dirty="0" smtClean="0"/>
              <a:t> is unencumbered by any license agreements, available to all, and intended for wide usage by researchers.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68484" y="4980872"/>
            <a:ext cx="2607031" cy="8075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Myriad Pro" panose="020B0503030403020204" pitchFamily="34" charset="0"/>
              </a:rPr>
              <a:t>@barik</a:t>
            </a:r>
            <a:endParaRPr lang="en-US" sz="3600" dirty="0">
              <a:latin typeface="Myriad Pro" panose="020B05030304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0062" y="3597533"/>
            <a:ext cx="4583876" cy="8075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Myriad Pro" panose="020B0503030403020204" pitchFamily="34" charset="0"/>
              </a:rPr>
              <a:t>go.ncsu.edu/fuse</a:t>
            </a:r>
            <a:endParaRPr lang="en-US" sz="3600" dirty="0">
              <a:latin typeface="Myriad Pro" panose="020B0503030403020204" pitchFamily="34" charset="0"/>
            </a:endParaRPr>
          </a:p>
        </p:txBody>
      </p:sp>
      <p:pic>
        <p:nvPicPr>
          <p:cNvPr id="6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933" y="4719698"/>
            <a:ext cx="817101" cy="66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4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5913</TotalTime>
  <Words>290</Words>
  <Application>Microsoft Office PowerPoint</Application>
  <PresentationFormat>On-screen Show (4:3)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Myanmar Text</vt:lpstr>
      <vt:lpstr>Myriad Pro</vt:lpstr>
      <vt:lpstr>Office Theme</vt:lpstr>
      <vt:lpstr>Fuse: A Reproducible, Extendable, Internet-scale Corpus of Spreadsheets</vt:lpstr>
      <vt:lpstr>Why Spreadsheets?</vt:lpstr>
      <vt:lpstr>Description of Fuse</vt:lpstr>
      <vt:lpstr>Fuse Benefits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Titus Barik</dc:creator>
  <cp:lastModifiedBy>Titus Barik</cp:lastModifiedBy>
  <cp:revision>1372</cp:revision>
  <dcterms:created xsi:type="dcterms:W3CDTF">2014-07-23T03:48:15Z</dcterms:created>
  <dcterms:modified xsi:type="dcterms:W3CDTF">2015-05-15T16:44:04Z</dcterms:modified>
</cp:coreProperties>
</file>