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1680" y="24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D4E8-F1F8-495E-957E-31B9513F803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4672-6D6B-42EB-98CA-49B6714C0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805" y="6857999"/>
            <a:ext cx="8638942" cy="40772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914400" y="914400"/>
            <a:ext cx="34747200" cy="4029120"/>
          </a:xfrm>
          <a:prstGeom prst="rect">
            <a:avLst/>
          </a:prstGeom>
        </p:spPr>
        <p:txBody>
          <a:bodyPr vert="horz" lIns="365760" tIns="182880" rIns="365760" bIns="182880" rtlCol="0">
            <a:normAutofit fontScale="55000" lnSpcReduction="20000"/>
          </a:bodyPr>
          <a:lstStyle>
            <a:defPPr marL="432000" marR="0" lvl="0" indent="-324000" algn="ctr">
              <a:spcBef>
                <a:spcPts val="0"/>
              </a:spcBef>
              <a:spcAft>
                <a:spcPts val="2160"/>
              </a:spcAft>
              <a:buSzPct val="45000"/>
              <a:buFont typeface="StarSymbol"/>
              <a:buNone/>
              <a:tabLst/>
              <a:defRPr lang="en-US" sz="154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 algn="ctr" defTabSz="3657600" rtl="0" eaLnBrk="1" latinLnBrk="0" hangingPunct="1">
              <a:spcBef>
                <a:spcPts val="0"/>
              </a:spcBef>
              <a:spcAft>
                <a:spcPts val="2160"/>
              </a:spcAft>
              <a:buSzPct val="45000"/>
              <a:buFont typeface="StarSymbol"/>
              <a:buChar char="●"/>
              <a:tabLst/>
              <a:defRPr lang="en-US" sz="15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 algn="ctr" defTabSz="3657600" rtl="0" eaLnBrk="1" latinLnBrk="0" hangingPunct="1">
              <a:spcBef>
                <a:spcPts val="0"/>
              </a:spcBef>
              <a:spcAft>
                <a:spcPts val="5485"/>
              </a:spcAft>
              <a:buSzPct val="45000"/>
              <a:buFont typeface="StarSymbol"/>
              <a:buChar char="●"/>
              <a:tabLst/>
              <a:defRPr lang="en-US" sz="135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 algn="ctr" defTabSz="3657600" rtl="0" eaLnBrk="1" latinLnBrk="0" hangingPunct="1">
              <a:spcBef>
                <a:spcPts val="0"/>
              </a:spcBef>
              <a:spcAft>
                <a:spcPts val="4113"/>
              </a:spcAft>
              <a:buSzPct val="75000"/>
              <a:buFont typeface="StarSymbol"/>
              <a:buChar char="–"/>
              <a:tabLst/>
              <a:defRPr lang="en-US" sz="11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 algn="ctr" defTabSz="3657600" rtl="0" eaLnBrk="1" latinLnBrk="0" hangingPunct="1">
              <a:spcBef>
                <a:spcPts val="0"/>
              </a:spcBef>
              <a:spcAft>
                <a:spcPts val="2741"/>
              </a:spcAft>
              <a:buSzPct val="45000"/>
              <a:buFont typeface="StarSymbol"/>
              <a:buChar char="●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 algn="ctr" defTabSz="3657600" rtl="0" eaLnBrk="1" latinLnBrk="0" hangingPunct="1">
              <a:spcBef>
                <a:spcPts val="0"/>
              </a:spcBef>
              <a:spcAft>
                <a:spcPts val="1369"/>
              </a:spcAft>
              <a:buSzPct val="75000"/>
              <a:buFont typeface="StarSymbol"/>
              <a:buChar char="–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1999" marR="0" lvl="5" indent="-216000" algn="ctr" defTabSz="3657600" rtl="0" eaLnBrk="1" latinLnBrk="0" hangingPunct="1">
              <a:spcBef>
                <a:spcPts val="0"/>
              </a:spcBef>
              <a:spcAft>
                <a:spcPts val="1369"/>
              </a:spcAft>
              <a:buSzPct val="45000"/>
              <a:buFont typeface="StarSymbol"/>
              <a:buChar char="●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3999" marR="0" lvl="6" indent="-216000" algn="ctr" defTabSz="3657600" rtl="0" eaLnBrk="1" latinLnBrk="0" hangingPunct="1">
              <a:spcBef>
                <a:spcPts val="0"/>
              </a:spcBef>
              <a:spcAft>
                <a:spcPts val="1369"/>
              </a:spcAft>
              <a:buSzPct val="45000"/>
              <a:buFont typeface="StarSymbol"/>
              <a:buChar char="●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 algn="ctr" defTabSz="3657600" rtl="0" eaLnBrk="1" latinLnBrk="0" hangingPunct="1">
              <a:spcBef>
                <a:spcPts val="0"/>
              </a:spcBef>
              <a:spcAft>
                <a:spcPts val="1369"/>
              </a:spcAft>
              <a:buSzPct val="45000"/>
              <a:buFont typeface="StarSymbol"/>
              <a:buChar char="●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 algn="ctr" defTabSz="3657600" rtl="0" eaLnBrk="1" latinLnBrk="0" hangingPunct="1">
              <a:spcBef>
                <a:spcPts val="0"/>
              </a:spcBef>
              <a:spcAft>
                <a:spcPts val="1369"/>
              </a:spcAft>
              <a:buSzPct val="45000"/>
              <a:buFont typeface="StarSymbol"/>
              <a:buChar char="●"/>
              <a:tabLst/>
              <a:defRPr lang="en-US" sz="96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>
              <a:spcAft>
                <a:spcPts val="0"/>
              </a:spcAft>
              <a:buNone/>
            </a:pPr>
            <a:r>
              <a:rPr lang="en-US" sz="20000" b="1" dirty="0" smtClean="0">
                <a:latin typeface="Myriad Pro" panose="020B0503030403020204" pitchFamily="34" charset="0"/>
                <a:cs typeface="Myanmar Text" panose="020B0502040204020203" pitchFamily="34" charset="0"/>
              </a:rPr>
              <a:t>I </a:t>
            </a:r>
            <a:r>
              <a:rPr lang="en-US" sz="20000" b="1" dirty="0" smtClean="0">
                <a:solidFill>
                  <a:srgbClr val="FF0000"/>
                </a:solidFill>
                <a:latin typeface="Myriad Pro" panose="020B0503030403020204" pitchFamily="34" charset="0"/>
                <a:cs typeface="Myanmar Text" panose="020B0502040204020203" pitchFamily="34" charset="0"/>
              </a:rPr>
              <a:t>♥</a:t>
            </a:r>
            <a:r>
              <a:rPr lang="en-US" sz="20000" b="1" dirty="0" smtClean="0">
                <a:latin typeface="Myriad Pro" panose="020B0503030403020204" pitchFamily="34" charset="0"/>
                <a:cs typeface="Myanmar Text" panose="020B0502040204020203" pitchFamily="34" charset="0"/>
              </a:rPr>
              <a:t> Hacker News </a:t>
            </a:r>
          </a:p>
          <a:p>
            <a:pPr>
              <a:spcAft>
                <a:spcPts val="0"/>
              </a:spcAft>
              <a:buNone/>
            </a:pPr>
            <a:r>
              <a:rPr lang="en-US" sz="8600" dirty="0" smtClean="0">
                <a:latin typeface="Myriad Pro" panose="020B0503030403020204" pitchFamily="34" charset="0"/>
              </a:rPr>
              <a:t>Expanding </a:t>
            </a:r>
            <a:r>
              <a:rPr lang="en-US" sz="8600" dirty="0">
                <a:latin typeface="Myriad Pro" panose="020B0503030403020204" pitchFamily="34" charset="0"/>
              </a:rPr>
              <a:t>Qualitative Research Findings by Analyzing Social News Websites</a:t>
            </a:r>
            <a:endParaRPr lang="en-US" sz="8600" b="1" dirty="0" smtClean="0">
              <a:latin typeface="Myriad Pro" panose="020B0503030403020204" pitchFamily="34" charset="0"/>
              <a:cs typeface="Myanmar Text" panose="020B0502040204020203" pitchFamily="34" charset="0"/>
            </a:endParaRPr>
          </a:p>
          <a:p>
            <a:pPr>
              <a:spcAft>
                <a:spcPts val="0"/>
              </a:spcAft>
              <a:buNone/>
            </a:pPr>
            <a:endParaRPr lang="en-US" sz="4800" dirty="0" smtClean="0">
              <a:latin typeface="Myriad Pro" pitchFamily="34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sz="5700" dirty="0" smtClean="0">
                <a:latin typeface="Myriad Pro" pitchFamily="34" charset="0"/>
              </a:rPr>
              <a:t>Titus Barik, Brittany Johnson, Emerson Murphy-Hill</a:t>
            </a:r>
          </a:p>
          <a:p>
            <a:pPr>
              <a:spcAft>
                <a:spcPts val="0"/>
              </a:spcAft>
              <a:buFont typeface="StarSymbol"/>
              <a:buNone/>
            </a:pPr>
            <a:r>
              <a:rPr lang="en-US" sz="5700" dirty="0" smtClean="0">
                <a:latin typeface="Myriad Pro" pitchFamily="34" charset="0"/>
              </a:rPr>
              <a:t>ABB Corporate Research and North Carolina State University</a:t>
            </a:r>
          </a:p>
          <a:p>
            <a:pPr>
              <a:spcAft>
                <a:spcPts val="0"/>
              </a:spcAft>
              <a:buFont typeface="StarSymbol"/>
              <a:buNone/>
            </a:pPr>
            <a:r>
              <a:rPr lang="en-US" sz="5700" dirty="0" smtClean="0">
                <a:latin typeface="Consolas" pitchFamily="49" charset="0"/>
                <a:cs typeface="Consolas" pitchFamily="49" charset="0"/>
              </a:rPr>
              <a:t>tbarik@ncsu.edu</a:t>
            </a:r>
            <a:endParaRPr lang="en-US" sz="5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486400"/>
            <a:ext cx="13716000" cy="6400800"/>
          </a:xfrm>
          <a:prstGeom prst="rect">
            <a:avLst/>
          </a:prstGeom>
          <a:noFill/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5486400"/>
            <a:ext cx="6400799" cy="914400"/>
          </a:xfrm>
          <a:prstGeom prst="rect">
            <a:avLst/>
          </a:prstGeom>
          <a:solidFill>
            <a:srgbClr val="CC0000"/>
          </a:solidFill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hangingPunct="0"/>
            <a:r>
              <a:rPr lang="en-US" sz="4800" b="1" smtClean="0">
                <a:solidFill>
                  <a:srgbClr val="FFFFFF"/>
                </a:solidFill>
                <a:latin typeface="Myriad Pro" pitchFamily="34" charset="0"/>
                <a:ea typeface="Droid Sans Fallback" pitchFamily="2"/>
                <a:cs typeface="Lohit Hindi" pitchFamily="2"/>
              </a:rPr>
              <a:t>Introduction</a:t>
            </a:r>
            <a:endParaRPr lang="en-US" sz="4800" b="1">
              <a:solidFill>
                <a:srgbClr val="FFFFFF"/>
              </a:solidFill>
              <a:latin typeface="Myriad Pro" pitchFamily="34" charset="0"/>
              <a:ea typeface="Droid Sans Fallback" pitchFamily="2"/>
              <a:cs typeface="Lohit Hindi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87600" y="12344400"/>
            <a:ext cx="20574000" cy="14630400"/>
          </a:xfrm>
          <a:prstGeom prst="rect">
            <a:avLst/>
          </a:prstGeom>
          <a:noFill/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1" y="6583457"/>
            <a:ext cx="12801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yriad Pro" pitchFamily="34" charset="0"/>
              </a:rPr>
              <a:t>The qualitative research method of </a:t>
            </a:r>
            <a:r>
              <a:rPr lang="en-US" sz="4400" i="1" dirty="0" smtClean="0">
                <a:latin typeface="Myriad Pro" pitchFamily="34" charset="0"/>
              </a:rPr>
              <a:t>grounded theory</a:t>
            </a:r>
            <a:r>
              <a:rPr lang="en-US" sz="4400" dirty="0" smtClean="0">
                <a:latin typeface="Myriad Pro" pitchFamily="34" charset="0"/>
              </a:rPr>
              <a:t> is time consuming and complex. Our approach makes this method more efficient by using </a:t>
            </a:r>
            <a:r>
              <a:rPr lang="en-US" sz="4400" b="1" dirty="0" smtClean="0">
                <a:latin typeface="Myriad Pro" pitchFamily="34" charset="0"/>
              </a:rPr>
              <a:t>social news websites</a:t>
            </a:r>
            <a:r>
              <a:rPr lang="en-US" sz="4400" dirty="0" smtClean="0">
                <a:latin typeface="Myriad Pro" pitchFamily="34" charset="0"/>
              </a:rPr>
              <a:t> as a </a:t>
            </a:r>
            <a:r>
              <a:rPr lang="en-US" sz="4400" b="1" dirty="0" smtClean="0">
                <a:latin typeface="Myriad Pro" pitchFamily="34" charset="0"/>
              </a:rPr>
              <a:t>triangulation source </a:t>
            </a:r>
            <a:r>
              <a:rPr lang="en-US" sz="4400" dirty="0" smtClean="0">
                <a:latin typeface="Myriad Pro" pitchFamily="34" charset="0"/>
              </a:rPr>
              <a:t>of knowledge</a:t>
            </a:r>
            <a:r>
              <a:rPr lang="en-US" sz="4400" b="1" dirty="0" smtClean="0">
                <a:latin typeface="Myriad Pro" pitchFamily="34" charset="0"/>
              </a:rPr>
              <a:t>.</a:t>
            </a:r>
          </a:p>
          <a:p>
            <a:endParaRPr lang="en-US" sz="4400" b="1" dirty="0" smtClean="0">
              <a:latin typeface="Myriad Pro" pitchFamily="34" charset="0"/>
            </a:endParaRPr>
          </a:p>
          <a:p>
            <a:r>
              <a:rPr lang="en-US" sz="4400" dirty="0" smtClean="0">
                <a:latin typeface="Myriad Pro" pitchFamily="34" charset="0"/>
              </a:rPr>
              <a:t>Potential to capture a </a:t>
            </a:r>
            <a:r>
              <a:rPr lang="en-US" sz="4400" b="1" dirty="0" smtClean="0">
                <a:latin typeface="Myriad Pro" pitchFamily="34" charset="0"/>
              </a:rPr>
              <a:t>broad range</a:t>
            </a:r>
            <a:r>
              <a:rPr lang="en-US" sz="4400" dirty="0" smtClean="0">
                <a:latin typeface="Myriad Pro" pitchFamily="34" charset="0"/>
              </a:rPr>
              <a:t> of </a:t>
            </a:r>
            <a:r>
              <a:rPr lang="en-US" sz="4400" b="1" dirty="0" smtClean="0">
                <a:latin typeface="Myriad Pro" pitchFamily="34" charset="0"/>
              </a:rPr>
              <a:t>software engineering experiences</a:t>
            </a:r>
            <a:r>
              <a:rPr lang="en-US" sz="4400" dirty="0" smtClean="0">
                <a:latin typeface="Myriad Pro" pitchFamily="34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87600" y="12362150"/>
            <a:ext cx="18745200" cy="894461"/>
          </a:xfrm>
          <a:prstGeom prst="rect">
            <a:avLst/>
          </a:prstGeom>
          <a:solidFill>
            <a:srgbClr val="CC0000"/>
          </a:solidFill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hangingPunct="0"/>
            <a:r>
              <a:rPr lang="en-US" sz="4800" b="1" smtClean="0">
                <a:solidFill>
                  <a:srgbClr val="FFFFFF"/>
                </a:solidFill>
                <a:latin typeface="Myriad Pro" pitchFamily="34" charset="0"/>
                <a:ea typeface="Droid Sans Fallback" pitchFamily="2"/>
                <a:cs typeface="Lohit Hindi" pitchFamily="2"/>
              </a:rPr>
              <a:t>Case Study: Static Analysis Tools (Johnson and colleagues, 2013)</a:t>
            </a:r>
            <a:endParaRPr lang="en-US" sz="4800" b="1">
              <a:solidFill>
                <a:srgbClr val="FFFFFF"/>
              </a:solidFill>
              <a:latin typeface="Myriad Pro" pitchFamily="34" charset="0"/>
              <a:ea typeface="Droid Sans Fallback" pitchFamily="2"/>
              <a:cs typeface="Lohit Hindi" pitchFamily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36380" y="13972993"/>
            <a:ext cx="5703238" cy="1200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Myriad Pro" pitchFamily="34" charset="0"/>
              </a:rPr>
              <a:t>Expanded Challenges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 smtClean="0">
              <a:latin typeface="Myriad Pro" pitchFamily="34" charset="0"/>
            </a:endParaRPr>
          </a:p>
          <a:p>
            <a:pPr marL="914400" lvl="1"/>
            <a:r>
              <a:rPr lang="en-US" sz="5400" i="1" dirty="0" smtClean="0">
                <a:latin typeface="Myriad Pro" pitchFamily="34" charset="0"/>
              </a:rPr>
              <a:t>Tool Output</a:t>
            </a:r>
            <a:r>
              <a:rPr lang="en-US" sz="5400" i="1" baseline="30000" dirty="0" smtClean="0">
                <a:latin typeface="Myriad Pro" pitchFamily="34" charset="0"/>
              </a:rPr>
              <a:t>*</a:t>
            </a:r>
          </a:p>
          <a:p>
            <a:pPr marL="914400" lvl="1"/>
            <a:r>
              <a:rPr lang="en-US" sz="5400" i="1" dirty="0" smtClean="0">
                <a:latin typeface="Myriad Pro" pitchFamily="34" charset="0"/>
              </a:rPr>
              <a:t>Collaboration</a:t>
            </a:r>
            <a:r>
              <a:rPr lang="en-US" sz="5400" i="1" baseline="30000" dirty="0" smtClean="0">
                <a:latin typeface="Myriad Pro" pitchFamily="34" charset="0"/>
              </a:rPr>
              <a:t>*</a:t>
            </a:r>
          </a:p>
          <a:p>
            <a:pPr marL="914400" lvl="1"/>
            <a:r>
              <a:rPr lang="en-US" sz="5400" i="1" dirty="0" smtClean="0">
                <a:latin typeface="Myriad Pro" pitchFamily="34" charset="0"/>
              </a:rPr>
              <a:t>Customization</a:t>
            </a:r>
            <a:r>
              <a:rPr lang="en-US" sz="5400" i="1" baseline="30000" dirty="0" smtClean="0">
                <a:latin typeface="Myriad Pro" pitchFamily="34" charset="0"/>
              </a:rPr>
              <a:t>*</a:t>
            </a:r>
            <a:endParaRPr lang="en-US" sz="5400" dirty="0" smtClean="0">
              <a:latin typeface="Myriad Pro" pitchFamily="34" charset="0"/>
            </a:endParaRP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Awareness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Cost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Ego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Management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Maintenance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Performance</a:t>
            </a:r>
          </a:p>
          <a:p>
            <a:pPr marL="914400" lvl="1"/>
            <a:r>
              <a:rPr lang="en-US" sz="5400" b="1" dirty="0" smtClean="0">
                <a:latin typeface="Myriad Pro" pitchFamily="34" charset="0"/>
              </a:rPr>
              <a:t>Security</a:t>
            </a:r>
          </a:p>
          <a:p>
            <a:endParaRPr lang="en-US" sz="5400" dirty="0">
              <a:latin typeface="Myriad Pro" pitchFamily="34" charset="0"/>
            </a:endParaRPr>
          </a:p>
          <a:p>
            <a:r>
              <a:rPr lang="en-US" sz="2800" dirty="0" smtClean="0">
                <a:latin typeface="Myriad Pro" pitchFamily="34" charset="0"/>
              </a:rPr>
              <a:t>* Identified in original study.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087600" y="5486400"/>
            <a:ext cx="20574000" cy="6400800"/>
          </a:xfrm>
          <a:prstGeom prst="rect">
            <a:avLst/>
          </a:prstGeom>
          <a:noFill/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87600" y="5486400"/>
            <a:ext cx="6400799" cy="914400"/>
          </a:xfrm>
          <a:prstGeom prst="rect">
            <a:avLst/>
          </a:prstGeom>
          <a:solidFill>
            <a:srgbClr val="CC0000"/>
          </a:solidFill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hangingPunct="0"/>
            <a:r>
              <a:rPr lang="en-US" sz="4800" b="1" smtClean="0">
                <a:solidFill>
                  <a:srgbClr val="FFFFFF"/>
                </a:solidFill>
                <a:latin typeface="Myriad Pro" pitchFamily="34" charset="0"/>
                <a:ea typeface="Droid Sans Fallback" pitchFamily="2"/>
                <a:cs typeface="Lohit Hindi" pitchFamily="2"/>
              </a:rPr>
              <a:t>Hacker News</a:t>
            </a:r>
            <a:endParaRPr lang="en-US" sz="4800" b="1">
              <a:solidFill>
                <a:srgbClr val="FFFFFF"/>
              </a:solidFill>
              <a:latin typeface="Myriad Pro" pitchFamily="34" charset="0"/>
              <a:ea typeface="Droid Sans Fallback" pitchFamily="2"/>
              <a:cs typeface="Lohit Hindi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12344400"/>
            <a:ext cx="13716000" cy="14630400"/>
          </a:xfrm>
          <a:prstGeom prst="rect">
            <a:avLst/>
          </a:prstGeom>
          <a:noFill/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12344400"/>
            <a:ext cx="6400799" cy="914400"/>
          </a:xfrm>
          <a:prstGeom prst="rect">
            <a:avLst/>
          </a:prstGeom>
          <a:solidFill>
            <a:srgbClr val="CC0000"/>
          </a:solidFill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hangingPunct="0"/>
            <a:r>
              <a:rPr lang="en-US" sz="4800" b="1" smtClean="0">
                <a:solidFill>
                  <a:srgbClr val="FFFFFF"/>
                </a:solidFill>
                <a:latin typeface="Myriad Pro" pitchFamily="34" charset="0"/>
                <a:ea typeface="Droid Sans Fallback" pitchFamily="2"/>
                <a:cs typeface="Lohit Hindi" pitchFamily="2"/>
              </a:rPr>
              <a:t>Method</a:t>
            </a:r>
            <a:endParaRPr lang="en-US" sz="4800" b="1">
              <a:solidFill>
                <a:srgbClr val="FFFFFF"/>
              </a:solidFill>
              <a:latin typeface="Myriad Pro" pitchFamily="34" charset="0"/>
              <a:ea typeface="Droid Sans Fallback" pitchFamily="2"/>
              <a:cs typeface="Lohit Hindi" pitchFamily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581641" y="4031014"/>
            <a:ext cx="5079959" cy="842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/>
          <p:cNvSpPr/>
          <p:nvPr/>
        </p:nvSpPr>
        <p:spPr>
          <a:xfrm>
            <a:off x="914400" y="5028935"/>
            <a:ext cx="34747200" cy="530"/>
          </a:xfrm>
          <a:prstGeom prst="line">
            <a:avLst/>
          </a:prstGeom>
          <a:noFill/>
          <a:ln w="91440">
            <a:solidFill>
              <a:srgbClr val="CC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7" name="Picture 4" descr="http://upload.wikimedia.org/wikipedia/commons/thumb/0/00/ABB_logo.svg/230px-ABB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0" y="3823349"/>
            <a:ext cx="2597820" cy="10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090959" y="13972993"/>
            <a:ext cx="1200542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3600" i="1" dirty="0" smtClean="0">
                <a:latin typeface="Myriad Pro" panose="020B0503030403020204" pitchFamily="34" charset="0"/>
              </a:rPr>
              <a:t>[Tool Output]</a:t>
            </a:r>
            <a:r>
              <a:rPr lang="en-US" sz="3600" dirty="0" smtClean="0">
                <a:latin typeface="Myriad Pro" panose="020B0503030403020204" pitchFamily="34" charset="0"/>
              </a:rPr>
              <a:t> “I </a:t>
            </a:r>
            <a:r>
              <a:rPr lang="en-US" sz="3600" b="1" dirty="0">
                <a:latin typeface="Myriad Pro" panose="020B0503030403020204" pitchFamily="34" charset="0"/>
              </a:rPr>
              <a:t>hated</a:t>
            </a:r>
            <a:r>
              <a:rPr lang="en-US" sz="3600" dirty="0">
                <a:latin typeface="Myriad Pro" panose="020B0503030403020204" pitchFamily="34" charset="0"/>
              </a:rPr>
              <a:t> every attempt at static analysis </a:t>
            </a:r>
            <a:r>
              <a:rPr lang="en-US" sz="3600" b="1" dirty="0">
                <a:latin typeface="Myriad Pro" panose="020B0503030403020204" pitchFamily="34" charset="0"/>
              </a:rPr>
              <a:t>until</a:t>
            </a:r>
            <a:r>
              <a:rPr lang="en-US" sz="3600" dirty="0">
                <a:latin typeface="Myriad Pro" panose="020B0503030403020204" pitchFamily="34" charset="0"/>
              </a:rPr>
              <a:t> I started programming with </a:t>
            </a:r>
            <a:r>
              <a:rPr lang="en-US" sz="3600" b="1" dirty="0">
                <a:latin typeface="Myriad Pro" panose="020B0503030403020204" pitchFamily="34" charset="0"/>
              </a:rPr>
              <a:t>Xcode</a:t>
            </a:r>
            <a:r>
              <a:rPr lang="en-US" sz="3600" dirty="0">
                <a:latin typeface="Myriad Pro" panose="020B0503030403020204" pitchFamily="34" charset="0"/>
              </a:rPr>
              <a:t>. In my usage, Build and Analyze is </a:t>
            </a:r>
            <a:r>
              <a:rPr lang="en-US" sz="3600" b="1" dirty="0">
                <a:latin typeface="Myriad Pro" panose="020B0503030403020204" pitchFamily="34" charset="0"/>
              </a:rPr>
              <a:t>always right</a:t>
            </a:r>
            <a:r>
              <a:rPr lang="en-US" sz="3600" dirty="0">
                <a:latin typeface="Myriad Pro" panose="020B0503030403020204" pitchFamily="34" charset="0"/>
              </a:rPr>
              <a:t> </a:t>
            </a:r>
            <a:r>
              <a:rPr lang="en-US" sz="3600" dirty="0">
                <a:latin typeface="Myriad Pro" panose="020B0503030403020204" pitchFamily="34" charset="0"/>
              </a:rPr>
              <a:t>—</a:t>
            </a:r>
            <a:r>
              <a:rPr lang="en-US" sz="3600" dirty="0" smtClean="0">
                <a:latin typeface="Myriad Pro" panose="020B0503030403020204" pitchFamily="34" charset="0"/>
              </a:rPr>
              <a:t> </a:t>
            </a:r>
            <a:r>
              <a:rPr lang="en-US" sz="3600" dirty="0">
                <a:latin typeface="Myriad Pro" panose="020B0503030403020204" pitchFamily="34" charset="0"/>
              </a:rPr>
              <a:t>that's the </a:t>
            </a:r>
            <a:r>
              <a:rPr lang="en-US" sz="3600" b="1" dirty="0">
                <a:latin typeface="Myriad Pro" panose="020B0503030403020204" pitchFamily="34" charset="0"/>
              </a:rPr>
              <a:t>difference</a:t>
            </a:r>
            <a:r>
              <a:rPr lang="en-US" sz="3600" dirty="0">
                <a:latin typeface="Myriad Pro" panose="020B0503030403020204" pitchFamily="34" charset="0"/>
              </a:rPr>
              <a:t>. Other tools (</a:t>
            </a:r>
            <a:r>
              <a:rPr lang="en-US" sz="3600" b="1" dirty="0">
                <a:latin typeface="Myriad Pro" panose="020B0503030403020204" pitchFamily="34" charset="0"/>
              </a:rPr>
              <a:t>lint</a:t>
            </a:r>
            <a:r>
              <a:rPr lang="en-US" sz="3600" dirty="0">
                <a:latin typeface="Myriad Pro" panose="020B0503030403020204" pitchFamily="34" charset="0"/>
              </a:rPr>
              <a:t>, </a:t>
            </a:r>
            <a:r>
              <a:rPr lang="en-US" sz="3600" b="1" dirty="0">
                <a:latin typeface="Myriad Pro" panose="020B0503030403020204" pitchFamily="34" charset="0"/>
              </a:rPr>
              <a:t>FXCop</a:t>
            </a:r>
            <a:r>
              <a:rPr lang="en-US" sz="3600" dirty="0">
                <a:latin typeface="Myriad Pro" panose="020B0503030403020204" pitchFamily="34" charset="0"/>
              </a:rPr>
              <a:t>) are </a:t>
            </a:r>
            <a:r>
              <a:rPr lang="en-US" sz="3600" b="1" dirty="0">
                <a:latin typeface="Myriad Pro" panose="020B0503030403020204" pitchFamily="34" charset="0"/>
              </a:rPr>
              <a:t>too noisy</a:t>
            </a:r>
            <a:r>
              <a:rPr lang="en-US" sz="3600" dirty="0" smtClean="0">
                <a:latin typeface="Myriad Pro" panose="020B0503030403020204" pitchFamily="34" charset="0"/>
              </a:rPr>
              <a:t>.” (HN 4849800</a:t>
            </a:r>
            <a:r>
              <a:rPr lang="en-US" sz="3600" dirty="0">
                <a:latin typeface="Myriad Pro" panose="020B0503030403020204" pitchFamily="34" charset="0"/>
              </a:rPr>
              <a:t>)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03608" y="23394823"/>
            <a:ext cx="1200542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3600" i="1" dirty="0" smtClean="0">
                <a:latin typeface="Myriad Pro" panose="020B0503030403020204" pitchFamily="34" charset="0"/>
              </a:rPr>
              <a:t>[Ego]</a:t>
            </a:r>
            <a:r>
              <a:rPr lang="en-US" sz="3600" dirty="0" smtClean="0">
                <a:latin typeface="Myriad Pro" panose="020B0503030403020204" pitchFamily="34" charset="0"/>
              </a:rPr>
              <a:t> “</a:t>
            </a:r>
            <a:r>
              <a:rPr lang="en-US" sz="3600" b="1" dirty="0" smtClean="0">
                <a:latin typeface="Myriad Pro" panose="020B0503030403020204" pitchFamily="34" charset="0"/>
              </a:rPr>
              <a:t>Unfortunately</a:t>
            </a:r>
            <a:r>
              <a:rPr lang="en-US" sz="3600" dirty="0" smtClean="0">
                <a:latin typeface="Myriad Pro" panose="020B0503030403020204" pitchFamily="34" charset="0"/>
              </a:rPr>
              <a:t>, the decision to use static analysis tools would have to </a:t>
            </a:r>
            <a:r>
              <a:rPr lang="en-US" sz="3600" dirty="0">
                <a:latin typeface="Myriad Pro" panose="020B0503030403020204" pitchFamily="34" charset="0"/>
              </a:rPr>
              <a:t>come from developers who are </a:t>
            </a:r>
            <a:r>
              <a:rPr lang="en-US" sz="3600" b="1" dirty="0">
                <a:latin typeface="Myriad Pro" panose="020B0503030403020204" pitchFamily="34" charset="0"/>
              </a:rPr>
              <a:t>comfortable admitting</a:t>
            </a:r>
            <a:r>
              <a:rPr lang="en-US" sz="3600" dirty="0">
                <a:latin typeface="Myriad Pro" panose="020B0503030403020204" pitchFamily="34" charset="0"/>
              </a:rPr>
              <a:t> they make </a:t>
            </a:r>
            <a:r>
              <a:rPr lang="en-US" sz="3600" b="1" dirty="0">
                <a:latin typeface="Myriad Pro" panose="020B0503030403020204" pitchFamily="34" charset="0"/>
              </a:rPr>
              <a:t>mistakes</a:t>
            </a:r>
            <a:r>
              <a:rPr lang="en-US" sz="3600" dirty="0">
                <a:latin typeface="Myriad Pro" panose="020B0503030403020204" pitchFamily="34" charset="0"/>
              </a:rPr>
              <a:t> </a:t>
            </a:r>
            <a:r>
              <a:rPr lang="en-US" sz="3600" dirty="0" smtClean="0">
                <a:latin typeface="Myriad Pro" panose="020B0503030403020204" pitchFamily="34" charset="0"/>
              </a:rPr>
              <a:t>sometimes.” (HN 7283205</a:t>
            </a:r>
            <a:r>
              <a:rPr lang="en-US" sz="3600" dirty="0">
                <a:latin typeface="Myriad Pro" panose="020B0503030403020204" pitchFamily="34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90959" y="17298269"/>
            <a:ext cx="1200542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3600" i="1" dirty="0" smtClean="0">
                <a:latin typeface="Myriad Pro" panose="020B0503030403020204" pitchFamily="34" charset="0"/>
              </a:rPr>
              <a:t>[Collaboration]</a:t>
            </a:r>
            <a:r>
              <a:rPr lang="en-US" sz="3600" dirty="0" smtClean="0">
                <a:latin typeface="Myriad Pro" panose="020B0503030403020204" pitchFamily="34" charset="0"/>
              </a:rPr>
              <a:t> “Where </a:t>
            </a:r>
            <a:r>
              <a:rPr lang="en-US" sz="3600" dirty="0">
                <a:latin typeface="Myriad Pro" panose="020B0503030403020204" pitchFamily="34" charset="0"/>
              </a:rPr>
              <a:t>a static analysis tool can </a:t>
            </a:r>
            <a:r>
              <a:rPr lang="en-US" sz="3600" b="1" dirty="0">
                <a:latin typeface="Myriad Pro" panose="020B0503030403020204" pitchFamily="34" charset="0"/>
              </a:rPr>
              <a:t>help</a:t>
            </a:r>
            <a:r>
              <a:rPr lang="en-US" sz="3600" dirty="0">
                <a:latin typeface="Myriad Pro" panose="020B0503030403020204" pitchFamily="34" charset="0"/>
              </a:rPr>
              <a:t> is </a:t>
            </a:r>
            <a:r>
              <a:rPr lang="en-US" sz="3600" dirty="0" smtClean="0">
                <a:latin typeface="Myriad Pro" panose="020B0503030403020204" pitchFamily="34" charset="0"/>
              </a:rPr>
              <a:t>… it's </a:t>
            </a:r>
            <a:r>
              <a:rPr lang="en-US" sz="3600" dirty="0">
                <a:latin typeface="Myriad Pro" panose="020B0503030403020204" pitchFamily="34" charset="0"/>
              </a:rPr>
              <a:t>a way to </a:t>
            </a:r>
            <a:r>
              <a:rPr lang="en-US" sz="3600" b="1" dirty="0">
                <a:latin typeface="Myriad Pro" panose="020B0503030403020204" pitchFamily="34" charset="0"/>
              </a:rPr>
              <a:t>enforce</a:t>
            </a:r>
            <a:r>
              <a:rPr lang="en-US" sz="3600" dirty="0">
                <a:latin typeface="Myriad Pro" panose="020B0503030403020204" pitchFamily="34" charset="0"/>
              </a:rPr>
              <a:t> </a:t>
            </a:r>
            <a:r>
              <a:rPr lang="en-US" sz="3600" dirty="0" smtClean="0">
                <a:latin typeface="Myriad Pro" panose="020B0503030403020204" pitchFamily="34" charset="0"/>
              </a:rPr>
              <a:t>… practices </a:t>
            </a:r>
            <a:r>
              <a:rPr lang="en-US" sz="3600" b="1" dirty="0">
                <a:latin typeface="Myriad Pro" panose="020B0503030403020204" pitchFamily="34" charset="0"/>
              </a:rPr>
              <a:t>without requiring</a:t>
            </a:r>
            <a:r>
              <a:rPr lang="en-US" sz="3600" dirty="0">
                <a:latin typeface="Myriad Pro" panose="020B0503030403020204" pitchFamily="34" charset="0"/>
              </a:rPr>
              <a:t> one of your </a:t>
            </a:r>
            <a:r>
              <a:rPr lang="en-US" sz="3600" b="1" dirty="0">
                <a:latin typeface="Myriad Pro" panose="020B0503030403020204" pitchFamily="34" charset="0"/>
              </a:rPr>
              <a:t>senior developers</a:t>
            </a:r>
            <a:r>
              <a:rPr lang="en-US" sz="3600" dirty="0">
                <a:latin typeface="Myriad Pro" panose="020B0503030403020204" pitchFamily="34" charset="0"/>
              </a:rPr>
              <a:t> to be able </a:t>
            </a:r>
            <a:r>
              <a:rPr lang="en-US" sz="3600" dirty="0" smtClean="0">
                <a:latin typeface="Myriad Pro" panose="020B0503030403020204" pitchFamily="34" charset="0"/>
              </a:rPr>
              <a:t>and </a:t>
            </a:r>
            <a:r>
              <a:rPr lang="en-US" sz="3600" dirty="0">
                <a:latin typeface="Myriad Pro" panose="020B0503030403020204" pitchFamily="34" charset="0"/>
              </a:rPr>
              <a:t>willing to read over your </a:t>
            </a:r>
            <a:r>
              <a:rPr lang="en-US" sz="3600" b="1" dirty="0">
                <a:latin typeface="Myriad Pro" panose="020B0503030403020204" pitchFamily="34" charset="0"/>
              </a:rPr>
              <a:t>junior devs'</a:t>
            </a:r>
            <a:r>
              <a:rPr lang="en-US" sz="3600" dirty="0">
                <a:latin typeface="Myriad Pro" panose="020B0503030403020204" pitchFamily="34" charset="0"/>
              </a:rPr>
              <a:t> code</a:t>
            </a:r>
            <a:r>
              <a:rPr lang="en-US" sz="3600" dirty="0" smtClean="0">
                <a:latin typeface="Myriad Pro" panose="020B0503030403020204" pitchFamily="34" charset="0"/>
              </a:rPr>
              <a:t>.” (HN 305395)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5070" y="20623545"/>
            <a:ext cx="119685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3600" i="1" dirty="0" smtClean="0">
                <a:latin typeface="Myriad Pro" panose="020B0503030403020204" pitchFamily="34" charset="0"/>
              </a:rPr>
              <a:t>[Cost]</a:t>
            </a:r>
            <a:r>
              <a:rPr lang="en-US" sz="3600" dirty="0">
                <a:latin typeface="Myriad Pro" panose="020B0503030403020204" pitchFamily="34" charset="0"/>
              </a:rPr>
              <a:t> </a:t>
            </a:r>
            <a:r>
              <a:rPr lang="en-US" sz="3600" dirty="0" smtClean="0">
                <a:latin typeface="Myriad Pro" panose="020B0503030403020204" pitchFamily="34" charset="0"/>
              </a:rPr>
              <a:t>“Pretty </a:t>
            </a:r>
            <a:r>
              <a:rPr lang="en-US" sz="3600" dirty="0">
                <a:latin typeface="Myriad Pro" panose="020B0503030403020204" pitchFamily="34" charset="0"/>
              </a:rPr>
              <a:t>much </a:t>
            </a:r>
            <a:r>
              <a:rPr lang="en-US" sz="3600" b="1" dirty="0">
                <a:latin typeface="Myriad Pro" panose="020B0503030403020204" pitchFamily="34" charset="0"/>
              </a:rPr>
              <a:t>SonarQube</a:t>
            </a:r>
            <a:r>
              <a:rPr lang="en-US" sz="3600" dirty="0">
                <a:latin typeface="Myriad Pro" panose="020B0503030403020204" pitchFamily="34" charset="0"/>
              </a:rPr>
              <a:t> is the only tool I have found and it's somewhat </a:t>
            </a:r>
            <a:r>
              <a:rPr lang="en-US" sz="3600" b="1" dirty="0">
                <a:latin typeface="Myriad Pro" panose="020B0503030403020204" pitchFamily="34" charset="0"/>
              </a:rPr>
              <a:t>annoying</a:t>
            </a:r>
            <a:r>
              <a:rPr lang="en-US" sz="3600" dirty="0">
                <a:latin typeface="Myriad Pro" panose="020B0503030403020204" pitchFamily="34" charset="0"/>
              </a:rPr>
              <a:t> as a </a:t>
            </a:r>
            <a:r>
              <a:rPr lang="en-US" sz="3600" b="1" dirty="0">
                <a:latin typeface="Myriad Pro" panose="020B0503030403020204" pitchFamily="34" charset="0"/>
              </a:rPr>
              <a:t>few plugins</a:t>
            </a:r>
            <a:r>
              <a:rPr lang="en-US" sz="3600" dirty="0">
                <a:latin typeface="Myriad Pro" panose="020B0503030403020204" pitchFamily="34" charset="0"/>
              </a:rPr>
              <a:t> are </a:t>
            </a:r>
            <a:r>
              <a:rPr lang="en-US" sz="3600" b="1" dirty="0">
                <a:latin typeface="Myriad Pro" panose="020B0503030403020204" pitchFamily="34" charset="0"/>
              </a:rPr>
              <a:t>commercial</a:t>
            </a:r>
            <a:r>
              <a:rPr lang="en-US" sz="3600" dirty="0">
                <a:latin typeface="Myriad Pro" panose="020B0503030403020204" pitchFamily="34" charset="0"/>
              </a:rPr>
              <a:t> and </a:t>
            </a:r>
            <a:r>
              <a:rPr lang="en-US" sz="3600" b="1" dirty="0">
                <a:latin typeface="Myriad Pro" panose="020B0503030403020204" pitchFamily="34" charset="0"/>
              </a:rPr>
              <a:t>very </a:t>
            </a:r>
            <a:r>
              <a:rPr lang="en-US" sz="3600" b="1" dirty="0" smtClean="0">
                <a:latin typeface="Myriad Pro" panose="020B0503030403020204" pitchFamily="34" charset="0"/>
              </a:rPr>
              <a:t>expensive</a:t>
            </a:r>
            <a:r>
              <a:rPr lang="en-US" sz="3600" dirty="0" smtClean="0">
                <a:latin typeface="Myriad Pro" panose="020B0503030403020204" pitchFamily="34" charset="0"/>
              </a:rPr>
              <a:t>.” (HN 8568574</a:t>
            </a:r>
            <a:r>
              <a:rPr lang="en-US" sz="3600" dirty="0" smtClean="0">
                <a:latin typeface="Myriad Pro" panose="020B0503030403020204" pitchFamily="34" charset="0"/>
              </a:rPr>
              <a:t>)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968" y="24232963"/>
            <a:ext cx="1463040" cy="1463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968" y="18136409"/>
            <a:ext cx="1463040" cy="146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968" y="21184686"/>
            <a:ext cx="146304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66" y="14313119"/>
            <a:ext cx="12464667" cy="454441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40066" y="19644197"/>
            <a:ext cx="126331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Proposal:</a:t>
            </a:r>
            <a:r>
              <a:rPr lang="en-US" sz="4800" dirty="0" smtClean="0">
                <a:latin typeface="Myriad Pro" panose="020B0503030403020204" pitchFamily="34" charset="0"/>
              </a:rPr>
              <a:t> Filtering and topic analysis of user comments are automatically or semi-automatically performed, using techniques from knowledge discovery and databases (KDD).</a:t>
            </a:r>
          </a:p>
          <a:p>
            <a:endParaRPr lang="en-US" sz="4800" dirty="0">
              <a:latin typeface="Myriad Pro" panose="020B0503030403020204" pitchFamily="34" charset="0"/>
            </a:endParaRPr>
          </a:p>
          <a:p>
            <a:r>
              <a:rPr lang="en-US" sz="4800" b="1" dirty="0" smtClean="0">
                <a:latin typeface="Myriad Pro" panose="020B0503030403020204" pitchFamily="34" charset="0"/>
              </a:rPr>
              <a:t>Contribution:</a:t>
            </a:r>
            <a:r>
              <a:rPr lang="en-US" sz="4800" dirty="0" smtClean="0">
                <a:latin typeface="Myriad Pro" panose="020B0503030403020204" pitchFamily="34" charset="0"/>
              </a:rPr>
              <a:t> New tools, incorporating social news websites, for qualitative researchers.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4401" y="3861875"/>
            <a:ext cx="3657600" cy="10118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@barik</a:t>
            </a:r>
            <a:endParaRPr 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andup2cancer.org/_images/blog/twitt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220779"/>
            <a:ext cx="1680156" cy="13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968" y="14811133"/>
            <a:ext cx="1463040" cy="1463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5599" y="6359424"/>
            <a:ext cx="13175112" cy="5056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311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Consolas</vt:lpstr>
      <vt:lpstr>Droid Sans Fallback</vt:lpstr>
      <vt:lpstr>Liberation Sans</vt:lpstr>
      <vt:lpstr>Lohit Hindi</vt:lpstr>
      <vt:lpstr>Myanmar Text</vt:lpstr>
      <vt:lpstr>Myriad Pro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tbarik</dc:creator>
  <cp:lastModifiedBy>Titus Barik</cp:lastModifiedBy>
  <cp:revision>401</cp:revision>
  <dcterms:created xsi:type="dcterms:W3CDTF">2012-10-04T15:18:57Z</dcterms:created>
  <dcterms:modified xsi:type="dcterms:W3CDTF">2015-08-30T13:41:02Z</dcterms:modified>
</cp:coreProperties>
</file>