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01F1BF-3FDC-4748-B8B6-B068E7717C06}">
  <a:tblStyle styleId="{0D01F1BF-3FDC-4748-B8B6-B068E7717C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8"/>
  </p:normalViewPr>
  <p:slideViewPr>
    <p:cSldViewPr snapToGrid="0">
      <p:cViewPr varScale="1">
        <p:scale>
          <a:sx n="112" d="100"/>
          <a:sy n="112" d="100"/>
        </p:scale>
        <p:origin x="200" y="9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5631a978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5631a978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631a978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631a978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5631a978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5631a978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631a978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5631a978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631a978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631a978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631a978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631a978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Machine Learning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House Price Prediction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Numerical Data Explore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43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l="8724" r="8731"/>
          <a:stretch/>
        </p:blipFill>
        <p:spPr>
          <a:xfrm>
            <a:off x="514350" y="1042100"/>
            <a:ext cx="7547778" cy="30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Numerical Data Explore Conti..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225" y="1100475"/>
            <a:ext cx="7810948" cy="37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Numerical Data Explore Conti..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80391"/>
            <a:ext cx="9144001" cy="3182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Numerical Data on Sale Price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225775"/>
            <a:ext cx="8064525" cy="377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Categorical Data Exploration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solidFill>
                  <a:srgbClr val="010101"/>
                </a:solidFill>
              </a:rPr>
              <a:t>categorical data:</a:t>
            </a:r>
            <a:endParaRPr sz="1350">
              <a:solidFill>
                <a:srgbClr val="01010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-US" sz="1350">
                <a:solidFill>
                  <a:srgbClr val="010101"/>
                </a:solidFill>
              </a:rPr>
              <a:t>any data that isn’t a number, which can mean a string of text or date. </a:t>
            </a:r>
            <a:endParaRPr sz="1350">
              <a:solidFill>
                <a:srgbClr val="01010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350">
                <a:solidFill>
                  <a:srgbClr val="010101"/>
                </a:solidFill>
              </a:rPr>
              <a:t>These variables can be broken down into nominal and ordinal values, though you won’t often see this done.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Categorical Data Exploration continue..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625" y="1017725"/>
            <a:ext cx="5820752" cy="383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Categorical Data Exploration continue..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25" y="1017725"/>
            <a:ext cx="6921648" cy="36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Categorical Data Continue...</a:t>
            </a: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50" y="1152475"/>
            <a:ext cx="6964626" cy="38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Categorical Data </a:t>
            </a:r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775" y="970475"/>
            <a:ext cx="6454174" cy="41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Categorical Data</a:t>
            </a:r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50" y="1017725"/>
            <a:ext cx="7451050" cy="38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EDA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</a:rPr>
              <a:t>Sale Price Analysis(descriptive Summary)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Numerical Feature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Catagorical Feature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Engineering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Feature Engineering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Feature Selection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Pre-Processing</a:t>
            </a:r>
            <a:br>
              <a:rPr lang="en-US"/>
            </a:br>
            <a:r>
              <a:rPr lang="en-US"/>
              <a:t>       Data Import/Cleaning and  </a:t>
            </a:r>
            <a:br>
              <a:rPr lang="en-US"/>
            </a:br>
            <a:r>
              <a:rPr lang="en-US"/>
              <a:t>        Imputation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Categorical Data -Correlation</a:t>
            </a:r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75" y="1196925"/>
            <a:ext cx="8143850" cy="39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/>
              <a:t>ANALYZE MISSING VALUE</a:t>
            </a:r>
            <a:endParaRPr/>
          </a:p>
        </p:txBody>
      </p:sp>
      <p:graphicFrame>
        <p:nvGraphicFramePr>
          <p:cNvPr id="196" name="Google Shape;196;p34"/>
          <p:cNvGraphicFramePr/>
          <p:nvPr/>
        </p:nvGraphicFramePr>
        <p:xfrm>
          <a:off x="6164495" y="1098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{0D01F1BF-3FDC-4748-B8B6-B068E7717C06}</a:tableStyleId>
              </a:tblPr>
              <a:tblGrid>
                <a:gridCol w="105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PoolQC</a:t>
                      </a:r>
                      <a:endParaRPr sz="900" u="none" strike="noStrike" cap="none"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99.657417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MiscFeature</a:t>
                      </a:r>
                      <a:endParaRPr sz="900" u="none" strike="noStrike" cap="none"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96.402878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Alley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93.216855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Fence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80.438506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FireplaceQu</a:t>
                      </a:r>
                      <a:endParaRPr sz="900" u="none" strike="noStrike" cap="none"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48.646797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LotFrontage</a:t>
                      </a:r>
                      <a:endParaRPr sz="900" u="none" strike="noStrike" cap="none"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16.649538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GarageQual</a:t>
                      </a:r>
                      <a:endParaRPr sz="900" u="none" strike="noStrike" cap="none"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5.447071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GarageCond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5.447071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GarageFinish</a:t>
                      </a:r>
                      <a:endParaRPr sz="900" u="none" strike="noStrike" cap="none"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5.447071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GarageYrBlt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5.447071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GarageType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5.378554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BsmtExposure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2.809181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BsmtCond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2.809181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BsmtQual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2.774923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4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BsmtFinType2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2.740665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4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BsmtFinType1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2.706406</a:t>
                      </a:r>
                      <a:endParaRPr/>
                    </a:p>
                  </a:txBody>
                  <a:tcPr marL="25675" marR="25675" marT="12825" marB="128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97" name="Google Shape;19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961" y="1016039"/>
            <a:ext cx="5293091" cy="4065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/>
              <a:t>ARE DATA REALY MISSING?</a:t>
            </a:r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body" idx="1"/>
          </p:nvPr>
        </p:nvSpPr>
        <p:spPr>
          <a:xfrm>
            <a:off x="4803169" y="1266997"/>
            <a:ext cx="413047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PoolQC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MiscFeature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Alley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Fence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FireplaceQu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GarageQual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GarageCond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GarageFinish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GarageType</a:t>
            </a:r>
            <a:endParaRPr/>
          </a:p>
        </p:txBody>
      </p:sp>
      <p:sp>
        <p:nvSpPr>
          <p:cNvPr id="204" name="Google Shape;204;p35"/>
          <p:cNvSpPr txBox="1"/>
          <p:nvPr/>
        </p:nvSpPr>
        <p:spPr>
          <a:xfrm>
            <a:off x="628651" y="4253501"/>
            <a:ext cx="3439916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= Not exist, Refers to “data_description.txt”</a:t>
            </a: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1" y="1378343"/>
            <a:ext cx="3591272" cy="2386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/>
              <a:t>IMPUTATION METHODS</a:t>
            </a:r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body" idx="1"/>
          </p:nvPr>
        </p:nvSpPr>
        <p:spPr>
          <a:xfrm>
            <a:off x="3637052" y="1268016"/>
            <a:ext cx="4731249" cy="3292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Median Imputation</a:t>
            </a:r>
            <a:br>
              <a:rPr lang="en-US" sz="2400"/>
            </a:br>
            <a:r>
              <a:rPr lang="en-US" sz="2400"/>
              <a:t>For ‘LotFrontage’ due to outlier </a:t>
            </a:r>
            <a:endParaRPr/>
          </a:p>
          <a:p>
            <a:pPr marL="34290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Mode Imputation</a:t>
            </a:r>
            <a:br>
              <a:rPr lang="en-US" sz="2400"/>
            </a:br>
            <a:r>
              <a:rPr lang="en-US" sz="2100"/>
              <a:t>For Categorical Variables</a:t>
            </a:r>
            <a:endParaRPr/>
          </a:p>
          <a:p>
            <a:pPr marL="34290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Zero Imputation</a:t>
            </a:r>
            <a:br>
              <a:rPr lang="en-US" sz="2400"/>
            </a:br>
            <a:r>
              <a:rPr lang="en-US" sz="2400"/>
              <a:t>Logical reasoning</a:t>
            </a:r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707" y="1781557"/>
            <a:ext cx="2286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/>
          <p:nvPr/>
        </p:nvSpPr>
        <p:spPr>
          <a:xfrm>
            <a:off x="1387334" y="204769"/>
            <a:ext cx="6367192" cy="65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Analysis</a:t>
            </a:r>
            <a:endParaRPr sz="24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7"/>
          <p:cNvSpPr/>
          <p:nvPr/>
        </p:nvSpPr>
        <p:spPr>
          <a:xfrm>
            <a:off x="1387334" y="1346675"/>
            <a:ext cx="6367192" cy="342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7"/>
          <p:cNvSpPr/>
          <p:nvPr/>
        </p:nvSpPr>
        <p:spPr>
          <a:xfrm>
            <a:off x="1485555" y="205014"/>
            <a:ext cx="6172220" cy="858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Models</a:t>
            </a:r>
            <a:endParaRPr/>
          </a:p>
        </p:txBody>
      </p:sp>
      <p:sp>
        <p:nvSpPr>
          <p:cNvPr id="220" name="Google Shape;220;p37"/>
          <p:cNvSpPr/>
          <p:nvPr/>
        </p:nvSpPr>
        <p:spPr>
          <a:xfrm>
            <a:off x="1485555" y="1203386"/>
            <a:ext cx="6172220" cy="29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93933" marR="0" lvl="0" indent="-2202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0"/>
              <a:buFont typeface="Noto Sans Symbols"/>
              <a:buChar char="●"/>
            </a:pPr>
            <a:r>
              <a:rPr lang="en-US" sz="217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/>
          </a:p>
          <a:p>
            <a:pPr marL="293933" marR="0" lvl="0" indent="-220205" algn="l" rtl="0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Clr>
                <a:srgbClr val="000000"/>
              </a:buClr>
              <a:buSzPts val="980"/>
              <a:buFont typeface="Noto Sans Symbols"/>
              <a:buChar char="●"/>
            </a:pPr>
            <a:r>
              <a:rPr lang="en-US" sz="217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Boosting</a:t>
            </a:r>
            <a:endParaRPr/>
          </a:p>
          <a:p>
            <a:pPr marL="293933" marR="0" lvl="0" indent="-220205" algn="l" rtl="0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Clr>
                <a:srgbClr val="000000"/>
              </a:buClr>
              <a:buSzPts val="980"/>
              <a:buFont typeface="Noto Sans Symbols"/>
              <a:buChar char="●"/>
            </a:pPr>
            <a:r>
              <a:rPr lang="en-US" sz="217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/>
          <p:nvPr/>
        </p:nvSpPr>
        <p:spPr>
          <a:xfrm>
            <a:off x="1387334" y="204769"/>
            <a:ext cx="6367192" cy="65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Importance After Modeling</a:t>
            </a:r>
            <a:endParaRPr sz="24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8"/>
          <p:cNvSpPr/>
          <p:nvPr/>
        </p:nvSpPr>
        <p:spPr>
          <a:xfrm>
            <a:off x="1387334" y="1346675"/>
            <a:ext cx="6367192" cy="342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B507A-543D-8243-89B5-A48082583B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0" t="17773" r="45930" b="9597"/>
          <a:stretch/>
        </p:blipFill>
        <p:spPr>
          <a:xfrm>
            <a:off x="1988288" y="1041990"/>
            <a:ext cx="4401880" cy="351937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/>
          <p:nvPr/>
        </p:nvSpPr>
        <p:spPr>
          <a:xfrm>
            <a:off x="1387334" y="204769"/>
            <a:ext cx="6367192" cy="65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Plotting Training Data Prediction</a:t>
            </a:r>
            <a:endParaRPr sz="24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9"/>
          <p:cNvSpPr/>
          <p:nvPr/>
        </p:nvSpPr>
        <p:spPr>
          <a:xfrm>
            <a:off x="1387334" y="1346675"/>
            <a:ext cx="6367192" cy="342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E6D585-DDAA-794A-A02A-6ECF96599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78" b="3981"/>
          <a:stretch/>
        </p:blipFill>
        <p:spPr>
          <a:xfrm>
            <a:off x="511342" y="707689"/>
            <a:ext cx="8121316" cy="443581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/>
          <p:nvPr/>
        </p:nvSpPr>
        <p:spPr>
          <a:xfrm>
            <a:off x="1387334" y="204769"/>
            <a:ext cx="6367192" cy="65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40"/>
          <p:cNvSpPr/>
          <p:nvPr/>
        </p:nvSpPr>
        <p:spPr>
          <a:xfrm>
            <a:off x="1387334" y="1346675"/>
            <a:ext cx="6367192" cy="342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A0BE94-D1AE-C74B-A298-E540ED4BB9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44" b="7164"/>
          <a:stretch/>
        </p:blipFill>
        <p:spPr>
          <a:xfrm>
            <a:off x="511342" y="808664"/>
            <a:ext cx="8121316" cy="4237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E5D88A-00D2-EA45-B69C-63349A6E97F1}"/>
              </a:ext>
            </a:extLst>
          </p:cNvPr>
          <p:cNvSpPr txBox="1"/>
          <p:nvPr/>
        </p:nvSpPr>
        <p:spPr>
          <a:xfrm>
            <a:off x="1096598" y="204770"/>
            <a:ext cx="682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 Graph Showing Training Data Prediction (Head)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40489A-78BF-364A-918C-BE5BFA54A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66" b="5111"/>
          <a:stretch/>
        </p:blipFill>
        <p:spPr>
          <a:xfrm>
            <a:off x="511342" y="811530"/>
            <a:ext cx="8121316" cy="4331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103C5-7B41-AA4E-9F32-784C59244AE6}"/>
              </a:ext>
            </a:extLst>
          </p:cNvPr>
          <p:cNvSpPr txBox="1"/>
          <p:nvPr/>
        </p:nvSpPr>
        <p:spPr>
          <a:xfrm>
            <a:off x="1257300" y="80010"/>
            <a:ext cx="68764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Bar </a:t>
            </a:r>
            <a:r>
              <a:rPr lang="en-US" sz="2000" dirty="0"/>
              <a:t>Graph Showing Training Data Prediction (Head)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/>
          <p:nvPr/>
        </p:nvSpPr>
        <p:spPr>
          <a:xfrm>
            <a:off x="1485555" y="205014"/>
            <a:ext cx="6172220" cy="858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2"/>
          <p:cNvSpPr/>
          <p:nvPr/>
        </p:nvSpPr>
        <p:spPr>
          <a:xfrm>
            <a:off x="1485555" y="1203386"/>
            <a:ext cx="6172220" cy="29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93933" marR="0" lvl="0" indent="-2202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0"/>
              <a:buFont typeface="Noto Sans Symbols"/>
              <a:buChar char="●"/>
            </a:pPr>
            <a:r>
              <a:rPr lang="en-US" sz="217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Tested</a:t>
            </a:r>
            <a:endParaRPr dirty="0"/>
          </a:p>
          <a:p>
            <a:pPr marL="73728" marR="0" lvl="0" algn="l" rtl="0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Clr>
                <a:srgbClr val="000000"/>
              </a:buClr>
              <a:buSzPts val="980"/>
            </a:pPr>
            <a:r>
              <a:rPr lang="en-US" sz="217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graphicFrame>
        <p:nvGraphicFramePr>
          <p:cNvPr id="253" name="Google Shape;253;p42"/>
          <p:cNvGraphicFramePr/>
          <p:nvPr>
            <p:extLst>
              <p:ext uri="{D42A27DB-BD31-4B8C-83A1-F6EECF244321}">
                <p14:modId xmlns:p14="http://schemas.microsoft.com/office/powerpoint/2010/main" val="1038429988"/>
              </p:ext>
            </p:extLst>
          </p:nvPr>
        </p:nvGraphicFramePr>
        <p:xfrm>
          <a:off x="1951429" y="1679793"/>
          <a:ext cx="3483050" cy="2141500"/>
        </p:xfrm>
        <a:graphic>
          <a:graphicData uri="http://schemas.openxmlformats.org/drawingml/2006/table">
            <a:tbl>
              <a:tblPr>
                <a:noFill/>
                <a:tableStyleId>{0D01F1BF-3FDC-4748-B8B6-B068E7717C06}</a:tableStyleId>
              </a:tblPr>
              <a:tblGrid>
                <a:gridCol w="174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model</a:t>
                      </a:r>
                      <a:endParaRPr sz="1400" u="none" strike="noStrike" cap="none" dirty="0"/>
                    </a:p>
                  </a:txBody>
                  <a:tcPr marL="61225" marR="61225" marT="31100" marB="311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Train Score(R2)</a:t>
                      </a:r>
                      <a:endParaRPr sz="1400" dirty="0"/>
                    </a:p>
                  </a:txBody>
                  <a:tcPr marL="61225" marR="61225" marT="31100" marB="311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Linear Regression</a:t>
                      </a:r>
                      <a:endParaRPr sz="1400"/>
                    </a:p>
                  </a:txBody>
                  <a:tcPr marL="61225" marR="61225" marT="31100" marB="311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0.802041</a:t>
                      </a:r>
                      <a:endParaRPr sz="1400" dirty="0"/>
                    </a:p>
                  </a:txBody>
                  <a:tcPr marL="61225" marR="61225" marT="31100" marB="311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Lasso</a:t>
                      </a:r>
                      <a:endParaRPr sz="1400" dirty="0"/>
                    </a:p>
                  </a:txBody>
                  <a:tcPr marL="61225" marR="61225" marT="31100" marB="311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0.802041</a:t>
                      </a:r>
                      <a:endParaRPr sz="1400" dirty="0"/>
                    </a:p>
                  </a:txBody>
                  <a:tcPr marL="61225" marR="61225" marT="31100" marB="311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</a:t>
                      </a:r>
                      <a:endParaRPr sz="1400"/>
                    </a:p>
                  </a:txBody>
                  <a:tcPr marL="61225" marR="61225" marT="31100" marB="311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0.976609</a:t>
                      </a:r>
                      <a:endParaRPr sz="1400" dirty="0"/>
                    </a:p>
                  </a:txBody>
                  <a:tcPr marL="61225" marR="61225" marT="31100" marB="311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Gradient </a:t>
                      </a:r>
                      <a:r>
                        <a:rPr lang="en-US" sz="1400" u="none" strike="noStrike" cap="none" dirty="0" err="1"/>
                        <a:t>Boostrap</a:t>
                      </a:r>
                      <a:endParaRPr sz="1400" u="none" strike="noStrike" cap="none" dirty="0"/>
                    </a:p>
                  </a:txBody>
                  <a:tcPr marL="61225" marR="61225" marT="31100" marB="311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0.935683</a:t>
                      </a:r>
                      <a:endParaRPr sz="1400" u="none" strike="noStrike" cap="none" dirty="0"/>
                    </a:p>
                  </a:txBody>
                  <a:tcPr marL="61225" marR="61225" marT="31100" marB="311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>
                <a:highlight>
                  <a:srgbClr val="FFFFFF"/>
                </a:highlight>
              </a:rPr>
              <a:t>Sale Price Analysis Descriptive Summary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150" y="1017725"/>
            <a:ext cx="6552825" cy="24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/>
          <p:nvPr/>
        </p:nvSpPr>
        <p:spPr>
          <a:xfrm>
            <a:off x="1485555" y="205014"/>
            <a:ext cx="6172220" cy="858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Selected Model Metrics</a:t>
            </a:r>
            <a:endParaRPr/>
          </a:p>
        </p:txBody>
      </p:sp>
      <p:sp>
        <p:nvSpPr>
          <p:cNvPr id="259" name="Google Shape;259;p43"/>
          <p:cNvSpPr/>
          <p:nvPr/>
        </p:nvSpPr>
        <p:spPr>
          <a:xfrm>
            <a:off x="1485555" y="1203386"/>
            <a:ext cx="6172220" cy="29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93933" marR="0" lvl="0" indent="-2202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0"/>
              <a:buFont typeface="Noto Sans Symbols"/>
              <a:buChar char="●"/>
            </a:pPr>
            <a:r>
              <a:rPr lang="en-US" sz="217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Was Selected For Prediction Among All the Reviewed Models</a:t>
            </a:r>
            <a:endParaRPr dirty="0"/>
          </a:p>
          <a:p>
            <a:pPr marL="293933" marR="0" lvl="0" indent="-220205" algn="l" rtl="0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Clr>
                <a:srgbClr val="000000"/>
              </a:buClr>
              <a:buSzPts val="980"/>
              <a:buFont typeface="Noto Sans Symbols"/>
              <a:buChar char="●"/>
            </a:pPr>
            <a:r>
              <a:rPr lang="en-US" sz="217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graphicFrame>
        <p:nvGraphicFramePr>
          <p:cNvPr id="260" name="Google Shape;260;p43"/>
          <p:cNvGraphicFramePr/>
          <p:nvPr>
            <p:extLst>
              <p:ext uri="{D42A27DB-BD31-4B8C-83A1-F6EECF244321}">
                <p14:modId xmlns:p14="http://schemas.microsoft.com/office/powerpoint/2010/main" val="821491528"/>
              </p:ext>
            </p:extLst>
          </p:nvPr>
        </p:nvGraphicFramePr>
        <p:xfrm>
          <a:off x="2013644" y="2177509"/>
          <a:ext cx="5537075" cy="1555375"/>
        </p:xfrm>
        <a:graphic>
          <a:graphicData uri="http://schemas.openxmlformats.org/drawingml/2006/table">
            <a:tbl>
              <a:tblPr>
                <a:noFill/>
                <a:tableStyleId>{0D01F1BF-3FDC-4748-B8B6-B068E7717C06}</a:tableStyleId>
              </a:tblPr>
              <a:tblGrid>
                <a:gridCol w="276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Mean Absolute Error</a:t>
                      </a:r>
                      <a:endParaRPr sz="1400" dirty="0"/>
                    </a:p>
                  </a:txBody>
                  <a:tcPr marL="61225" marR="61225" marT="31100" marB="311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72766.25441891294</a:t>
                      </a:r>
                      <a:endParaRPr sz="1400" dirty="0"/>
                    </a:p>
                  </a:txBody>
                  <a:tcPr marL="61225" marR="61225" marT="31100" marB="311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Mean Squared Error</a:t>
                      </a:r>
                      <a:endParaRPr sz="1400"/>
                    </a:p>
                  </a:txBody>
                  <a:tcPr marL="61225" marR="61225" marT="31100" marB="311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9890321936.463663</a:t>
                      </a:r>
                      <a:endParaRPr sz="1400" dirty="0"/>
                    </a:p>
                  </a:txBody>
                  <a:tcPr marL="61225" marR="61225" marT="31100" marB="311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Mean Squared Error</a:t>
                      </a:r>
                      <a:endParaRPr sz="1400" dirty="0"/>
                    </a:p>
                  </a:txBody>
                  <a:tcPr marL="61225" marR="61225" marT="31100" marB="311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dirty="0"/>
                        <a:t>99450.09771972908</a:t>
                      </a:r>
                      <a:endParaRPr sz="1400" dirty="0"/>
                    </a:p>
                  </a:txBody>
                  <a:tcPr marL="61225" marR="61225" marT="31100" marB="311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5E2C-E605-1F42-9F74-D7CE2F5C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For Now, Thank You.</a:t>
            </a:r>
          </a:p>
        </p:txBody>
      </p:sp>
    </p:spTree>
    <p:extLst>
      <p:ext uri="{BB962C8B-B14F-4D97-AF65-F5344CB8AC3E}">
        <p14:creationId xmlns:p14="http://schemas.microsoft.com/office/powerpoint/2010/main" val="142836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>
                <a:highlight>
                  <a:srgbClr val="FFFFFF"/>
                </a:highlight>
              </a:rPr>
              <a:t>Histogram and Distribution</a:t>
            </a:r>
            <a:endParaRPr sz="135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017725"/>
            <a:ext cx="5435650" cy="326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>
                <a:highlight>
                  <a:srgbClr val="FFFFFF"/>
                </a:highlight>
              </a:rPr>
              <a:t>Histogram and Distribution</a:t>
            </a:r>
            <a:endParaRPr sz="135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With this information we can see that the prices are skewed right and some outliers lies above ~500,000. We will eventually want to get rid of the them to get a normal distribution of the independent variable (SalePrice) for machine learning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</a:rPr>
              <a:t>Log normal SalePrice Distribution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350" y="1240050"/>
            <a:ext cx="6697624" cy="39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Numerical Data Exploration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solidFill>
                  <a:srgbClr val="010101"/>
                </a:solidFill>
              </a:rPr>
              <a:t>Numerical data </a:t>
            </a:r>
            <a:endParaRPr sz="1350">
              <a:solidFill>
                <a:srgbClr val="01010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-US" sz="1350">
                <a:solidFill>
                  <a:srgbClr val="010101"/>
                </a:solidFill>
              </a:rPr>
              <a:t>is information that is measurable,</a:t>
            </a:r>
            <a:endParaRPr sz="1350">
              <a:solidFill>
                <a:srgbClr val="01010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350">
                <a:solidFill>
                  <a:srgbClr val="010101"/>
                </a:solidFill>
              </a:rPr>
              <a:t>data represented as numbers and not words or text.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Numerical Data Exploration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4384"/>
            <a:ext cx="9143999" cy="249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Numeric Correlation Matrix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25" y="1017725"/>
            <a:ext cx="7752999" cy="423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398</Words>
  <Application>Microsoft Macintosh PowerPoint</Application>
  <PresentationFormat>On-screen Show (16:9)</PresentationFormat>
  <Paragraphs>134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Noto Sans Symbols</vt:lpstr>
      <vt:lpstr>Simple Light</vt:lpstr>
      <vt:lpstr>Machine Learning</vt:lpstr>
      <vt:lpstr>Outline</vt:lpstr>
      <vt:lpstr>Sale Price Analysis Descriptive Summary </vt:lpstr>
      <vt:lpstr>Histogram and Distribution </vt:lpstr>
      <vt:lpstr>Histogram and Distribution </vt:lpstr>
      <vt:lpstr>Log normal SalePrice Distribution </vt:lpstr>
      <vt:lpstr>Numerical Data Exploration </vt:lpstr>
      <vt:lpstr>Numerical Data Exploration </vt:lpstr>
      <vt:lpstr>Numeric Correlation Matrix</vt:lpstr>
      <vt:lpstr>Numerical Data Explore</vt:lpstr>
      <vt:lpstr>Numerical Data Explore Conti.. </vt:lpstr>
      <vt:lpstr>Numerical Data Explore Conti.. </vt:lpstr>
      <vt:lpstr>Numerical Data on Sale Price </vt:lpstr>
      <vt:lpstr>Categorical Data Exploration</vt:lpstr>
      <vt:lpstr>Categorical Data Exploration continue.. </vt:lpstr>
      <vt:lpstr>Categorical Data Exploration continue.. </vt:lpstr>
      <vt:lpstr>Categorical Data Continue...</vt:lpstr>
      <vt:lpstr>Categorical Data </vt:lpstr>
      <vt:lpstr>Categorical Data</vt:lpstr>
      <vt:lpstr>Categorical Data -Correlation</vt:lpstr>
      <vt:lpstr>ANALYZE MISSING VALUE</vt:lpstr>
      <vt:lpstr>ARE DATA REALY MISSING?</vt:lpstr>
      <vt:lpstr>IMPUTATION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That’s All For Now, 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Microsoft Office User</cp:lastModifiedBy>
  <cp:revision>3</cp:revision>
  <dcterms:modified xsi:type="dcterms:W3CDTF">2019-11-18T04:58:46Z</dcterms:modified>
</cp:coreProperties>
</file>