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01F1BF-3FDC-4748-B8B6-B068E7717C06}">
  <a:tblStyle styleId="{0D01F1BF-3FDC-4748-B8B6-B068E7717C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631a97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631a97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31a97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31a97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631a97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631a97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631a97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631a97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631a97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631a97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31a97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631a97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House Price Prediction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Numerical Data Explore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74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8724" r="8731" t="0"/>
          <a:stretch/>
        </p:blipFill>
        <p:spPr>
          <a:xfrm>
            <a:off x="514350" y="1042100"/>
            <a:ext cx="7547778" cy="3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Explore Conti..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25" y="1100475"/>
            <a:ext cx="7810948" cy="3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Explore Conti..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0391"/>
            <a:ext cx="9144001" cy="318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on Sale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5775"/>
            <a:ext cx="8064525" cy="37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Categorical Data Exploration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010101"/>
                </a:solidFill>
              </a:rPr>
              <a:t>categorical data:</a:t>
            </a:r>
            <a:endParaRPr sz="1350">
              <a:solidFill>
                <a:srgbClr val="01010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any data that isn’t a number, which can mean a string of text or date. </a:t>
            </a:r>
            <a:endParaRPr sz="1350">
              <a:solidFill>
                <a:srgbClr val="01010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These variables can be broken down into nominal and ordinal values, though you won’t often see this done.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Categorical Data Exploration continue..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625" y="1017725"/>
            <a:ext cx="5820752" cy="38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Categorical Data Exploration continue..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017725"/>
            <a:ext cx="6921648" cy="3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 Continue...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50" y="1152475"/>
            <a:ext cx="6964626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 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75" y="970475"/>
            <a:ext cx="6454174" cy="4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0" y="1017725"/>
            <a:ext cx="7451050" cy="3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EDA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Sale Price Analysis(descriptive Summary)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Numerical Feature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Catagorical Feature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</a:t>
            </a:r>
            <a:br>
              <a:rPr lang="en-US"/>
            </a:br>
            <a:r>
              <a:rPr lang="en-US"/>
              <a:t>       Data Import/Cleaning and  </a:t>
            </a:r>
            <a:br>
              <a:rPr lang="en-US"/>
            </a:br>
            <a:r>
              <a:rPr lang="en-US"/>
              <a:t>        Imputation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 -Correlation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5" y="1196925"/>
            <a:ext cx="8143850" cy="39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ANALYZE MISSING VALUE</a:t>
            </a:r>
            <a:endParaRPr/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6164495" y="1098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{0D01F1BF-3FDC-4748-B8B6-B068E7717C06}</a:tableStyleId>
              </a:tblPr>
              <a:tblGrid>
                <a:gridCol w="1050175"/>
                <a:gridCol w="1122800"/>
              </a:tblGrid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PoolQC</a:t>
                      </a:r>
                      <a:endParaRPr sz="900" u="none" cap="none" strike="noStrike"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99.657417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MiscFeature</a:t>
                      </a:r>
                      <a:endParaRPr sz="900" u="none" cap="none" strike="noStrike"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96.402878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Alley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93.216855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Fence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80.438506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FireplaceQu</a:t>
                      </a:r>
                      <a:endParaRPr sz="900" u="none" cap="none" strike="noStrike"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48.646797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LotFrontage</a:t>
                      </a:r>
                      <a:endParaRPr sz="900" u="none" cap="none" strike="noStrike"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16.649538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GarageQual</a:t>
                      </a:r>
                      <a:endParaRPr sz="900" u="none" cap="none" strike="noStrike"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5.447071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GarageCond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5.447071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GarageFinish</a:t>
                      </a:r>
                      <a:endParaRPr sz="900" u="none" cap="none" strike="noStrike"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5.447071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GarageYrBlt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5.447071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GarageType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5.378554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BsmtExposure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2.809181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BsmtCond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2.809181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BsmtQual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2.774923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BsmtFinType2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2.740665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BsmtFinType1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2.706406</a:t>
                      </a:r>
                      <a:endParaRPr/>
                    </a:p>
                  </a:txBody>
                  <a:tcPr marT="12825" marB="12825" marR="25675" marL="25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61" y="1016039"/>
            <a:ext cx="5293091" cy="406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ARE DATA REALY MISSING?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803169" y="1266997"/>
            <a:ext cx="413047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PoolQC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MiscFeature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FireplaceQu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GarageQual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GarageCond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GarageFinish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GarageType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628651" y="4253501"/>
            <a:ext cx="343991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= Not exist, Refers to “data_description.txt”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" y="1378343"/>
            <a:ext cx="3591272" cy="2386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IMPUTATION METHODS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637052" y="1268016"/>
            <a:ext cx="4731249" cy="3292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Median Imputation</a:t>
            </a:r>
            <a:br>
              <a:rPr lang="en-US" sz="2400"/>
            </a:br>
            <a:r>
              <a:rPr lang="en-US" sz="2400"/>
              <a:t>For ‘LotFrontage’ due to outlier </a:t>
            </a:r>
            <a:endParaRPr/>
          </a:p>
          <a:p>
            <a:pPr indent="0" lvl="1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Mode Imputation</a:t>
            </a:r>
            <a:br>
              <a:rPr lang="en-US" sz="2400"/>
            </a:br>
            <a:r>
              <a:rPr lang="en-US" sz="2100"/>
              <a:t>For Categorical Variables</a:t>
            </a:r>
            <a:endParaRPr/>
          </a:p>
          <a:p>
            <a:pPr indent="0" lvl="1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Zero Imputation</a:t>
            </a:r>
            <a:br>
              <a:rPr lang="en-US" sz="2400"/>
            </a:br>
            <a:r>
              <a:rPr lang="en-US" sz="2400"/>
              <a:t>Logical reasoning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707" y="1781557"/>
            <a:ext cx="2286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Analysis</a:t>
            </a:r>
            <a:endParaRPr b="0" i="0" sz="24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1485555" y="205014"/>
            <a:ext cx="6172220" cy="85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Models</a:t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1485555" y="1203386"/>
            <a:ext cx="6172220" cy="298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0205" lvl="0" marL="293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  <a:p>
            <a:pPr indent="-220205" lvl="0" marL="293933" marR="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/>
          </a:p>
          <a:p>
            <a:pPr indent="-220205" lvl="0" marL="293933" marR="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After Modeling</a:t>
            </a:r>
            <a:endParaRPr b="0" i="0" sz="24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189" y="1244291"/>
            <a:ext cx="6857315" cy="350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 Training Data Prediction</a:t>
            </a:r>
            <a:endParaRPr b="0" i="0" sz="24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958" y="1033153"/>
            <a:ext cx="6220718" cy="394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387" y="1119862"/>
            <a:ext cx="6220718" cy="394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314" y="1095368"/>
            <a:ext cx="6220718" cy="394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/>
          <p:nvPr/>
        </p:nvSpPr>
        <p:spPr>
          <a:xfrm>
            <a:off x="1485555" y="205014"/>
            <a:ext cx="6172220" cy="85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1485555" y="1203386"/>
            <a:ext cx="6172220" cy="298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0205" lvl="0" marL="293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Tested</a:t>
            </a:r>
            <a:endParaRPr/>
          </a:p>
          <a:p>
            <a:pPr indent="-220205" lvl="0" marL="293933" marR="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53" name="Google Shape;253;p42"/>
          <p:cNvGraphicFramePr/>
          <p:nvPr/>
        </p:nvGraphicFramePr>
        <p:xfrm>
          <a:off x="1951429" y="16797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{0D01F1BF-3FDC-4748-B8B6-B068E7717C06}</a:tableStyleId>
              </a:tblPr>
              <a:tblGrid>
                <a:gridCol w="1741525"/>
                <a:gridCol w="1741525"/>
                <a:gridCol w="1742750"/>
              </a:tblGrid>
              <a:tr h="4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train score(R2)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test score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0.940049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0.940049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Lasso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0.938488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8.306444e-01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0.976609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0.976609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2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highlight>
                  <a:srgbClr val="FFFFFF"/>
                </a:highlight>
              </a:rPr>
              <a:t>Sale Price Analysis Descriptive 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150" y="1017725"/>
            <a:ext cx="6552825" cy="2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/>
          <p:nvPr/>
        </p:nvSpPr>
        <p:spPr>
          <a:xfrm>
            <a:off x="1485555" y="205014"/>
            <a:ext cx="6172220" cy="85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Model Metrics</a:t>
            </a:r>
            <a:endParaRPr/>
          </a:p>
        </p:txBody>
      </p:sp>
      <p:sp>
        <p:nvSpPr>
          <p:cNvPr id="259" name="Google Shape;259;p43"/>
          <p:cNvSpPr/>
          <p:nvPr/>
        </p:nvSpPr>
        <p:spPr>
          <a:xfrm>
            <a:off x="1485555" y="1203386"/>
            <a:ext cx="6172220" cy="298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0205" lvl="0" marL="293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Was Selected For Prediction Among All the Reviewed Models</a:t>
            </a:r>
            <a:endParaRPr/>
          </a:p>
          <a:p>
            <a:pPr indent="-220205" lvl="0" marL="293933" marR="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1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60" name="Google Shape;260;p43"/>
          <p:cNvGraphicFramePr/>
          <p:nvPr/>
        </p:nvGraphicFramePr>
        <p:xfrm>
          <a:off x="2013644" y="2177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{0D01F1BF-3FDC-4748-B8B6-B068E7717C06}</a:tableStyleId>
              </a:tblPr>
              <a:tblGrid>
                <a:gridCol w="2768050"/>
                <a:gridCol w="2769025"/>
              </a:tblGrid>
              <a:tr h="51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Mean Absolute Error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72766.25441891294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Mean Squared Error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9144001264.357006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Mean Squared Error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95624.27131412299</a:t>
                      </a:r>
                      <a:endParaRPr/>
                    </a:p>
                  </a:txBody>
                  <a:tcPr marT="31100" marB="31100" marR="61225" marL="612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highlight>
                  <a:srgbClr val="FFFFFF"/>
                </a:highlight>
              </a:rPr>
              <a:t>Histogram and Distribution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5435650" cy="32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highlight>
                  <a:srgbClr val="FFFFFF"/>
                </a:highlight>
              </a:rPr>
              <a:t>Histogram and Distribution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With this information we can see that the prices are skewed right and some outliers lies above ~500,000. We will eventually want to get rid of the them to get a normal distribution of the independent variable (SalePrice) for machine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</a:rPr>
              <a:t>Log normal SalePrice Distribution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350" y="1240050"/>
            <a:ext cx="6697624" cy="3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010101"/>
                </a:solidFill>
              </a:rPr>
              <a:t>Numerical data </a:t>
            </a:r>
            <a:endParaRPr sz="1350">
              <a:solidFill>
                <a:srgbClr val="01010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is information that is measurable,</a:t>
            </a:r>
            <a:endParaRPr sz="1350">
              <a:solidFill>
                <a:srgbClr val="01010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data represented as numbers and not words or text.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384"/>
            <a:ext cx="9143999" cy="249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 Correlation Matrix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25" y="1017725"/>
            <a:ext cx="7752999" cy="42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