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57" r:id="rId3"/>
    <p:sldId id="258" r:id="rId4"/>
    <p:sldId id="265" r:id="rId5"/>
    <p:sldId id="266" r:id="rId6"/>
    <p:sldId id="269" r:id="rId7"/>
    <p:sldId id="270" r:id="rId8"/>
    <p:sldId id="271" r:id="rId9"/>
    <p:sldId id="267" r:id="rId10"/>
    <p:sldId id="268" r:id="rId11"/>
    <p:sldId id="260" r:id="rId12"/>
    <p:sldId id="272" r:id="rId1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C5CE4D-71D6-4452-B9DF-738D35692851}" v="14" dt="2025-05-18T18:31:50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0" autoAdjust="0"/>
    <p:restoredTop sz="78333" autoAdjust="0"/>
  </p:normalViewPr>
  <p:slideViewPr>
    <p:cSldViewPr>
      <p:cViewPr>
        <p:scale>
          <a:sx n="63" d="100"/>
          <a:sy n="63" d="100"/>
        </p:scale>
        <p:origin x="1704" y="56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barile" userId="cff9c8a9944269ed" providerId="LiveId" clId="{B2C5CE4D-71D6-4452-B9DF-738D35692851}"/>
    <pc:docChg chg="custSel addSld delSld modSld sldOrd">
      <pc:chgData name="jacopo barile" userId="cff9c8a9944269ed" providerId="LiveId" clId="{B2C5CE4D-71D6-4452-B9DF-738D35692851}" dt="2025-05-18T18:31:50.994" v="1746" actId="1076"/>
      <pc:docMkLst>
        <pc:docMk/>
      </pc:docMkLst>
      <pc:sldChg chg="addSp modSp mod">
        <pc:chgData name="jacopo barile" userId="cff9c8a9944269ed" providerId="LiveId" clId="{B2C5CE4D-71D6-4452-B9DF-738D35692851}" dt="2025-05-18T18:27:02.153" v="1645" actId="20577"/>
        <pc:sldMkLst>
          <pc:docMk/>
          <pc:sldMk cId="0" sldId="257"/>
        </pc:sldMkLst>
        <pc:spChg chg="add mod">
          <ac:chgData name="jacopo barile" userId="cff9c8a9944269ed" providerId="LiveId" clId="{B2C5CE4D-71D6-4452-B9DF-738D35692851}" dt="2025-05-18T15:44:07.210" v="1306" actId="20577"/>
          <ac:spMkLst>
            <pc:docMk/>
            <pc:sldMk cId="0" sldId="257"/>
            <ac:spMk id="4" creationId="{D578111C-13C2-4D18-B435-3B156CC991B7}"/>
          </ac:spMkLst>
        </pc:spChg>
        <pc:spChg chg="mod">
          <ac:chgData name="jacopo barile" userId="cff9c8a9944269ed" providerId="LiveId" clId="{B2C5CE4D-71D6-4452-B9DF-738D35692851}" dt="2025-05-18T18:27:02.153" v="1645" actId="20577"/>
          <ac:spMkLst>
            <pc:docMk/>
            <pc:sldMk cId="0" sldId="257"/>
            <ac:spMk id="6148" creationId="{24043F37-46D8-E783-0A70-76CB7CB22DFB}"/>
          </ac:spMkLst>
        </pc:spChg>
        <pc:picChg chg="mod">
          <ac:chgData name="jacopo barile" userId="cff9c8a9944269ed" providerId="LiveId" clId="{B2C5CE4D-71D6-4452-B9DF-738D35692851}" dt="2025-05-18T15:30:34.135" v="1057" actId="1076"/>
          <ac:picMkLst>
            <pc:docMk/>
            <pc:sldMk cId="0" sldId="257"/>
            <ac:picMk id="3" creationId="{5A60A481-D6B2-ED85-C561-53E2AF59F390}"/>
          </ac:picMkLst>
        </pc:picChg>
      </pc:sldChg>
      <pc:sldChg chg="modSp mod">
        <pc:chgData name="jacopo barile" userId="cff9c8a9944269ed" providerId="LiveId" clId="{B2C5CE4D-71D6-4452-B9DF-738D35692851}" dt="2025-05-18T18:26:57.349" v="1641" actId="20577"/>
        <pc:sldMkLst>
          <pc:docMk/>
          <pc:sldMk cId="0" sldId="258"/>
        </pc:sldMkLst>
        <pc:spChg chg="mod">
          <ac:chgData name="jacopo barile" userId="cff9c8a9944269ed" providerId="LiveId" clId="{B2C5CE4D-71D6-4452-B9DF-738D35692851}" dt="2025-05-18T14:07:45.238" v="606" actId="20577"/>
          <ac:spMkLst>
            <pc:docMk/>
            <pc:sldMk cId="0" sldId="258"/>
            <ac:spMk id="12" creationId="{FEAA86C4-09B2-0622-5CD9-8415244ADF30}"/>
          </ac:spMkLst>
        </pc:spChg>
        <pc:spChg chg="mod">
          <ac:chgData name="jacopo barile" userId="cff9c8a9944269ed" providerId="LiveId" clId="{B2C5CE4D-71D6-4452-B9DF-738D35692851}" dt="2025-05-18T18:26:57.349" v="1641" actId="20577"/>
          <ac:spMkLst>
            <pc:docMk/>
            <pc:sldMk cId="0" sldId="258"/>
            <ac:spMk id="8196" creationId="{A9EAE5C0-52C4-0C7D-6E1C-933B3EA78D2A}"/>
          </ac:spMkLst>
        </pc:spChg>
      </pc:sldChg>
      <pc:sldChg chg="del">
        <pc:chgData name="jacopo barile" userId="cff9c8a9944269ed" providerId="LiveId" clId="{B2C5CE4D-71D6-4452-B9DF-738D35692851}" dt="2025-05-18T15:32:26.250" v="1058" actId="2696"/>
        <pc:sldMkLst>
          <pc:docMk/>
          <pc:sldMk cId="0" sldId="259"/>
        </pc:sldMkLst>
      </pc:sldChg>
      <pc:sldChg chg="addSp delSp modSp mod">
        <pc:chgData name="jacopo barile" userId="cff9c8a9944269ed" providerId="LiveId" clId="{B2C5CE4D-71D6-4452-B9DF-738D35692851}" dt="2025-05-18T18:26:15.671" v="1609" actId="20577"/>
        <pc:sldMkLst>
          <pc:docMk/>
          <pc:sldMk cId="0" sldId="260"/>
        </pc:sldMkLst>
        <pc:spChg chg="add del mod">
          <ac:chgData name="jacopo barile" userId="cff9c8a9944269ed" providerId="LiveId" clId="{B2C5CE4D-71D6-4452-B9DF-738D35692851}" dt="2025-05-18T15:20:51.348" v="1047" actId="478"/>
          <ac:spMkLst>
            <pc:docMk/>
            <pc:sldMk cId="0" sldId="260"/>
            <ac:spMk id="3" creationId="{5B64C717-0203-ECE3-CC4C-02370429C680}"/>
          </ac:spMkLst>
        </pc:spChg>
        <pc:spChg chg="add mod">
          <ac:chgData name="jacopo barile" userId="cff9c8a9944269ed" providerId="LiveId" clId="{B2C5CE4D-71D6-4452-B9DF-738D35692851}" dt="2025-05-18T18:22:32.076" v="1605" actId="20577"/>
          <ac:spMkLst>
            <pc:docMk/>
            <pc:sldMk cId="0" sldId="260"/>
            <ac:spMk id="6" creationId="{EC3B660D-7B35-94E1-3E3A-7E63C96DB53F}"/>
          </ac:spMkLst>
        </pc:spChg>
        <pc:spChg chg="mod">
          <ac:chgData name="jacopo barile" userId="cff9c8a9944269ed" providerId="LiveId" clId="{B2C5CE4D-71D6-4452-B9DF-738D35692851}" dt="2025-05-18T15:32:37.142" v="1081" actId="20577"/>
          <ac:spMkLst>
            <pc:docMk/>
            <pc:sldMk cId="0" sldId="260"/>
            <ac:spMk id="10243" creationId="{108C0A57-CB01-69D3-88A2-67660A321D95}"/>
          </ac:spMkLst>
        </pc:spChg>
        <pc:spChg chg="mod">
          <ac:chgData name="jacopo barile" userId="cff9c8a9944269ed" providerId="LiveId" clId="{B2C5CE4D-71D6-4452-B9DF-738D35692851}" dt="2025-05-18T18:26:15.671" v="1609" actId="20577"/>
          <ac:spMkLst>
            <pc:docMk/>
            <pc:sldMk cId="0" sldId="260"/>
            <ac:spMk id="10244" creationId="{A5739F80-FAD6-5E96-085A-308361D3C2AB}"/>
          </ac:spMkLst>
        </pc:spChg>
        <pc:spChg chg="mod">
          <ac:chgData name="jacopo barile" userId="cff9c8a9944269ed" providerId="LiveId" clId="{B2C5CE4D-71D6-4452-B9DF-738D35692851}" dt="2025-05-18T15:20:13.847" v="967" actId="20577"/>
          <ac:spMkLst>
            <pc:docMk/>
            <pc:sldMk cId="0" sldId="260"/>
            <ac:spMk id="10245" creationId="{0538B3C8-962F-FB2B-5F0F-FEF324D71218}"/>
          </ac:spMkLst>
        </pc:spChg>
        <pc:spChg chg="mod">
          <ac:chgData name="jacopo barile" userId="cff9c8a9944269ed" providerId="LiveId" clId="{B2C5CE4D-71D6-4452-B9DF-738D35692851}" dt="2025-05-18T15:20:36.570" v="1045" actId="20577"/>
          <ac:spMkLst>
            <pc:docMk/>
            <pc:sldMk cId="0" sldId="260"/>
            <ac:spMk id="10308" creationId="{7FDBE0C5-9E5F-8847-B11C-40B91D10C1E3}"/>
          </ac:spMkLst>
        </pc:spChg>
        <pc:graphicFrameChg chg="del">
          <ac:chgData name="jacopo barile" userId="cff9c8a9944269ed" providerId="LiveId" clId="{B2C5CE4D-71D6-4452-B9DF-738D35692851}" dt="2025-05-18T15:20:39.028" v="1046" actId="478"/>
          <ac:graphicFrameMkLst>
            <pc:docMk/>
            <pc:sldMk cId="0" sldId="260"/>
            <ac:graphicFrameMk id="43015" creationId="{19EE271B-BBBB-4C63-848C-D4D9390AC83A}"/>
          </ac:graphicFrameMkLst>
        </pc:graphicFrameChg>
        <pc:picChg chg="add mod">
          <ac:chgData name="jacopo barile" userId="cff9c8a9944269ed" providerId="LiveId" clId="{B2C5CE4D-71D6-4452-B9DF-738D35692851}" dt="2025-05-18T15:30:11.969" v="1055" actId="1076"/>
          <ac:picMkLst>
            <pc:docMk/>
            <pc:sldMk cId="0" sldId="260"/>
            <ac:picMk id="5" creationId="{2DE60B12-0738-E87C-0FAE-7F6AB746A5A0}"/>
          </ac:picMkLst>
        </pc:picChg>
      </pc:sldChg>
      <pc:sldChg chg="modSp mod">
        <pc:chgData name="jacopo barile" userId="cff9c8a9944269ed" providerId="LiveId" clId="{B2C5CE4D-71D6-4452-B9DF-738D35692851}" dt="2025-05-18T18:28:22.893" v="1717" actId="20577"/>
        <pc:sldMkLst>
          <pc:docMk/>
          <pc:sldMk cId="0" sldId="263"/>
        </pc:sldMkLst>
        <pc:spChg chg="mod">
          <ac:chgData name="jacopo barile" userId="cff9c8a9944269ed" providerId="LiveId" clId="{B2C5CE4D-71D6-4452-B9DF-738D35692851}" dt="2025-05-18T18:28:22.893" v="1717" actId="20577"/>
          <ac:spMkLst>
            <pc:docMk/>
            <pc:sldMk cId="0" sldId="263"/>
            <ac:spMk id="4099" creationId="{3BD873FD-61B5-DEE8-AB34-E058277FDB4E}"/>
          </ac:spMkLst>
        </pc:spChg>
      </pc:sldChg>
      <pc:sldChg chg="del">
        <pc:chgData name="jacopo barile" userId="cff9c8a9944269ed" providerId="LiveId" clId="{B2C5CE4D-71D6-4452-B9DF-738D35692851}" dt="2025-05-18T15:32:48.310" v="1082" actId="2696"/>
        <pc:sldMkLst>
          <pc:docMk/>
          <pc:sldMk cId="0" sldId="264"/>
        </pc:sldMkLst>
      </pc:sldChg>
      <pc:sldChg chg="modSp mod">
        <pc:chgData name="jacopo barile" userId="cff9c8a9944269ed" providerId="LiveId" clId="{B2C5CE4D-71D6-4452-B9DF-738D35692851}" dt="2025-05-18T18:26:52.459" v="1637" actId="20577"/>
        <pc:sldMkLst>
          <pc:docMk/>
          <pc:sldMk cId="706463499" sldId="265"/>
        </pc:sldMkLst>
        <pc:spChg chg="mod">
          <ac:chgData name="jacopo barile" userId="cff9c8a9944269ed" providerId="LiveId" clId="{B2C5CE4D-71D6-4452-B9DF-738D35692851}" dt="2025-05-18T18:26:52.459" v="1637" actId="20577"/>
          <ac:spMkLst>
            <pc:docMk/>
            <pc:sldMk cId="706463499" sldId="265"/>
            <ac:spMk id="8196" creationId="{DE153AAE-7336-8753-A1C1-F17EA1AAB285}"/>
          </ac:spMkLst>
        </pc:spChg>
      </pc:sldChg>
      <pc:sldChg chg="modSp mod">
        <pc:chgData name="jacopo barile" userId="cff9c8a9944269ed" providerId="LiveId" clId="{B2C5CE4D-71D6-4452-B9DF-738D35692851}" dt="2025-05-18T18:26:47.517" v="1633" actId="20577"/>
        <pc:sldMkLst>
          <pc:docMk/>
          <pc:sldMk cId="3702391089" sldId="266"/>
        </pc:sldMkLst>
        <pc:spChg chg="mod">
          <ac:chgData name="jacopo barile" userId="cff9c8a9944269ed" providerId="LiveId" clId="{B2C5CE4D-71D6-4452-B9DF-738D35692851}" dt="2025-05-18T18:26:47.517" v="1633" actId="20577"/>
          <ac:spMkLst>
            <pc:docMk/>
            <pc:sldMk cId="3702391089" sldId="266"/>
            <ac:spMk id="8196" creationId="{2CCF53F2-E3AB-8457-0122-44EB49D0BB6F}"/>
          </ac:spMkLst>
        </pc:spChg>
      </pc:sldChg>
      <pc:sldChg chg="addSp modSp mod">
        <pc:chgData name="jacopo barile" userId="cff9c8a9944269ed" providerId="LiveId" clId="{B2C5CE4D-71D6-4452-B9DF-738D35692851}" dt="2025-05-18T18:26:27.101" v="1617" actId="20577"/>
        <pc:sldMkLst>
          <pc:docMk/>
          <pc:sldMk cId="3036013423" sldId="267"/>
        </pc:sldMkLst>
        <pc:spChg chg="add mod">
          <ac:chgData name="jacopo barile" userId="cff9c8a9944269ed" providerId="LiveId" clId="{B2C5CE4D-71D6-4452-B9DF-738D35692851}" dt="2025-05-18T14:08:23.833" v="640" actId="20577"/>
          <ac:spMkLst>
            <pc:docMk/>
            <pc:sldMk cId="3036013423" sldId="267"/>
            <ac:spMk id="5" creationId="{F5703B6E-E9B8-58CC-7AD1-48D630091856}"/>
          </ac:spMkLst>
        </pc:spChg>
        <pc:spChg chg="mod">
          <ac:chgData name="jacopo barile" userId="cff9c8a9944269ed" providerId="LiveId" clId="{B2C5CE4D-71D6-4452-B9DF-738D35692851}" dt="2025-05-18T14:08:39.144" v="657" actId="20577"/>
          <ac:spMkLst>
            <pc:docMk/>
            <pc:sldMk cId="3036013423" sldId="267"/>
            <ac:spMk id="11" creationId="{1DB8169A-0CB4-8E5A-619F-506301A9F2A2}"/>
          </ac:spMkLst>
        </pc:spChg>
        <pc:spChg chg="mod">
          <ac:chgData name="jacopo barile" userId="cff9c8a9944269ed" providerId="LiveId" clId="{B2C5CE4D-71D6-4452-B9DF-738D35692851}" dt="2025-05-18T18:26:27.101" v="1617" actId="20577"/>
          <ac:spMkLst>
            <pc:docMk/>
            <pc:sldMk cId="3036013423" sldId="267"/>
            <ac:spMk id="8196" creationId="{5D58354C-E33A-5ECA-61E3-05C02AB482A4}"/>
          </ac:spMkLst>
        </pc:spChg>
      </pc:sldChg>
      <pc:sldChg chg="addSp modSp mod">
        <pc:chgData name="jacopo barile" userId="cff9c8a9944269ed" providerId="LiveId" clId="{B2C5CE4D-71D6-4452-B9DF-738D35692851}" dt="2025-05-18T18:26:21.728" v="1613" actId="20577"/>
        <pc:sldMkLst>
          <pc:docMk/>
          <pc:sldMk cId="1499565220" sldId="268"/>
        </pc:sldMkLst>
        <pc:spChg chg="add mod">
          <ac:chgData name="jacopo barile" userId="cff9c8a9944269ed" providerId="LiveId" clId="{B2C5CE4D-71D6-4452-B9DF-738D35692851}" dt="2025-05-18T15:16:32.569" v="942" actId="20577"/>
          <ac:spMkLst>
            <pc:docMk/>
            <pc:sldMk cId="1499565220" sldId="268"/>
            <ac:spMk id="5" creationId="{644A3194-B4D3-862D-315B-906F53E487C2}"/>
          </ac:spMkLst>
        </pc:spChg>
        <pc:spChg chg="mod">
          <ac:chgData name="jacopo barile" userId="cff9c8a9944269ed" providerId="LiveId" clId="{B2C5CE4D-71D6-4452-B9DF-738D35692851}" dt="2025-05-18T14:09:04.863" v="692" actId="20577"/>
          <ac:spMkLst>
            <pc:docMk/>
            <pc:sldMk cId="1499565220" sldId="268"/>
            <ac:spMk id="11" creationId="{E5694524-88A2-74E2-0F2B-C0C887889927}"/>
          </ac:spMkLst>
        </pc:spChg>
        <pc:spChg chg="mod">
          <ac:chgData name="jacopo barile" userId="cff9c8a9944269ed" providerId="LiveId" clId="{B2C5CE4D-71D6-4452-B9DF-738D35692851}" dt="2025-05-18T18:26:21.728" v="1613" actId="20577"/>
          <ac:spMkLst>
            <pc:docMk/>
            <pc:sldMk cId="1499565220" sldId="268"/>
            <ac:spMk id="8196" creationId="{3FC5C743-D063-D83D-76DE-82AFE872F9EB}"/>
          </ac:spMkLst>
        </pc:spChg>
      </pc:sldChg>
      <pc:sldChg chg="modSp mod">
        <pc:chgData name="jacopo barile" userId="cff9c8a9944269ed" providerId="LiveId" clId="{B2C5CE4D-71D6-4452-B9DF-738D35692851}" dt="2025-05-18T18:26:42.737" v="1629" actId="20577"/>
        <pc:sldMkLst>
          <pc:docMk/>
          <pc:sldMk cId="2193419325" sldId="269"/>
        </pc:sldMkLst>
        <pc:spChg chg="mod">
          <ac:chgData name="jacopo barile" userId="cff9c8a9944269ed" providerId="LiveId" clId="{B2C5CE4D-71D6-4452-B9DF-738D35692851}" dt="2025-05-18T18:26:42.737" v="1629" actId="20577"/>
          <ac:spMkLst>
            <pc:docMk/>
            <pc:sldMk cId="2193419325" sldId="269"/>
            <ac:spMk id="8196" creationId="{3AD3276F-4EC4-583B-6672-E4D433D5733F}"/>
          </ac:spMkLst>
        </pc:spChg>
      </pc:sldChg>
      <pc:sldChg chg="modSp mod">
        <pc:chgData name="jacopo barile" userId="cff9c8a9944269ed" providerId="LiveId" clId="{B2C5CE4D-71D6-4452-B9DF-738D35692851}" dt="2025-05-18T18:26:37.805" v="1625" actId="20577"/>
        <pc:sldMkLst>
          <pc:docMk/>
          <pc:sldMk cId="2305181216" sldId="270"/>
        </pc:sldMkLst>
        <pc:spChg chg="mod">
          <ac:chgData name="jacopo barile" userId="cff9c8a9944269ed" providerId="LiveId" clId="{B2C5CE4D-71D6-4452-B9DF-738D35692851}" dt="2025-05-18T18:26:37.805" v="1625" actId="20577"/>
          <ac:spMkLst>
            <pc:docMk/>
            <pc:sldMk cId="2305181216" sldId="270"/>
            <ac:spMk id="8196" creationId="{C5705C98-FBD2-28EC-8741-709F18762206}"/>
          </ac:spMkLst>
        </pc:spChg>
      </pc:sldChg>
      <pc:sldChg chg="modSp mod">
        <pc:chgData name="jacopo barile" userId="cff9c8a9944269ed" providerId="LiveId" clId="{B2C5CE4D-71D6-4452-B9DF-738D35692851}" dt="2025-05-18T18:26:31.929" v="1621" actId="20577"/>
        <pc:sldMkLst>
          <pc:docMk/>
          <pc:sldMk cId="5126839" sldId="271"/>
        </pc:sldMkLst>
        <pc:spChg chg="mod">
          <ac:chgData name="jacopo barile" userId="cff9c8a9944269ed" providerId="LiveId" clId="{B2C5CE4D-71D6-4452-B9DF-738D35692851}" dt="2025-05-18T18:26:31.929" v="1621" actId="20577"/>
          <ac:spMkLst>
            <pc:docMk/>
            <pc:sldMk cId="5126839" sldId="271"/>
            <ac:spMk id="8196" creationId="{C40C21AF-35EC-F660-765B-7112D87B7755}"/>
          </ac:spMkLst>
        </pc:spChg>
      </pc:sldChg>
      <pc:sldChg chg="addSp delSp modSp add mod ord">
        <pc:chgData name="jacopo barile" userId="cff9c8a9944269ed" providerId="LiveId" clId="{B2C5CE4D-71D6-4452-B9DF-738D35692851}" dt="2025-05-18T18:31:50.994" v="1746" actId="1076"/>
        <pc:sldMkLst>
          <pc:docMk/>
          <pc:sldMk cId="812463647" sldId="272"/>
        </pc:sldMkLst>
        <pc:spChg chg="add del">
          <ac:chgData name="jacopo barile" userId="cff9c8a9944269ed" providerId="LiveId" clId="{B2C5CE4D-71D6-4452-B9DF-738D35692851}" dt="2025-05-18T18:31:02.178" v="1743" actId="478"/>
          <ac:spMkLst>
            <pc:docMk/>
            <pc:sldMk cId="812463647" sldId="272"/>
            <ac:spMk id="4098" creationId="{DA65F6E3-06BE-331E-CAF4-AA9D5067B8C7}"/>
          </ac:spMkLst>
        </pc:spChg>
        <pc:spChg chg="del mod">
          <ac:chgData name="jacopo barile" userId="cff9c8a9944269ed" providerId="LiveId" clId="{B2C5CE4D-71D6-4452-B9DF-738D35692851}" dt="2025-05-18T18:31:06.422" v="1744" actId="478"/>
          <ac:spMkLst>
            <pc:docMk/>
            <pc:sldMk cId="812463647" sldId="272"/>
            <ac:spMk id="4099" creationId="{E221668E-97EB-ADA1-9EC8-A8C5D48041DD}"/>
          </ac:spMkLst>
        </pc:spChg>
        <pc:spChg chg="mod">
          <ac:chgData name="jacopo barile" userId="cff9c8a9944269ed" providerId="LiveId" clId="{B2C5CE4D-71D6-4452-B9DF-738D35692851}" dt="2025-05-18T18:31:50.994" v="1746" actId="1076"/>
          <ac:spMkLst>
            <pc:docMk/>
            <pc:sldMk cId="812463647" sldId="272"/>
            <ac:spMk id="4100" creationId="{76415687-9BE3-8360-4E92-E8D8007EAE0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8B0604D-136E-4A3A-8BCA-103CDDF5B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CB8E873-39A0-49A1-B85D-5BCACBEAE6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160EDC5-6E2E-491E-8C7A-E09D8972A53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FB1FC4-20B1-4FEE-BEFA-D3C4D87E5CC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4BD3B3-0EA1-4A41-9700-2B19E7D797C2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7A263C3-D299-41E9-A07B-56043798E0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A700F44-7622-49F5-BA95-C8AD8295C0F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18349FD-B8B9-0A35-FBB2-58606E4709C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35728CE-9483-4590-A60A-678CF8486F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E0F6C28-5E0B-4BA5-A6B8-BC8EFF2CE4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FA1CEE8-5CC7-4F1F-9A5E-80C4D82716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A3D5AA-FBB2-4941-A877-0F38E0840A2F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846BEA5-DABD-DFED-0A9B-C355DF06D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E550BC-4D46-4E90-9767-C75D636A0CF6}" type="slidenum">
              <a:rPr lang="it-IT" altLang="it-IT" sz="120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88F0B7A-C510-6345-C1CA-D29B5C464F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90043AA-B827-67C8-9527-5C7E80953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27411-8FC3-31A6-B992-795028E8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3785198-68B0-B869-16CB-A0447DCFF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05A37B-3676-4ED0-840F-EE3D9236B246}" type="slidenum">
              <a:rPr lang="it-IT" altLang="it-IT" sz="1200">
                <a:solidFill>
                  <a:schemeClr val="tx1"/>
                </a:solidFill>
              </a:rPr>
              <a:pPr/>
              <a:t>10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3D01073-1FC4-94F5-A4BA-E6E361ACC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C1713AB-94A1-3775-8E4C-D0FBF2F5A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32643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4EF0D10-A615-DEFB-BD20-D72CC2344E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D5E4D3-AA28-414B-AD9B-E1BEFC4C4661}" type="slidenum">
              <a:rPr lang="it-IT" altLang="it-IT" sz="1200">
                <a:solidFill>
                  <a:schemeClr val="tx1"/>
                </a:solidFill>
              </a:rPr>
              <a:pPr/>
              <a:t>11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42CE404-B36A-B18B-492B-2BAA29F9D6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06F483E-8FA2-FEDE-8FC4-FC064B715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A7835-2AA5-B9EB-B75C-C9559263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F2419E5-0597-A6D2-120B-9D64DD299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E550BC-4D46-4E90-9767-C75D636A0CF6}" type="slidenum">
              <a:rPr lang="it-IT" altLang="it-IT" sz="1200">
                <a:solidFill>
                  <a:schemeClr val="tx1"/>
                </a:solidFill>
              </a:rPr>
              <a:pPr/>
              <a:t>12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D681A12-40CA-7FE5-B685-18DA743A07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1A8242E-BED6-1E5A-C44A-3986CFA58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298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3A381C3-D9D3-359B-E7AE-8F7AC7A693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733D0E-A12C-426A-AF69-719B4EBF9A66}" type="slidenum">
              <a:rPr lang="it-IT" altLang="it-IT" sz="1200">
                <a:solidFill>
                  <a:schemeClr val="tx1"/>
                </a:solidFill>
              </a:rPr>
              <a:pPr/>
              <a:t>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E971368-C365-29DA-DFD6-9EB1F2AA33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96341AA-6EF6-7B0E-DD8B-0C12F45DA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BD80C39-4C93-A042-2C1F-9EB444820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05A37B-3676-4ED0-840F-EE3D9236B246}" type="slidenum">
              <a:rPr lang="it-IT" altLang="it-IT" sz="120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5C53A53-C2A3-4155-A82D-E5CDACAB7E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6039F8E-1D63-8689-61EA-0F9A1467B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915A8-1311-520B-B4D9-B91796E53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7D66886C-E582-052A-6C1F-FD808FE7C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05A37B-3676-4ED0-840F-EE3D9236B246}" type="slidenum">
              <a:rPr lang="it-IT" altLang="it-IT" sz="120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FE72F9-E2C6-F442-AACD-7CD7C89EB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32F96E0-0522-6551-3117-0400BB96F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97154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42842-811A-6A30-3A70-BB92D4E10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E79153E-8C12-2172-7C60-6C004B295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05A37B-3676-4ED0-840F-EE3D9236B246}" type="slidenum">
              <a:rPr lang="it-IT" altLang="it-IT" sz="1200">
                <a:solidFill>
                  <a:schemeClr val="tx1"/>
                </a:solidFill>
              </a:rPr>
              <a:pPr/>
              <a:t>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C654A49-330A-D001-B824-D637FB5AD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7028C39-1D19-E8D4-CCD7-ACBF5A92D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6544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1238C-B429-DF59-7A84-16B1E4124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E2D589A-B16E-4075-17CF-F762FB988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05A37B-3676-4ED0-840F-EE3D9236B246}" type="slidenum">
              <a:rPr lang="it-IT" altLang="it-IT" sz="1200">
                <a:solidFill>
                  <a:schemeClr val="tx1"/>
                </a:solidFill>
              </a:rPr>
              <a:pPr/>
              <a:t>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D7E15A8-84D3-A636-42CF-CD7800E29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AAE0866-108C-1CD8-A9DC-F89D0C865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910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8FD2B-491B-21E1-D1ED-A3D81A20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335BF32-1BFF-7154-FF6A-9B97C6589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05A37B-3676-4ED0-840F-EE3D9236B246}" type="slidenum">
              <a:rPr lang="it-IT" altLang="it-IT" sz="1200">
                <a:solidFill>
                  <a:schemeClr val="tx1"/>
                </a:solidFill>
              </a:rPr>
              <a:pPr/>
              <a:t>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11304B4-0249-52E4-50B8-9019E9FA86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8B7A023-313D-7906-ADC7-332FE3308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1297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2D01F-E851-C2D4-D08E-62022F08A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0999566-BAED-7404-59FC-FCEE843F5A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05A37B-3676-4ED0-840F-EE3D9236B246}" type="slidenum">
              <a:rPr lang="it-IT" altLang="it-IT" sz="1200">
                <a:solidFill>
                  <a:schemeClr val="tx1"/>
                </a:solidFill>
              </a:rPr>
              <a:pPr/>
              <a:t>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3D45E5C-D428-79AC-23D8-62A529A32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C29CCFD-E350-4FA9-897C-5E7A9E82A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49645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7E454-5EEA-2BEF-5537-4EAD8CEBF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23703F0-5B4F-19C1-F538-920B5772A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05A37B-3676-4ED0-840F-EE3D9236B246}" type="slidenum">
              <a:rPr lang="it-IT" altLang="it-IT" sz="1200">
                <a:solidFill>
                  <a:schemeClr val="tx1"/>
                </a:solidFill>
              </a:rPr>
              <a:pPr/>
              <a:t>9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3488269-10AE-9C2D-7DDA-3819130A40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F34BFEB-08AA-21D5-30C1-B9C6C525C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367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A0341-FC3C-4422-94EE-DE2382B2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476282-F32D-4ECD-852B-95EC8804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B9DC4-9664-A3ED-81CD-605A599755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2518A-4706-45E2-BD8F-3B49E4C14AB7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AEB849-4326-4D39-8E53-6A4E6382E0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EFB01A-9BFC-8978-038D-CE7E7BE8F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4A4BB132-FDDA-4BFE-94CA-D3789E38ED9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713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9B2DB-6E53-4896-A0F2-5BCC5D77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DDE009-FC79-407D-B7EE-D92C6448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0ADB92-A978-199D-0BEE-0F769C6310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0D127-60F1-412F-B0E1-B8F316769239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E84FAE-E16B-F302-38E2-3EF4BBD415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466974-2632-DAA0-B5A2-03930F49EE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957E3AAC-6935-4C8B-A1E2-3692F2FA75C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905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1B09450-4EBF-402B-8C8B-29868E023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329D512-ED31-45D2-97F6-00BA837A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9DD997-CC56-D1DB-677F-40F74C3AE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F05A3-C746-46B0-B2C6-BE6DD5ECE8E5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B49CBD-8A7A-0E39-774F-9B63639BEF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E643A7-3029-9182-F0EF-18411F6B26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74076A96-A716-4110-A014-DE09903064E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9376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FD5D17-C283-4C72-B366-B266DB2B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D56E0B-5387-4083-A93D-727AC69C5E9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32A395-BE42-432E-9A08-13E191CF5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D89DC-80C7-7FCE-202F-72FD9D81F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8B6DD-3F7B-41E5-AB62-3C20ACC56814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97035-C49F-A4E8-264F-B6F63C8F8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25F52-9AAE-DEA1-2C22-4E07B9A83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16367957-25C4-4479-8CEA-4DF8DFB11F8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5721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86FCE-12B4-4807-8D12-143CFF98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81735B9B-198F-460E-BA6F-59DA443D87B1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6669B3-8BBF-FD7B-188D-6FA1C25592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E37B6-B842-4EB3-AB7F-96DEAF384B5C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33BBA9-AEA3-2524-96B3-F691C5E086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8D00C0-EFA2-A5F3-F1CB-5739CE4048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BFCCC349-8582-4352-BD56-297239582CB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3153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FC7227-406E-41F7-B330-1035157C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>
            <a:extLst>
              <a:ext uri="{FF2B5EF4-FFF2-40B4-BE49-F238E27FC236}">
                <a16:creationId xmlns:a16="http://schemas.microsoft.com/office/drawing/2014/main" id="{E28733E2-83CD-4955-AB9D-4F84C6DC7E3A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60FC7D-ACC4-C84F-EE44-40B702469E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D2BB-D8F6-4165-9749-9B59588086AD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91C143-9836-3591-B53B-02A3EF147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BBCA80-A8E4-11A1-5F21-153242A8E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3950FF9D-57F4-4940-ACF5-4514F05CD73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24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C01AE-5E4D-4A19-8779-58527A23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47B325-2A5D-43DC-9160-B4510C6A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15883B-DA2D-6951-74E5-91B64CD9F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ED955-B612-414D-9017-BE8D583CB541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31F273-7F97-7EBA-EF7F-9906EA8B79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F1F335-071A-1501-0E99-B61D3F7A6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0960CEAF-E7C2-4D37-B010-0E982C25587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6054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9FB3F-AC1B-4839-BF69-3C99F0F8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D585BB-354A-416C-9AA5-1407E67D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3FB6A6-E358-C0EC-F76F-C8A5F8D41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4848A-EFC0-40BB-8275-62D2740B9DFC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6D8AE0-6384-85EB-644A-31B6A4E3B7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425E17-12CD-1FFA-0E90-02BD34D5E3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02BFFD99-A8F7-4961-B2BC-95B1A365990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814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23810-29BF-494D-8376-DBAD50A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CFD96-C42D-4BE4-AA7D-7F0D6FB0D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D12B33-5075-4AD5-91D5-41869B4B4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D4820-8473-C883-7907-2D6310F5AD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ADCD3-BB50-4E4F-A2C7-825EC0A11895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111C8-96B9-73FB-6575-FE8C70AC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D91E2-6EB3-DAE2-D74A-339990C773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05BCD03A-502C-4F43-B637-6C5687DBE42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499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2E05D-C40D-486E-A2FF-2140A6BD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812BDC-5E73-43B1-93E1-3BEA7E2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4B1504-F4DD-4478-924C-CEDCFBBF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E148468-40EB-46D6-88D7-402AB9E3F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BCCE30B-4C3E-4757-98B2-A98714529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60FAB2-8A6D-19C5-0B7D-0AE246903A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0D02-4026-4B76-A775-8ABCF4A580F7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620B15C-C892-8DEB-DE6E-C7C27D00F5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0FA2E9-EB30-5581-05C0-BEEBA3D0AA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7529DFAA-FB0F-4D45-925E-35365B2C990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49814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33BFD-D8C9-4B74-AB94-FC45AC81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962A0F-F37C-2FAA-AD6D-ACDB52BE2E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64486-6DFD-4B67-9B63-DDCDCC5C7A61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603BC4-1EA4-AEEB-E051-AB6183963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6C9FC0-F780-A217-53E3-43093DC11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9C00E167-7B17-452A-A1DC-CBFEF4D54F4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402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C3699C-A50A-9B1B-D974-7FCE1BD7F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7D99-02E1-44CE-9B33-AF9EB8B136FB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0C604F-56E3-F9DE-1E08-78036B3265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F1B606-A854-C7C3-31E4-2E15F8879B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E3B8C045-220C-4AD2-A9C3-05C88FC4EAF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540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41AF4-46E0-4F21-81F0-2CC85CAC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AAFBC-1579-4B8E-912C-75B18C00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7E1802-A9AC-413B-9750-B99D771D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BB916-1813-21CD-FB6D-A10D131084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9DB3E-7DB9-437B-9F64-BB01B7F2F6FA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37296-79ED-1F52-35D0-BDB11C6FB2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DA760-47B4-74D5-8204-62BD33AA9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6C0A612F-EDEA-4797-9171-C9D68630055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895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96588D-8D3C-4023-9685-AE9BA11C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9D5DF1-0499-428D-85EC-B5B8BCC04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7F0719-EDDA-44D6-B03D-0B24347B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95BA7-1065-ACD9-5449-90191D8F7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4938-D99F-49EA-92B6-C461C0A6A06C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61B52-E262-3CF0-8D8A-7B7C1CF193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F8B58-6316-6F31-67D0-2C0098410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Pagina </a:t>
            </a:r>
            <a:fld id="{D3A0E812-B6E6-4350-B81B-9FA14ECEB97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8136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70B1A55F-613C-625C-A92C-543DB5CFFFE2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52670049-F591-4777-99A3-32A1A41394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15535586-2D6E-4AD7-B633-3E284BCFB6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6D2B8B0C-29B5-171A-7FFC-ADB7476D7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290DBB51-9CEB-C350-70B2-90562F53D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CF8ECC0-A724-4617-BFD8-D773F7D533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fld id="{9BB7F642-AF34-46DD-867A-F945C64866F3}" type="datetime1">
              <a:rPr lang="it-IT" altLang="it-IT"/>
              <a:pPr>
                <a:defRPr/>
              </a:pPr>
              <a:t>18/05/2025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3E79917-62A2-46BB-9C1D-2BAE3424A8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Titolo Presentazione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DF6F1D3-914C-4392-A58D-7F9C457654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r>
              <a:rPr lang="it-IT" altLang="it-IT"/>
              <a:t>Pagina </a:t>
            </a:r>
            <a:fld id="{D2B44A12-C7F0-40C6-9CD9-157F8BEA3C46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eveloper.imdb.com/non-commercial-datasets/" TargetMode="External"/><Relationship Id="rId4" Type="http://schemas.openxmlformats.org/officeDocument/2006/relationships/hyperlink" Target="https://www.kaggle.com/datasets/kunalgp/top-1000-most-played-spotify-songs-of-all-tim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154D464C-3DC7-B3A3-B340-73EC5194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3BD873FD-61B5-DEE8-AB34-E058277FDB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43138" y="795338"/>
            <a:ext cx="6138862" cy="1625550"/>
          </a:xfrm>
        </p:spPr>
        <p:txBody>
          <a:bodyPr/>
          <a:lstStyle/>
          <a:p>
            <a:pPr algn="l" eaLnBrk="1" hangingPunct="1"/>
            <a:r>
              <a:rPr lang="it-IT" altLang="it-IT" sz="1800" dirty="0">
                <a:solidFill>
                  <a:schemeClr val="bg1"/>
                </a:solidFill>
              </a:rPr>
              <a:t>Data </a:t>
            </a:r>
            <a:r>
              <a:rPr lang="it-IT" altLang="it-IT" sz="1800" dirty="0" err="1">
                <a:solidFill>
                  <a:schemeClr val="bg1"/>
                </a:solidFill>
              </a:rPr>
              <a:t>Warehouse</a:t>
            </a:r>
            <a:r>
              <a:rPr lang="it-IT" altLang="it-IT" sz="1800" dirty="0">
                <a:solidFill>
                  <a:schemeClr val="bg1"/>
                </a:solidFill>
              </a:rPr>
              <a:t>: Design and </a:t>
            </a:r>
            <a:r>
              <a:rPr lang="it-IT" altLang="it-IT" sz="1800" dirty="0" err="1">
                <a:solidFill>
                  <a:schemeClr val="bg1"/>
                </a:solidFill>
              </a:rPr>
              <a:t>implementation</a:t>
            </a:r>
            <a:r>
              <a:rPr lang="it-IT" altLang="it-IT" sz="1800" dirty="0">
                <a:solidFill>
                  <a:schemeClr val="bg1"/>
                </a:solidFill>
              </a:rPr>
              <a:t> of a </a:t>
            </a:r>
            <a:r>
              <a:rPr lang="it-IT" altLang="it-IT" sz="1800" dirty="0" err="1">
                <a:solidFill>
                  <a:schemeClr val="bg1"/>
                </a:solidFill>
              </a:rPr>
              <a:t>three</a:t>
            </a:r>
            <a:r>
              <a:rPr lang="it-IT" altLang="it-IT" sz="1800" dirty="0">
                <a:solidFill>
                  <a:schemeClr val="bg1"/>
                </a:solidFill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</a:rPr>
              <a:t>layer</a:t>
            </a:r>
            <a:r>
              <a:rPr lang="it-IT" altLang="it-IT" sz="1800" dirty="0">
                <a:solidFill>
                  <a:schemeClr val="bg1"/>
                </a:solidFill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</a:rPr>
              <a:t>architecture</a:t>
            </a:r>
            <a:r>
              <a:rPr lang="it-IT" altLang="it-IT" sz="1800" dirty="0">
                <a:solidFill>
                  <a:schemeClr val="bg1"/>
                </a:solidFill>
              </a:rPr>
              <a:t> </a:t>
            </a:r>
            <a:r>
              <a:rPr lang="it-IT" altLang="it-IT" sz="1800" dirty="0" err="1">
                <a:solidFill>
                  <a:schemeClr val="bg1"/>
                </a:solidFill>
              </a:rPr>
              <a:t>through</a:t>
            </a:r>
            <a:r>
              <a:rPr lang="it-IT" altLang="it-IT" sz="1800" dirty="0">
                <a:solidFill>
                  <a:schemeClr val="bg1"/>
                </a:solidFill>
              </a:rPr>
              <a:t> ETL </a:t>
            </a:r>
            <a:r>
              <a:rPr lang="it-IT" altLang="it-IT" sz="1800" dirty="0" err="1">
                <a:solidFill>
                  <a:schemeClr val="bg1"/>
                </a:solidFill>
              </a:rPr>
              <a:t>process</a:t>
            </a:r>
            <a:r>
              <a:rPr lang="it-IT" altLang="it-IT" sz="1800" dirty="0">
                <a:solidFill>
                  <a:schemeClr val="bg1"/>
                </a:solidFill>
              </a:rPr>
              <a:t>, DFM schema, star schema, and </a:t>
            </a:r>
            <a:r>
              <a:rPr lang="it-IT" altLang="it-IT" sz="1800" dirty="0" err="1">
                <a:solidFill>
                  <a:schemeClr val="bg1"/>
                </a:solidFill>
              </a:rPr>
              <a:t>relational</a:t>
            </a:r>
            <a:r>
              <a:rPr lang="it-IT" altLang="it-IT" sz="1800" dirty="0">
                <a:solidFill>
                  <a:schemeClr val="bg1"/>
                </a:solidFill>
              </a:rPr>
              <a:t> DB </a:t>
            </a:r>
            <a:r>
              <a:rPr lang="it-IT" altLang="it-IT" sz="1800" dirty="0" err="1">
                <a:solidFill>
                  <a:schemeClr val="bg1"/>
                </a:solidFill>
              </a:rPr>
              <a:t>environment</a:t>
            </a:r>
            <a:r>
              <a:rPr lang="it-IT" altLang="it-IT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19EF889-6906-9CC5-7F8E-0FF2B2A4A2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47900" y="409575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>
                <a:solidFill>
                  <a:schemeClr val="bg1"/>
                </a:solidFill>
              </a:rPr>
              <a:t>Data Management Project</a:t>
            </a:r>
          </a:p>
        </p:txBody>
      </p:sp>
      <p:grpSp>
        <p:nvGrpSpPr>
          <p:cNvPr id="4101" name="Group 17">
            <a:extLst>
              <a:ext uri="{FF2B5EF4-FFF2-40B4-BE49-F238E27FC236}">
                <a16:creationId xmlns:a16="http://schemas.microsoft.com/office/drawing/2014/main" id="{41A5000C-497F-0978-9967-BA3C283318AC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3" name="Picture 15" descr="Fondino">
              <a:extLst>
                <a:ext uri="{FF2B5EF4-FFF2-40B4-BE49-F238E27FC236}">
                  <a16:creationId xmlns:a16="http://schemas.microsoft.com/office/drawing/2014/main" id="{9456E418-7315-141F-F655-2E3E8D15D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 descr="logo +marchio">
              <a:extLst>
                <a:ext uri="{FF2B5EF4-FFF2-40B4-BE49-F238E27FC236}">
                  <a16:creationId xmlns:a16="http://schemas.microsoft.com/office/drawing/2014/main" id="{00672EF6-DEFB-0C9E-9412-FBD5E51CA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 descr="fascia">
              <a:extLst>
                <a:ext uri="{FF2B5EF4-FFF2-40B4-BE49-F238E27FC236}">
                  <a16:creationId xmlns:a16="http://schemas.microsoft.com/office/drawing/2014/main" id="{0EE2BC87-DD9A-D3AD-3753-B4D066A58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3FE3D9-37FA-0B90-23E1-60C666CA6DF3}"/>
              </a:ext>
            </a:extLst>
          </p:cNvPr>
          <p:cNvSpPr txBox="1"/>
          <p:nvPr/>
        </p:nvSpPr>
        <p:spPr>
          <a:xfrm>
            <a:off x="2290016" y="6353472"/>
            <a:ext cx="473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Cured</a:t>
            </a:r>
            <a:r>
              <a:rPr lang="it-IT" sz="2000" dirty="0"/>
              <a:t> by Jacopo Maria Barile 2208592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17D5D-BD55-476F-D778-CBE46AE7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erchio vuoto 1">
            <a:extLst>
              <a:ext uri="{FF2B5EF4-FFF2-40B4-BE49-F238E27FC236}">
                <a16:creationId xmlns:a16="http://schemas.microsoft.com/office/drawing/2014/main" id="{85D7CD01-6B8F-05F0-518A-503F86793680}"/>
              </a:ext>
            </a:extLst>
          </p:cNvPr>
          <p:cNvSpPr/>
          <p:nvPr/>
        </p:nvSpPr>
        <p:spPr bwMode="auto">
          <a:xfrm>
            <a:off x="-1656184" y="1813757"/>
            <a:ext cx="3312368" cy="3096344"/>
          </a:xfrm>
          <a:prstGeom prst="donu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BA26512-FC1C-2E1A-7D50-97EB12FD99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A8D784-8597-404A-8E67-BF241E2CC17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0CFADAF-381A-EA1D-1B64-CF3ACEB606BE}"/>
              </a:ext>
            </a:extLst>
          </p:cNvPr>
          <p:cNvSpPr/>
          <p:nvPr/>
        </p:nvSpPr>
        <p:spPr bwMode="auto">
          <a:xfrm>
            <a:off x="124285" y="4439020"/>
            <a:ext cx="974651" cy="967171"/>
          </a:xfrm>
          <a:prstGeom prst="ellipse">
            <a:avLst/>
          </a:prstGeom>
          <a:solidFill>
            <a:srgbClr val="00677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64B4BEA8-2D7C-C25D-D39D-502CF4D5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Data Management Project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3FC5C743-D063-D83D-76DE-82AFE872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B49450F5-5260-40A8-8019-FE094B26F8D3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FB9B2724-701C-746E-E704-4E0E5873F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Phase</a:t>
            </a:r>
            <a:r>
              <a:rPr lang="it-IT" altLang="it-IT" dirty="0"/>
              <a:t> 2.4: Loading</a:t>
            </a:r>
          </a:p>
        </p:txBody>
      </p:sp>
      <p:pic>
        <p:nvPicPr>
          <p:cNvPr id="4" name="Elemento grafico 3" descr="Ricerca cartelle con riempimento a tinta unita">
            <a:extLst>
              <a:ext uri="{FF2B5EF4-FFF2-40B4-BE49-F238E27FC236}">
                <a16:creationId xmlns:a16="http://schemas.microsoft.com/office/drawing/2014/main" id="{4F4E0945-A197-1428-D725-E5A26E457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90" y="1904591"/>
            <a:ext cx="806896" cy="806896"/>
          </a:xfrm>
          <a:prstGeom prst="rect">
            <a:avLst/>
          </a:prstGeom>
        </p:spPr>
      </p:pic>
      <p:pic>
        <p:nvPicPr>
          <p:cNvPr id="6" name="Elemento grafico 5" descr="Cloud computing con riempimento a tinta unita">
            <a:extLst>
              <a:ext uri="{FF2B5EF4-FFF2-40B4-BE49-F238E27FC236}">
                <a16:creationId xmlns:a16="http://schemas.microsoft.com/office/drawing/2014/main" id="{E4777A41-7DAD-CDCE-61F8-4AD0B8BF2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8162" y="4506653"/>
            <a:ext cx="806896" cy="806896"/>
          </a:xfrm>
          <a:prstGeom prst="rect">
            <a:avLst/>
          </a:prstGeom>
        </p:spPr>
      </p:pic>
      <p:pic>
        <p:nvPicPr>
          <p:cNvPr id="8" name="Elemento grafico 7" descr="Frullatore con riempimento a tinta unita">
            <a:extLst>
              <a:ext uri="{FF2B5EF4-FFF2-40B4-BE49-F238E27FC236}">
                <a16:creationId xmlns:a16="http://schemas.microsoft.com/office/drawing/2014/main" id="{01332254-30EC-3E8C-962A-1158C66C2C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488" y="3494805"/>
            <a:ext cx="806896" cy="806896"/>
          </a:xfrm>
          <a:prstGeom prst="rect">
            <a:avLst/>
          </a:prstGeom>
        </p:spPr>
      </p:pic>
      <p:pic>
        <p:nvPicPr>
          <p:cNvPr id="10" name="Elemento grafico 9" descr="Miglioramento costante con riempimento a tinta unita">
            <a:extLst>
              <a:ext uri="{FF2B5EF4-FFF2-40B4-BE49-F238E27FC236}">
                <a16:creationId xmlns:a16="http://schemas.microsoft.com/office/drawing/2014/main" id="{3D358181-D620-4773-40C7-BF2CBBFDEE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232" y="2545619"/>
            <a:ext cx="811868" cy="811868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E5694524-88A2-74E2-0F2B-C0C887889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it-IT" altLang="it-IT" sz="2200" dirty="0" err="1">
                <a:solidFill>
                  <a:schemeClr val="tx1"/>
                </a:solidFill>
              </a:rPr>
              <a:t>Primary</a:t>
            </a:r>
            <a:r>
              <a:rPr lang="it-IT" altLang="it-IT" sz="2200" dirty="0">
                <a:solidFill>
                  <a:schemeClr val="tx1"/>
                </a:solidFill>
              </a:rPr>
              <a:t> Data </a:t>
            </a:r>
            <a:r>
              <a:rPr lang="it-IT" altLang="it-IT" sz="2200" dirty="0" err="1">
                <a:solidFill>
                  <a:schemeClr val="tx1"/>
                </a:solidFill>
              </a:rPr>
              <a:t>Warehouse</a:t>
            </a:r>
            <a:r>
              <a:rPr lang="it-IT" altLang="it-IT" sz="2200" dirty="0">
                <a:solidFill>
                  <a:schemeClr val="tx1"/>
                </a:solidFill>
              </a:rPr>
              <a:t> </a:t>
            </a:r>
            <a:r>
              <a:rPr lang="it-IT" altLang="it-IT" sz="2200" dirty="0" err="1">
                <a:solidFill>
                  <a:schemeClr val="tx1"/>
                </a:solidFill>
              </a:rPr>
              <a:t>Population</a:t>
            </a:r>
            <a:r>
              <a:rPr lang="it-IT" altLang="it-IT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4A3194-B4D3-862D-315B-906F53E487C2}"/>
              </a:ext>
            </a:extLst>
          </p:cNvPr>
          <p:cNvSpPr txBox="1"/>
          <p:nvPr/>
        </p:nvSpPr>
        <p:spPr>
          <a:xfrm>
            <a:off x="2090664" y="1813757"/>
            <a:ext cx="6625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PostGres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environment</a:t>
            </a:r>
            <a:r>
              <a:rPr lang="it-IT" sz="2000" dirty="0">
                <a:solidFill>
                  <a:schemeClr val="tx1"/>
                </a:solidFill>
              </a:rPr>
              <a:t>: PGAdmin4.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Data Refresh </a:t>
            </a:r>
            <a:r>
              <a:rPr lang="it-IT" sz="2000" dirty="0" err="1">
                <a:solidFill>
                  <a:schemeClr val="tx1"/>
                </a:solidFill>
              </a:rPr>
              <a:t>performed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Data </a:t>
            </a:r>
            <a:r>
              <a:rPr lang="it-IT" sz="2000" dirty="0" err="1">
                <a:solidFill>
                  <a:schemeClr val="tx1"/>
                </a:solidFill>
              </a:rPr>
              <a:t>Marts</a:t>
            </a:r>
            <a:r>
              <a:rPr lang="it-IT" sz="2000" dirty="0">
                <a:solidFill>
                  <a:schemeClr val="tx1"/>
                </a:solidFill>
              </a:rPr>
              <a:t> Organization and </a:t>
            </a:r>
            <a:r>
              <a:rPr lang="it-IT" sz="2000" dirty="0" err="1">
                <a:solidFill>
                  <a:schemeClr val="tx1"/>
                </a:solidFill>
              </a:rPr>
              <a:t>Population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Concurrency</a:t>
            </a:r>
            <a:r>
              <a:rPr lang="it-IT" sz="2000" dirty="0">
                <a:solidFill>
                  <a:schemeClr val="tx1"/>
                </a:solidFill>
              </a:rPr>
              <a:t> Control and </a:t>
            </a:r>
            <a:r>
              <a:rPr lang="it-IT" sz="2000" dirty="0" err="1">
                <a:solidFill>
                  <a:schemeClr val="tx1"/>
                </a:solidFill>
              </a:rPr>
              <a:t>Serializability</a:t>
            </a:r>
            <a:r>
              <a:rPr lang="it-IT" sz="2000" dirty="0">
                <a:solidFill>
                  <a:schemeClr val="tx1"/>
                </a:solidFill>
              </a:rPr>
              <a:t> of </a:t>
            </a:r>
            <a:r>
              <a:rPr lang="it-IT" sz="2000" dirty="0" err="1">
                <a:solidFill>
                  <a:schemeClr val="tx1"/>
                </a:solidFill>
              </a:rPr>
              <a:t>Transactions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performed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565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data 3">
            <a:extLst>
              <a:ext uri="{FF2B5EF4-FFF2-40B4-BE49-F238E27FC236}">
                <a16:creationId xmlns:a16="http://schemas.microsoft.com/office/drawing/2014/main" id="{70D64B90-8737-1026-9A55-71CF7F92AF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79E44E-3C2D-43AB-86AA-0C1F07AC3521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10243" name="Segnaposto piè di pagina 4">
            <a:extLst>
              <a:ext uri="{FF2B5EF4-FFF2-40B4-BE49-F238E27FC236}">
                <a16:creationId xmlns:a16="http://schemas.microsoft.com/office/drawing/2014/main" id="{108C0A57-CB01-69D3-88A2-67660A32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Data Management Project</a:t>
            </a:r>
          </a:p>
        </p:txBody>
      </p:sp>
      <p:sp>
        <p:nvSpPr>
          <p:cNvPr id="10244" name="Segnaposto numero diapositiva 5">
            <a:extLst>
              <a:ext uri="{FF2B5EF4-FFF2-40B4-BE49-F238E27FC236}">
                <a16:creationId xmlns:a16="http://schemas.microsoft.com/office/drawing/2014/main" id="{A5739F80-FAD6-5E96-085A-308361D3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F220B536-F054-4DE9-8DE5-854722F9A42B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0538B3C8-962F-FB2B-5F0F-FEF324D71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Phase</a:t>
            </a:r>
            <a:r>
              <a:rPr lang="it-IT" altLang="it-IT" dirty="0"/>
              <a:t> 3.0: Analysis Layer</a:t>
            </a:r>
          </a:p>
        </p:txBody>
      </p:sp>
      <p:sp>
        <p:nvSpPr>
          <p:cNvPr id="10308" name="Text Box 8">
            <a:extLst>
              <a:ext uri="{FF2B5EF4-FFF2-40B4-BE49-F238E27FC236}">
                <a16:creationId xmlns:a16="http://schemas.microsoft.com/office/drawing/2014/main" id="{7FDBE0C5-9E5F-8847-B11C-40B91D10C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it-IT" altLang="it-IT" sz="2200" dirty="0" err="1">
                <a:solidFill>
                  <a:schemeClr val="tx1"/>
                </a:solidFill>
              </a:rPr>
              <a:t>Olap</a:t>
            </a:r>
            <a:r>
              <a:rPr lang="it-IT" altLang="it-IT" sz="2200" dirty="0">
                <a:solidFill>
                  <a:schemeClr val="tx1"/>
                </a:solidFill>
              </a:rPr>
              <a:t> Query Tools.</a:t>
            </a:r>
          </a:p>
        </p:txBody>
      </p:sp>
      <p:pic>
        <p:nvPicPr>
          <p:cNvPr id="5" name="Immagine 4" descr="Immagine che contiene testo, Carattere, schermata, clipart&#10;&#10;Il contenuto generato dall'IA potrebbe non essere corretto.">
            <a:extLst>
              <a:ext uri="{FF2B5EF4-FFF2-40B4-BE49-F238E27FC236}">
                <a16:creationId xmlns:a16="http://schemas.microsoft.com/office/drawing/2014/main" id="{2DE60B12-0738-E87C-0FAE-7F6AB746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598" y="1127398"/>
            <a:ext cx="4603204" cy="460320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3B660D-7B35-94E1-3E3A-7E63C96DB53F}"/>
              </a:ext>
            </a:extLst>
          </p:cNvPr>
          <p:cNvSpPr txBox="1"/>
          <p:nvPr/>
        </p:nvSpPr>
        <p:spPr>
          <a:xfrm>
            <a:off x="323528" y="1556792"/>
            <a:ext cx="37444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rgbClr val="000000"/>
                </a:solidFill>
              </a:rPr>
              <a:t>Trend and Quality of </a:t>
            </a:r>
            <a:r>
              <a:rPr lang="it-IT" sz="2000" dirty="0" err="1">
                <a:solidFill>
                  <a:srgbClr val="000000"/>
                </a:solidFill>
              </a:rPr>
              <a:t>Reconciled</a:t>
            </a:r>
            <a:r>
              <a:rPr lang="it-IT" sz="2000" dirty="0">
                <a:solidFill>
                  <a:srgbClr val="000000"/>
                </a:solidFill>
              </a:rPr>
              <a:t> Data Layer Analysis.</a:t>
            </a:r>
          </a:p>
          <a:p>
            <a:endParaRPr lang="it-IT" sz="2000" dirty="0">
              <a:solidFill>
                <a:srgbClr val="000000"/>
              </a:solidFill>
            </a:endParaRPr>
          </a:p>
          <a:p>
            <a:r>
              <a:rPr lang="it-IT" sz="2000" dirty="0">
                <a:solidFill>
                  <a:srgbClr val="000000"/>
                </a:solidFill>
              </a:rPr>
              <a:t>Audience engagement and </a:t>
            </a:r>
            <a:r>
              <a:rPr lang="it-IT" sz="2000" dirty="0" err="1">
                <a:solidFill>
                  <a:srgbClr val="000000"/>
                </a:solidFill>
              </a:rPr>
              <a:t>Roles</a:t>
            </a:r>
            <a:r>
              <a:rPr lang="it-IT" sz="2000" dirty="0">
                <a:solidFill>
                  <a:srgbClr val="000000"/>
                </a:solidFill>
              </a:rPr>
              <a:t> impact Analysis.</a:t>
            </a:r>
          </a:p>
          <a:p>
            <a:endParaRPr lang="it-IT" sz="2000" dirty="0">
              <a:solidFill>
                <a:srgbClr val="000000"/>
              </a:solidFill>
            </a:endParaRPr>
          </a:p>
          <a:p>
            <a:r>
              <a:rPr lang="it-IT" sz="2000" dirty="0">
                <a:solidFill>
                  <a:srgbClr val="000000"/>
                </a:solidFill>
              </a:rPr>
              <a:t>Cross-Platform and Multimedia Insights Analysis.</a:t>
            </a:r>
          </a:p>
          <a:p>
            <a:endParaRPr lang="it-IT" sz="2000" dirty="0">
              <a:solidFill>
                <a:srgbClr val="000000"/>
              </a:solidFill>
            </a:endParaRPr>
          </a:p>
          <a:p>
            <a:r>
              <a:rPr lang="it-IT" sz="2000" dirty="0" err="1">
                <a:solidFill>
                  <a:srgbClr val="000000"/>
                </a:solidFill>
              </a:rPr>
              <a:t>Popularity</a:t>
            </a:r>
            <a:r>
              <a:rPr lang="it-IT" sz="2000" dirty="0">
                <a:solidFill>
                  <a:srgbClr val="000000"/>
                </a:solidFill>
              </a:rPr>
              <a:t> and Community </a:t>
            </a:r>
            <a:r>
              <a:rPr lang="it-IT" sz="2000" dirty="0" err="1">
                <a:solidFill>
                  <a:srgbClr val="000000"/>
                </a:solidFill>
              </a:rPr>
              <a:t>Relevance</a:t>
            </a:r>
            <a:r>
              <a:rPr lang="it-IT" sz="2000" dirty="0">
                <a:solidFill>
                  <a:srgbClr val="000000"/>
                </a:solidFill>
              </a:rPr>
              <a:t> Analysis.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BABE3-A63C-4456-9881-104C23B25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DA65F6E3-06BE-331E-CAF4-AA9D5067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6415687-9BE3-8360-4E92-E8D8007EAE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399753"/>
            <a:ext cx="6096000" cy="581025"/>
          </a:xfrm>
        </p:spPr>
        <p:txBody>
          <a:bodyPr anchor="t"/>
          <a:lstStyle/>
          <a:p>
            <a:pPr algn="l" eaLnBrk="1" hangingPunct="1"/>
            <a:r>
              <a:rPr lang="it-IT" altLang="it-IT" sz="2400" dirty="0">
                <a:solidFill>
                  <a:schemeClr val="bg1"/>
                </a:solidFill>
              </a:rPr>
              <a:t>THANKS FOR WATCHING!</a:t>
            </a:r>
          </a:p>
        </p:txBody>
      </p:sp>
      <p:grpSp>
        <p:nvGrpSpPr>
          <p:cNvPr id="4101" name="Group 17">
            <a:extLst>
              <a:ext uri="{FF2B5EF4-FFF2-40B4-BE49-F238E27FC236}">
                <a16:creationId xmlns:a16="http://schemas.microsoft.com/office/drawing/2014/main" id="{99752B27-5DBF-CAF2-A0C0-E56D409167AC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4103" name="Picture 15" descr="Fondino">
              <a:extLst>
                <a:ext uri="{FF2B5EF4-FFF2-40B4-BE49-F238E27FC236}">
                  <a16:creationId xmlns:a16="http://schemas.microsoft.com/office/drawing/2014/main" id="{52F3788F-D900-EB04-B380-0E50560F5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3" descr="logo +marchio">
              <a:extLst>
                <a:ext uri="{FF2B5EF4-FFF2-40B4-BE49-F238E27FC236}">
                  <a16:creationId xmlns:a16="http://schemas.microsoft.com/office/drawing/2014/main" id="{F540EF12-98E1-9068-3104-D8DAE3BB6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 descr="fascia">
              <a:extLst>
                <a:ext uri="{FF2B5EF4-FFF2-40B4-BE49-F238E27FC236}">
                  <a16:creationId xmlns:a16="http://schemas.microsoft.com/office/drawing/2014/main" id="{1E68D516-4950-0275-336F-0C5FF523D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BBC32E-B819-B801-27A1-5EA306AD7469}"/>
              </a:ext>
            </a:extLst>
          </p:cNvPr>
          <p:cNvSpPr txBox="1"/>
          <p:nvPr/>
        </p:nvSpPr>
        <p:spPr>
          <a:xfrm>
            <a:off x="2290016" y="6353472"/>
            <a:ext cx="4730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Cured</a:t>
            </a:r>
            <a:r>
              <a:rPr lang="it-IT" sz="2000" dirty="0"/>
              <a:t> by Jacopo Maria Barile 2208592</a:t>
            </a:r>
          </a:p>
        </p:txBody>
      </p:sp>
    </p:spTree>
    <p:extLst>
      <p:ext uri="{BB962C8B-B14F-4D97-AF65-F5344CB8AC3E}">
        <p14:creationId xmlns:p14="http://schemas.microsoft.com/office/powerpoint/2010/main" val="81246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92B129C3-6C0B-9369-0FCC-49F5017413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1A98CF-068B-4036-A196-D073FBE1B88D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F71589DC-0E77-AFDD-91CE-677FF9A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Data Management Project</a:t>
            </a: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24043F37-46D8-E783-0A70-76CB7CB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FDD66A2A-AD86-4C20-A349-9F06FEB8F359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7D866EDA-EB07-D86B-405C-D8E072716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04100" cy="509587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Phase</a:t>
            </a:r>
            <a:r>
              <a:rPr lang="it-IT" altLang="it-IT" dirty="0"/>
              <a:t> 1.0: Source Layer 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F34E74F9-5D74-133C-8972-CA9A11A3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 sz="900">
              <a:solidFill>
                <a:schemeClr val="bg1"/>
              </a:solidFill>
            </a:endParaRPr>
          </a:p>
        </p:txBody>
      </p:sp>
      <p:sp>
        <p:nvSpPr>
          <p:cNvPr id="6153" name="Text Box 10">
            <a:extLst>
              <a:ext uri="{FF2B5EF4-FFF2-40B4-BE49-F238E27FC236}">
                <a16:creationId xmlns:a16="http://schemas.microsoft.com/office/drawing/2014/main" id="{9FE5005E-5470-FDAC-8038-679F7B728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it-IT" altLang="it-IT" sz="2200" dirty="0" err="1">
                <a:solidFill>
                  <a:schemeClr val="tx1"/>
                </a:solidFill>
              </a:rPr>
              <a:t>Selection</a:t>
            </a:r>
            <a:r>
              <a:rPr lang="it-IT" altLang="it-IT" sz="2200" dirty="0">
                <a:solidFill>
                  <a:schemeClr val="tx1"/>
                </a:solidFill>
              </a:rPr>
              <a:t> of </a:t>
            </a:r>
            <a:r>
              <a:rPr lang="it-IT" altLang="it-IT" sz="2200" dirty="0" err="1">
                <a:solidFill>
                  <a:schemeClr val="tx1"/>
                </a:solidFill>
              </a:rPr>
              <a:t>external</a:t>
            </a:r>
            <a:r>
              <a:rPr lang="it-IT" altLang="it-IT" sz="2200" dirty="0">
                <a:solidFill>
                  <a:schemeClr val="tx1"/>
                </a:solidFill>
              </a:rPr>
              <a:t> and </a:t>
            </a:r>
            <a:r>
              <a:rPr lang="it-IT" altLang="it-IT" sz="2200" dirty="0" err="1">
                <a:solidFill>
                  <a:schemeClr val="tx1"/>
                </a:solidFill>
              </a:rPr>
              <a:t>operational</a:t>
            </a:r>
            <a:r>
              <a:rPr lang="it-IT" altLang="it-IT" sz="2200" dirty="0">
                <a:solidFill>
                  <a:schemeClr val="tx1"/>
                </a:solidFill>
              </a:rPr>
              <a:t> data.</a:t>
            </a:r>
          </a:p>
        </p:txBody>
      </p:sp>
      <p:pic>
        <p:nvPicPr>
          <p:cNvPr id="3" name="Immagine 2" descr="Immagine che contiene testo, schermata, clipart,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5A60A481-D6B2-ED85-C561-53E2AF59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640" y="1149481"/>
            <a:ext cx="4509120" cy="450912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78111C-13C2-4D18-B435-3B156CC991B7}"/>
              </a:ext>
            </a:extLst>
          </p:cNvPr>
          <p:cNvSpPr txBox="1"/>
          <p:nvPr/>
        </p:nvSpPr>
        <p:spPr>
          <a:xfrm>
            <a:off x="323528" y="1556792"/>
            <a:ext cx="37444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solidFill>
                  <a:srgbClr val="000000"/>
                </a:solidFill>
              </a:rPr>
              <a:t>Arts</a:t>
            </a:r>
            <a:r>
              <a:rPr lang="it-IT" sz="2000" dirty="0">
                <a:solidFill>
                  <a:srgbClr val="000000"/>
                </a:solidFill>
              </a:rPr>
              <a:t> and Entertainment </a:t>
            </a:r>
            <a:r>
              <a:rPr lang="it-IT" sz="2000" dirty="0" err="1">
                <a:solidFill>
                  <a:srgbClr val="000000"/>
                </a:solidFill>
              </a:rPr>
              <a:t>themes</a:t>
            </a:r>
            <a:r>
              <a:rPr lang="it-IT" sz="2000" dirty="0">
                <a:solidFill>
                  <a:srgbClr val="000000"/>
                </a:solidFill>
              </a:rPr>
              <a:t>.</a:t>
            </a:r>
          </a:p>
          <a:p>
            <a:endParaRPr lang="it-IT" sz="2000" dirty="0">
              <a:solidFill>
                <a:srgbClr val="000000"/>
              </a:solidFill>
            </a:endParaRPr>
          </a:p>
          <a:p>
            <a:r>
              <a:rPr lang="it-IT" sz="2000" dirty="0" err="1">
                <a:solidFill>
                  <a:srgbClr val="000000"/>
                </a:solidFill>
                <a:hlinkClick r:id="rId4"/>
              </a:rPr>
              <a:t>Kaggle</a:t>
            </a:r>
            <a:r>
              <a:rPr lang="it-IT" sz="2000" dirty="0">
                <a:solidFill>
                  <a:srgbClr val="000000"/>
                </a:solidFill>
                <a:hlinkClick r:id="rId4"/>
              </a:rPr>
              <a:t> Data Source</a:t>
            </a:r>
            <a:r>
              <a:rPr lang="it-IT" sz="2000" dirty="0">
                <a:solidFill>
                  <a:srgbClr val="000000"/>
                </a:solidFill>
              </a:rPr>
              <a:t>.</a:t>
            </a:r>
          </a:p>
          <a:p>
            <a:endParaRPr lang="it-IT" sz="2000" dirty="0">
              <a:solidFill>
                <a:srgbClr val="000000"/>
              </a:solidFill>
            </a:endParaRPr>
          </a:p>
          <a:p>
            <a:r>
              <a:rPr lang="it-IT" sz="2000" dirty="0">
                <a:solidFill>
                  <a:srgbClr val="000000"/>
                </a:solidFill>
                <a:hlinkClick r:id="rId5"/>
              </a:rPr>
              <a:t>IMDB Data Source.</a:t>
            </a:r>
            <a:endParaRPr lang="it-IT" sz="2000" dirty="0">
              <a:solidFill>
                <a:srgbClr val="000000"/>
              </a:solidFill>
            </a:endParaRPr>
          </a:p>
          <a:p>
            <a:endParaRPr lang="it-IT" sz="2000" dirty="0">
              <a:solidFill>
                <a:srgbClr val="000000"/>
              </a:solidFill>
            </a:endParaRPr>
          </a:p>
          <a:p>
            <a:r>
              <a:rPr lang="it-IT" sz="2000" dirty="0">
                <a:solidFill>
                  <a:srgbClr val="000000"/>
                </a:solidFill>
              </a:rPr>
              <a:t>4 </a:t>
            </a:r>
            <a:r>
              <a:rPr lang="it-IT" sz="2000" dirty="0" err="1">
                <a:solidFill>
                  <a:srgbClr val="000000"/>
                </a:solidFill>
              </a:rPr>
              <a:t>different</a:t>
            </a:r>
            <a:r>
              <a:rPr lang="it-IT" sz="2000" dirty="0">
                <a:solidFill>
                  <a:srgbClr val="000000"/>
                </a:solidFill>
              </a:rPr>
              <a:t> Datasets: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solidFill>
                  <a:srgbClr val="000000"/>
                </a:solidFill>
              </a:rPr>
              <a:t>Spotify Top Tracks.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solidFill>
                  <a:srgbClr val="000000"/>
                </a:solidFill>
              </a:rPr>
              <a:t>IMDB </a:t>
            </a:r>
            <a:r>
              <a:rPr lang="it-IT" sz="2000" dirty="0" err="1">
                <a:solidFill>
                  <a:srgbClr val="000000"/>
                </a:solidFill>
              </a:rPr>
              <a:t>Titles</a:t>
            </a:r>
            <a:r>
              <a:rPr lang="it-IT" sz="2000" dirty="0">
                <a:solidFill>
                  <a:srgbClr val="000000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solidFill>
                  <a:srgbClr val="000000"/>
                </a:solidFill>
              </a:rPr>
              <a:t>IMDB Ratings.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solidFill>
                  <a:srgbClr val="000000"/>
                </a:solidFill>
              </a:rPr>
              <a:t>IMDB Workers.	</a:t>
            </a:r>
          </a:p>
          <a:p>
            <a:pPr lvl="1"/>
            <a:endParaRPr lang="it-IT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erchio vuoto 1">
            <a:extLst>
              <a:ext uri="{FF2B5EF4-FFF2-40B4-BE49-F238E27FC236}">
                <a16:creationId xmlns:a16="http://schemas.microsoft.com/office/drawing/2014/main" id="{F6470246-5249-7547-210E-6B64934418C3}"/>
              </a:ext>
            </a:extLst>
          </p:cNvPr>
          <p:cNvSpPr/>
          <p:nvPr/>
        </p:nvSpPr>
        <p:spPr bwMode="auto">
          <a:xfrm>
            <a:off x="-1656184" y="1813757"/>
            <a:ext cx="3312368" cy="3096344"/>
          </a:xfrm>
          <a:prstGeom prst="donu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A175CFAC-40B9-56C9-3537-718361832E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A8D784-8597-404A-8E67-BF241E2CC17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8E2557E1-354C-12E9-D6A5-04C4044F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Data Management Project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A9EAE5C0-52C4-0C7D-6E1C-933B3EA7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B49450F5-5260-40A8-8019-FE094B26F8D3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E1E0EEC-DB6A-8EBD-386B-235E85E49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Phase</a:t>
            </a:r>
            <a:r>
              <a:rPr lang="it-IT" altLang="it-IT" dirty="0"/>
              <a:t> 2.0: Data </a:t>
            </a:r>
            <a:r>
              <a:rPr lang="it-IT" altLang="it-IT" dirty="0" err="1"/>
              <a:t>Staging</a:t>
            </a:r>
            <a:endParaRPr lang="it-IT" altLang="it-IT" dirty="0"/>
          </a:p>
        </p:txBody>
      </p:sp>
      <p:pic>
        <p:nvPicPr>
          <p:cNvPr id="4" name="Elemento grafico 3" descr="Ricerca cartelle con riempimento a tinta unita">
            <a:extLst>
              <a:ext uri="{FF2B5EF4-FFF2-40B4-BE49-F238E27FC236}">
                <a16:creationId xmlns:a16="http://schemas.microsoft.com/office/drawing/2014/main" id="{62912319-463C-C5D1-A5C1-61FC918FD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04" y="1904214"/>
            <a:ext cx="806896" cy="806896"/>
          </a:xfrm>
          <a:prstGeom prst="rect">
            <a:avLst/>
          </a:prstGeom>
        </p:spPr>
      </p:pic>
      <p:pic>
        <p:nvPicPr>
          <p:cNvPr id="6" name="Elemento grafico 5" descr="Cloud computing con riempimento a tinta unita">
            <a:extLst>
              <a:ext uri="{FF2B5EF4-FFF2-40B4-BE49-F238E27FC236}">
                <a16:creationId xmlns:a16="http://schemas.microsoft.com/office/drawing/2014/main" id="{97800026-A580-240F-74B6-D64260803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089349"/>
            <a:ext cx="806896" cy="806896"/>
          </a:xfrm>
          <a:prstGeom prst="rect">
            <a:avLst/>
          </a:prstGeom>
        </p:spPr>
      </p:pic>
      <p:pic>
        <p:nvPicPr>
          <p:cNvPr id="8" name="Elemento grafico 7" descr="Frullatore con riempimento a tinta unita">
            <a:extLst>
              <a:ext uri="{FF2B5EF4-FFF2-40B4-BE49-F238E27FC236}">
                <a16:creationId xmlns:a16="http://schemas.microsoft.com/office/drawing/2014/main" id="{4576FBC1-7838-759C-E1B9-EBB483218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565" y="3437632"/>
            <a:ext cx="806896" cy="806896"/>
          </a:xfrm>
          <a:prstGeom prst="rect">
            <a:avLst/>
          </a:prstGeom>
        </p:spPr>
      </p:pic>
      <p:pic>
        <p:nvPicPr>
          <p:cNvPr id="10" name="Elemento grafico 9" descr="Miglioramento costante con riempimento a tinta unita">
            <a:extLst>
              <a:ext uri="{FF2B5EF4-FFF2-40B4-BE49-F238E27FC236}">
                <a16:creationId xmlns:a16="http://schemas.microsoft.com/office/drawing/2014/main" id="{9B0DE38E-F3F4-6117-D29F-D65384C72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257" y="2538275"/>
            <a:ext cx="811868" cy="811868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AB2CA583-1FAA-A96B-AE43-1CEE8340F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it-IT" altLang="it-IT" sz="2200" dirty="0">
                <a:solidFill>
                  <a:schemeClr val="tx1"/>
                </a:solidFill>
              </a:rPr>
              <a:t>ETL Tools to </a:t>
            </a:r>
            <a:r>
              <a:rPr lang="it-IT" altLang="it-IT" sz="2200" dirty="0" err="1">
                <a:solidFill>
                  <a:schemeClr val="tx1"/>
                </a:solidFill>
              </a:rPr>
              <a:t>process</a:t>
            </a:r>
            <a:r>
              <a:rPr lang="it-IT" altLang="it-IT" sz="2200" dirty="0">
                <a:solidFill>
                  <a:schemeClr val="tx1"/>
                </a:solidFill>
              </a:rPr>
              <a:t> the </a:t>
            </a:r>
            <a:r>
              <a:rPr lang="it-IT" altLang="it-IT" sz="2200" dirty="0" err="1">
                <a:solidFill>
                  <a:schemeClr val="tx1"/>
                </a:solidFill>
              </a:rPr>
              <a:t>external</a:t>
            </a:r>
            <a:r>
              <a:rPr lang="it-IT" altLang="it-IT" sz="2200" dirty="0">
                <a:solidFill>
                  <a:schemeClr val="tx1"/>
                </a:solidFill>
              </a:rPr>
              <a:t> data sources.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AA86C4-09B2-0622-5CD9-8415244ADF30}"/>
              </a:ext>
            </a:extLst>
          </p:cNvPr>
          <p:cNvSpPr txBox="1"/>
          <p:nvPr/>
        </p:nvSpPr>
        <p:spPr>
          <a:xfrm>
            <a:off x="1804595" y="1852582"/>
            <a:ext cx="66251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tx1"/>
                </a:solidFill>
              </a:rPr>
              <a:t>2.1: </a:t>
            </a:r>
            <a:r>
              <a:rPr lang="it-IT" sz="2000" dirty="0" err="1">
                <a:solidFill>
                  <a:schemeClr val="tx1"/>
                </a:solidFill>
              </a:rPr>
              <a:t>Extraction</a:t>
            </a:r>
            <a:r>
              <a:rPr lang="it-IT" sz="2000" dirty="0">
                <a:solidFill>
                  <a:schemeClr val="tx1"/>
                </a:solidFill>
              </a:rPr>
              <a:t> and </a:t>
            </a:r>
            <a:r>
              <a:rPr lang="it-IT" sz="2000" dirty="0" err="1">
                <a:solidFill>
                  <a:schemeClr val="tx1"/>
                </a:solidFill>
              </a:rPr>
              <a:t>Cleansing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2.2: DFM and Star Schema.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2.3: </a:t>
            </a:r>
            <a:r>
              <a:rPr lang="it-IT" sz="2000" dirty="0" err="1">
                <a:solidFill>
                  <a:schemeClr val="tx1"/>
                </a:solidFill>
              </a:rPr>
              <a:t>Transformation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endParaRPr lang="it-IT" sz="2000" dirty="0">
              <a:solidFill>
                <a:schemeClr val="tx1"/>
              </a:solidFill>
            </a:endParaRPr>
          </a:p>
          <a:p>
            <a:r>
              <a:rPr lang="it-IT" sz="2000" dirty="0">
                <a:solidFill>
                  <a:schemeClr val="tx1"/>
                </a:solidFill>
              </a:rPr>
              <a:t>2.4: Loading.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BB725-1EF6-F25A-66F8-310C821BC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erchio vuoto 1">
            <a:extLst>
              <a:ext uri="{FF2B5EF4-FFF2-40B4-BE49-F238E27FC236}">
                <a16:creationId xmlns:a16="http://schemas.microsoft.com/office/drawing/2014/main" id="{FB79AF2E-A547-70ED-B6E2-0D4E8B45F3FD}"/>
              </a:ext>
            </a:extLst>
          </p:cNvPr>
          <p:cNvSpPr/>
          <p:nvPr/>
        </p:nvSpPr>
        <p:spPr bwMode="auto">
          <a:xfrm>
            <a:off x="-1656184" y="1813757"/>
            <a:ext cx="3312368" cy="3096344"/>
          </a:xfrm>
          <a:prstGeom prst="donu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E2089179-CB52-A14C-1802-D820AF4AD1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A8D784-8597-404A-8E67-BF241E2CC17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B2F90FA5-BE3E-5B54-175A-795DCFD65C8C}"/>
              </a:ext>
            </a:extLst>
          </p:cNvPr>
          <p:cNvSpPr/>
          <p:nvPr/>
        </p:nvSpPr>
        <p:spPr bwMode="auto">
          <a:xfrm>
            <a:off x="210988" y="1369303"/>
            <a:ext cx="974651" cy="967171"/>
          </a:xfrm>
          <a:prstGeom prst="ellipse">
            <a:avLst/>
          </a:prstGeom>
          <a:solidFill>
            <a:srgbClr val="00677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088C4D95-DB31-B446-BD7C-77B50482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Data Management Project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DE153AAE-7336-8753-A1C1-F17EA1AA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B49450F5-5260-40A8-8019-FE094B26F8D3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F819A40A-CB80-358B-FDBB-668F2AF92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Phase</a:t>
            </a:r>
            <a:r>
              <a:rPr lang="it-IT" altLang="it-IT" dirty="0"/>
              <a:t> 2.1: </a:t>
            </a:r>
            <a:r>
              <a:rPr lang="it-IT" altLang="it-IT" dirty="0" err="1"/>
              <a:t>Extraction</a:t>
            </a:r>
            <a:r>
              <a:rPr lang="it-IT" altLang="it-IT" dirty="0"/>
              <a:t> and </a:t>
            </a:r>
            <a:r>
              <a:rPr lang="it-IT" altLang="it-IT" dirty="0" err="1"/>
              <a:t>Cleansing</a:t>
            </a:r>
            <a:endParaRPr lang="it-IT" altLang="it-IT" dirty="0"/>
          </a:p>
        </p:txBody>
      </p:sp>
      <p:pic>
        <p:nvPicPr>
          <p:cNvPr id="4" name="Elemento grafico 3" descr="Ricerca cartelle con riempimento a tinta unita">
            <a:extLst>
              <a:ext uri="{FF2B5EF4-FFF2-40B4-BE49-F238E27FC236}">
                <a16:creationId xmlns:a16="http://schemas.microsoft.com/office/drawing/2014/main" id="{90434ED9-7792-DDD4-E15C-BE22C04BC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865" y="1469254"/>
            <a:ext cx="806896" cy="806896"/>
          </a:xfrm>
          <a:prstGeom prst="rect">
            <a:avLst/>
          </a:prstGeom>
        </p:spPr>
      </p:pic>
      <p:pic>
        <p:nvPicPr>
          <p:cNvPr id="6" name="Elemento grafico 5" descr="Cloud computing con riempimento a tinta unita">
            <a:extLst>
              <a:ext uri="{FF2B5EF4-FFF2-40B4-BE49-F238E27FC236}">
                <a16:creationId xmlns:a16="http://schemas.microsoft.com/office/drawing/2014/main" id="{CD26E2B7-8411-909B-2293-55A84C680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089349"/>
            <a:ext cx="806896" cy="806896"/>
          </a:xfrm>
          <a:prstGeom prst="rect">
            <a:avLst/>
          </a:prstGeom>
        </p:spPr>
      </p:pic>
      <p:pic>
        <p:nvPicPr>
          <p:cNvPr id="8" name="Elemento grafico 7" descr="Frullatore con riempimento a tinta unita">
            <a:extLst>
              <a:ext uri="{FF2B5EF4-FFF2-40B4-BE49-F238E27FC236}">
                <a16:creationId xmlns:a16="http://schemas.microsoft.com/office/drawing/2014/main" id="{F1E09882-C2D0-75C0-B759-3FA4DEEDB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565" y="3437632"/>
            <a:ext cx="806896" cy="806896"/>
          </a:xfrm>
          <a:prstGeom prst="rect">
            <a:avLst/>
          </a:prstGeom>
        </p:spPr>
      </p:pic>
      <p:pic>
        <p:nvPicPr>
          <p:cNvPr id="10" name="Elemento grafico 9" descr="Miglioramento costante con riempimento a tinta unita">
            <a:extLst>
              <a:ext uri="{FF2B5EF4-FFF2-40B4-BE49-F238E27FC236}">
                <a16:creationId xmlns:a16="http://schemas.microsoft.com/office/drawing/2014/main" id="{C2E2E5E3-A266-925E-00E5-2F68920E8A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257" y="2538275"/>
            <a:ext cx="811868" cy="811868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C03778C5-0899-6E37-B702-3C05DBF9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it-IT" altLang="it-IT" sz="2200" dirty="0" err="1">
                <a:solidFill>
                  <a:schemeClr val="tx1"/>
                </a:solidFill>
              </a:rPr>
              <a:t>Process</a:t>
            </a:r>
            <a:r>
              <a:rPr lang="it-IT" altLang="it-IT" sz="2200" dirty="0">
                <a:solidFill>
                  <a:schemeClr val="tx1"/>
                </a:solidFill>
              </a:rPr>
              <a:t> to </a:t>
            </a:r>
            <a:r>
              <a:rPr lang="it-IT" altLang="it-IT" sz="2200" dirty="0" err="1">
                <a:solidFill>
                  <a:schemeClr val="tx1"/>
                </a:solidFill>
              </a:rPr>
              <a:t>improve</a:t>
            </a:r>
            <a:r>
              <a:rPr lang="it-IT" altLang="it-IT" sz="2200" dirty="0">
                <a:solidFill>
                  <a:schemeClr val="tx1"/>
                </a:solidFill>
              </a:rPr>
              <a:t> data </a:t>
            </a:r>
            <a:r>
              <a:rPr lang="it-IT" altLang="it-IT" sz="2200" dirty="0" err="1">
                <a:solidFill>
                  <a:schemeClr val="tx1"/>
                </a:solidFill>
              </a:rPr>
              <a:t>quality</a:t>
            </a:r>
            <a:r>
              <a:rPr lang="it-IT" altLang="it-IT" sz="2200" dirty="0">
                <a:solidFill>
                  <a:schemeClr val="tx1"/>
                </a:solidFill>
              </a:rPr>
              <a:t> and </a:t>
            </a:r>
            <a:r>
              <a:rPr lang="it-IT" altLang="it-IT" sz="2200" dirty="0" err="1">
                <a:solidFill>
                  <a:schemeClr val="tx1"/>
                </a:solidFill>
              </a:rPr>
              <a:t>pre-Transformation</a:t>
            </a:r>
            <a:r>
              <a:rPr lang="it-IT" altLang="it-IT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D684B9C-5E55-7108-90C5-1469A074E47A}"/>
              </a:ext>
            </a:extLst>
          </p:cNvPr>
          <p:cNvSpPr txBox="1"/>
          <p:nvPr/>
        </p:nvSpPr>
        <p:spPr>
          <a:xfrm>
            <a:off x="1804595" y="1852582"/>
            <a:ext cx="66251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Static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Extraction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performed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Cleansing</a:t>
            </a:r>
            <a:r>
              <a:rPr lang="it-IT" sz="2000" dirty="0">
                <a:solidFill>
                  <a:schemeClr val="tx1"/>
                </a:solidFill>
              </a:rPr>
              <a:t> of data </a:t>
            </a:r>
            <a:r>
              <a:rPr lang="it-IT" sz="2000" dirty="0" err="1">
                <a:solidFill>
                  <a:schemeClr val="tx1"/>
                </a:solidFill>
              </a:rPr>
              <a:t>inconsistencies</a:t>
            </a:r>
            <a:r>
              <a:rPr lang="it-IT" sz="2000" dirty="0">
                <a:solidFill>
                  <a:schemeClr val="tx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>
                <a:solidFill>
                  <a:schemeClr val="tx1"/>
                </a:solidFill>
              </a:rPr>
              <a:t>Dropping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duplicates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>
                <a:solidFill>
                  <a:schemeClr val="tx1"/>
                </a:solidFill>
              </a:rPr>
              <a:t>Dropping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rows</a:t>
            </a:r>
            <a:r>
              <a:rPr lang="it-IT" sz="2000" dirty="0">
                <a:solidFill>
                  <a:schemeClr val="tx1"/>
                </a:solidFill>
              </a:rPr>
              <a:t> with </a:t>
            </a:r>
            <a:r>
              <a:rPr lang="it-IT" sz="2000" dirty="0" err="1">
                <a:solidFill>
                  <a:schemeClr val="tx1"/>
                </a:solidFill>
              </a:rPr>
              <a:t>missing</a:t>
            </a:r>
            <a:r>
              <a:rPr lang="it-IT" sz="2000" dirty="0">
                <a:solidFill>
                  <a:schemeClr val="tx1"/>
                </a:solidFill>
              </a:rPr>
              <a:t>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>
                <a:solidFill>
                  <a:schemeClr val="tx1"/>
                </a:solidFill>
              </a:rPr>
              <a:t>Dropping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useless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Titles</a:t>
            </a:r>
            <a:r>
              <a:rPr lang="it-IT" sz="2000" dirty="0">
                <a:solidFill>
                  <a:schemeClr val="tx1"/>
                </a:solidFill>
              </a:rPr>
              <a:t> and Names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>
                <a:solidFill>
                  <a:schemeClr val="tx1"/>
                </a:solidFill>
              </a:rPr>
              <a:t>Dropping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inconsistent</a:t>
            </a:r>
            <a:r>
              <a:rPr lang="it-IT" sz="2000" dirty="0">
                <a:solidFill>
                  <a:schemeClr val="tx1"/>
                </a:solidFill>
              </a:rPr>
              <a:t> Tracks data.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Join of </a:t>
            </a:r>
            <a:r>
              <a:rPr lang="it-IT" sz="2000" dirty="0" err="1">
                <a:solidFill>
                  <a:schemeClr val="tx1"/>
                </a:solidFill>
              </a:rPr>
              <a:t>cleansed</a:t>
            </a:r>
            <a:r>
              <a:rPr lang="it-IT" sz="2000" dirty="0">
                <a:solidFill>
                  <a:schemeClr val="tx1"/>
                </a:solidFill>
              </a:rPr>
              <a:t>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Fuzzy Matching of Tracks and </a:t>
            </a:r>
            <a:r>
              <a:rPr lang="it-IT" sz="2000" dirty="0" err="1">
                <a:solidFill>
                  <a:schemeClr val="tx1"/>
                </a:solidFill>
              </a:rPr>
              <a:t>Titles</a:t>
            </a:r>
            <a:r>
              <a:rPr lang="it-IT" sz="2000" dirty="0">
                <a:solidFill>
                  <a:schemeClr val="tx1"/>
                </a:solidFill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70646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9E1AD-22B6-6AC4-FE10-DE956669A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erchio vuoto 1">
            <a:extLst>
              <a:ext uri="{FF2B5EF4-FFF2-40B4-BE49-F238E27FC236}">
                <a16:creationId xmlns:a16="http://schemas.microsoft.com/office/drawing/2014/main" id="{1CF87A3F-0E14-8970-3CF8-40DC1A70167A}"/>
              </a:ext>
            </a:extLst>
          </p:cNvPr>
          <p:cNvSpPr/>
          <p:nvPr/>
        </p:nvSpPr>
        <p:spPr bwMode="auto">
          <a:xfrm>
            <a:off x="-1656184" y="1813757"/>
            <a:ext cx="3312368" cy="3096344"/>
          </a:xfrm>
          <a:prstGeom prst="donu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78C92E52-794A-4FDC-F03A-47D16FEBB0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A8D784-8597-404A-8E67-BF241E2CC17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0C831881-7A78-6A39-0856-6C8D16423538}"/>
              </a:ext>
            </a:extLst>
          </p:cNvPr>
          <p:cNvSpPr/>
          <p:nvPr/>
        </p:nvSpPr>
        <p:spPr bwMode="auto">
          <a:xfrm>
            <a:off x="1168858" y="2288473"/>
            <a:ext cx="974651" cy="967171"/>
          </a:xfrm>
          <a:prstGeom prst="ellipse">
            <a:avLst/>
          </a:prstGeom>
          <a:solidFill>
            <a:srgbClr val="00677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9AEC7C7A-A125-8D50-0106-76BC7751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Data Management Project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CCF53F2-E3AB-8457-0122-44EB49D0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B49450F5-5260-40A8-8019-FE094B26F8D3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AA23B2B0-7380-6C08-8CB5-8FFC6F558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Phase</a:t>
            </a:r>
            <a:r>
              <a:rPr lang="it-IT" altLang="it-IT" dirty="0"/>
              <a:t> 2.2: DFM and Star Schema</a:t>
            </a:r>
          </a:p>
        </p:txBody>
      </p:sp>
      <p:pic>
        <p:nvPicPr>
          <p:cNvPr id="4" name="Elemento grafico 3" descr="Ricerca cartelle con riempimento a tinta unita">
            <a:extLst>
              <a:ext uri="{FF2B5EF4-FFF2-40B4-BE49-F238E27FC236}">
                <a16:creationId xmlns:a16="http://schemas.microsoft.com/office/drawing/2014/main" id="{1587C18A-C20A-F0F2-03BB-5241F1446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90" y="1904591"/>
            <a:ext cx="806896" cy="806896"/>
          </a:xfrm>
          <a:prstGeom prst="rect">
            <a:avLst/>
          </a:prstGeom>
        </p:spPr>
      </p:pic>
      <p:pic>
        <p:nvPicPr>
          <p:cNvPr id="6" name="Elemento grafico 5" descr="Cloud computing con riempimento a tinta unita">
            <a:extLst>
              <a:ext uri="{FF2B5EF4-FFF2-40B4-BE49-F238E27FC236}">
                <a16:creationId xmlns:a16="http://schemas.microsoft.com/office/drawing/2014/main" id="{D4FA533A-91B3-C86B-EA35-7DECC070D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089349"/>
            <a:ext cx="806896" cy="806896"/>
          </a:xfrm>
          <a:prstGeom prst="rect">
            <a:avLst/>
          </a:prstGeom>
        </p:spPr>
      </p:pic>
      <p:pic>
        <p:nvPicPr>
          <p:cNvPr id="8" name="Elemento grafico 7" descr="Frullatore con riempimento a tinta unita">
            <a:extLst>
              <a:ext uri="{FF2B5EF4-FFF2-40B4-BE49-F238E27FC236}">
                <a16:creationId xmlns:a16="http://schemas.microsoft.com/office/drawing/2014/main" id="{D0F3AD48-55F5-8CAB-0B64-858D83ED13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565" y="3437632"/>
            <a:ext cx="806896" cy="806896"/>
          </a:xfrm>
          <a:prstGeom prst="rect">
            <a:avLst/>
          </a:prstGeom>
        </p:spPr>
      </p:pic>
      <p:pic>
        <p:nvPicPr>
          <p:cNvPr id="10" name="Elemento grafico 9" descr="Miglioramento costante con riempimento a tinta unita">
            <a:extLst>
              <a:ext uri="{FF2B5EF4-FFF2-40B4-BE49-F238E27FC236}">
                <a16:creationId xmlns:a16="http://schemas.microsoft.com/office/drawing/2014/main" id="{AADDFB61-7E3B-1458-A1EB-D190BC3C8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0249" y="2363701"/>
            <a:ext cx="811868" cy="811868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269B4CD7-EB18-DE0B-597D-AB3136F9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it-IT" altLang="it-IT" sz="2200" dirty="0" err="1">
                <a:solidFill>
                  <a:schemeClr val="tx1"/>
                </a:solidFill>
              </a:rPr>
              <a:t>Dimensional</a:t>
            </a:r>
            <a:r>
              <a:rPr lang="it-IT" altLang="it-IT" sz="2200" dirty="0">
                <a:solidFill>
                  <a:schemeClr val="tx1"/>
                </a:solidFill>
              </a:rPr>
              <a:t> </a:t>
            </a:r>
            <a:r>
              <a:rPr lang="it-IT" altLang="it-IT" sz="2200" dirty="0" err="1">
                <a:solidFill>
                  <a:schemeClr val="tx1"/>
                </a:solidFill>
              </a:rPr>
              <a:t>Fact</a:t>
            </a:r>
            <a:r>
              <a:rPr lang="it-IT" altLang="it-IT" sz="2200" dirty="0">
                <a:solidFill>
                  <a:schemeClr val="tx1"/>
                </a:solidFill>
              </a:rPr>
              <a:t> Model.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A35188-414B-9F37-472F-1A84E07CBA69}"/>
              </a:ext>
            </a:extLst>
          </p:cNvPr>
          <p:cNvSpPr txBox="1"/>
          <p:nvPr/>
        </p:nvSpPr>
        <p:spPr>
          <a:xfrm>
            <a:off x="2224900" y="1843950"/>
            <a:ext cx="67155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3 </a:t>
            </a:r>
            <a:r>
              <a:rPr lang="it-IT" sz="2000" dirty="0" err="1">
                <a:solidFill>
                  <a:schemeClr val="tx1"/>
                </a:solidFill>
              </a:rPr>
              <a:t>Dimensions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developed</a:t>
            </a:r>
            <a:r>
              <a:rPr lang="it-IT" sz="2000" dirty="0">
                <a:solidFill>
                  <a:schemeClr val="tx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solidFill>
                  <a:schemeClr val="tx1"/>
                </a:solidFill>
              </a:rPr>
              <a:t>Artist.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solidFill>
                  <a:schemeClr val="tx1"/>
                </a:solidFill>
              </a:rPr>
              <a:t>Track.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>
                <a:solidFill>
                  <a:schemeClr val="tx1"/>
                </a:solidFill>
              </a:rPr>
              <a:t>Title.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Shared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Hierarchy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developed</a:t>
            </a:r>
            <a:r>
              <a:rPr lang="it-IT" sz="2000" dirty="0">
                <a:solidFill>
                  <a:schemeClr val="tx1"/>
                </a:solidFill>
              </a:rPr>
              <a:t> on the Artist </a:t>
            </a:r>
            <a:r>
              <a:rPr lang="it-IT" sz="2000" dirty="0" err="1">
                <a:solidFill>
                  <a:schemeClr val="tx1"/>
                </a:solidFill>
              </a:rPr>
              <a:t>Dimension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Optional and Multiple Arcs </a:t>
            </a:r>
            <a:r>
              <a:rPr lang="it-IT" sz="2000" dirty="0" err="1">
                <a:solidFill>
                  <a:schemeClr val="tx1"/>
                </a:solidFill>
              </a:rPr>
              <a:t>developed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Different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Levels</a:t>
            </a:r>
            <a:r>
              <a:rPr lang="it-IT" sz="2000" dirty="0">
                <a:solidFill>
                  <a:schemeClr val="tx1"/>
                </a:solidFill>
              </a:rPr>
              <a:t> and </a:t>
            </a:r>
            <a:r>
              <a:rPr lang="it-IT" sz="2000" dirty="0" err="1">
                <a:solidFill>
                  <a:schemeClr val="tx1"/>
                </a:solidFill>
              </a:rPr>
              <a:t>Additivity</a:t>
            </a:r>
            <a:r>
              <a:rPr lang="it-IT" sz="2000" dirty="0">
                <a:solidFill>
                  <a:schemeClr val="tx1"/>
                </a:solidFill>
              </a:rPr>
              <a:t> of </a:t>
            </a:r>
            <a:r>
              <a:rPr lang="it-IT" sz="2000" dirty="0" err="1">
                <a:solidFill>
                  <a:schemeClr val="tx1"/>
                </a:solidFill>
              </a:rPr>
              <a:t>Measures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developed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39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D18B8-7C6D-83A3-6540-011FC3A76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erchio vuoto 1">
            <a:extLst>
              <a:ext uri="{FF2B5EF4-FFF2-40B4-BE49-F238E27FC236}">
                <a16:creationId xmlns:a16="http://schemas.microsoft.com/office/drawing/2014/main" id="{EFF71A4A-7D0F-D561-D4A9-DE7D5CB80780}"/>
              </a:ext>
            </a:extLst>
          </p:cNvPr>
          <p:cNvSpPr/>
          <p:nvPr/>
        </p:nvSpPr>
        <p:spPr bwMode="auto">
          <a:xfrm>
            <a:off x="-1656184" y="1813757"/>
            <a:ext cx="3312368" cy="3096344"/>
          </a:xfrm>
          <a:prstGeom prst="donu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C1C1DC2F-CBDF-11AC-F235-A6D48ADFC1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A8D784-8597-404A-8E67-BF241E2CC17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41F8139-C833-7EF9-C448-C03C35FD5C7B}"/>
              </a:ext>
            </a:extLst>
          </p:cNvPr>
          <p:cNvSpPr/>
          <p:nvPr/>
        </p:nvSpPr>
        <p:spPr bwMode="auto">
          <a:xfrm>
            <a:off x="1168858" y="2288473"/>
            <a:ext cx="974651" cy="967171"/>
          </a:xfrm>
          <a:prstGeom prst="ellipse">
            <a:avLst/>
          </a:prstGeom>
          <a:solidFill>
            <a:srgbClr val="00677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750FA3BA-1603-C342-8596-ED80E3C9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Data Management Project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3AD3276F-4EC4-583B-6672-E4D433D5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B49450F5-5260-40A8-8019-FE094B26F8D3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3469BAE3-25DB-A7AE-C2A9-73BD9CA56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Phase</a:t>
            </a:r>
            <a:r>
              <a:rPr lang="it-IT" altLang="it-IT" dirty="0"/>
              <a:t> 2.2: DFM and Star Schema</a:t>
            </a:r>
          </a:p>
        </p:txBody>
      </p:sp>
      <p:pic>
        <p:nvPicPr>
          <p:cNvPr id="4" name="Elemento grafico 3" descr="Ricerca cartelle con riempimento a tinta unita">
            <a:extLst>
              <a:ext uri="{FF2B5EF4-FFF2-40B4-BE49-F238E27FC236}">
                <a16:creationId xmlns:a16="http://schemas.microsoft.com/office/drawing/2014/main" id="{1BFCBE65-E294-85F8-B969-1069F3886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90" y="1904591"/>
            <a:ext cx="806896" cy="806896"/>
          </a:xfrm>
          <a:prstGeom prst="rect">
            <a:avLst/>
          </a:prstGeom>
        </p:spPr>
      </p:pic>
      <p:pic>
        <p:nvPicPr>
          <p:cNvPr id="6" name="Elemento grafico 5" descr="Cloud computing con riempimento a tinta unita">
            <a:extLst>
              <a:ext uri="{FF2B5EF4-FFF2-40B4-BE49-F238E27FC236}">
                <a16:creationId xmlns:a16="http://schemas.microsoft.com/office/drawing/2014/main" id="{FB43376F-F32D-2CD4-36C5-A5394F559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089349"/>
            <a:ext cx="806896" cy="806896"/>
          </a:xfrm>
          <a:prstGeom prst="rect">
            <a:avLst/>
          </a:prstGeom>
        </p:spPr>
      </p:pic>
      <p:pic>
        <p:nvPicPr>
          <p:cNvPr id="8" name="Elemento grafico 7" descr="Frullatore con riempimento a tinta unita">
            <a:extLst>
              <a:ext uri="{FF2B5EF4-FFF2-40B4-BE49-F238E27FC236}">
                <a16:creationId xmlns:a16="http://schemas.microsoft.com/office/drawing/2014/main" id="{B4B02EE4-D936-BB07-6D15-60490394A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565" y="3437632"/>
            <a:ext cx="806896" cy="806896"/>
          </a:xfrm>
          <a:prstGeom prst="rect">
            <a:avLst/>
          </a:prstGeom>
        </p:spPr>
      </p:pic>
      <p:pic>
        <p:nvPicPr>
          <p:cNvPr id="10" name="Elemento grafico 9" descr="Miglioramento costante con riempimento a tinta unita">
            <a:extLst>
              <a:ext uri="{FF2B5EF4-FFF2-40B4-BE49-F238E27FC236}">
                <a16:creationId xmlns:a16="http://schemas.microsoft.com/office/drawing/2014/main" id="{AF7EFEBA-2751-C4AF-ECAF-DAA770B6E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0249" y="2363701"/>
            <a:ext cx="811868" cy="811868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10877929-FF08-A1E8-AB27-466DE3907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it-IT" altLang="it-IT" sz="2200" dirty="0" err="1">
                <a:solidFill>
                  <a:schemeClr val="tx1"/>
                </a:solidFill>
              </a:rPr>
              <a:t>Dimensional</a:t>
            </a:r>
            <a:r>
              <a:rPr lang="it-IT" altLang="it-IT" sz="2200" dirty="0">
                <a:solidFill>
                  <a:schemeClr val="tx1"/>
                </a:solidFill>
              </a:rPr>
              <a:t> </a:t>
            </a:r>
            <a:r>
              <a:rPr lang="it-IT" altLang="it-IT" sz="2200" dirty="0" err="1">
                <a:solidFill>
                  <a:schemeClr val="tx1"/>
                </a:solidFill>
              </a:rPr>
              <a:t>Fact</a:t>
            </a:r>
            <a:r>
              <a:rPr lang="it-IT" altLang="it-IT" sz="2200" dirty="0">
                <a:solidFill>
                  <a:schemeClr val="tx1"/>
                </a:solidFill>
              </a:rPr>
              <a:t> Model</a:t>
            </a:r>
          </a:p>
        </p:txBody>
      </p:sp>
      <p:pic>
        <p:nvPicPr>
          <p:cNvPr id="14" name="Immagine 13" descr="Immagine che contiene oscurità, nero&#10;&#10;Il contenuto generato dall'IA potrebbe non essere corretto.">
            <a:extLst>
              <a:ext uri="{FF2B5EF4-FFF2-40B4-BE49-F238E27FC236}">
                <a16:creationId xmlns:a16="http://schemas.microsoft.com/office/drawing/2014/main" id="{761A72C1-B56C-809D-F1F3-4BDE688942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75" y="1263052"/>
            <a:ext cx="7522813" cy="45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1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D381B-09C0-354C-DDD4-DDD44ACFB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erchio vuoto 1">
            <a:extLst>
              <a:ext uri="{FF2B5EF4-FFF2-40B4-BE49-F238E27FC236}">
                <a16:creationId xmlns:a16="http://schemas.microsoft.com/office/drawing/2014/main" id="{2A0229C4-F684-1FCB-C1FE-7A9E35A2F5EC}"/>
              </a:ext>
            </a:extLst>
          </p:cNvPr>
          <p:cNvSpPr/>
          <p:nvPr/>
        </p:nvSpPr>
        <p:spPr bwMode="auto">
          <a:xfrm>
            <a:off x="-1656184" y="1813757"/>
            <a:ext cx="3312368" cy="3096344"/>
          </a:xfrm>
          <a:prstGeom prst="donu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96E9F327-42AF-9925-6F93-17646E4EB4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A8D784-8597-404A-8E67-BF241E2CC17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64789A82-F4BB-8E4E-5F3E-F353056567D6}"/>
              </a:ext>
            </a:extLst>
          </p:cNvPr>
          <p:cNvSpPr/>
          <p:nvPr/>
        </p:nvSpPr>
        <p:spPr bwMode="auto">
          <a:xfrm>
            <a:off x="1168858" y="2288473"/>
            <a:ext cx="974651" cy="967171"/>
          </a:xfrm>
          <a:prstGeom prst="ellipse">
            <a:avLst/>
          </a:prstGeom>
          <a:solidFill>
            <a:srgbClr val="00677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C5289CA6-CEE6-7E6C-3A5A-8A77C1FF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Data Management Project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C5705C98-FBD2-28EC-8741-709F1876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B49450F5-5260-40A8-8019-FE094B26F8D3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AB5F50D5-132B-CBD7-4501-1365FC64A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Phase</a:t>
            </a:r>
            <a:r>
              <a:rPr lang="it-IT" altLang="it-IT" dirty="0"/>
              <a:t> 2.2: DFM and Star Schema</a:t>
            </a:r>
          </a:p>
        </p:txBody>
      </p:sp>
      <p:pic>
        <p:nvPicPr>
          <p:cNvPr id="4" name="Elemento grafico 3" descr="Ricerca cartelle con riempimento a tinta unita">
            <a:extLst>
              <a:ext uri="{FF2B5EF4-FFF2-40B4-BE49-F238E27FC236}">
                <a16:creationId xmlns:a16="http://schemas.microsoft.com/office/drawing/2014/main" id="{458C830B-7066-361C-C5EC-08F2407AD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90" y="1904591"/>
            <a:ext cx="806896" cy="806896"/>
          </a:xfrm>
          <a:prstGeom prst="rect">
            <a:avLst/>
          </a:prstGeom>
        </p:spPr>
      </p:pic>
      <p:pic>
        <p:nvPicPr>
          <p:cNvPr id="6" name="Elemento grafico 5" descr="Cloud computing con riempimento a tinta unita">
            <a:extLst>
              <a:ext uri="{FF2B5EF4-FFF2-40B4-BE49-F238E27FC236}">
                <a16:creationId xmlns:a16="http://schemas.microsoft.com/office/drawing/2014/main" id="{159AD8ED-2E9A-AF4D-D1A7-132B85B72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089349"/>
            <a:ext cx="806896" cy="806896"/>
          </a:xfrm>
          <a:prstGeom prst="rect">
            <a:avLst/>
          </a:prstGeom>
        </p:spPr>
      </p:pic>
      <p:pic>
        <p:nvPicPr>
          <p:cNvPr id="8" name="Elemento grafico 7" descr="Frullatore con riempimento a tinta unita">
            <a:extLst>
              <a:ext uri="{FF2B5EF4-FFF2-40B4-BE49-F238E27FC236}">
                <a16:creationId xmlns:a16="http://schemas.microsoft.com/office/drawing/2014/main" id="{D2C647BE-C3F4-10BA-DBE1-7BD95601B0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565" y="3437632"/>
            <a:ext cx="806896" cy="806896"/>
          </a:xfrm>
          <a:prstGeom prst="rect">
            <a:avLst/>
          </a:prstGeom>
        </p:spPr>
      </p:pic>
      <p:pic>
        <p:nvPicPr>
          <p:cNvPr id="10" name="Elemento grafico 9" descr="Miglioramento costante con riempimento a tinta unita">
            <a:extLst>
              <a:ext uri="{FF2B5EF4-FFF2-40B4-BE49-F238E27FC236}">
                <a16:creationId xmlns:a16="http://schemas.microsoft.com/office/drawing/2014/main" id="{B7BCE74B-682B-10D7-48CE-FD56F598A2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0249" y="2363701"/>
            <a:ext cx="811868" cy="811868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CD898AC9-5B09-BBF1-DE76-74B7DF14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it-IT" altLang="it-IT" sz="2200" dirty="0">
                <a:solidFill>
                  <a:schemeClr val="tx1"/>
                </a:solidFill>
              </a:rPr>
              <a:t>Star Schema.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CAB8D8-4838-34BA-D8AB-A1BDDA48AE0E}"/>
              </a:ext>
            </a:extLst>
          </p:cNvPr>
          <p:cNvSpPr txBox="1"/>
          <p:nvPr/>
        </p:nvSpPr>
        <p:spPr>
          <a:xfrm>
            <a:off x="2224900" y="1843950"/>
            <a:ext cx="6715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7 </a:t>
            </a:r>
            <a:r>
              <a:rPr lang="it-IT" sz="2000" dirty="0" err="1">
                <a:solidFill>
                  <a:schemeClr val="tx1"/>
                </a:solidFill>
              </a:rPr>
              <a:t>Dimension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Tables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developed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Bridge </a:t>
            </a:r>
            <a:r>
              <a:rPr lang="it-IT" sz="2000" dirty="0" err="1">
                <a:solidFill>
                  <a:schemeClr val="tx1"/>
                </a:solidFill>
              </a:rPr>
              <a:t>Tables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developed</a:t>
            </a:r>
            <a:r>
              <a:rPr lang="it-IT" sz="2000" dirty="0">
                <a:solidFill>
                  <a:schemeClr val="tx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>
                <a:solidFill>
                  <a:schemeClr val="tx1"/>
                </a:solidFill>
              </a:rPr>
              <a:t>Bridge_Genre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>
                <a:solidFill>
                  <a:schemeClr val="tx1"/>
                </a:solidFill>
              </a:rPr>
              <a:t>Bridge_Profession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Foreign Keys and </a:t>
            </a:r>
            <a:r>
              <a:rPr lang="it-IT" sz="2000" dirty="0" err="1">
                <a:solidFill>
                  <a:schemeClr val="tx1"/>
                </a:solidFill>
              </a:rPr>
              <a:t>Integrity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Constraints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developed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Optional </a:t>
            </a:r>
            <a:r>
              <a:rPr lang="it-IT" sz="2000" dirty="0" err="1">
                <a:solidFill>
                  <a:schemeClr val="tx1"/>
                </a:solidFill>
              </a:rPr>
              <a:t>Measures</a:t>
            </a:r>
            <a:r>
              <a:rPr lang="it-IT" sz="2000" dirty="0">
                <a:solidFill>
                  <a:schemeClr val="tx1"/>
                </a:solidFill>
              </a:rPr>
              <a:t> and </a:t>
            </a:r>
            <a:r>
              <a:rPr lang="it-IT" sz="2000" dirty="0" err="1">
                <a:solidFill>
                  <a:schemeClr val="tx1"/>
                </a:solidFill>
              </a:rPr>
              <a:t>Attributes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developed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18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08B3C-9765-367A-547C-734D02C7D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erchio vuoto 1">
            <a:extLst>
              <a:ext uri="{FF2B5EF4-FFF2-40B4-BE49-F238E27FC236}">
                <a16:creationId xmlns:a16="http://schemas.microsoft.com/office/drawing/2014/main" id="{43080ED0-BF3D-9771-84B5-6F90DAF52470}"/>
              </a:ext>
            </a:extLst>
          </p:cNvPr>
          <p:cNvSpPr/>
          <p:nvPr/>
        </p:nvSpPr>
        <p:spPr bwMode="auto">
          <a:xfrm>
            <a:off x="-1656184" y="1813757"/>
            <a:ext cx="3312368" cy="3096344"/>
          </a:xfrm>
          <a:prstGeom prst="donu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99AFF5AB-D333-C364-629D-A10849AF37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A8D784-8597-404A-8E67-BF241E2CC17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543696A8-2BE0-02A9-4B53-FF2FDCC6152A}"/>
              </a:ext>
            </a:extLst>
          </p:cNvPr>
          <p:cNvSpPr/>
          <p:nvPr/>
        </p:nvSpPr>
        <p:spPr bwMode="auto">
          <a:xfrm>
            <a:off x="1168858" y="2288473"/>
            <a:ext cx="974651" cy="967171"/>
          </a:xfrm>
          <a:prstGeom prst="ellipse">
            <a:avLst/>
          </a:prstGeom>
          <a:solidFill>
            <a:srgbClr val="00677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D8EA2061-1B22-134F-BF91-CD165A2F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Data Management Project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C40C21AF-35EC-F660-765B-7112D87B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B49450F5-5260-40A8-8019-FE094B26F8D3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38E83CC4-7F33-1977-A654-5009F61ED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Phase</a:t>
            </a:r>
            <a:r>
              <a:rPr lang="it-IT" altLang="it-IT" dirty="0"/>
              <a:t> 2.2: DFM and Star Schema</a:t>
            </a:r>
          </a:p>
        </p:txBody>
      </p:sp>
      <p:pic>
        <p:nvPicPr>
          <p:cNvPr id="4" name="Elemento grafico 3" descr="Ricerca cartelle con riempimento a tinta unita">
            <a:extLst>
              <a:ext uri="{FF2B5EF4-FFF2-40B4-BE49-F238E27FC236}">
                <a16:creationId xmlns:a16="http://schemas.microsoft.com/office/drawing/2014/main" id="{CB208BE1-3940-497D-DAEC-0C170A2D8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90" y="1904591"/>
            <a:ext cx="806896" cy="806896"/>
          </a:xfrm>
          <a:prstGeom prst="rect">
            <a:avLst/>
          </a:prstGeom>
        </p:spPr>
      </p:pic>
      <p:pic>
        <p:nvPicPr>
          <p:cNvPr id="6" name="Elemento grafico 5" descr="Cloud computing con riempimento a tinta unita">
            <a:extLst>
              <a:ext uri="{FF2B5EF4-FFF2-40B4-BE49-F238E27FC236}">
                <a16:creationId xmlns:a16="http://schemas.microsoft.com/office/drawing/2014/main" id="{065F9C9A-9C91-B775-72E2-FC2A77EF9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089349"/>
            <a:ext cx="806896" cy="806896"/>
          </a:xfrm>
          <a:prstGeom prst="rect">
            <a:avLst/>
          </a:prstGeom>
        </p:spPr>
      </p:pic>
      <p:pic>
        <p:nvPicPr>
          <p:cNvPr id="8" name="Elemento grafico 7" descr="Frullatore con riempimento a tinta unita">
            <a:extLst>
              <a:ext uri="{FF2B5EF4-FFF2-40B4-BE49-F238E27FC236}">
                <a16:creationId xmlns:a16="http://schemas.microsoft.com/office/drawing/2014/main" id="{B69A4428-90C6-8B8C-44E1-F8B9A3FCE3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565" y="3437632"/>
            <a:ext cx="806896" cy="806896"/>
          </a:xfrm>
          <a:prstGeom prst="rect">
            <a:avLst/>
          </a:prstGeom>
        </p:spPr>
      </p:pic>
      <p:pic>
        <p:nvPicPr>
          <p:cNvPr id="10" name="Elemento grafico 9" descr="Miglioramento costante con riempimento a tinta unita">
            <a:extLst>
              <a:ext uri="{FF2B5EF4-FFF2-40B4-BE49-F238E27FC236}">
                <a16:creationId xmlns:a16="http://schemas.microsoft.com/office/drawing/2014/main" id="{DC6C543B-29E2-F28D-5110-96F8624DE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0249" y="2363701"/>
            <a:ext cx="811868" cy="811868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413CFF55-A320-536C-8AC2-356078272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it-IT" altLang="it-IT" sz="2200" dirty="0" err="1">
                <a:solidFill>
                  <a:schemeClr val="tx1"/>
                </a:solidFill>
              </a:rPr>
              <a:t>Dimensional</a:t>
            </a:r>
            <a:r>
              <a:rPr lang="it-IT" altLang="it-IT" sz="2200" dirty="0">
                <a:solidFill>
                  <a:schemeClr val="tx1"/>
                </a:solidFill>
              </a:rPr>
              <a:t> </a:t>
            </a:r>
            <a:r>
              <a:rPr lang="it-IT" altLang="it-IT" sz="2200" dirty="0" err="1">
                <a:solidFill>
                  <a:schemeClr val="tx1"/>
                </a:solidFill>
              </a:rPr>
              <a:t>Fact</a:t>
            </a:r>
            <a:r>
              <a:rPr lang="it-IT" altLang="it-IT" sz="2200" dirty="0">
                <a:solidFill>
                  <a:schemeClr val="tx1"/>
                </a:solidFill>
              </a:rPr>
              <a:t> Model</a:t>
            </a:r>
          </a:p>
        </p:txBody>
      </p:sp>
      <p:pic>
        <p:nvPicPr>
          <p:cNvPr id="7" name="Immagine 6" descr="Immagine che contiene testo, schermata, software&#10;&#10;Il contenuto generato dall'IA potrebbe non essere corretto.">
            <a:extLst>
              <a:ext uri="{FF2B5EF4-FFF2-40B4-BE49-F238E27FC236}">
                <a16:creationId xmlns:a16="http://schemas.microsoft.com/office/drawing/2014/main" id="{28F439D8-7799-6E8A-9306-E5B41FA4F6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04" y="1203325"/>
            <a:ext cx="7003221" cy="465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1BE01-0641-7947-11F6-49BC4AFFC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erchio vuoto 1">
            <a:extLst>
              <a:ext uri="{FF2B5EF4-FFF2-40B4-BE49-F238E27FC236}">
                <a16:creationId xmlns:a16="http://schemas.microsoft.com/office/drawing/2014/main" id="{58011663-0385-F454-5B3E-3CC8BAC1BE05}"/>
              </a:ext>
            </a:extLst>
          </p:cNvPr>
          <p:cNvSpPr/>
          <p:nvPr/>
        </p:nvSpPr>
        <p:spPr bwMode="auto">
          <a:xfrm>
            <a:off x="-1656184" y="1813757"/>
            <a:ext cx="3312368" cy="3096344"/>
          </a:xfrm>
          <a:prstGeom prst="donu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9904E909-DD27-F55B-427C-2D24FC65C8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A8D784-8597-404A-8E67-BF241E2CC175}" type="datetime1">
              <a:rPr lang="it-IT" altLang="it-IT" sz="11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18/05/2025</a:t>
            </a:fld>
            <a:endParaRPr lang="it-IT" altLang="it-IT" sz="1100">
              <a:solidFill>
                <a:schemeClr val="bg1"/>
              </a:solidFill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0AA7ACE9-3603-21F4-5FC9-FD74F3A613EF}"/>
              </a:ext>
            </a:extLst>
          </p:cNvPr>
          <p:cNvSpPr/>
          <p:nvPr/>
        </p:nvSpPr>
        <p:spPr bwMode="auto">
          <a:xfrm>
            <a:off x="1032135" y="3632424"/>
            <a:ext cx="974651" cy="967171"/>
          </a:xfrm>
          <a:prstGeom prst="ellipse">
            <a:avLst/>
          </a:prstGeom>
          <a:solidFill>
            <a:srgbClr val="006778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46DC35EB-3986-1B9A-326B-DFFA3222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Data Management Project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5D58354C-E33A-5ECA-61E3-05C02AB4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100" dirty="0">
                <a:solidFill>
                  <a:schemeClr val="bg1"/>
                </a:solidFill>
              </a:rPr>
              <a:t>Page </a:t>
            </a:r>
            <a:fld id="{B49450F5-5260-40A8-8019-FE094B26F8D3}" type="slidenum">
              <a:rPr lang="it-IT" altLang="it-IT" sz="11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it-IT" altLang="it-IT" sz="1100" dirty="0">
              <a:solidFill>
                <a:schemeClr val="bg1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1B7EC6DE-04E1-479C-F225-DD1563710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Phase</a:t>
            </a:r>
            <a:r>
              <a:rPr lang="it-IT" altLang="it-IT" dirty="0"/>
              <a:t> 2.3: </a:t>
            </a:r>
            <a:r>
              <a:rPr lang="it-IT" altLang="it-IT" dirty="0" err="1"/>
              <a:t>Transformation</a:t>
            </a:r>
            <a:endParaRPr lang="it-IT" altLang="it-IT" dirty="0"/>
          </a:p>
        </p:txBody>
      </p:sp>
      <p:pic>
        <p:nvPicPr>
          <p:cNvPr id="4" name="Elemento grafico 3" descr="Ricerca cartelle con riempimento a tinta unita">
            <a:extLst>
              <a:ext uri="{FF2B5EF4-FFF2-40B4-BE49-F238E27FC236}">
                <a16:creationId xmlns:a16="http://schemas.microsoft.com/office/drawing/2014/main" id="{C8CF5A48-E452-B47A-241B-18C15A165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90" y="1904591"/>
            <a:ext cx="806896" cy="806896"/>
          </a:xfrm>
          <a:prstGeom prst="rect">
            <a:avLst/>
          </a:prstGeom>
        </p:spPr>
      </p:pic>
      <p:pic>
        <p:nvPicPr>
          <p:cNvPr id="6" name="Elemento grafico 5" descr="Cloud computing con riempimento a tinta unita">
            <a:extLst>
              <a:ext uri="{FF2B5EF4-FFF2-40B4-BE49-F238E27FC236}">
                <a16:creationId xmlns:a16="http://schemas.microsoft.com/office/drawing/2014/main" id="{D0844EE1-6F96-DDF2-8EDD-D36AA16C2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089349"/>
            <a:ext cx="806896" cy="806896"/>
          </a:xfrm>
          <a:prstGeom prst="rect">
            <a:avLst/>
          </a:prstGeom>
        </p:spPr>
      </p:pic>
      <p:pic>
        <p:nvPicPr>
          <p:cNvPr id="8" name="Elemento grafico 7" descr="Frullatore con riempimento a tinta unita">
            <a:extLst>
              <a:ext uri="{FF2B5EF4-FFF2-40B4-BE49-F238E27FC236}">
                <a16:creationId xmlns:a16="http://schemas.microsoft.com/office/drawing/2014/main" id="{B2FDAFFC-4AE3-AF34-3176-9033059F9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6013" y="3712562"/>
            <a:ext cx="806896" cy="806896"/>
          </a:xfrm>
          <a:prstGeom prst="rect">
            <a:avLst/>
          </a:prstGeom>
        </p:spPr>
      </p:pic>
      <p:pic>
        <p:nvPicPr>
          <p:cNvPr id="10" name="Elemento grafico 9" descr="Miglioramento costante con riempimento a tinta unita">
            <a:extLst>
              <a:ext uri="{FF2B5EF4-FFF2-40B4-BE49-F238E27FC236}">
                <a16:creationId xmlns:a16="http://schemas.microsoft.com/office/drawing/2014/main" id="{86026737-1458-9B03-6362-2D7A0A0472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8232" y="2545619"/>
            <a:ext cx="811868" cy="811868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1DB8169A-0CB4-8E5A-619F-506301A9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50000"/>
              </a:spcBef>
              <a:buClrTx/>
              <a:buFontTx/>
              <a:buNone/>
            </a:pPr>
            <a:r>
              <a:rPr lang="it-IT" altLang="it-IT" sz="2200" dirty="0" err="1">
                <a:solidFill>
                  <a:schemeClr val="tx1"/>
                </a:solidFill>
              </a:rPr>
              <a:t>Reconciled</a:t>
            </a:r>
            <a:r>
              <a:rPr lang="it-IT" altLang="it-IT" sz="2200" dirty="0">
                <a:solidFill>
                  <a:schemeClr val="tx1"/>
                </a:solidFill>
              </a:rPr>
              <a:t> Data Layer </a:t>
            </a:r>
            <a:r>
              <a:rPr lang="it-IT" altLang="it-IT" sz="2200" dirty="0" err="1">
                <a:solidFill>
                  <a:schemeClr val="tx1"/>
                </a:solidFill>
              </a:rPr>
              <a:t>construction</a:t>
            </a:r>
            <a:r>
              <a:rPr lang="it-IT" altLang="it-IT" sz="2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703B6E-E9B8-58CC-7AD1-48D630091856}"/>
              </a:ext>
            </a:extLst>
          </p:cNvPr>
          <p:cNvSpPr txBox="1"/>
          <p:nvPr/>
        </p:nvSpPr>
        <p:spPr>
          <a:xfrm>
            <a:off x="2090664" y="1813757"/>
            <a:ext cx="66251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Conversion and </a:t>
            </a:r>
            <a:r>
              <a:rPr lang="it-IT" sz="2000" dirty="0" err="1">
                <a:solidFill>
                  <a:schemeClr val="tx1"/>
                </a:solidFill>
              </a:rPr>
              <a:t>Standardization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performed</a:t>
            </a:r>
            <a:r>
              <a:rPr lang="it-IT" sz="2000" dirty="0">
                <a:solidFill>
                  <a:schemeClr val="tx1"/>
                </a:solidFill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>
                <a:solidFill>
                  <a:schemeClr val="tx1"/>
                </a:solidFill>
              </a:rPr>
              <a:t>Dimensions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Attributes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conversion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>
                <a:solidFill>
                  <a:schemeClr val="tx1"/>
                </a:solidFill>
              </a:rPr>
              <a:t>Cleansing</a:t>
            </a:r>
            <a:r>
              <a:rPr lang="it-IT" sz="2000" dirty="0">
                <a:solidFill>
                  <a:schemeClr val="tx1"/>
                </a:solidFill>
              </a:rPr>
              <a:t> and </a:t>
            </a:r>
            <a:r>
              <a:rPr lang="it-IT" sz="2000" dirty="0" err="1">
                <a:solidFill>
                  <a:schemeClr val="tx1"/>
                </a:solidFill>
              </a:rPr>
              <a:t>Correction</a:t>
            </a:r>
            <a:r>
              <a:rPr lang="it-IT" sz="2000" dirty="0">
                <a:solidFill>
                  <a:schemeClr val="tx1"/>
                </a:solidFill>
              </a:rPr>
              <a:t> of </a:t>
            </a:r>
            <a:r>
              <a:rPr lang="it-IT" sz="2000" dirty="0" err="1">
                <a:solidFill>
                  <a:schemeClr val="tx1"/>
                </a:solidFill>
              </a:rPr>
              <a:t>inconsistencies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000" dirty="0" err="1">
                <a:solidFill>
                  <a:schemeClr val="tx1"/>
                </a:solidFill>
              </a:rPr>
              <a:t>Creation</a:t>
            </a:r>
            <a:r>
              <a:rPr lang="it-IT" sz="2000" dirty="0">
                <a:solidFill>
                  <a:schemeClr val="tx1"/>
                </a:solidFill>
              </a:rPr>
              <a:t> and </a:t>
            </a:r>
            <a:r>
              <a:rPr lang="it-IT" sz="2000" dirty="0" err="1">
                <a:solidFill>
                  <a:schemeClr val="tx1"/>
                </a:solidFill>
              </a:rPr>
              <a:t>Standardization</a:t>
            </a:r>
            <a:r>
              <a:rPr lang="it-IT" sz="2000" dirty="0">
                <a:solidFill>
                  <a:schemeClr val="tx1"/>
                </a:solidFill>
              </a:rPr>
              <a:t> of </a:t>
            </a:r>
            <a:r>
              <a:rPr lang="it-IT" sz="2000" dirty="0" err="1">
                <a:solidFill>
                  <a:schemeClr val="tx1"/>
                </a:solidFill>
              </a:rPr>
              <a:t>Dimensions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Mapping </a:t>
            </a:r>
            <a:r>
              <a:rPr lang="it-IT" sz="2000" dirty="0" err="1">
                <a:solidFill>
                  <a:schemeClr val="tx1"/>
                </a:solidFill>
              </a:rPr>
              <a:t>between</a:t>
            </a:r>
            <a:r>
              <a:rPr lang="it-IT" sz="2000" dirty="0">
                <a:solidFill>
                  <a:schemeClr val="tx1"/>
                </a:solidFill>
              </a:rPr>
              <a:t> source Data Layer and Data </a:t>
            </a:r>
            <a:r>
              <a:rPr lang="it-IT" sz="2000" dirty="0" err="1">
                <a:solidFill>
                  <a:schemeClr val="tx1"/>
                </a:solidFill>
              </a:rPr>
              <a:t>Warehouse</a:t>
            </a:r>
            <a:r>
              <a:rPr lang="it-IT" sz="2000" dirty="0">
                <a:solidFill>
                  <a:schemeClr val="tx1"/>
                </a:solidFill>
              </a:rPr>
              <a:t> Layer </a:t>
            </a:r>
            <a:r>
              <a:rPr lang="it-IT" sz="2000" dirty="0" err="1">
                <a:solidFill>
                  <a:schemeClr val="tx1"/>
                </a:solidFill>
              </a:rPr>
              <a:t>performed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No Meta-Data Integration </a:t>
            </a:r>
            <a:r>
              <a:rPr lang="it-IT" sz="2000" dirty="0" err="1">
                <a:solidFill>
                  <a:schemeClr val="tx1"/>
                </a:solidFill>
              </a:rPr>
              <a:t>needed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chemeClr val="tx1"/>
                </a:solidFill>
              </a:rPr>
              <a:t>Consistent</a:t>
            </a:r>
            <a:r>
              <a:rPr lang="it-IT" sz="2000" dirty="0">
                <a:solidFill>
                  <a:schemeClr val="tx1"/>
                </a:solidFill>
              </a:rPr>
              <a:t> and </a:t>
            </a:r>
            <a:r>
              <a:rPr lang="it-IT" sz="2000" dirty="0" err="1">
                <a:solidFill>
                  <a:schemeClr val="tx1"/>
                </a:solidFill>
              </a:rPr>
              <a:t>Correct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Reconciled</a:t>
            </a:r>
            <a:r>
              <a:rPr lang="it-IT" sz="2000" dirty="0">
                <a:solidFill>
                  <a:schemeClr val="tx1"/>
                </a:solidFill>
              </a:rPr>
              <a:t> Data </a:t>
            </a:r>
            <a:r>
              <a:rPr lang="it-IT" sz="2000" dirty="0" err="1">
                <a:solidFill>
                  <a:schemeClr val="tx1"/>
                </a:solidFill>
              </a:rPr>
              <a:t>obtained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601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0</TotalTime>
  <Words>477</Words>
  <Application>Microsoft Office PowerPoint</Application>
  <PresentationFormat>Presentazione su schermo (4:3)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ＭＳ Ｐゴシック</vt:lpstr>
      <vt:lpstr>Times</vt:lpstr>
      <vt:lpstr>la sapienza</vt:lpstr>
      <vt:lpstr>Data Management Project</vt:lpstr>
      <vt:lpstr>Phase 1.0: Source Layer </vt:lpstr>
      <vt:lpstr>Phase 2.0: Data Staging</vt:lpstr>
      <vt:lpstr>Phase 2.1: Extraction and Cleansing</vt:lpstr>
      <vt:lpstr>Phase 2.2: DFM and Star Schema</vt:lpstr>
      <vt:lpstr>Phase 2.2: DFM and Star Schema</vt:lpstr>
      <vt:lpstr>Phase 2.2: DFM and Star Schema</vt:lpstr>
      <vt:lpstr>Phase 2.2: DFM and Star Schema</vt:lpstr>
      <vt:lpstr>Phase 2.3: Transformation</vt:lpstr>
      <vt:lpstr>Phase 2.4: Loading</vt:lpstr>
      <vt:lpstr>Phase 3.0: Analysis Layer</vt:lpstr>
      <vt:lpstr>THANKS FOR WATCHING!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jacopo barile</cp:lastModifiedBy>
  <cp:revision>28</cp:revision>
  <dcterms:created xsi:type="dcterms:W3CDTF">2006-11-20T16:13:10Z</dcterms:created>
  <dcterms:modified xsi:type="dcterms:W3CDTF">2025-05-18T18:31:59Z</dcterms:modified>
  <cp:category/>
</cp:coreProperties>
</file>